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1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3F34F81-1503-40E8-B7AA-B75D17393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21363"/>
            <a:ext cx="122396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86E61F6E-8D58-4C01-A36D-C594456A2D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750" y="5661025"/>
            <a:ext cx="8027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96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AAFA582-5C7F-4D45-BF97-256AA03A2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7AB80-040E-4FD3-BE64-7785541E6329}" type="datetimeFigureOut">
              <a:rPr lang="en-GB"/>
              <a:pPr>
                <a:defRPr/>
              </a:pPr>
              <a:t>20/09/2023</a:t>
            </a:fld>
            <a:endParaRPr lang="en-GB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D5B0012-5738-405D-BBCD-A6FDAB31E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8992CC3-FA62-4E2D-AB9E-859A8A59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5E6C7D-DFEC-46A6-BEA7-9A38A134061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3775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05333-BEC4-4A15-BC5F-BE776E9BC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F17026-57E5-42B5-A87F-2758439DF2C9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38190-5A38-45CB-9BB2-AE79F369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DDF71-CB31-4176-B0B3-0061A2D6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BFAE4C-DB6A-4082-BF88-E20FC1F5FA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338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D77A7-F5F7-4610-80D7-D4576839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BE41BA-6B1B-4F65-8A4B-71C2D2793635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265D0-6108-4D7B-BC7A-2095118A2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8D622-1FA0-477D-ADEA-44CBD74E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B9CF64-3F54-473E-8F65-F29965699B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746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9D998BB-E892-4956-8FBC-5DFCDFE6A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6237288"/>
            <a:ext cx="860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5FDE59F7-83C5-4FCE-ADD1-3530EB73D5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7950" y="6199188"/>
            <a:ext cx="8964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4814FC92-B16C-4E95-B716-CBD91D8B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81C1B6-568C-4D1F-8CB5-72E00D77F153}" type="datetimeFigureOut">
              <a:rPr lang="en-GB"/>
              <a:pPr>
                <a:defRPr/>
              </a:pPr>
              <a:t>20/09/2023</a:t>
            </a:fld>
            <a:endParaRPr lang="en-GB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4D43077-A130-46A6-B7E1-178CABE2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BDB2B64-363A-4431-AE01-2B6EFA53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75CBA7-F126-4D54-B62F-66EF9B63AB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019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BC511272-DB1C-4B9C-B55C-CE6BADA5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1835A2-6F82-483D-8D56-045620783745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5909C08-6C5E-47B1-92A6-F9565424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79BA9F5-C533-4C86-B01C-628F33C7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E5F6FDF-27B6-4F3E-ABAE-671474A74A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092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77FCFB79-647B-4A60-A866-9E13B09E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131376-130C-4C72-9AC7-E84F6A37DB7F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FCD3DD0-592E-4E9A-B31D-2EE8520D9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3DCDAB4-2A21-43A9-B4A9-9449D14E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4E5652-6734-4396-8C85-EF5BCECC1D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9818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3D33225-B938-4CB8-9724-8343731A1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5D629A-D074-4AAE-8262-AE840BB71D08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FB0F273-17F5-41AD-9B31-FBD1F6B2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E75B1DA-4026-4E4B-9898-6A1FE7E8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60AC16-199D-4037-A2F2-8DDEF02453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132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4283C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67346C9-D42B-4B80-9F4E-C8670CE52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B525AC-F870-4178-8807-23BADA6373B5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5E72BA0-A1BD-445E-9492-B301A2F1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D77D51C-8B23-4978-B104-09793345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7B96F68-8871-4936-9C0E-EAF62DE735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06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891A90-3834-48E5-ADAD-BA27C26C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FBFBC7-290A-495D-8975-2913D409FB9A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E9614-98FB-4838-AF6C-25622A3F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FC478-C1C3-471B-A07D-AB2ED4C6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8F3BA2-6D0F-4EF9-9313-053788F903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256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7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AE69C-3CDF-483B-98CE-258F5345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A51858-B219-46FA-B756-E701A7FB7219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63FA-28DE-4F08-A938-5C40E45F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ED2AA-17EB-4323-AFF5-D4469F69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A825A9-548A-40DA-945B-035367F04C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62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AAB15-34B5-444F-A108-3D6D62489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B35DF6-1C9A-4181-9EE2-9E30AA2E8BD2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95C13-8253-4909-913B-786B1C95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3995B4-CE90-4D85-AA91-4DA49C28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97E957-50EA-418D-9045-F80D2EC078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353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5C7E485-6FE0-4CF2-B117-CAFEC2DEDA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66B59F0-C6E4-4029-8230-0F0C5ED2B6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DB481-0194-401E-ADE7-267C9851E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A054A6-6BB0-42F1-A059-0EC1A1214153}" type="datetimeFigureOut">
              <a:rPr lang="en-GB"/>
              <a:pPr>
                <a:defRPr/>
              </a:pPr>
              <a:t>20/09/2023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78DBC-5934-4FBA-A6C5-2744E01C2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6F84D-4533-4F04-BE35-F5B37F18E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DDA68D1-5B01-4B80-826C-B770C0C5506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4283C4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4283C4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check-long-term-flood-ris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gov.uk/government/publications/preparing-your-business-for-floodin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9E90113-3983-43DD-B905-79FC414516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Flood resilience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55FCF-9147-4F03-913C-8546916DC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826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Max Tant, Flood and Water Manager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FB97-222E-AF61-FC95-40E01882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AD900-053A-EF9A-87ED-40218DF01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Flood risk</a:t>
            </a:r>
          </a:p>
          <a:p>
            <a:r>
              <a:rPr lang="en-GB" dirty="0"/>
              <a:t>Resilient design</a:t>
            </a:r>
          </a:p>
          <a:p>
            <a:r>
              <a:rPr lang="en-GB" dirty="0"/>
              <a:t>Property flood resilience</a:t>
            </a:r>
          </a:p>
          <a:p>
            <a:r>
              <a:rPr lang="en-GB" dirty="0"/>
              <a:t>Managing floods</a:t>
            </a:r>
          </a:p>
        </p:txBody>
      </p:sp>
    </p:spTree>
    <p:extLst>
      <p:ext uri="{BB962C8B-B14F-4D97-AF65-F5344CB8AC3E}">
        <p14:creationId xmlns:p14="http://schemas.microsoft.com/office/powerpoint/2010/main" val="265291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6FB8EE3-B358-1306-05D4-304F8B60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8" y="1324780"/>
            <a:ext cx="9103511" cy="54165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6E34D5-3EB9-AFBF-1CBB-AA840319D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Flood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7740-3EB0-888B-3046-CE778D08F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1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Understand your flood risk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Different sources of flood risk:</a:t>
            </a:r>
          </a:p>
          <a:p>
            <a:pPr lvl="1">
              <a:lnSpc>
                <a:spcPct val="90000"/>
              </a:lnSpc>
            </a:pPr>
            <a:r>
              <a:rPr lang="en-GB" sz="21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Coastal</a:t>
            </a:r>
          </a:p>
          <a:p>
            <a:pPr lvl="1">
              <a:lnSpc>
                <a:spcPct val="90000"/>
              </a:lnSpc>
            </a:pPr>
            <a:r>
              <a:rPr lang="en-GB" sz="21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Fluvial</a:t>
            </a:r>
          </a:p>
          <a:p>
            <a:pPr lvl="1">
              <a:lnSpc>
                <a:spcPct val="90000"/>
              </a:lnSpc>
            </a:pPr>
            <a:r>
              <a:rPr lang="en-GB" sz="21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Surface Water</a:t>
            </a:r>
          </a:p>
          <a:p>
            <a:pPr lvl="1">
              <a:lnSpc>
                <a:spcPct val="90000"/>
              </a:lnSpc>
            </a:pPr>
            <a:r>
              <a:rPr lang="en-GB" sz="21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Groundwater</a:t>
            </a:r>
          </a:p>
          <a:p>
            <a:pPr lvl="1">
              <a:lnSpc>
                <a:spcPct val="90000"/>
              </a:lnSpc>
            </a:pPr>
            <a:r>
              <a:rPr lang="en-GB" sz="21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Sewer</a:t>
            </a:r>
          </a:p>
          <a:p>
            <a:pPr>
              <a:lnSpc>
                <a:spcPct val="90000"/>
              </a:lnSpc>
            </a:pPr>
            <a:r>
              <a:rPr lang="en-GB" sz="21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Flood maps give an assessment of some of these</a:t>
            </a:r>
          </a:p>
          <a:p>
            <a:pPr lvl="1">
              <a:lnSpc>
                <a:spcPct val="90000"/>
              </a:lnSpc>
            </a:pPr>
            <a:r>
              <a:rPr lang="en-GB" sz="2100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https://www.gov.uk/check-long-term-flood-risk</a:t>
            </a:r>
            <a:endParaRPr lang="en-GB" sz="2100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  <a:p>
            <a:pPr>
              <a:lnSpc>
                <a:spcPct val="90000"/>
              </a:lnSpc>
            </a:pPr>
            <a:r>
              <a:rPr lang="en-GB" sz="2100" dirty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Flood history is also useful</a:t>
            </a:r>
          </a:p>
        </p:txBody>
      </p:sp>
    </p:spTree>
    <p:extLst>
      <p:ext uri="{BB962C8B-B14F-4D97-AF65-F5344CB8AC3E}">
        <p14:creationId xmlns:p14="http://schemas.microsoft.com/office/powerpoint/2010/main" val="208792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0282-1758-E6D3-40F6-CDB70CEB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Resilient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FB30D-6FCB-D37A-469E-B9FDD796C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900"/>
              <a:t>The best way to avoid flooding is to design for it</a:t>
            </a:r>
          </a:p>
          <a:p>
            <a:pPr>
              <a:lnSpc>
                <a:spcPct val="90000"/>
              </a:lnSpc>
            </a:pPr>
            <a:r>
              <a:rPr lang="en-GB" sz="1900"/>
              <a:t>NPPF sets out planning requirements for flooding</a:t>
            </a:r>
          </a:p>
          <a:p>
            <a:pPr>
              <a:lnSpc>
                <a:spcPct val="90000"/>
              </a:lnSpc>
            </a:pPr>
            <a:r>
              <a:rPr lang="en-GB" sz="1900"/>
              <a:t>Understand flood risk at the outset of design process</a:t>
            </a:r>
          </a:p>
          <a:p>
            <a:pPr lvl="1">
              <a:lnSpc>
                <a:spcPct val="90000"/>
              </a:lnSpc>
            </a:pPr>
            <a:r>
              <a:rPr lang="en-GB" sz="1900"/>
              <a:t>It is very hard to effectively retrofit flood resilience into a development</a:t>
            </a:r>
          </a:p>
          <a:p>
            <a:pPr lvl="1">
              <a:lnSpc>
                <a:spcPct val="90000"/>
              </a:lnSpc>
            </a:pPr>
            <a:r>
              <a:rPr lang="en-GB" sz="1900"/>
              <a:t>Housing and infrastructure should avoid flood risk areas</a:t>
            </a:r>
          </a:p>
          <a:p>
            <a:pPr>
              <a:lnSpc>
                <a:spcPct val="90000"/>
              </a:lnSpc>
            </a:pPr>
            <a:r>
              <a:rPr lang="en-GB" sz="1900"/>
              <a:t>New developments should include sustainable drainage </a:t>
            </a:r>
          </a:p>
        </p:txBody>
      </p:sp>
      <p:pic>
        <p:nvPicPr>
          <p:cNvPr id="1028" name="Picture 4" descr="Planning Policy Archives | Alar Ecology">
            <a:extLst>
              <a:ext uri="{FF2B5EF4-FFF2-40B4-BE49-F238E27FC236}">
                <a16:creationId xmlns:a16="http://schemas.microsoft.com/office/drawing/2014/main" id="{812619A5-B1F4-900C-D2AA-E26CA7E44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66" y="274638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ood resilience Practical design considerations for new housing">
            <a:extLst>
              <a:ext uri="{FF2B5EF4-FFF2-40B4-BE49-F238E27FC236}">
                <a16:creationId xmlns:a16="http://schemas.microsoft.com/office/drawing/2014/main" id="{96505D14-BAA3-FEDB-BF5D-BFACCB0EE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66" y="3822625"/>
            <a:ext cx="3754760" cy="24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3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DD101-1B75-E9F7-8D8B-B696775A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Retrospective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97C73-7A32-AA8D-B3C2-B65CDC1B2E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Flood risk protection measures can be applied retrospectively</a:t>
            </a:r>
          </a:p>
          <a:p>
            <a:r>
              <a:rPr lang="en-GB" dirty="0"/>
              <a:t>These are less optimal than resilient design</a:t>
            </a:r>
          </a:p>
          <a:p>
            <a:r>
              <a:rPr lang="en-GB" dirty="0"/>
              <a:t>Depending on the source of risk, steps to minimise risk can be taken:</a:t>
            </a:r>
          </a:p>
          <a:p>
            <a:pPr lvl="1"/>
            <a:r>
              <a:rPr lang="en-GB" dirty="0"/>
              <a:t>Consider drainage layout</a:t>
            </a:r>
          </a:p>
          <a:p>
            <a:pPr lvl="1"/>
            <a:r>
              <a:rPr lang="en-GB" dirty="0"/>
              <a:t>Capacity of drainage infrastructure</a:t>
            </a:r>
          </a:p>
          <a:p>
            <a:pPr lvl="1"/>
            <a:r>
              <a:rPr lang="en-GB" dirty="0"/>
              <a:t>Intercept/redirect flood water</a:t>
            </a:r>
          </a:p>
          <a:p>
            <a:pPr lvl="1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70A9C5-2F92-6E8F-02FE-D7D9B91634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98C62F-9EE3-9FDC-D5E6-71654ED4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658" y="1591448"/>
            <a:ext cx="3976718" cy="26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5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9405-6F97-1C0D-2A9F-C43D47CF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Property flood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5DE7B-9618-F22A-D108-A1463F7ED2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Preventing damage in a flood</a:t>
            </a:r>
          </a:p>
          <a:p>
            <a:r>
              <a:rPr lang="en-GB" dirty="0"/>
              <a:t>This can include stopping flood waters at the property threshold or making the property resilient to the effects of flood water</a:t>
            </a:r>
          </a:p>
          <a:p>
            <a:r>
              <a:rPr lang="en-GB" dirty="0"/>
              <a:t>Property flood protection retrofits barriers to eternal entry points</a:t>
            </a:r>
          </a:p>
          <a:p>
            <a:r>
              <a:rPr lang="en-GB" dirty="0"/>
              <a:t>The type of features may depend on the flood risk, source, and property uses</a:t>
            </a:r>
          </a:p>
          <a:p>
            <a:r>
              <a:rPr lang="en-GB" dirty="0"/>
              <a:t>Measures may require deployment, must consider:</a:t>
            </a:r>
          </a:p>
          <a:p>
            <a:pPr lvl="1"/>
            <a:r>
              <a:rPr lang="en-GB" dirty="0"/>
              <a:t>Ability</a:t>
            </a:r>
          </a:p>
          <a:p>
            <a:pPr lvl="1"/>
            <a:r>
              <a:rPr lang="en-GB" dirty="0"/>
              <a:t>Training</a:t>
            </a:r>
          </a:p>
          <a:p>
            <a:pPr lvl="1"/>
            <a:r>
              <a:rPr lang="en-GB" dirty="0"/>
              <a:t>Access</a:t>
            </a:r>
          </a:p>
          <a:p>
            <a:pPr lvl="1"/>
            <a:r>
              <a:rPr lang="en-GB" dirty="0"/>
              <a:t>Availability</a:t>
            </a:r>
          </a:p>
          <a:p>
            <a:r>
              <a:rPr lang="en-GB" dirty="0"/>
              <a:t>These require regular maintenance</a:t>
            </a:r>
          </a:p>
          <a:p>
            <a:r>
              <a:rPr lang="en-GB" dirty="0"/>
              <a:t>These have limitations:</a:t>
            </a:r>
          </a:p>
          <a:p>
            <a:pPr lvl="1"/>
            <a:r>
              <a:rPr lang="en-GB" dirty="0"/>
              <a:t>What happens when they are deployed?</a:t>
            </a:r>
          </a:p>
          <a:p>
            <a:pPr lvl="1"/>
            <a:r>
              <a:rPr lang="en-GB" dirty="0"/>
              <a:t>Do you get warnings?</a:t>
            </a:r>
          </a:p>
          <a:p>
            <a:pPr lvl="1"/>
            <a:r>
              <a:rPr lang="en-GB" dirty="0"/>
              <a:t>Can you deploy them?</a:t>
            </a:r>
          </a:p>
          <a:p>
            <a:pPr lvl="1"/>
            <a:r>
              <a:rPr lang="en-GB" dirty="0"/>
              <a:t>How do you access the property when they are deployed?</a:t>
            </a:r>
          </a:p>
          <a:p>
            <a:pPr lvl="1"/>
            <a:r>
              <a:rPr lang="en-GB" dirty="0"/>
              <a:t>Regular </a:t>
            </a:r>
            <a:r>
              <a:rPr lang="en-GB" dirty="0" err="1"/>
              <a:t>maintenace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F9D47-2649-C3FD-326E-C976DAC828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Property Flood Resilience - Nottinghamshire - Flood Protection Solutions">
            <a:extLst>
              <a:ext uri="{FF2B5EF4-FFF2-40B4-BE49-F238E27FC236}">
                <a16:creationId xmlns:a16="http://schemas.microsoft.com/office/drawing/2014/main" id="{4621E2B5-D4F6-C2A0-9BCD-9B81344E5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96" y="1052736"/>
            <a:ext cx="240760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17BC7D-4579-7AF0-23D7-0D3BF874F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03" y="3086392"/>
            <a:ext cx="2720043" cy="2037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C3C50D-AD00-E824-01D4-D9B14C377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3860024"/>
            <a:ext cx="2121335" cy="28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3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E00DA-5C12-B86C-54E6-9125324D7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Managing floods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F08F0-F392-6052-7391-43CCE6515B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If you are at risk of flooding be prepared</a:t>
            </a:r>
          </a:p>
          <a:p>
            <a:r>
              <a:rPr lang="en-GB" dirty="0">
                <a:hlinkClick r:id="rId2"/>
              </a:rPr>
              <a:t>https://www.gov.uk/government/publications/preparing-your-business-for-flooding</a:t>
            </a:r>
            <a:endParaRPr lang="en-GB" dirty="0"/>
          </a:p>
          <a:p>
            <a:r>
              <a:rPr lang="en-GB" dirty="0"/>
              <a:t>Write a flood plan and practice it</a:t>
            </a:r>
          </a:p>
          <a:p>
            <a:r>
              <a:rPr lang="en-GB" dirty="0"/>
              <a:t>Make sure occupants, tenants etc are aware of the risks and the flood plan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342FD-30C3-3287-2F2D-792C895BD0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33876-44FF-9BF4-7A06-4535139CF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204" y="1196752"/>
            <a:ext cx="4039737" cy="52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0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EB7580-8330-3898-4CD3-5FF98923F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4E99EC-95F1-4C10-DF3D-58F751F9C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130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051594AFD05146A42B90DE7A3E38C9" ma:contentTypeVersion="16" ma:contentTypeDescription="Create a new document." ma:contentTypeScope="" ma:versionID="24937b193a835db15f3e6eb6b7adad6b">
  <xsd:schema xmlns:xsd="http://www.w3.org/2001/XMLSchema" xmlns:xs="http://www.w3.org/2001/XMLSchema" xmlns:p="http://schemas.microsoft.com/office/2006/metadata/properties" xmlns:ns3="149e45a6-44b9-49ad-a651-730d13c8617b" xmlns:ns4="ef9277f4-88c6-4eea-b094-a2b79d127502" targetNamespace="http://schemas.microsoft.com/office/2006/metadata/properties" ma:root="true" ma:fieldsID="eda943c6620d599ddcfa81dfb015174f" ns3:_="" ns4:_="">
    <xsd:import namespace="149e45a6-44b9-49ad-a651-730d13c8617b"/>
    <xsd:import namespace="ef9277f4-88c6-4eea-b094-a2b79d12750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e45a6-44b9-49ad-a651-730d13c861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277f4-88c6-4eea-b094-a2b79d1275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f9277f4-88c6-4eea-b094-a2b79d127502" xsi:nil="true"/>
  </documentManagement>
</p:properties>
</file>

<file path=customXml/itemProps1.xml><?xml version="1.0" encoding="utf-8"?>
<ds:datastoreItem xmlns:ds="http://schemas.openxmlformats.org/officeDocument/2006/customXml" ds:itemID="{E85A13AA-361E-4F87-9853-E998770E395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2C5A89EA-E2DE-4E1B-86DB-E3A2E6CB34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DB055C-B9CA-49AE-8D63-6FFFA4635E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9e45a6-44b9-49ad-a651-730d13c8617b"/>
    <ds:schemaRef ds:uri="ef9277f4-88c6-4eea-b094-a2b79d1275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6FF513E-B85B-4EE1-AFAA-15B70FB3D61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f9277f4-88c6-4eea-b094-a2b79d127502"/>
    <ds:schemaRef ds:uri="http://purl.org/dc/terms/"/>
    <ds:schemaRef ds:uri="149e45a6-44b9-49ad-a651-730d13c8617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2003 PowerPoint template</Template>
  <TotalTime>2</TotalTime>
  <Words>292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Flood resilience</vt:lpstr>
      <vt:lpstr>Contents</vt:lpstr>
      <vt:lpstr>Flood risk</vt:lpstr>
      <vt:lpstr>Resilient design</vt:lpstr>
      <vt:lpstr>Retrospective resilience</vt:lpstr>
      <vt:lpstr>Property flood resilience</vt:lpstr>
      <vt:lpstr>Managing floods</vt:lpstr>
      <vt:lpstr>Questions</vt:lpstr>
    </vt:vector>
  </TitlesOfParts>
  <Company>Kent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 water flooding</dc:title>
  <dc:creator>Max Tant - GT EPE</dc:creator>
  <cp:lastModifiedBy>Helen Miller</cp:lastModifiedBy>
  <cp:revision>7</cp:revision>
  <dcterms:created xsi:type="dcterms:W3CDTF">2021-10-12T12:42:22Z</dcterms:created>
  <dcterms:modified xsi:type="dcterms:W3CDTF">2023-09-20T09:52:15Z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f3f15783-d730-47b8-9be8-1c7ca18260a2</vt:lpwstr>
  </property>
  <property fmtid="{D5CDD505-2E9C-101B-9397-08002B2CF9AE}" pid="3" name="ContentTypeId">
    <vt:lpwstr>0x010100FE051594AFD05146A42B90DE7A3E38C9</vt:lpwstr>
  </property>
  <property fmtid="{D5CDD505-2E9C-101B-9397-08002B2CF9AE}" pid="4" name="Ways of working">
    <vt:lpwstr>1</vt:lpwstr>
  </property>
  <property fmtid="{D5CDD505-2E9C-101B-9397-08002B2CF9AE}" pid="5" name="Category">
    <vt:lpwstr>Communication</vt:lpwstr>
  </property>
  <property fmtid="{D5CDD505-2E9C-101B-9397-08002B2CF9AE}" pid="6" name="PublishingStartDate">
    <vt:lpwstr/>
  </property>
  <property fmtid="{D5CDD505-2E9C-101B-9397-08002B2CF9AE}" pid="7" name="PublishingExpirationDate">
    <vt:lpwstr/>
  </property>
  <property fmtid="{D5CDD505-2E9C-101B-9397-08002B2CF9AE}" pid="8" name="Environmental performance grouping">
    <vt:lpwstr>Not applicable</vt:lpwstr>
  </property>
  <property fmtid="{D5CDD505-2E9C-101B-9397-08002B2CF9AE}" pid="9" name="_dlc_DocId">
    <vt:lpwstr>HDA2S5J67HAM-54-391</vt:lpwstr>
  </property>
  <property fmtid="{D5CDD505-2E9C-101B-9397-08002B2CF9AE}" pid="10" name="Directorate">
    <vt:lpwstr>All</vt:lpwstr>
  </property>
  <property fmtid="{D5CDD505-2E9C-101B-9397-08002B2CF9AE}" pid="11" name="_dlc_DocIdUrl">
    <vt:lpwstr>http://knet/ourcouncil/_layouts/DocIdRedir.aspx?ID=HDA2S5J67HAM-54-391, HDA2S5J67HAM-54-391</vt:lpwstr>
  </property>
  <property fmtid="{D5CDD505-2E9C-101B-9397-08002B2CF9AE}" pid="12" name="Structure chart">
    <vt:lpwstr>0</vt:lpwstr>
  </property>
</Properties>
</file>