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405" r:id="rId6"/>
    <p:sldId id="404" r:id="rId7"/>
    <p:sldId id="408" r:id="rId8"/>
    <p:sldId id="409" r:id="rId9"/>
    <p:sldId id="407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F95243-6D62-4E44-BC94-1B934292ED48}" v="156" dt="2020-06-22T12:38:32.288"/>
    <p1510:client id="{81E670BD-8CFC-A32D-367A-32FC4EF056F2}" v="86" dt="2020-06-22T14:13:50.399"/>
    <p1510:client id="{995A1D6E-24B9-7697-92F2-FE158D64AA7A}" v="24" dt="2020-06-22T17:04:16.140"/>
    <p1510:client id="{AF30955B-4E9A-3FEA-E51D-27B84A0E05E0}" v="950" dt="2020-06-22T13:44:17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lips, Karla - ST SPRCA" userId="S::phillk04@invicta.cantium.net::1aed55ff-c29c-4f2e-98a8-c23fad475ec0" providerId="AD" clId="Web-{995A1D6E-24B9-7697-92F2-FE158D64AA7A}"/>
    <pc:docChg chg="modSld">
      <pc:chgData name="Phillips, Karla - ST SPRCA" userId="S::phillk04@invicta.cantium.net::1aed55ff-c29c-4f2e-98a8-c23fad475ec0" providerId="AD" clId="Web-{995A1D6E-24B9-7697-92F2-FE158D64AA7A}" dt="2020-06-22T17:04:15.687" v="21" actId="20577"/>
      <pc:docMkLst>
        <pc:docMk/>
      </pc:docMkLst>
      <pc:sldChg chg="modSp">
        <pc:chgData name="Phillips, Karla - ST SPRCA" userId="S::phillk04@invicta.cantium.net::1aed55ff-c29c-4f2e-98a8-c23fad475ec0" providerId="AD" clId="Web-{995A1D6E-24B9-7697-92F2-FE158D64AA7A}" dt="2020-06-22T17:04:15.687" v="20" actId="20577"/>
        <pc:sldMkLst>
          <pc:docMk/>
          <pc:sldMk cId="3725277489" sldId="407"/>
        </pc:sldMkLst>
        <pc:spChg chg="mod">
          <ac:chgData name="Phillips, Karla - ST SPRCA" userId="S::phillk04@invicta.cantium.net::1aed55ff-c29c-4f2e-98a8-c23fad475ec0" providerId="AD" clId="Web-{995A1D6E-24B9-7697-92F2-FE158D64AA7A}" dt="2020-06-22T17:04:15.687" v="20" actId="20577"/>
          <ac:spMkLst>
            <pc:docMk/>
            <pc:sldMk cId="3725277489" sldId="407"/>
            <ac:spMk id="24" creationId="{B34C884B-E5A3-4A2D-AE37-FC1AE3233E66}"/>
          </ac:spMkLst>
        </pc:spChg>
        <pc:spChg chg="mod">
          <ac:chgData name="Phillips, Karla - ST SPRCA" userId="S::phillk04@invicta.cantium.net::1aed55ff-c29c-4f2e-98a8-c23fad475ec0" providerId="AD" clId="Web-{995A1D6E-24B9-7697-92F2-FE158D64AA7A}" dt="2020-06-22T17:04:09.031" v="16" actId="20577"/>
          <ac:spMkLst>
            <pc:docMk/>
            <pc:sldMk cId="3725277489" sldId="407"/>
            <ac:spMk id="25" creationId="{9BD3F01D-96D2-43A0-AD14-FF7B7CE11884}"/>
          </ac:spMkLst>
        </pc:spChg>
      </pc:sldChg>
    </pc:docChg>
  </pc:docChgLst>
  <pc:docChgLst>
    <pc:chgData name="Firth, David - ST SPRCA" userId="S::firthd02@invicta.cantium.net::cb88d219-d7a7-4de6-be35-a5378ae8b93f" providerId="AD" clId="Web-{AF30955B-4E9A-3FEA-E51D-27B84A0E05E0}"/>
    <pc:docChg chg="modSld">
      <pc:chgData name="Firth, David - ST SPRCA" userId="S::firthd02@invicta.cantium.net::cb88d219-d7a7-4de6-be35-a5378ae8b93f" providerId="AD" clId="Web-{AF30955B-4E9A-3FEA-E51D-27B84A0E05E0}" dt="2020-06-22T13:44:17.539" v="944" actId="20577"/>
      <pc:docMkLst>
        <pc:docMk/>
      </pc:docMkLst>
      <pc:sldChg chg="modSp">
        <pc:chgData name="Firth, David - ST SPRCA" userId="S::firthd02@invicta.cantium.net::cb88d219-d7a7-4de6-be35-a5378ae8b93f" providerId="AD" clId="Web-{AF30955B-4E9A-3FEA-E51D-27B84A0E05E0}" dt="2020-06-22T13:44:17.523" v="943" actId="20577"/>
        <pc:sldMkLst>
          <pc:docMk/>
          <pc:sldMk cId="868182349" sldId="262"/>
        </pc:sldMkLst>
        <pc:spChg chg="mod">
          <ac:chgData name="Firth, David - ST SPRCA" userId="S::firthd02@invicta.cantium.net::cb88d219-d7a7-4de6-be35-a5378ae8b93f" providerId="AD" clId="Web-{AF30955B-4E9A-3FEA-E51D-27B84A0E05E0}" dt="2020-06-22T13:29:46.063" v="6" actId="20577"/>
          <ac:spMkLst>
            <pc:docMk/>
            <pc:sldMk cId="868182349" sldId="262"/>
            <ac:spMk id="2" creationId="{1269CF4C-7D7B-483C-892B-504F02C25C7E}"/>
          </ac:spMkLst>
        </pc:spChg>
        <pc:spChg chg="mod">
          <ac:chgData name="Firth, David - ST SPRCA" userId="S::firthd02@invicta.cantium.net::cb88d219-d7a7-4de6-be35-a5378ae8b93f" providerId="AD" clId="Web-{AF30955B-4E9A-3FEA-E51D-27B84A0E05E0}" dt="2020-06-22T13:44:17.523" v="943" actId="20577"/>
          <ac:spMkLst>
            <pc:docMk/>
            <pc:sldMk cId="868182349" sldId="262"/>
            <ac:spMk id="6" creationId="{5D77AEAA-2472-4204-95A0-64A219EEDCDF}"/>
          </ac:spMkLst>
        </pc:spChg>
      </pc:sldChg>
      <pc:sldChg chg="modSp">
        <pc:chgData name="Firth, David - ST SPRCA" userId="S::firthd02@invicta.cantium.net::cb88d219-d7a7-4de6-be35-a5378ae8b93f" providerId="AD" clId="Web-{AF30955B-4E9A-3FEA-E51D-27B84A0E05E0}" dt="2020-06-22T13:26:23.155" v="1" actId="20577"/>
        <pc:sldMkLst>
          <pc:docMk/>
          <pc:sldMk cId="3542315746" sldId="404"/>
        </pc:sldMkLst>
        <pc:spChg chg="mod">
          <ac:chgData name="Firth, David - ST SPRCA" userId="S::firthd02@invicta.cantium.net::cb88d219-d7a7-4de6-be35-a5378ae8b93f" providerId="AD" clId="Web-{AF30955B-4E9A-3FEA-E51D-27B84A0E05E0}" dt="2020-06-22T13:26:23.155" v="1" actId="20577"/>
          <ac:spMkLst>
            <pc:docMk/>
            <pc:sldMk cId="3542315746" sldId="404"/>
            <ac:spMk id="8" creationId="{28753137-2E81-7E4B-B8B8-981181013DAB}"/>
          </ac:spMkLst>
        </pc:spChg>
      </pc:sldChg>
    </pc:docChg>
  </pc:docChgLst>
  <pc:docChgLst>
    <pc:chgData name="Phillips, Karla - ST SPRCA" userId="1aed55ff-c29c-4f2e-98a8-c23fad475ec0" providerId="ADAL" clId="{42F95243-6D62-4E44-BC94-1B934292ED48}"/>
    <pc:docChg chg="undo custSel delSld modSld">
      <pc:chgData name="Phillips, Karla - ST SPRCA" userId="1aed55ff-c29c-4f2e-98a8-c23fad475ec0" providerId="ADAL" clId="{42F95243-6D62-4E44-BC94-1B934292ED48}" dt="2020-06-22T12:38:32.288" v="238"/>
      <pc:docMkLst>
        <pc:docMk/>
      </pc:docMkLst>
      <pc:sldChg chg="del">
        <pc:chgData name="Phillips, Karla - ST SPRCA" userId="1aed55ff-c29c-4f2e-98a8-c23fad475ec0" providerId="ADAL" clId="{42F95243-6D62-4E44-BC94-1B934292ED48}" dt="2020-06-22T12:34:25.533" v="190" actId="2696"/>
        <pc:sldMkLst>
          <pc:docMk/>
          <pc:sldMk cId="2966715949" sldId="256"/>
        </pc:sldMkLst>
      </pc:sldChg>
      <pc:sldChg chg="modSp mod">
        <pc:chgData name="Phillips, Karla - ST SPRCA" userId="1aed55ff-c29c-4f2e-98a8-c23fad475ec0" providerId="ADAL" clId="{42F95243-6D62-4E44-BC94-1B934292ED48}" dt="2020-06-22T12:34:14.356" v="189" actId="1076"/>
        <pc:sldMkLst>
          <pc:docMk/>
          <pc:sldMk cId="868182349" sldId="262"/>
        </pc:sldMkLst>
        <pc:picChg chg="mod">
          <ac:chgData name="Phillips, Karla - ST SPRCA" userId="1aed55ff-c29c-4f2e-98a8-c23fad475ec0" providerId="ADAL" clId="{42F95243-6D62-4E44-BC94-1B934292ED48}" dt="2020-06-22T12:34:14.356" v="189" actId="1076"/>
          <ac:picMkLst>
            <pc:docMk/>
            <pc:sldMk cId="868182349" sldId="262"/>
            <ac:picMk id="3" creationId="{696817FA-557E-4953-BEB6-39F4B6B5E97D}"/>
          </ac:picMkLst>
        </pc:picChg>
      </pc:sldChg>
      <pc:sldChg chg="addSp modSp mod">
        <pc:chgData name="Phillips, Karla - ST SPRCA" userId="1aed55ff-c29c-4f2e-98a8-c23fad475ec0" providerId="ADAL" clId="{42F95243-6D62-4E44-BC94-1B934292ED48}" dt="2020-06-22T12:36:41.253" v="237" actId="20577"/>
        <pc:sldMkLst>
          <pc:docMk/>
          <pc:sldMk cId="3542315746" sldId="404"/>
        </pc:sldMkLst>
        <pc:spChg chg="mod">
          <ac:chgData name="Phillips, Karla - ST SPRCA" userId="1aed55ff-c29c-4f2e-98a8-c23fad475ec0" providerId="ADAL" clId="{42F95243-6D62-4E44-BC94-1B934292ED48}" dt="2020-06-22T12:36:41.253" v="237" actId="20577"/>
          <ac:spMkLst>
            <pc:docMk/>
            <pc:sldMk cId="3542315746" sldId="404"/>
            <ac:spMk id="10" creationId="{233A427B-ED72-8140-85DE-90A3D909662D}"/>
          </ac:spMkLst>
        </pc:spChg>
        <pc:picChg chg="add mod">
          <ac:chgData name="Phillips, Karla - ST SPRCA" userId="1aed55ff-c29c-4f2e-98a8-c23fad475ec0" providerId="ADAL" clId="{42F95243-6D62-4E44-BC94-1B934292ED48}" dt="2020-06-22T12:33:39.080" v="185" actId="1076"/>
          <ac:picMkLst>
            <pc:docMk/>
            <pc:sldMk cId="3542315746" sldId="404"/>
            <ac:picMk id="21" creationId="{096DB543-2376-4E1B-B301-003BF81E0351}"/>
          </ac:picMkLst>
        </pc:picChg>
      </pc:sldChg>
      <pc:sldChg chg="modSp mod">
        <pc:chgData name="Phillips, Karla - ST SPRCA" userId="1aed55ff-c29c-4f2e-98a8-c23fad475ec0" providerId="ADAL" clId="{42F95243-6D62-4E44-BC94-1B934292ED48}" dt="2020-06-22T12:33:45.919" v="186" actId="1076"/>
        <pc:sldMkLst>
          <pc:docMk/>
          <pc:sldMk cId="616966655" sldId="405"/>
        </pc:sldMkLst>
        <pc:picChg chg="mod">
          <ac:chgData name="Phillips, Karla - ST SPRCA" userId="1aed55ff-c29c-4f2e-98a8-c23fad475ec0" providerId="ADAL" clId="{42F95243-6D62-4E44-BC94-1B934292ED48}" dt="2020-06-22T12:33:45.919" v="186" actId="1076"/>
          <ac:picMkLst>
            <pc:docMk/>
            <pc:sldMk cId="616966655" sldId="405"/>
            <ac:picMk id="5" creationId="{39662197-9543-8C44-B0A1-203CE60CFAF0}"/>
          </ac:picMkLst>
        </pc:picChg>
      </pc:sldChg>
      <pc:sldChg chg="addSp delSp modSp mod addAnim delAnim modAnim">
        <pc:chgData name="Phillips, Karla - ST SPRCA" userId="1aed55ff-c29c-4f2e-98a8-c23fad475ec0" providerId="ADAL" clId="{42F95243-6D62-4E44-BC94-1B934292ED48}" dt="2020-06-22T12:38:32.288" v="238"/>
        <pc:sldMkLst>
          <pc:docMk/>
          <pc:sldMk cId="3725277489" sldId="407"/>
        </pc:sldMkLst>
        <pc:spChg chg="del mod">
          <ac:chgData name="Phillips, Karla - ST SPRCA" userId="1aed55ff-c29c-4f2e-98a8-c23fad475ec0" providerId="ADAL" clId="{42F95243-6D62-4E44-BC94-1B934292ED48}" dt="2020-06-22T12:31:04.691" v="124" actId="21"/>
          <ac:spMkLst>
            <pc:docMk/>
            <pc:sldMk cId="3725277489" sldId="407"/>
            <ac:spMk id="6" creationId="{45159CF1-51CC-284A-A07E-60E44A77E03F}"/>
          </ac:spMkLst>
        </pc:spChg>
        <pc:spChg chg="mod">
          <ac:chgData name="Phillips, Karla - ST SPRCA" userId="1aed55ff-c29c-4f2e-98a8-c23fad475ec0" providerId="ADAL" clId="{42F95243-6D62-4E44-BC94-1B934292ED48}" dt="2020-06-22T12:29:38.905" v="60" actId="1076"/>
          <ac:spMkLst>
            <pc:docMk/>
            <pc:sldMk cId="3725277489" sldId="407"/>
            <ac:spMk id="7" creationId="{742BC332-4AF1-D048-9308-CC27FB7270E9}"/>
          </ac:spMkLst>
        </pc:spChg>
        <pc:spChg chg="add del mod">
          <ac:chgData name="Phillips, Karla - ST SPRCA" userId="1aed55ff-c29c-4f2e-98a8-c23fad475ec0" providerId="ADAL" clId="{42F95243-6D62-4E44-BC94-1B934292ED48}" dt="2020-06-22T12:32:26.968" v="176" actId="20577"/>
          <ac:spMkLst>
            <pc:docMk/>
            <pc:sldMk cId="3725277489" sldId="407"/>
            <ac:spMk id="8" creationId="{6E5CFB7C-4EC6-DF45-ACA8-396955FDB673}"/>
          </ac:spMkLst>
        </pc:spChg>
        <pc:spChg chg="mod">
          <ac:chgData name="Phillips, Karla - ST SPRCA" userId="1aed55ff-c29c-4f2e-98a8-c23fad475ec0" providerId="ADAL" clId="{42F95243-6D62-4E44-BC94-1B934292ED48}" dt="2020-06-22T12:29:14.518" v="57" actId="1076"/>
          <ac:spMkLst>
            <pc:docMk/>
            <pc:sldMk cId="3725277489" sldId="407"/>
            <ac:spMk id="9" creationId="{1D31BA7D-924C-E648-9B99-83074966B9D4}"/>
          </ac:spMkLst>
        </pc:spChg>
        <pc:spChg chg="del mod">
          <ac:chgData name="Phillips, Karla - ST SPRCA" userId="1aed55ff-c29c-4f2e-98a8-c23fad475ec0" providerId="ADAL" clId="{42F95243-6D62-4E44-BC94-1B934292ED48}" dt="2020-06-22T12:28:46.576" v="52" actId="21"/>
          <ac:spMkLst>
            <pc:docMk/>
            <pc:sldMk cId="3725277489" sldId="407"/>
            <ac:spMk id="10" creationId="{EFE3BC5F-F961-9E4E-BF00-60983F07459F}"/>
          </ac:spMkLst>
        </pc:spChg>
        <pc:spChg chg="del">
          <ac:chgData name="Phillips, Karla - ST SPRCA" userId="1aed55ff-c29c-4f2e-98a8-c23fad475ec0" providerId="ADAL" clId="{42F95243-6D62-4E44-BC94-1B934292ED48}" dt="2020-06-22T12:27:12.399" v="46" actId="21"/>
          <ac:spMkLst>
            <pc:docMk/>
            <pc:sldMk cId="3725277489" sldId="407"/>
            <ac:spMk id="11" creationId="{9B29EDB2-62F1-5247-A390-99DCFF73E7F6}"/>
          </ac:spMkLst>
        </pc:spChg>
        <pc:spChg chg="mod">
          <ac:chgData name="Phillips, Karla - ST SPRCA" userId="1aed55ff-c29c-4f2e-98a8-c23fad475ec0" providerId="ADAL" clId="{42F95243-6D62-4E44-BC94-1B934292ED48}" dt="2020-06-22T12:32:52.919" v="183" actId="20577"/>
          <ac:spMkLst>
            <pc:docMk/>
            <pc:sldMk cId="3725277489" sldId="407"/>
            <ac:spMk id="12" creationId="{E858CFF8-A814-734A-9E99-C928BC12F910}"/>
          </ac:spMkLst>
        </pc:spChg>
        <pc:spChg chg="del">
          <ac:chgData name="Phillips, Karla - ST SPRCA" userId="1aed55ff-c29c-4f2e-98a8-c23fad475ec0" providerId="ADAL" clId="{42F95243-6D62-4E44-BC94-1B934292ED48}" dt="2020-06-22T12:27:20.143" v="47" actId="21"/>
          <ac:spMkLst>
            <pc:docMk/>
            <pc:sldMk cId="3725277489" sldId="407"/>
            <ac:spMk id="21" creationId="{F963C4FE-C48C-F545-BA8F-1FAFB40E3E53}"/>
          </ac:spMkLst>
        </pc:spChg>
        <pc:spChg chg="add mod">
          <ac:chgData name="Phillips, Karla - ST SPRCA" userId="1aed55ff-c29c-4f2e-98a8-c23fad475ec0" providerId="ADAL" clId="{42F95243-6D62-4E44-BC94-1B934292ED48}" dt="2020-06-22T12:28:58.313" v="55" actId="1076"/>
          <ac:spMkLst>
            <pc:docMk/>
            <pc:sldMk cId="3725277489" sldId="407"/>
            <ac:spMk id="23" creationId="{7586F5DA-51FF-4EFC-AFD7-28535B9C080A}"/>
          </ac:spMkLst>
        </pc:spChg>
        <pc:spChg chg="add mod">
          <ac:chgData name="Phillips, Karla - ST SPRCA" userId="1aed55ff-c29c-4f2e-98a8-c23fad475ec0" providerId="ADAL" clId="{42F95243-6D62-4E44-BC94-1B934292ED48}" dt="2020-06-22T12:31:51.298" v="162" actId="20577"/>
          <ac:spMkLst>
            <pc:docMk/>
            <pc:sldMk cId="3725277489" sldId="407"/>
            <ac:spMk id="24" creationId="{B34C884B-E5A3-4A2D-AE37-FC1AE3233E66}"/>
          </ac:spMkLst>
        </pc:spChg>
        <pc:spChg chg="add mod">
          <ac:chgData name="Phillips, Karla - ST SPRCA" userId="1aed55ff-c29c-4f2e-98a8-c23fad475ec0" providerId="ADAL" clId="{42F95243-6D62-4E44-BC94-1B934292ED48}" dt="2020-06-22T12:31:33.660" v="129" actId="1076"/>
          <ac:spMkLst>
            <pc:docMk/>
            <pc:sldMk cId="3725277489" sldId="407"/>
            <ac:spMk id="25" creationId="{9BD3F01D-96D2-43A0-AD14-FF7B7CE11884}"/>
          </ac:spMkLst>
        </pc:spChg>
        <pc:picChg chg="mod">
          <ac:chgData name="Phillips, Karla - ST SPRCA" userId="1aed55ff-c29c-4f2e-98a8-c23fad475ec0" providerId="ADAL" clId="{42F95243-6D62-4E44-BC94-1B934292ED48}" dt="2020-06-22T12:34:08.840" v="188" actId="1076"/>
          <ac:picMkLst>
            <pc:docMk/>
            <pc:sldMk cId="3725277489" sldId="407"/>
            <ac:picMk id="19" creationId="{514FA198-868A-6E45-97B6-491D8B9EBB1F}"/>
          </ac:picMkLst>
        </pc:picChg>
        <pc:cxnChg chg="del">
          <ac:chgData name="Phillips, Karla - ST SPRCA" userId="1aed55ff-c29c-4f2e-98a8-c23fad475ec0" providerId="ADAL" clId="{42F95243-6D62-4E44-BC94-1B934292ED48}" dt="2020-06-22T12:32:04.793" v="163" actId="21"/>
          <ac:cxnSpMkLst>
            <pc:docMk/>
            <pc:sldMk cId="3725277489" sldId="407"/>
            <ac:cxnSpMk id="22" creationId="{E9D6E9DE-9733-2946-9B38-625B6344ADAC}"/>
          </ac:cxnSpMkLst>
        </pc:cxnChg>
        <pc:cxnChg chg="add del mod">
          <ac:chgData name="Phillips, Karla - ST SPRCA" userId="1aed55ff-c29c-4f2e-98a8-c23fad475ec0" providerId="ADAL" clId="{42F95243-6D62-4E44-BC94-1B934292ED48}" dt="2020-06-22T12:28:46.576" v="52" actId="21"/>
          <ac:cxnSpMkLst>
            <pc:docMk/>
            <pc:sldMk cId="3725277489" sldId="407"/>
            <ac:cxnSpMk id="29" creationId="{852EE3DA-AEC9-4747-AB8C-345267C2F43F}"/>
          </ac:cxnSpMkLst>
        </pc:cxnChg>
        <pc:cxnChg chg="mod">
          <ac:chgData name="Phillips, Karla - ST SPRCA" userId="1aed55ff-c29c-4f2e-98a8-c23fad475ec0" providerId="ADAL" clId="{42F95243-6D62-4E44-BC94-1B934292ED48}" dt="2020-06-22T12:30:54.124" v="116" actId="20577"/>
          <ac:cxnSpMkLst>
            <pc:docMk/>
            <pc:sldMk cId="3725277489" sldId="407"/>
            <ac:cxnSpMk id="32" creationId="{C312A997-0F8F-0F4F-A539-82B77EB70FA8}"/>
          </ac:cxnSpMkLst>
        </pc:cxnChg>
        <pc:cxnChg chg="mod">
          <ac:chgData name="Phillips, Karla - ST SPRCA" userId="1aed55ff-c29c-4f2e-98a8-c23fad475ec0" providerId="ADAL" clId="{42F95243-6D62-4E44-BC94-1B934292ED48}" dt="2020-06-22T12:31:04.691" v="124" actId="21"/>
          <ac:cxnSpMkLst>
            <pc:docMk/>
            <pc:sldMk cId="3725277489" sldId="407"/>
            <ac:cxnSpMk id="33" creationId="{7A3AE7B3-CF81-4140-802F-D2EC5C336A4A}"/>
          </ac:cxnSpMkLst>
        </pc:cxnChg>
      </pc:sldChg>
      <pc:sldChg chg="addSp modSp mod">
        <pc:chgData name="Phillips, Karla - ST SPRCA" userId="1aed55ff-c29c-4f2e-98a8-c23fad475ec0" providerId="ADAL" clId="{42F95243-6D62-4E44-BC94-1B934292ED48}" dt="2020-06-22T12:22:09.482" v="5" actId="1582"/>
        <pc:sldMkLst>
          <pc:docMk/>
          <pc:sldMk cId="1462613681" sldId="408"/>
        </pc:sldMkLst>
        <pc:spChg chg="add mod">
          <ac:chgData name="Phillips, Karla - ST SPRCA" userId="1aed55ff-c29c-4f2e-98a8-c23fad475ec0" providerId="ADAL" clId="{42F95243-6D62-4E44-BC94-1B934292ED48}" dt="2020-06-22T12:22:09.482" v="5" actId="1582"/>
          <ac:spMkLst>
            <pc:docMk/>
            <pc:sldMk cId="1462613681" sldId="408"/>
            <ac:spMk id="6" creationId="{67E368A7-FD40-49B5-BC94-950B1006ACA4}"/>
          </ac:spMkLst>
        </pc:spChg>
        <pc:spChg chg="mod">
          <ac:chgData name="Phillips, Karla - ST SPRCA" userId="1aed55ff-c29c-4f2e-98a8-c23fad475ec0" providerId="ADAL" clId="{42F95243-6D62-4E44-BC94-1B934292ED48}" dt="2020-06-22T12:21:38.438" v="1" actId="1076"/>
          <ac:spMkLst>
            <pc:docMk/>
            <pc:sldMk cId="1462613681" sldId="408"/>
            <ac:spMk id="44" creationId="{5B242D56-79DB-450C-A3D9-33394B43BA7D}"/>
          </ac:spMkLst>
        </pc:spChg>
      </pc:sldChg>
      <pc:sldChg chg="modSp mod">
        <pc:chgData name="Phillips, Karla - ST SPRCA" userId="1aed55ff-c29c-4f2e-98a8-c23fad475ec0" providerId="ADAL" clId="{42F95243-6D62-4E44-BC94-1B934292ED48}" dt="2020-06-22T12:34:03.066" v="187" actId="1076"/>
        <pc:sldMkLst>
          <pc:docMk/>
          <pc:sldMk cId="4205121694" sldId="409"/>
        </pc:sldMkLst>
        <pc:picChg chg="mod">
          <ac:chgData name="Phillips, Karla - ST SPRCA" userId="1aed55ff-c29c-4f2e-98a8-c23fad475ec0" providerId="ADAL" clId="{42F95243-6D62-4E44-BC94-1B934292ED48}" dt="2020-06-22T12:34:03.066" v="187" actId="1076"/>
          <ac:picMkLst>
            <pc:docMk/>
            <pc:sldMk cId="4205121694" sldId="409"/>
            <ac:picMk id="3" creationId="{696817FA-557E-4953-BEB6-39F4B6B5E97D}"/>
          </ac:picMkLst>
        </pc:picChg>
      </pc:sldChg>
    </pc:docChg>
  </pc:docChgLst>
  <pc:docChgLst>
    <pc:chgData name="Firth, David - ST SPRCA" userId="S::firthd02@invicta.cantium.net::cb88d219-d7a7-4de6-be35-a5378ae8b93f" providerId="AD" clId="Web-{81E670BD-8CFC-A32D-367A-32FC4EF056F2}"/>
    <pc:docChg chg="modSld">
      <pc:chgData name="Firth, David - ST SPRCA" userId="S::firthd02@invicta.cantium.net::cb88d219-d7a7-4de6-be35-a5378ae8b93f" providerId="AD" clId="Web-{81E670BD-8CFC-A32D-367A-32FC4EF056F2}" dt="2020-06-22T14:13:50.399" v="85" actId="20577"/>
      <pc:docMkLst>
        <pc:docMk/>
      </pc:docMkLst>
      <pc:sldChg chg="modSp">
        <pc:chgData name="Firth, David - ST SPRCA" userId="S::firthd02@invicta.cantium.net::cb88d219-d7a7-4de6-be35-a5378ae8b93f" providerId="AD" clId="Web-{81E670BD-8CFC-A32D-367A-32FC4EF056F2}" dt="2020-06-22T14:13:50.399" v="84" actId="20577"/>
        <pc:sldMkLst>
          <pc:docMk/>
          <pc:sldMk cId="868182349" sldId="262"/>
        </pc:sldMkLst>
        <pc:spChg chg="mod">
          <ac:chgData name="Firth, David - ST SPRCA" userId="S::firthd02@invicta.cantium.net::cb88d219-d7a7-4de6-be35-a5378ae8b93f" providerId="AD" clId="Web-{81E670BD-8CFC-A32D-367A-32FC4EF056F2}" dt="2020-06-22T14:13:50.399" v="84" actId="20577"/>
          <ac:spMkLst>
            <pc:docMk/>
            <pc:sldMk cId="868182349" sldId="262"/>
            <ac:spMk id="6" creationId="{5D77AEAA-2472-4204-95A0-64A219EEDCD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22B94-5F1B-4E80-978F-2CE6F8CE139F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BB30F-F77F-4722-87EF-6AE64E00D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7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4CD0A-083C-4FF1-BF16-9B422F097B8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538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903370-F285-4DE1-9689-93731ABCD00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087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903370-F285-4DE1-9689-93731ABCD00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51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4CD0A-083C-4FF1-BF16-9B422F097B8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66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903370-F285-4DE1-9689-93731ABCD00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079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Digital – infrastructure holding up well. Digital culture change – people who normally don’t use online services like over 60s using them more now</a:t>
            </a:r>
          </a:p>
          <a:p>
            <a:endParaRPr lang="en-GB"/>
          </a:p>
          <a:p>
            <a:r>
              <a:rPr lang="en-GB"/>
              <a:t>Transport – buses and trains relying on Gov grants but what next? Need to consider impacts of restrictions on travellers to Kent as a corridor, and also Brexit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4CD0A-083C-4FF1-BF16-9B422F097B8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281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916F5-B103-4151-8EBB-63B372EE8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25354-E34E-4975-9659-B684BD3DD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C5315-3A4A-4E6E-B700-FFC9F166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CA-F990-4FA2-BB2B-A6F4B83F2D0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8DC9C-D69D-4A0C-AFC6-46D19534B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7552-F55B-41EA-BE63-EECF49D1C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5D17-F950-4A4F-A5CA-000A89FCC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5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C9399-B6E6-4B5E-B5DB-6406965B4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0A8E7-AC59-45B3-9369-14B4E9C06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E6A1A-D192-44CF-AB76-6B48ECE5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CA-F990-4FA2-BB2B-A6F4B83F2D0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A434E-1E77-4178-B524-18F5AA996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4A87B-7FC3-4450-A57F-DB09AF76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5D17-F950-4A4F-A5CA-000A89FCC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3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D50776-E919-4F65-8C8B-DE7EED2AC7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830B6-D664-4FC9-8D10-8D0B1B1E8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3C0A4-C64B-4F67-887E-D8C1FCE64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CA-F990-4FA2-BB2B-A6F4B83F2D0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38541-C26B-4829-9DC6-97791EAD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E7844-4415-4883-B15C-697ACCCEC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5D17-F950-4A4F-A5CA-000A89FCC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3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75E72-DC92-4B56-9F4C-1DFCCD1F6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50B96-087E-45D3-BA99-B4909AA81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16761-FEA9-470E-8F05-660B321EF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CA-F990-4FA2-BB2B-A6F4B83F2D0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D196F-F717-45F7-9EBB-916A27FBD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182AA-7B68-4A98-8595-69B3D2B4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5D17-F950-4A4F-A5CA-000A89FCC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6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4CA48-DB77-49C8-ABB7-247F64E81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5E19F-8C94-443F-A22A-AC6FC289B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CD28F-7978-47E3-A2F2-87ADC0E6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CA-F990-4FA2-BB2B-A6F4B83F2D0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7D542-33D3-46C5-8F05-BAB73C430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9FF89-DE14-4FD7-8FEF-8B99271E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5D17-F950-4A4F-A5CA-000A89FCC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16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15D1E-1C65-4AEF-B8ED-C7C1EE46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1ECBD-AF26-4DF3-900A-27B0376C5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9DC96-CFB8-474B-8DA9-D974CB3BE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FF134-874A-4AE5-8CD9-26C78095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CA-F990-4FA2-BB2B-A6F4B83F2D0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2FAFF-E64F-420F-9705-4423EC0D5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0F044-00B5-4B30-B9CE-768CB979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5D17-F950-4A4F-A5CA-000A89FCC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1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6FE31-302A-4B89-B7CF-06A680B21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9E53A-A69F-4996-BE7B-3BBF4A7E6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8F07B-7EA7-44FE-B85E-F07A694EC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315397-143D-434C-AC20-6FD85AEE4E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005E64-32C7-453B-BAF2-93E6E7E7D0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551822-2D86-4AAD-8B6B-53090804F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CA-F990-4FA2-BB2B-A6F4B83F2D0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3DFCD9-60D5-4AEE-B733-80D865874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B87D71-F46F-4A3E-88E0-BAA96811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5D17-F950-4A4F-A5CA-000A89FCC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70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1F799-B217-49BE-8C44-F8134EFC8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50419-2B21-45F7-89FC-F1EC608A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CA-F990-4FA2-BB2B-A6F4B83F2D0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BA13E-6C46-428C-8B09-84CF2A272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32B4F-931D-45B7-90CA-A32FEE21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5D17-F950-4A4F-A5CA-000A89FCC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5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352154-859F-43D4-9F32-36980D3F8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CA-F990-4FA2-BB2B-A6F4B83F2D0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7D1309-7014-4AC0-AFBB-0348A5638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EB39-54E6-4482-AB70-C9B0D5513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5D17-F950-4A4F-A5CA-000A89FCC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3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319F-4010-4CC5-96C3-B0610600F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3213B-12B3-479A-853E-38987537B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99B446-C206-4C1C-9DE9-F381F2CA1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BF90B-CCE1-4818-8A42-E797C3259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CA-F990-4FA2-BB2B-A6F4B83F2D0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9346B-081F-4131-8D11-5061BFE6C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1DD27-5282-480A-A0C8-0D558217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5D17-F950-4A4F-A5CA-000A89FCC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87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DE060-9517-4350-91DA-AA64181E7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6583B7-FA3E-492E-9A85-DFD9619C9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5F7611-B656-44BF-9A9C-37A3FC8BD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0F2BD-B8B9-4132-8346-2371F00C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CA-F990-4FA2-BB2B-A6F4B83F2D0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17EED-B44C-4A96-AB85-AE42E51B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63290-B9FB-4EE0-B814-97D269656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5D17-F950-4A4F-A5CA-000A89FCC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9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3D85AF-AF93-4543-9F83-67B503E3B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4AD26-37F5-4F4D-BA59-0D66C322B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A2C94-97EF-477E-B147-3A9038293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DBDCA-F990-4FA2-BB2B-A6F4B83F2D0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B8023-44E1-45EE-906E-17FE4022C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B598F-179F-497A-9F85-EA2AD4A03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75D17-F950-4A4F-A5CA-000A89FCC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78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, food, blue, close&#10;&#10;Description automatically generated">
            <a:extLst>
              <a:ext uri="{FF2B5EF4-FFF2-40B4-BE49-F238E27FC236}">
                <a16:creationId xmlns:a16="http://schemas.microsoft.com/office/drawing/2014/main" id="{2B713A69-A9CF-4554-9150-A200BD8BCC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19"/>
            <a:ext cx="12192000" cy="68632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5CADF9-2FB7-4FE4-A747-B6493BA6C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001" y="-83568"/>
            <a:ext cx="9144000" cy="3735949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chemeClr val="bg1"/>
                </a:solidFill>
                <a:latin typeface="+mn-lt"/>
              </a:rPr>
              <a:t>Kent Resilience Forum</a:t>
            </a:r>
            <a:br>
              <a:rPr lang="en-GB" sz="4800" dirty="0">
                <a:solidFill>
                  <a:schemeClr val="bg1"/>
                </a:solidFill>
                <a:latin typeface="+mn-lt"/>
              </a:rPr>
            </a:br>
            <a:r>
              <a:rPr lang="en-GB" sz="4800" dirty="0">
                <a:solidFill>
                  <a:schemeClr val="bg1"/>
                </a:solidFill>
                <a:latin typeface="+mn-lt"/>
              </a:rPr>
              <a:t/>
            </a:r>
            <a:br>
              <a:rPr lang="en-GB" sz="4800" dirty="0">
                <a:solidFill>
                  <a:schemeClr val="bg1"/>
                </a:solidFill>
                <a:latin typeface="+mn-lt"/>
              </a:rPr>
            </a:br>
            <a:r>
              <a:rPr lang="en-GB" sz="4800" dirty="0">
                <a:solidFill>
                  <a:schemeClr val="bg1"/>
                </a:solidFill>
                <a:latin typeface="+mn-lt"/>
              </a:rPr>
              <a:t>Recovery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F1C21-E8DE-46B5-ABC3-4C7BEF4AE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135" y="4429919"/>
            <a:ext cx="4472763" cy="165576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Kent Housing Group, 25</a:t>
            </a:r>
            <a:r>
              <a:rPr lang="en-GB" baseline="30000" dirty="0">
                <a:solidFill>
                  <a:schemeClr val="bg1"/>
                </a:solidFill>
              </a:rPr>
              <a:t>th</a:t>
            </a:r>
            <a:r>
              <a:rPr lang="en-GB" dirty="0">
                <a:solidFill>
                  <a:schemeClr val="bg1"/>
                </a:solidFill>
              </a:rPr>
              <a:t> June 2020</a:t>
            </a:r>
          </a:p>
          <a:p>
            <a:pPr algn="l"/>
            <a:endParaRPr lang="en-GB" dirty="0">
              <a:solidFill>
                <a:schemeClr val="bg1"/>
              </a:solidFill>
            </a:endParaRPr>
          </a:p>
          <a:p>
            <a:pPr algn="l"/>
            <a:r>
              <a:rPr lang="en-GB" dirty="0">
                <a:solidFill>
                  <a:schemeClr val="bg1"/>
                </a:solidFill>
              </a:rPr>
              <a:t>Karla Phillips, programme manager for KRF Recovery Co-ordinating Group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3AADE8-E6D1-4415-8CC3-45F1814A432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8600" y="217967"/>
            <a:ext cx="2924042" cy="1004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61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9E739AA-517E-5444-902A-AC094AA23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230170"/>
            <a:ext cx="11622156" cy="962525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KRF Recovery Co-ordinating Group (RCG):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3CF68C-44EC-8141-93F1-CC6009B062B1}"/>
              </a:ext>
            </a:extLst>
          </p:cNvPr>
          <p:cNvSpPr/>
          <p:nvPr/>
        </p:nvSpPr>
        <p:spPr>
          <a:xfrm>
            <a:off x="376899" y="1830055"/>
            <a:ext cx="412142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endParaRPr lang="en-GB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endParaRPr lang="en-GB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7264E6-BE7A-4246-9E09-E8A2B96424BC}"/>
              </a:ext>
            </a:extLst>
          </p:cNvPr>
          <p:cNvSpPr/>
          <p:nvPr/>
        </p:nvSpPr>
        <p:spPr>
          <a:xfrm>
            <a:off x="376899" y="1366637"/>
            <a:ext cx="1143820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Upper-tier local authority has a statutory duty to lead the ‘recovery’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phase under the Civil Contingencies Act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KRF has established a multi-agency Recovery Coordinating Group as required by Government guidance 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purpose of this Group is to co-ordinate with partners across Kent and Medway to produce an overall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Recovery Strategy</a:t>
            </a:r>
          </a:p>
          <a:p>
            <a:pPr marL="800100" lvl="1" indent="-342900" algn="just">
              <a:buFont typeface="Symbol" pitchFamily="2" charset="2"/>
              <a:buChar char="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Symbol" pitchFamily="2" charset="2"/>
              <a:buChar char="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Undertake an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impact assessment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identifying the impact (both positive and negative) of the pandemic related to the cell/sub-group theme </a:t>
            </a:r>
          </a:p>
          <a:p>
            <a:pPr marL="800100" lvl="1" indent="-342900" algn="just">
              <a:buFont typeface="Symbol" pitchFamily="2" charset="2"/>
              <a:buChar char="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Symbol" pitchFamily="2" charset="2"/>
              <a:buChar char="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Identify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critical success factors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to achieving recovery</a:t>
            </a:r>
          </a:p>
          <a:p>
            <a:pPr marL="800100" lvl="1" indent="-342900" algn="just">
              <a:buFont typeface="Symbol" pitchFamily="2" charset="2"/>
              <a:buChar char="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Symbol" pitchFamily="2" charset="2"/>
              <a:buChar char="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Detail the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action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 necessary to support recovery, including the timeframe and which agency should be responsible</a:t>
            </a:r>
          </a:p>
          <a:p>
            <a:pPr marL="800100" lvl="1" indent="-342900" algn="just">
              <a:buFont typeface="Symbol" pitchFamily="2" charset="2"/>
              <a:buChar char="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RCG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reports into the Strategic Coordinating Group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(Gold) and engages with other Regional and National Recovery Coordinating arrangements </a:t>
            </a:r>
          </a:p>
          <a:p>
            <a:pPr marL="342900" indent="-342900" algn="just">
              <a:buFont typeface="Symbol" pitchFamily="2" charset="2"/>
              <a:buChar char="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endParaRPr lang="en-GB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662197-9543-8C44-B0A1-203CE60CFAF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217" y="56228"/>
            <a:ext cx="1928037" cy="675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696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61A270D-5880-FE40-9BCA-5EE96F677544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1839738" y="5511114"/>
            <a:ext cx="1" cy="38305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73764" y="225053"/>
            <a:ext cx="898901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GB" sz="4000" kern="0" dirty="0">
                <a:ea typeface="+mj-ea"/>
                <a:cs typeface="Arial" panose="020B0604020202020204" pitchFamily="34" charset="0"/>
              </a:rPr>
              <a:t>Recovery Co-ordinating Group Structure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9DD09B-6583-BD4C-B06C-81364A60D77E}"/>
              </a:ext>
            </a:extLst>
          </p:cNvPr>
          <p:cNvGrpSpPr/>
          <p:nvPr/>
        </p:nvGrpSpPr>
        <p:grpSpPr>
          <a:xfrm>
            <a:off x="346103" y="1157713"/>
            <a:ext cx="11508145" cy="5276102"/>
            <a:chOff x="1785532" y="1157713"/>
            <a:chExt cx="8449208" cy="527610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1A80AA0-1FAB-C943-9989-21C04695A753}"/>
                </a:ext>
              </a:extLst>
            </p:cNvPr>
            <p:cNvSpPr/>
            <p:nvPr/>
          </p:nvSpPr>
          <p:spPr>
            <a:xfrm>
              <a:off x="1785532" y="1157713"/>
              <a:ext cx="2193236" cy="43534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tx1"/>
                  </a:solidFill>
                </a:rPr>
                <a:t>Recovery </a:t>
              </a:r>
            </a:p>
            <a:p>
              <a:pPr algn="ctr"/>
              <a:r>
                <a:rPr lang="en-GB" sz="1400" b="1" dirty="0">
                  <a:solidFill>
                    <a:schemeClr val="tx1"/>
                  </a:solidFill>
                </a:rPr>
                <a:t>Co-ordinating Group – </a:t>
              </a:r>
            </a:p>
            <a:p>
              <a:pPr algn="ctr"/>
              <a:r>
                <a:rPr lang="en-GB" sz="1400" b="1" dirty="0">
                  <a:solidFill>
                    <a:schemeClr val="tx1"/>
                  </a:solidFill>
                </a:rPr>
                <a:t>Membership</a:t>
              </a:r>
            </a:p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 dirty="0">
                  <a:solidFill>
                    <a:schemeClr val="tx1"/>
                  </a:solidFill>
                </a:rPr>
                <a:t>David Whittle, Chair, KCC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 dirty="0">
                  <a:solidFill>
                    <a:schemeClr val="tx1"/>
                  </a:solidFill>
                </a:rPr>
                <a:t>Karla Phillips, Programme Coordination, KCC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 dirty="0">
                  <a:solidFill>
                    <a:schemeClr val="tx1"/>
                  </a:solidFill>
                </a:rPr>
                <a:t>Chairs of Thematic Cells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 dirty="0">
                  <a:solidFill>
                    <a:schemeClr val="tx1"/>
                  </a:solidFill>
                </a:rPr>
                <a:t>Rebecca Spore, KCC Operational Policy Lead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 dirty="0">
                  <a:solidFill>
                    <a:schemeClr val="tx1"/>
                  </a:solidFill>
                </a:rPr>
                <a:t>Dawn Hudd, Medway UA Operational Recovery Lead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 dirty="0">
                  <a:solidFill>
                    <a:schemeClr val="tx1"/>
                  </a:solidFill>
                </a:rPr>
                <a:t>Ch Insp. Lara Connor, Kent Police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 dirty="0">
                  <a:solidFill>
                    <a:schemeClr val="tx1"/>
                  </a:solidFill>
                </a:rPr>
                <a:t>James Finch, KFRS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 dirty="0">
                  <a:solidFill>
                    <a:schemeClr val="tx1"/>
                  </a:solidFill>
                </a:rPr>
                <a:t>Michael Balenski, MHCLG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 dirty="0">
                  <a:solidFill>
                    <a:schemeClr val="tx1"/>
                  </a:solidFill>
                </a:rPr>
                <a:t>Ben Watts, General Counsel, KCC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 dirty="0">
                  <a:solidFill>
                    <a:schemeClr val="tx1"/>
                  </a:solidFill>
                </a:rPr>
                <a:t>Lucy Mayor, Communications, KCC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 dirty="0">
                  <a:solidFill>
                    <a:schemeClr val="tx1"/>
                  </a:solidFill>
                </a:rPr>
                <a:t>Michelle Cheyne, KRF MAIC 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b="1" dirty="0">
                  <a:solidFill>
                    <a:schemeClr val="tx1"/>
                  </a:solidFill>
                </a:rPr>
                <a:t>Mark Rolfe, KRF 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632DBF6-E0EE-044A-B5C2-0B0DB9D4A120}"/>
                </a:ext>
              </a:extLst>
            </p:cNvPr>
            <p:cNvSpPr/>
            <p:nvPr/>
          </p:nvSpPr>
          <p:spPr>
            <a:xfrm>
              <a:off x="5212285" y="1157713"/>
              <a:ext cx="5014971" cy="685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Economy Cell</a:t>
              </a:r>
            </a:p>
            <a:p>
              <a:r>
                <a:rPr lang="en-GB" sz="1400" b="1" dirty="0">
                  <a:solidFill>
                    <a:schemeClr val="tx1"/>
                  </a:solidFill>
                </a:rPr>
                <a:t> Chair: David Smith, Director for Economic Development, KCC 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753137-2E81-7E4B-B8B8-981181013DAB}"/>
                </a:ext>
              </a:extLst>
            </p:cNvPr>
            <p:cNvSpPr/>
            <p:nvPr/>
          </p:nvSpPr>
          <p:spPr>
            <a:xfrm>
              <a:off x="5219771" y="1922584"/>
              <a:ext cx="5014969" cy="685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Infrastructure Cell</a:t>
              </a:r>
            </a:p>
            <a:p>
              <a:r>
                <a:rPr lang="en-GB" sz="1400" b="1" dirty="0">
                  <a:solidFill>
                    <a:schemeClr val="tx1"/>
                  </a:solidFill>
                </a:rPr>
                <a:t>Chair: Tracey </a:t>
              </a:r>
              <a:r>
                <a:rPr lang="en-GB" sz="1400" b="1" dirty="0" err="1">
                  <a:solidFill>
                    <a:schemeClr val="tx1"/>
                  </a:solidFill>
                </a:rPr>
                <a:t>Kerly</a:t>
              </a:r>
              <a:r>
                <a:rPr lang="en-GB" sz="1400" b="1" dirty="0">
                  <a:solidFill>
                    <a:schemeClr val="tx1"/>
                  </a:solidFill>
                </a:rPr>
                <a:t>, Chief Executive, Ashford Borough Council</a:t>
              </a:r>
              <a:endParaRPr lang="en-GB" sz="1400" b="1" dirty="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8B1D1C7-3D47-0649-9EF3-9A034662E9F5}"/>
                </a:ext>
              </a:extLst>
            </p:cNvPr>
            <p:cNvSpPr/>
            <p:nvPr/>
          </p:nvSpPr>
          <p:spPr>
            <a:xfrm>
              <a:off x="5219771" y="2673414"/>
              <a:ext cx="5014968" cy="685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Children &amp; Young People Cell </a:t>
              </a:r>
            </a:p>
            <a:p>
              <a:r>
                <a:rPr lang="en-GB" sz="1400" b="1" dirty="0">
                  <a:solidFill>
                    <a:schemeClr val="tx1"/>
                  </a:solidFill>
                </a:rPr>
                <a:t>Chair: Sarah Hammond, Director of Integrated Children’s Services, KCC 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3A427B-ED72-8140-85DE-90A3D909662D}"/>
                </a:ext>
              </a:extLst>
            </p:cNvPr>
            <p:cNvSpPr/>
            <p:nvPr/>
          </p:nvSpPr>
          <p:spPr>
            <a:xfrm>
              <a:off x="5219771" y="3431518"/>
              <a:ext cx="5014966" cy="685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Health &amp; Social Care Cell</a:t>
              </a:r>
            </a:p>
            <a:p>
              <a:r>
                <a:rPr lang="en-GB" sz="1400" b="1" dirty="0">
                  <a:solidFill>
                    <a:schemeClr val="tx1"/>
                  </a:solidFill>
                </a:rPr>
                <a:t>Chair: Karen Sharp, Kent Community Health NHS Foundation Trust (KCHFT)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D652343-5FAD-3043-A30D-8DF39078689D}"/>
                </a:ext>
              </a:extLst>
            </p:cNvPr>
            <p:cNvSpPr/>
            <p:nvPr/>
          </p:nvSpPr>
          <p:spPr>
            <a:xfrm>
              <a:off x="5219771" y="4972776"/>
              <a:ext cx="5008838" cy="685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Voluntary and Community Sector Cell </a:t>
              </a:r>
            </a:p>
            <a:p>
              <a:r>
                <a:rPr lang="en-GB" sz="1400" b="1" dirty="0">
                  <a:solidFill>
                    <a:schemeClr val="tx1"/>
                  </a:solidFill>
                </a:rPr>
                <a:t>Chair: Josephine McCartney, Chief Executive, Kent Community Foundation 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7560294-7D2B-3848-B1B8-45A9E92DED0F}"/>
                </a:ext>
              </a:extLst>
            </p:cNvPr>
            <p:cNvCxnSpPr>
              <a:cxnSpLocks/>
              <a:stCxn id="4" idx="1"/>
              <a:endCxn id="2" idx="3"/>
            </p:cNvCxnSpPr>
            <p:nvPr/>
          </p:nvCxnSpPr>
          <p:spPr>
            <a:xfrm flipH="1">
              <a:off x="3978768" y="1500613"/>
              <a:ext cx="1233517" cy="1833801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B765F64-602C-544B-A267-F1D7414B7009}"/>
                </a:ext>
              </a:extLst>
            </p:cNvPr>
            <p:cNvCxnSpPr>
              <a:cxnSpLocks/>
              <a:stCxn id="8" idx="1"/>
              <a:endCxn id="2" idx="3"/>
            </p:cNvCxnSpPr>
            <p:nvPr/>
          </p:nvCxnSpPr>
          <p:spPr>
            <a:xfrm flipH="1">
              <a:off x="3978768" y="2265484"/>
              <a:ext cx="1241003" cy="1068930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35A330C-7490-AE4E-AEDC-F28A1BBE9875}"/>
                </a:ext>
              </a:extLst>
            </p:cNvPr>
            <p:cNvCxnSpPr>
              <a:cxnSpLocks/>
              <a:stCxn id="9" idx="1"/>
              <a:endCxn id="2" idx="3"/>
            </p:cNvCxnSpPr>
            <p:nvPr/>
          </p:nvCxnSpPr>
          <p:spPr>
            <a:xfrm flipH="1">
              <a:off x="3978768" y="3016314"/>
              <a:ext cx="1241003" cy="318100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41EEC3B-021B-8640-8B55-38F14617029A}"/>
                </a:ext>
              </a:extLst>
            </p:cNvPr>
            <p:cNvCxnSpPr>
              <a:cxnSpLocks/>
              <a:stCxn id="10" idx="1"/>
              <a:endCxn id="2" idx="3"/>
            </p:cNvCxnSpPr>
            <p:nvPr/>
          </p:nvCxnSpPr>
          <p:spPr>
            <a:xfrm flipH="1" flipV="1">
              <a:off x="3978768" y="3334414"/>
              <a:ext cx="1241003" cy="440004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536FC3AD-87BA-F146-B55F-F7EA86B6A73A}"/>
                </a:ext>
              </a:extLst>
            </p:cNvPr>
            <p:cNvCxnSpPr>
              <a:cxnSpLocks/>
              <a:stCxn id="11" idx="1"/>
              <a:endCxn id="2" idx="3"/>
            </p:cNvCxnSpPr>
            <p:nvPr/>
          </p:nvCxnSpPr>
          <p:spPr>
            <a:xfrm flipH="1" flipV="1">
              <a:off x="3978768" y="3334414"/>
              <a:ext cx="1241003" cy="1981262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14C7E72-580D-F942-B503-E89D283D0E0D}"/>
                </a:ext>
              </a:extLst>
            </p:cNvPr>
            <p:cNvSpPr/>
            <p:nvPr/>
          </p:nvSpPr>
          <p:spPr>
            <a:xfrm>
              <a:off x="5219771" y="4206757"/>
              <a:ext cx="5008838" cy="685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Districts &amp; Communities Cell </a:t>
              </a:r>
            </a:p>
            <a:p>
              <a:r>
                <a:rPr lang="en-GB" sz="1400" b="1" dirty="0">
                  <a:solidFill>
                    <a:schemeClr val="tx1"/>
                  </a:solidFill>
                </a:rPr>
                <a:t>William Benson, Chief Executive, Tunbridge Wells Borough Council  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77BD5764-25AA-E248-B719-AFAFB78824F3}"/>
                </a:ext>
              </a:extLst>
            </p:cNvPr>
            <p:cNvCxnSpPr>
              <a:cxnSpLocks/>
              <a:stCxn id="49" idx="1"/>
              <a:endCxn id="2" idx="3"/>
            </p:cNvCxnSpPr>
            <p:nvPr/>
          </p:nvCxnSpPr>
          <p:spPr>
            <a:xfrm flipH="1" flipV="1">
              <a:off x="3978768" y="3334414"/>
              <a:ext cx="1241003" cy="1215243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8F01FB4-3BB0-8148-9ED3-556A1795DAE0}"/>
                </a:ext>
              </a:extLst>
            </p:cNvPr>
            <p:cNvSpPr/>
            <p:nvPr/>
          </p:nvSpPr>
          <p:spPr>
            <a:xfrm>
              <a:off x="5219771" y="5748015"/>
              <a:ext cx="5008838" cy="685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Finance Cell </a:t>
              </a:r>
            </a:p>
            <a:p>
              <a:r>
                <a:rPr lang="en-GB" sz="1400" b="1" dirty="0">
                  <a:solidFill>
                    <a:schemeClr val="tx1"/>
                  </a:solidFill>
                </a:rPr>
                <a:t>Mark Green, Maidstone Borough Council, KFOG  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9226A57-C55A-184B-BD64-B67238EE4E9C}"/>
                </a:ext>
              </a:extLst>
            </p:cNvPr>
            <p:cNvCxnSpPr>
              <a:cxnSpLocks/>
              <a:stCxn id="32" idx="1"/>
              <a:endCxn id="2" idx="3"/>
            </p:cNvCxnSpPr>
            <p:nvPr/>
          </p:nvCxnSpPr>
          <p:spPr>
            <a:xfrm flipH="1" flipV="1">
              <a:off x="3978768" y="3334414"/>
              <a:ext cx="1241003" cy="2756501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CAACCF19-8B37-2347-BAE2-EF3FACC0ACC5}"/>
              </a:ext>
            </a:extLst>
          </p:cNvPr>
          <p:cNvSpPr/>
          <p:nvPr/>
        </p:nvSpPr>
        <p:spPr>
          <a:xfrm>
            <a:off x="346103" y="5748015"/>
            <a:ext cx="2987271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Media and Communications Cell </a:t>
            </a:r>
          </a:p>
          <a:p>
            <a:r>
              <a:rPr lang="en-GB" sz="1400" b="1" dirty="0">
                <a:solidFill>
                  <a:schemeClr val="tx1"/>
                </a:solidFill>
              </a:rPr>
              <a:t>Chair: Lucy Mayor, Communications, KCC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96DB543-2376-4E1B-B301-003BF81E035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0438" y="86601"/>
            <a:ext cx="1928037" cy="675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231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5418" y="77943"/>
            <a:ext cx="109375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GB" sz="4000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Cells &amp; their subgroups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1A80AA0-1FAB-C943-9989-21C04695A753}"/>
              </a:ext>
            </a:extLst>
          </p:cNvPr>
          <p:cNvSpPr/>
          <p:nvPr/>
        </p:nvSpPr>
        <p:spPr>
          <a:xfrm>
            <a:off x="4013044" y="967709"/>
            <a:ext cx="3540155" cy="685801"/>
          </a:xfrm>
          <a:prstGeom prst="rect">
            <a:avLst/>
          </a:prstGeom>
          <a:solidFill>
            <a:schemeClr val="accent1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r>
              <a:rPr lang="en-GB" sz="1400" dirty="0"/>
              <a:t>KRF Recovery Co-ordinating Group</a:t>
            </a:r>
          </a:p>
          <a:p>
            <a:pPr algn="ctr"/>
            <a:r>
              <a:rPr lang="en-GB" sz="1400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32DBF6-E0EE-044A-B5C2-0B0DB9D4A120}"/>
              </a:ext>
            </a:extLst>
          </p:cNvPr>
          <p:cNvSpPr/>
          <p:nvPr/>
        </p:nvSpPr>
        <p:spPr>
          <a:xfrm>
            <a:off x="217040" y="1938740"/>
            <a:ext cx="1274636" cy="949774"/>
          </a:xfrm>
          <a:prstGeom prst="rect">
            <a:avLst/>
          </a:prstGeom>
          <a:solidFill>
            <a:schemeClr val="accent1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Economy </a:t>
            </a:r>
          </a:p>
          <a:p>
            <a:pPr algn="ctr"/>
            <a:r>
              <a:rPr lang="en-GB" sz="1400" dirty="0"/>
              <a:t>Cell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753137-2E81-7E4B-B8B8-981181013DAB}"/>
              </a:ext>
            </a:extLst>
          </p:cNvPr>
          <p:cNvSpPr/>
          <p:nvPr/>
        </p:nvSpPr>
        <p:spPr>
          <a:xfrm>
            <a:off x="1659523" y="1931832"/>
            <a:ext cx="1312870" cy="949774"/>
          </a:xfrm>
          <a:prstGeom prst="rect">
            <a:avLst/>
          </a:prstGeom>
          <a:solidFill>
            <a:schemeClr val="accent1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Infrastructure Cell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1D1C7-3D47-0649-9EF3-9A034662E9F5}"/>
              </a:ext>
            </a:extLst>
          </p:cNvPr>
          <p:cNvSpPr/>
          <p:nvPr/>
        </p:nvSpPr>
        <p:spPr>
          <a:xfrm>
            <a:off x="3173038" y="1931832"/>
            <a:ext cx="1312870" cy="945995"/>
          </a:xfrm>
          <a:prstGeom prst="rect">
            <a:avLst/>
          </a:prstGeom>
          <a:solidFill>
            <a:schemeClr val="accent1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Children &amp; Young People Cell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3A427B-ED72-8140-85DE-90A3D909662D}"/>
              </a:ext>
            </a:extLst>
          </p:cNvPr>
          <p:cNvSpPr/>
          <p:nvPr/>
        </p:nvSpPr>
        <p:spPr>
          <a:xfrm>
            <a:off x="4670078" y="1931832"/>
            <a:ext cx="1274636" cy="945995"/>
          </a:xfrm>
          <a:prstGeom prst="rect">
            <a:avLst/>
          </a:prstGeom>
          <a:solidFill>
            <a:schemeClr val="accent1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Health &amp; Social Care Cell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652343-5FAD-3043-A30D-8DF39078689D}"/>
              </a:ext>
            </a:extLst>
          </p:cNvPr>
          <p:cNvSpPr/>
          <p:nvPr/>
        </p:nvSpPr>
        <p:spPr>
          <a:xfrm>
            <a:off x="7604199" y="1938740"/>
            <a:ext cx="1261869" cy="963590"/>
          </a:xfrm>
          <a:prstGeom prst="rect">
            <a:avLst/>
          </a:prstGeom>
          <a:solidFill>
            <a:schemeClr val="accent1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Voluntary Sector Cell 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4C7E72-580D-F942-B503-E89D283D0E0D}"/>
              </a:ext>
            </a:extLst>
          </p:cNvPr>
          <p:cNvSpPr/>
          <p:nvPr/>
        </p:nvSpPr>
        <p:spPr>
          <a:xfrm>
            <a:off x="6159031" y="1938740"/>
            <a:ext cx="1247359" cy="963590"/>
          </a:xfrm>
          <a:prstGeom prst="rect">
            <a:avLst/>
          </a:prstGeom>
          <a:solidFill>
            <a:schemeClr val="accent1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Districts &amp; Community Cell </a:t>
            </a:r>
          </a:p>
        </p:txBody>
      </p:sp>
      <p:pic>
        <p:nvPicPr>
          <p:cNvPr id="41" name="Picture 4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F5B3D2-25E5-8A47-9B3F-E1F7F39F34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193" y="39104"/>
            <a:ext cx="1841327" cy="763477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48F01FB4-3BB0-8148-9ED3-556A1795DAE0}"/>
              </a:ext>
            </a:extLst>
          </p:cNvPr>
          <p:cNvSpPr/>
          <p:nvPr/>
        </p:nvSpPr>
        <p:spPr>
          <a:xfrm>
            <a:off x="9111254" y="1938635"/>
            <a:ext cx="1282873" cy="963695"/>
          </a:xfrm>
          <a:prstGeom prst="rect">
            <a:avLst/>
          </a:prstGeom>
          <a:solidFill>
            <a:schemeClr val="accent1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Finance </a:t>
            </a:r>
          </a:p>
          <a:p>
            <a:pPr algn="ctr"/>
            <a:r>
              <a:rPr lang="en-GB" sz="1400" dirty="0"/>
              <a:t>Cell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5FE1D81-36C1-4479-BD48-15ED10ACA114}"/>
              </a:ext>
            </a:extLst>
          </p:cNvPr>
          <p:cNvSpPr/>
          <p:nvPr/>
        </p:nvSpPr>
        <p:spPr>
          <a:xfrm>
            <a:off x="10618539" y="1938635"/>
            <a:ext cx="1274636" cy="962165"/>
          </a:xfrm>
          <a:prstGeom prst="rect">
            <a:avLst/>
          </a:prstGeom>
          <a:solidFill>
            <a:schemeClr val="accent1">
              <a:lumMod val="75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Media and Comms Cell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C19A015-F09A-40F1-9509-5EB8EC404A3B}"/>
              </a:ext>
            </a:extLst>
          </p:cNvPr>
          <p:cNvSpPr/>
          <p:nvPr/>
        </p:nvSpPr>
        <p:spPr>
          <a:xfrm>
            <a:off x="206119" y="3028336"/>
            <a:ext cx="1274636" cy="644976"/>
          </a:xfrm>
          <a:prstGeom prst="rect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Open for Business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3CC97C2-2512-4605-964F-CAB2A076F307}"/>
              </a:ext>
            </a:extLst>
          </p:cNvPr>
          <p:cNvSpPr/>
          <p:nvPr/>
        </p:nvSpPr>
        <p:spPr>
          <a:xfrm>
            <a:off x="217040" y="3770707"/>
            <a:ext cx="1274636" cy="644975"/>
          </a:xfrm>
          <a:prstGeom prst="rect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Supporting Business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ABEF2F-E6A9-4E42-BB7B-4B249E3BA350}"/>
              </a:ext>
            </a:extLst>
          </p:cNvPr>
          <p:cNvSpPr/>
          <p:nvPr/>
        </p:nvSpPr>
        <p:spPr>
          <a:xfrm>
            <a:off x="217040" y="4527042"/>
            <a:ext cx="1274636" cy="644975"/>
          </a:xfrm>
          <a:prstGeom prst="rect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Employment &amp; Labour Market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DBB8BE6-9367-4DB9-A38B-1792C52BF7BD}"/>
              </a:ext>
            </a:extLst>
          </p:cNvPr>
          <p:cNvSpPr/>
          <p:nvPr/>
        </p:nvSpPr>
        <p:spPr>
          <a:xfrm>
            <a:off x="206119" y="5297875"/>
            <a:ext cx="1274636" cy="644975"/>
          </a:xfrm>
          <a:prstGeom prst="rect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Investment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B242D56-79DB-450C-A3D9-33394B43BA7D}"/>
              </a:ext>
            </a:extLst>
          </p:cNvPr>
          <p:cNvSpPr/>
          <p:nvPr/>
        </p:nvSpPr>
        <p:spPr>
          <a:xfrm>
            <a:off x="1659524" y="3023624"/>
            <a:ext cx="1274636" cy="644976"/>
          </a:xfrm>
          <a:prstGeom prst="rect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Housing &amp; Commercial Delivery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E4DDE08-7CD5-4BBD-9D5C-7D562FBD176C}"/>
              </a:ext>
            </a:extLst>
          </p:cNvPr>
          <p:cNvSpPr/>
          <p:nvPr/>
        </p:nvSpPr>
        <p:spPr>
          <a:xfrm>
            <a:off x="1659524" y="3770706"/>
            <a:ext cx="1274636" cy="644976"/>
          </a:xfrm>
          <a:prstGeom prst="rect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Transport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3F2B16B-C2AB-4551-B60F-0FB28BBEF85C}"/>
              </a:ext>
            </a:extLst>
          </p:cNvPr>
          <p:cNvSpPr/>
          <p:nvPr/>
        </p:nvSpPr>
        <p:spPr>
          <a:xfrm>
            <a:off x="1678640" y="4527041"/>
            <a:ext cx="1274636" cy="644976"/>
          </a:xfrm>
          <a:prstGeom prst="rect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Environment &amp; Waste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D545805-3116-49A4-98C7-78B841DE6C29}"/>
              </a:ext>
            </a:extLst>
          </p:cNvPr>
          <p:cNvSpPr/>
          <p:nvPr/>
        </p:nvSpPr>
        <p:spPr>
          <a:xfrm>
            <a:off x="1659523" y="5297875"/>
            <a:ext cx="1274636" cy="644976"/>
          </a:xfrm>
          <a:prstGeom prst="rect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Digital &amp; ICT infrastructure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20BC6D4-54E1-408F-992E-B9F15FDD0F1B}"/>
              </a:ext>
            </a:extLst>
          </p:cNvPr>
          <p:cNvSpPr/>
          <p:nvPr/>
        </p:nvSpPr>
        <p:spPr>
          <a:xfrm>
            <a:off x="3178017" y="3027301"/>
            <a:ext cx="1301703" cy="644976"/>
          </a:xfrm>
          <a:prstGeom prst="rect">
            <a:avLst/>
          </a:prstGeom>
          <a:solidFill>
            <a:schemeClr val="accent6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Voice of Children &amp; Young People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40541C-6304-462C-85F3-C3B6ED1CAB2F}"/>
              </a:ext>
            </a:extLst>
          </p:cNvPr>
          <p:cNvSpPr/>
          <p:nvPr/>
        </p:nvSpPr>
        <p:spPr>
          <a:xfrm>
            <a:off x="4670078" y="3036062"/>
            <a:ext cx="1274636" cy="644976"/>
          </a:xfrm>
          <a:prstGeom prst="rect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Starting Well (children &amp; families)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78666A1-B1DD-4366-A10A-9190C0494538}"/>
              </a:ext>
            </a:extLst>
          </p:cNvPr>
          <p:cNvSpPr/>
          <p:nvPr/>
        </p:nvSpPr>
        <p:spPr>
          <a:xfrm>
            <a:off x="4670078" y="3776081"/>
            <a:ext cx="1274636" cy="644976"/>
          </a:xfrm>
          <a:prstGeom prst="rect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Living Well (working age adults)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EA1B89A-43B3-4EA0-AEEA-9751D4F931CD}"/>
              </a:ext>
            </a:extLst>
          </p:cNvPr>
          <p:cNvSpPr/>
          <p:nvPr/>
        </p:nvSpPr>
        <p:spPr>
          <a:xfrm>
            <a:off x="4670078" y="4527041"/>
            <a:ext cx="1274636" cy="644976"/>
          </a:xfrm>
          <a:prstGeom prst="rect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Ageing Well (elderly)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967F65A-592C-425D-91ED-1B42A11ABEF6}"/>
              </a:ext>
            </a:extLst>
          </p:cNvPr>
          <p:cNvSpPr/>
          <p:nvPr/>
        </p:nvSpPr>
        <p:spPr>
          <a:xfrm>
            <a:off x="4666735" y="5291429"/>
            <a:ext cx="1274636" cy="644976"/>
          </a:xfrm>
          <a:prstGeom prst="rect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Mental Health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419F91D-D4C6-4291-8B50-F9C5E6D3B057}"/>
              </a:ext>
            </a:extLst>
          </p:cNvPr>
          <p:cNvSpPr/>
          <p:nvPr/>
        </p:nvSpPr>
        <p:spPr>
          <a:xfrm>
            <a:off x="6159030" y="2992527"/>
            <a:ext cx="1247360" cy="644976"/>
          </a:xfrm>
          <a:prstGeom prst="rect">
            <a:avLst/>
          </a:prstGeom>
          <a:solidFill>
            <a:schemeClr val="accent5">
              <a:lumMod val="20000"/>
              <a:lumOff val="8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None at moment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1D6CD6B-9FB4-42DD-B625-A75B92C83A6B}"/>
              </a:ext>
            </a:extLst>
          </p:cNvPr>
          <p:cNvSpPr/>
          <p:nvPr/>
        </p:nvSpPr>
        <p:spPr>
          <a:xfrm>
            <a:off x="7597815" y="2992527"/>
            <a:ext cx="1274636" cy="644976"/>
          </a:xfrm>
          <a:prstGeom prst="rect">
            <a:avLst/>
          </a:prstGeom>
          <a:solidFill>
            <a:schemeClr val="accent5">
              <a:lumMod val="20000"/>
              <a:lumOff val="8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None at moment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BD560D7-6167-4714-9865-90153CE12FAA}"/>
              </a:ext>
            </a:extLst>
          </p:cNvPr>
          <p:cNvSpPr/>
          <p:nvPr/>
        </p:nvSpPr>
        <p:spPr>
          <a:xfrm>
            <a:off x="9115372" y="2992527"/>
            <a:ext cx="1274636" cy="644976"/>
          </a:xfrm>
          <a:prstGeom prst="rect">
            <a:avLst/>
          </a:prstGeom>
          <a:solidFill>
            <a:schemeClr val="accent5">
              <a:lumMod val="20000"/>
              <a:lumOff val="8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None at moment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3E520E8-783E-4FF5-9F1E-C834DDE2D615}"/>
              </a:ext>
            </a:extLst>
          </p:cNvPr>
          <p:cNvSpPr/>
          <p:nvPr/>
        </p:nvSpPr>
        <p:spPr>
          <a:xfrm>
            <a:off x="10639149" y="2989590"/>
            <a:ext cx="1274636" cy="644976"/>
          </a:xfrm>
          <a:prstGeom prst="rect">
            <a:avLst/>
          </a:prstGeom>
          <a:solidFill>
            <a:schemeClr val="accent5">
              <a:lumMod val="20000"/>
              <a:lumOff val="8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None at moment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998F949-6EDB-4665-BE9E-AEA0E594912D}"/>
              </a:ext>
            </a:extLst>
          </p:cNvPr>
          <p:cNvSpPr/>
          <p:nvPr/>
        </p:nvSpPr>
        <p:spPr>
          <a:xfrm>
            <a:off x="8086687" y="967709"/>
            <a:ext cx="1274636" cy="644976"/>
          </a:xfrm>
          <a:prstGeom prst="rect">
            <a:avLst/>
          </a:prstGeom>
          <a:solidFill>
            <a:schemeClr val="accent6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Households in financial crisis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E51444-BEE9-4EDA-B43D-B866314D116C}"/>
              </a:ext>
            </a:extLst>
          </p:cNvPr>
          <p:cNvSpPr/>
          <p:nvPr/>
        </p:nvSpPr>
        <p:spPr>
          <a:xfrm>
            <a:off x="4666735" y="6031448"/>
            <a:ext cx="1274636" cy="644976"/>
          </a:xfrm>
          <a:prstGeom prst="rect">
            <a:avLst/>
          </a:prstGeom>
          <a:solidFill>
            <a:srgbClr val="7030A0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HSC Reference Group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C1AC27-1987-4AE6-9780-D102355A81A1}"/>
              </a:ext>
            </a:extLst>
          </p:cNvPr>
          <p:cNvSpPr txBox="1"/>
          <p:nvPr/>
        </p:nvSpPr>
        <p:spPr>
          <a:xfrm>
            <a:off x="8314608" y="4151917"/>
            <a:ext cx="3599177" cy="246221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KEY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DE02413-A545-48A0-A55E-653DC22364AB}"/>
              </a:ext>
            </a:extLst>
          </p:cNvPr>
          <p:cNvSpPr/>
          <p:nvPr/>
        </p:nvSpPr>
        <p:spPr>
          <a:xfrm>
            <a:off x="8453379" y="4486138"/>
            <a:ext cx="1274636" cy="644976"/>
          </a:xfrm>
          <a:prstGeom prst="rect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Subgroup/</a:t>
            </a:r>
          </a:p>
          <a:p>
            <a:pPr algn="ctr"/>
            <a:r>
              <a:rPr lang="en-GB" sz="1400" dirty="0"/>
              <a:t>Working group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04FE5B5-09B9-4362-AE31-3D916888B365}"/>
              </a:ext>
            </a:extLst>
          </p:cNvPr>
          <p:cNvSpPr/>
          <p:nvPr/>
        </p:nvSpPr>
        <p:spPr>
          <a:xfrm>
            <a:off x="8453379" y="5188214"/>
            <a:ext cx="1274636" cy="644976"/>
          </a:xfrm>
          <a:prstGeom prst="rect">
            <a:avLst/>
          </a:prstGeom>
          <a:solidFill>
            <a:schemeClr val="accent6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Task &amp; Finish group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38D52C5-8E61-4EE5-9896-1C9B9D43D85A}"/>
              </a:ext>
            </a:extLst>
          </p:cNvPr>
          <p:cNvSpPr/>
          <p:nvPr/>
        </p:nvSpPr>
        <p:spPr>
          <a:xfrm>
            <a:off x="8453379" y="5890291"/>
            <a:ext cx="1274636" cy="644976"/>
          </a:xfrm>
          <a:prstGeom prst="rect">
            <a:avLst/>
          </a:prstGeom>
          <a:solidFill>
            <a:srgbClr val="7030A0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Reference group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4F278F-4924-4649-8E6B-6360A4A384EF}"/>
              </a:ext>
            </a:extLst>
          </p:cNvPr>
          <p:cNvSpPr/>
          <p:nvPr/>
        </p:nvSpPr>
        <p:spPr>
          <a:xfrm>
            <a:off x="9866785" y="4486138"/>
            <a:ext cx="1928249" cy="644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Exists for life of parent cell; focusing on specific themes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4768122-339B-4373-8E76-DDC799336E6C}"/>
              </a:ext>
            </a:extLst>
          </p:cNvPr>
          <p:cNvSpPr/>
          <p:nvPr/>
        </p:nvSpPr>
        <p:spPr>
          <a:xfrm>
            <a:off x="9916351" y="5168027"/>
            <a:ext cx="1928249" cy="644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Time-limited, focusing on a specific piece of work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AE4A0C8-19F0-41FD-8E8F-AD073EE0F764}"/>
              </a:ext>
            </a:extLst>
          </p:cNvPr>
          <p:cNvSpPr/>
          <p:nvPr/>
        </p:nvSpPr>
        <p:spPr>
          <a:xfrm>
            <a:off x="9890287" y="5890291"/>
            <a:ext cx="1928249" cy="644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Consultative; sounding board for parent cell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B6725CE-0F2E-4604-8443-983D68764598}"/>
              </a:ext>
            </a:extLst>
          </p:cNvPr>
          <p:cNvSpPr/>
          <p:nvPr/>
        </p:nvSpPr>
        <p:spPr>
          <a:xfrm>
            <a:off x="206119" y="6040245"/>
            <a:ext cx="1274636" cy="644975"/>
          </a:xfrm>
          <a:prstGeom prst="rect">
            <a:avLst/>
          </a:prstGeom>
          <a:solidFill>
            <a:srgbClr val="7030A0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Kent Economic Development Officers Group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7E368A7-FD40-49B5-BC94-950B1006ACA4}"/>
              </a:ext>
            </a:extLst>
          </p:cNvPr>
          <p:cNvSpPr/>
          <p:nvPr/>
        </p:nvSpPr>
        <p:spPr>
          <a:xfrm>
            <a:off x="1491676" y="2900800"/>
            <a:ext cx="1584953" cy="8699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61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9CF4C-7D7B-483C-892B-504F02C25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19" y="379378"/>
            <a:ext cx="10868557" cy="675168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+mn-lt"/>
              </a:rPr>
              <a:t>A collective effort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6817FA-557E-4953-BEB6-39F4B6B5E9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272" y="109588"/>
            <a:ext cx="1928037" cy="6751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39A847-78F3-41BF-B00F-216B8B638C33}"/>
              </a:ext>
            </a:extLst>
          </p:cNvPr>
          <p:cNvSpPr txBox="1"/>
          <p:nvPr/>
        </p:nvSpPr>
        <p:spPr>
          <a:xfrm>
            <a:off x="308919" y="1054546"/>
            <a:ext cx="11046940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/>
              <a:t>Membership across the RCG and its cells covers a number of individuals and organisations: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b="1" dirty="0"/>
              <a:t>c.150 individuals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KCC: 39; Medway: 8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Districts: 35 - Ashford 4; Canterbury 3; Dartford 3; Dover 2; F&amp;H: 3; Gravesham 2; Maidstone 5; Sevenoaks 2; Swale 3; Thanet 2; T&amp;M 3; TW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Kent Police and Kent Fire &amp; Rescue: 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NHS: 12, Public Health: 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b="1" dirty="0"/>
              <a:t>55 organisations 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17 VCSE organisations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Other organisations include: Kent Community Foundation, Citizens Advice Bureau, Healthwatch, Jobcentre Plus, Invicta Chamber of Commerce, KMEP, SELEP, Ebbsfleet Development Corporation, Town &amp; Country Housing, Kent Developers Group, Kent Integrated Care Alliance, KALC, Kent Public Services Network, Independent Fostering Association for Kent, Early Years &amp; Childcare Provider Association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Kent Association of Headteachers, Canterbury Christ Church University, Mid Kent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Kent Housing Group, Kent Planning Officers Group, Kent Economic Development Officers Group,</a:t>
            </a:r>
          </a:p>
          <a:p>
            <a:r>
              <a:rPr lang="en-GB" sz="2000" dirty="0"/>
              <a:t>      Kent Finance Officer Group</a:t>
            </a:r>
          </a:p>
        </p:txBody>
      </p:sp>
      <p:pic>
        <p:nvPicPr>
          <p:cNvPr id="7" name="Graphic 6" descr="Connections">
            <a:extLst>
              <a:ext uri="{FF2B5EF4-FFF2-40B4-BE49-F238E27FC236}">
                <a16:creationId xmlns:a16="http://schemas.microsoft.com/office/drawing/2014/main" id="{F35777C5-DB84-4FA7-8874-4835B0E540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615944" y="5268286"/>
            <a:ext cx="1480126" cy="148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12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73764" y="225053"/>
            <a:ext cx="898901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GB" sz="4000" kern="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Timeframe and milestones: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6D5BC4-74FB-6F40-975F-D6DA991D4103}"/>
              </a:ext>
            </a:extLst>
          </p:cNvPr>
          <p:cNvSpPr/>
          <p:nvPr/>
        </p:nvSpPr>
        <p:spPr>
          <a:xfrm>
            <a:off x="473763" y="1011982"/>
            <a:ext cx="109491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following milestones are indicative and may change, but they provide a broad timetable for RCG activity: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2BC332-4AF1-D048-9308-CC27FB7270E9}"/>
              </a:ext>
            </a:extLst>
          </p:cNvPr>
          <p:cNvSpPr/>
          <p:nvPr/>
        </p:nvSpPr>
        <p:spPr>
          <a:xfrm>
            <a:off x="5156757" y="2415991"/>
            <a:ext cx="14208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Action plan(s) completed – </a:t>
            </a:r>
          </a:p>
          <a:p>
            <a:pPr lvl="0"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early July </a:t>
            </a:r>
            <a:endParaRPr lang="en-GB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5CFB7C-4EC6-DF45-ACA8-396955FDB673}"/>
              </a:ext>
            </a:extLst>
          </p:cNvPr>
          <p:cNvSpPr/>
          <p:nvPr/>
        </p:nvSpPr>
        <p:spPr>
          <a:xfrm>
            <a:off x="6655846" y="4822909"/>
            <a:ext cx="17377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Draft Recovery Strategy with actions for RCG – mid July</a:t>
            </a:r>
            <a:endParaRPr lang="en-GB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31BA7D-924C-E648-9B99-83074966B9D4}"/>
              </a:ext>
            </a:extLst>
          </p:cNvPr>
          <p:cNvSpPr/>
          <p:nvPr/>
        </p:nvSpPr>
        <p:spPr>
          <a:xfrm>
            <a:off x="3319267" y="4969437"/>
            <a:ext cx="1463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Overall impact assessment for RCG completed – </a:t>
            </a:r>
          </a:p>
          <a:p>
            <a:pPr lvl="0"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end of June</a:t>
            </a:r>
            <a:endParaRPr lang="en-GB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58CFF8-A814-734A-9E99-C928BC12F910}"/>
              </a:ext>
            </a:extLst>
          </p:cNvPr>
          <p:cNvSpPr/>
          <p:nvPr/>
        </p:nvSpPr>
        <p:spPr>
          <a:xfrm>
            <a:off x="348812" y="4946019"/>
            <a:ext cx="140519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Initial impact assessment thinking from each cell – end of May </a:t>
            </a:r>
            <a:endParaRPr lang="en-GB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0B2BCBC-D440-8048-A8A8-F48043FCFF1E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1051409" y="4017502"/>
            <a:ext cx="0" cy="92851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7A87F4C-3558-3C42-AC59-A5A80349E0DA}"/>
              </a:ext>
            </a:extLst>
          </p:cNvPr>
          <p:cNvCxnSpPr>
            <a:cxnSpLocks/>
          </p:cNvCxnSpPr>
          <p:nvPr/>
        </p:nvCxnSpPr>
        <p:spPr>
          <a:xfrm>
            <a:off x="1999492" y="3228504"/>
            <a:ext cx="0" cy="92851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52EE3DA-AEC9-4747-AB8C-345267C2F43F}"/>
              </a:ext>
            </a:extLst>
          </p:cNvPr>
          <p:cNvCxnSpPr>
            <a:cxnSpLocks/>
          </p:cNvCxnSpPr>
          <p:nvPr/>
        </p:nvCxnSpPr>
        <p:spPr>
          <a:xfrm flipH="1">
            <a:off x="3916484" y="4157021"/>
            <a:ext cx="5664" cy="78899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4E9B36D-8A1D-B04D-BC3B-7D1589661DF1}"/>
              </a:ext>
            </a:extLst>
          </p:cNvPr>
          <p:cNvCxnSpPr>
            <a:cxnSpLocks/>
          </p:cNvCxnSpPr>
          <p:nvPr/>
        </p:nvCxnSpPr>
        <p:spPr>
          <a:xfrm>
            <a:off x="5805690" y="3154655"/>
            <a:ext cx="0" cy="92851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0AB6A2-FD6E-644B-B1D3-B79FAC4B9F0F}"/>
              </a:ext>
            </a:extLst>
          </p:cNvPr>
          <p:cNvCxnSpPr>
            <a:cxnSpLocks/>
          </p:cNvCxnSpPr>
          <p:nvPr/>
        </p:nvCxnSpPr>
        <p:spPr>
          <a:xfrm>
            <a:off x="9104055" y="3126513"/>
            <a:ext cx="0" cy="92851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312A997-0F8F-0F4F-A539-82B77EB70FA8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7517413" y="3866249"/>
            <a:ext cx="7328" cy="95666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A3AE7B3-CF81-4140-802F-D2EC5C336A4A}"/>
              </a:ext>
            </a:extLst>
          </p:cNvPr>
          <p:cNvCxnSpPr>
            <a:cxnSpLocks/>
          </p:cNvCxnSpPr>
          <p:nvPr/>
        </p:nvCxnSpPr>
        <p:spPr>
          <a:xfrm>
            <a:off x="10502554" y="4083172"/>
            <a:ext cx="10659" cy="73973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Arrow 1">
            <a:extLst>
              <a:ext uri="{FF2B5EF4-FFF2-40B4-BE49-F238E27FC236}">
                <a16:creationId xmlns:a16="http://schemas.microsoft.com/office/drawing/2014/main" id="{8F2781C4-769A-4F4B-BC29-FBFB81219E40}"/>
              </a:ext>
            </a:extLst>
          </p:cNvPr>
          <p:cNvSpPr/>
          <p:nvPr/>
        </p:nvSpPr>
        <p:spPr>
          <a:xfrm>
            <a:off x="473764" y="3618914"/>
            <a:ext cx="10949202" cy="886264"/>
          </a:xfrm>
          <a:prstGeom prst="rightArrow">
            <a:avLst>
              <a:gd name="adj1" fmla="val 50000"/>
              <a:gd name="adj2" fmla="val 2619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14FA198-868A-6E45-97B6-491D8B9EBB1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606" y="104685"/>
            <a:ext cx="1928037" cy="67516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586F5DA-51FF-4EFC-AFD7-28535B9C080A}"/>
              </a:ext>
            </a:extLst>
          </p:cNvPr>
          <p:cNvSpPr/>
          <p:nvPr/>
        </p:nvSpPr>
        <p:spPr>
          <a:xfrm>
            <a:off x="1300753" y="2049197"/>
            <a:ext cx="139747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Impact assessment completed by each cell – </a:t>
            </a:r>
          </a:p>
          <a:p>
            <a:pPr lvl="0">
              <a:spcAft>
                <a:spcPts val="0"/>
              </a:spcAft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 June</a:t>
            </a:r>
            <a:endParaRPr lang="en-GB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4C884B-E5A3-4A2D-AE37-FC1AE3233E66}"/>
              </a:ext>
            </a:extLst>
          </p:cNvPr>
          <p:cNvSpPr/>
          <p:nvPr/>
        </p:nvSpPr>
        <p:spPr>
          <a:xfrm>
            <a:off x="9814474" y="4822909"/>
            <a:ext cx="1397477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b="1" dirty="0">
                <a:ea typeface="Calibri" panose="020F0502020204030204" pitchFamily="34" charset="0"/>
                <a:cs typeface="Times New Roman"/>
              </a:rPr>
              <a:t>RCG Recovery Strategy agreed by SCG – early Aug</a:t>
            </a:r>
            <a:endParaRPr lang="en-GB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BD3F01D-96D2-43A0-AD14-FF7B7CE11884}"/>
              </a:ext>
            </a:extLst>
          </p:cNvPr>
          <p:cNvSpPr/>
          <p:nvPr/>
        </p:nvSpPr>
        <p:spPr>
          <a:xfrm>
            <a:off x="8416997" y="2223966"/>
            <a:ext cx="1397477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b="1" dirty="0">
                <a:ea typeface="Calibri" panose="020F0502020204030204" pitchFamily="34" charset="0"/>
                <a:cs typeface="Times New Roman"/>
              </a:rPr>
              <a:t>RCG Recovery Strategy agreed by Kent Leaders – early Aug </a:t>
            </a:r>
            <a:endParaRPr lang="en-GB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27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2" grpId="0"/>
      <p:bldP spid="2" grpId="0" animBg="1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9CF4C-7D7B-483C-892B-504F02C25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876" y="379378"/>
            <a:ext cx="10515600" cy="675168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+mn-lt"/>
              </a:rPr>
              <a:t>Infrastructure Recovery Cell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6817FA-557E-4953-BEB6-39F4B6B5E9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827" y="103382"/>
            <a:ext cx="1928037" cy="675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phic 4" descr="Fork In Road">
            <a:extLst>
              <a:ext uri="{FF2B5EF4-FFF2-40B4-BE49-F238E27FC236}">
                <a16:creationId xmlns:a16="http://schemas.microsoft.com/office/drawing/2014/main" id="{3B09DA53-023B-4E2E-922F-20629D8999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411820" y="5108721"/>
            <a:ext cx="1531311" cy="153131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D77AEAA-2472-4204-95A0-64A219EEDCDF}"/>
              </a:ext>
            </a:extLst>
          </p:cNvPr>
          <p:cNvSpPr txBox="1">
            <a:spLocks/>
          </p:cNvSpPr>
          <p:nvPr/>
        </p:nvSpPr>
        <p:spPr>
          <a:xfrm>
            <a:off x="661876" y="1215956"/>
            <a:ext cx="11062291" cy="4986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00" dirty="0">
              <a:latin typeface="+mn-lt"/>
            </a:endParaRPr>
          </a:p>
          <a:p>
            <a:endParaRPr lang="en-GB" sz="2400" dirty="0">
              <a:latin typeface="+mn-lt"/>
            </a:endParaRPr>
          </a:p>
          <a:p>
            <a:r>
              <a:rPr lang="en-GB" sz="2400" dirty="0">
                <a:latin typeface="+mn-lt"/>
              </a:rPr>
              <a:t>Emerging themes include:</a:t>
            </a:r>
            <a:endParaRPr lang="en-GB" dirty="0">
              <a:cs typeface="Calibri Light"/>
            </a:endParaRPr>
          </a:p>
          <a:p>
            <a:endParaRPr lang="en-GB" sz="2400" dirty="0"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latin typeface="+mn-lt"/>
                <a:cs typeface="Calibri"/>
              </a:rPr>
              <a:t>A positive response - with continued or adapted services and strong relationships / joint working.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latin typeface="+mn-lt"/>
              </a:rPr>
              <a:t>A high level of uncertainty - with response and recovery running concurrently, peak uncertainty across markets, finance, demand, availability of materials, etc, and uncertain longer-term implications.</a:t>
            </a:r>
            <a:endParaRPr lang="en-GB" sz="2100" dirty="0" err="1"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latin typeface="+mn-lt"/>
              </a:rPr>
              <a:t>Taking action - considering: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+mn-lt"/>
              </a:rPr>
              <a:t>i</a:t>
            </a:r>
            <a:r>
              <a:rPr lang="en-GB" sz="2000" dirty="0">
                <a:latin typeface="+mn-lt"/>
              </a:rPr>
              <a:t>) What can be progressed quickly?;</a:t>
            </a:r>
            <a:r>
              <a:rPr lang="en-GB" sz="2000" dirty="0"/>
              <a:t> </a:t>
            </a:r>
            <a:endParaRPr lang="en-GB" sz="2000">
              <a:latin typeface="+mn-lt"/>
              <a:cs typeface="Calibri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ii) What </a:t>
            </a:r>
            <a:r>
              <a:rPr lang="en-GB" sz="2000" dirty="0"/>
              <a:t>further actions are needed</a:t>
            </a:r>
            <a:r>
              <a:rPr lang="en-GB" sz="2000" dirty="0">
                <a:latin typeface="+mn-lt"/>
              </a:rPr>
              <a:t>?; and</a:t>
            </a:r>
            <a:r>
              <a:rPr lang="en-GB" sz="2000" dirty="0"/>
              <a:t> </a:t>
            </a:r>
            <a:endParaRPr lang="en-GB" sz="2000" dirty="0">
              <a:latin typeface="+mn-lt"/>
              <a:cs typeface="Calibri" panose="020F0502020204030204"/>
            </a:endParaRP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iii) What </a:t>
            </a:r>
            <a:r>
              <a:rPr lang="en-GB" sz="2000" dirty="0"/>
              <a:t>action </a:t>
            </a:r>
            <a:r>
              <a:rPr lang="en-GB" sz="2000" dirty="0">
                <a:latin typeface="+mn-lt"/>
              </a:rPr>
              <a:t>do we need </a:t>
            </a:r>
            <a:r>
              <a:rPr lang="en-GB" sz="2000" dirty="0"/>
              <a:t>from </a:t>
            </a:r>
            <a:r>
              <a:rPr lang="en-GB" sz="2000" dirty="0">
                <a:latin typeface="+mn-lt"/>
              </a:rPr>
              <a:t>Government?</a:t>
            </a:r>
            <a:endParaRPr lang="en-GB" sz="2000" dirty="0"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100" dirty="0">
                <a:latin typeface="+mn-lt"/>
              </a:rPr>
              <a:t>Harnessing the opportunities – continued investment / access to funding (Active travel, 'shovel-ready' projects), embedding a green recovery and 'building back better', adapting to longer-term behavioural change (Travel, Digital, Recycling), and changes in housing and business interest / demand from London. </a:t>
            </a:r>
            <a:endParaRPr lang="en-GB" sz="2100" dirty="0"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>
              <a:latin typeface="+mn-lt"/>
            </a:endParaRPr>
          </a:p>
          <a:p>
            <a:endParaRPr lang="en-GB" sz="2400" dirty="0">
              <a:latin typeface="+mn-lt"/>
            </a:endParaRPr>
          </a:p>
          <a:p>
            <a:endParaRPr lang="en-GB" sz="2400" dirty="0">
              <a:latin typeface="+mn-lt"/>
            </a:endParaRPr>
          </a:p>
          <a:p>
            <a:endParaRPr lang="en-GB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8182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D5548DC2EC442BF9FCF26F78C2E68" ma:contentTypeVersion="13" ma:contentTypeDescription="Create a new document." ma:contentTypeScope="" ma:versionID="a092694db2596acf4857d80f09f20292">
  <xsd:schema xmlns:xsd="http://www.w3.org/2001/XMLSchema" xmlns:xs="http://www.w3.org/2001/XMLSchema" xmlns:p="http://schemas.microsoft.com/office/2006/metadata/properties" xmlns:ns3="c2a57b6e-3fd0-43f1-8b42-5111b71d24c2" xmlns:ns4="268ea74a-41fc-44c7-8199-448448beb76e" targetNamespace="http://schemas.microsoft.com/office/2006/metadata/properties" ma:root="true" ma:fieldsID="6ca7be1766f6e32115186b0b271f5ca6" ns3:_="" ns4:_="">
    <xsd:import namespace="c2a57b6e-3fd0-43f1-8b42-5111b71d24c2"/>
    <xsd:import namespace="268ea74a-41fc-44c7-8199-448448beb7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57b6e-3fd0-43f1-8b42-5111b71d24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ea74a-41fc-44c7-8199-448448beb7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165AF7-66BA-4EC2-813E-98CFC493E7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a57b6e-3fd0-43f1-8b42-5111b71d24c2"/>
    <ds:schemaRef ds:uri="268ea74a-41fc-44c7-8199-448448beb7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BB73C8-0D3B-441F-BC56-6541215EEB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872E04-C9DB-41F5-9A69-B26F458570B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68ea74a-41fc-44c7-8199-448448beb76e"/>
    <ds:schemaRef ds:uri="http://purl.org/dc/dcmitype/"/>
    <ds:schemaRef ds:uri="http://schemas.microsoft.com/office/2006/documentManagement/types"/>
    <ds:schemaRef ds:uri="http://schemas.microsoft.com/office/infopath/2007/PartnerControls"/>
    <ds:schemaRef ds:uri="c2a57b6e-3fd0-43f1-8b42-5111b71d24c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990</Words>
  <Application>Microsoft Office PowerPoint</Application>
  <PresentationFormat>Widescreen</PresentationFormat>
  <Paragraphs>156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Kent Resilience Forum  Recovery Update</vt:lpstr>
      <vt:lpstr>KRF Recovery Co-ordinating Group (RCG): </vt:lpstr>
      <vt:lpstr>PowerPoint Presentation</vt:lpstr>
      <vt:lpstr>PowerPoint Presentation</vt:lpstr>
      <vt:lpstr>A collective effort </vt:lpstr>
      <vt:lpstr>PowerPoint Presentation</vt:lpstr>
      <vt:lpstr>Infrastructure Recovery Cell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Karla - ST SPRCA</dc:creator>
  <cp:lastModifiedBy>Rebecca Smith</cp:lastModifiedBy>
  <cp:revision>150</cp:revision>
  <dcterms:created xsi:type="dcterms:W3CDTF">2020-06-22T12:12:25Z</dcterms:created>
  <dcterms:modified xsi:type="dcterms:W3CDTF">2020-06-25T07:54:35Z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0x01010062AD5548DC2EC442BF9FCF26F78C2E68</vt:lpwstr>
  </property>
</Properties>
</file>