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54" r:id="rId6"/>
    <p:sldMasterId id="2147486367" r:id="rId7"/>
    <p:sldMasterId id="2147486374" r:id="rId8"/>
  </p:sldMasterIdLst>
  <p:notesMasterIdLst>
    <p:notesMasterId r:id="rId25"/>
  </p:notesMasterIdLst>
  <p:handoutMasterIdLst>
    <p:handoutMasterId r:id="rId26"/>
  </p:handoutMasterIdLst>
  <p:sldIdLst>
    <p:sldId id="610" r:id="rId9"/>
    <p:sldId id="704" r:id="rId10"/>
    <p:sldId id="707" r:id="rId11"/>
    <p:sldId id="705" r:id="rId12"/>
    <p:sldId id="637" r:id="rId13"/>
    <p:sldId id="643" r:id="rId14"/>
    <p:sldId id="674" r:id="rId15"/>
    <p:sldId id="708" r:id="rId16"/>
    <p:sldId id="680" r:id="rId17"/>
    <p:sldId id="675" r:id="rId18"/>
    <p:sldId id="682" r:id="rId19"/>
    <p:sldId id="710" r:id="rId20"/>
    <p:sldId id="711" r:id="rId21"/>
    <p:sldId id="681" r:id="rId22"/>
    <p:sldId id="714" r:id="rId23"/>
    <p:sldId id="642" r:id="rId2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82487"/>
    <a:srgbClr val="8179AA"/>
    <a:srgbClr val="2D1C5A"/>
    <a:srgbClr val="E2DDC5"/>
    <a:srgbClr val="E4D728"/>
    <a:srgbClr val="4283C4"/>
    <a:srgbClr val="ECF0C2"/>
    <a:srgbClr val="F4F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94660"/>
  </p:normalViewPr>
  <p:slideViewPr>
    <p:cSldViewPr snapToGrid="0">
      <p:cViewPr varScale="1">
        <p:scale>
          <a:sx n="64" d="100"/>
          <a:sy n="64" d="100"/>
        </p:scale>
        <p:origin x="984"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00" d="100"/>
          <a:sy n="100" d="100"/>
        </p:scale>
        <p:origin x="-4416"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1EBE9-15DB-A44D-8B00-7CAAF2447199}" type="doc">
      <dgm:prSet loTypeId="urn:microsoft.com/office/officeart/2005/8/layout/radial6" loCatId="" qsTypeId="urn:microsoft.com/office/officeart/2005/8/quickstyle/simple4" qsCatId="simple" csTypeId="urn:microsoft.com/office/officeart/2005/8/colors/accent4_2" csCatId="accent4" phldr="1"/>
      <dgm:spPr/>
      <dgm:t>
        <a:bodyPr/>
        <a:lstStyle/>
        <a:p>
          <a:endParaRPr lang="en-US"/>
        </a:p>
      </dgm:t>
    </dgm:pt>
    <dgm:pt modelId="{692BD572-25A0-294F-ABA0-86117B01C23C}" type="pres">
      <dgm:prSet presAssocID="{6491EBE9-15DB-A44D-8B00-7CAAF2447199}" presName="Name0" presStyleCnt="0">
        <dgm:presLayoutVars>
          <dgm:chMax val="1"/>
          <dgm:dir/>
          <dgm:animLvl val="ctr"/>
          <dgm:resizeHandles val="exact"/>
        </dgm:presLayoutVars>
      </dgm:prSet>
      <dgm:spPr/>
    </dgm:pt>
  </dgm:ptLst>
  <dgm:cxnLst>
    <dgm:cxn modelId="{6B690648-3082-294E-84F7-B51F35E94A49}" type="presOf" srcId="{6491EBE9-15DB-A44D-8B00-7CAAF2447199}" destId="{692BD572-25A0-294F-ABA0-86117B01C23C}"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A72B6-91BD-6F45-B76C-FFDE22520CEC}" type="doc">
      <dgm:prSet loTypeId="urn:microsoft.com/office/officeart/2005/8/layout/radial6" loCatId="" qsTypeId="urn:microsoft.com/office/officeart/2005/8/quickstyle/simple4" qsCatId="simple" csTypeId="urn:microsoft.com/office/officeart/2005/8/colors/accent4_2" csCatId="accent4" phldr="1"/>
      <dgm:spPr/>
      <dgm:t>
        <a:bodyPr/>
        <a:lstStyle/>
        <a:p>
          <a:endParaRPr lang="en-US"/>
        </a:p>
      </dgm:t>
    </dgm:pt>
    <dgm:pt modelId="{B10E758F-2287-FB42-8E9F-2E70D5C29BED}">
      <dgm:prSet phldrT="[Text]"/>
      <dgm:spPr/>
      <dgm:t>
        <a:bodyPr/>
        <a:lstStyle/>
        <a:p>
          <a:r>
            <a:rPr lang="en-US" dirty="0"/>
            <a:t>ESTHER</a:t>
          </a:r>
        </a:p>
      </dgm:t>
    </dgm:pt>
    <dgm:pt modelId="{C5184939-3F72-CA45-8571-1FA311E342BB}" type="parTrans" cxnId="{2C53E6EF-FD14-E443-98C0-1A11F303DD93}">
      <dgm:prSet/>
      <dgm:spPr/>
      <dgm:t>
        <a:bodyPr/>
        <a:lstStyle/>
        <a:p>
          <a:endParaRPr lang="en-US"/>
        </a:p>
      </dgm:t>
    </dgm:pt>
    <dgm:pt modelId="{F3A6E3F9-D8B4-4A48-A941-C9332E743767}" type="sibTrans" cxnId="{2C53E6EF-FD14-E443-98C0-1A11F303DD93}">
      <dgm:prSet/>
      <dgm:spPr/>
      <dgm:t>
        <a:bodyPr/>
        <a:lstStyle/>
        <a:p>
          <a:endParaRPr lang="en-US"/>
        </a:p>
      </dgm:t>
    </dgm:pt>
    <dgm:pt modelId="{470D2F23-B93E-6D4D-9FEE-119E48DCD497}">
      <dgm:prSet phldrT="[Text]"/>
      <dgm:spPr/>
      <dgm:t>
        <a:bodyPr/>
        <a:lstStyle/>
        <a:p>
          <a:r>
            <a:rPr lang="en-US" dirty="0"/>
            <a:t>Café</a:t>
          </a:r>
        </a:p>
        <a:p>
          <a:r>
            <a:rPr lang="en-US" dirty="0"/>
            <a:t>MDT</a:t>
          </a:r>
        </a:p>
        <a:p>
          <a:r>
            <a:rPr lang="en-US" dirty="0"/>
            <a:t>PCN</a:t>
          </a:r>
        </a:p>
      </dgm:t>
    </dgm:pt>
    <dgm:pt modelId="{AA7D6869-3BC6-9045-A1C9-2ECBA53E590D}" type="parTrans" cxnId="{097E52CE-0414-5944-9C7A-F771CFFF0DD0}">
      <dgm:prSet/>
      <dgm:spPr/>
      <dgm:t>
        <a:bodyPr/>
        <a:lstStyle/>
        <a:p>
          <a:endParaRPr lang="en-US"/>
        </a:p>
      </dgm:t>
    </dgm:pt>
    <dgm:pt modelId="{9100CA1C-FE1A-0A42-B1EE-6785257451FE}" type="sibTrans" cxnId="{097E52CE-0414-5944-9C7A-F771CFFF0DD0}">
      <dgm:prSet/>
      <dgm:spPr/>
      <dgm:t>
        <a:bodyPr/>
        <a:lstStyle/>
        <a:p>
          <a:endParaRPr lang="en-US"/>
        </a:p>
      </dgm:t>
    </dgm:pt>
    <dgm:pt modelId="{CA91B6B9-D06C-CB49-9F76-429F998F8850}">
      <dgm:prSet phldrT="[Text]"/>
      <dgm:spPr/>
      <dgm:t>
        <a:bodyPr/>
        <a:lstStyle/>
        <a:p>
          <a:r>
            <a:rPr lang="en-US" dirty="0"/>
            <a:t>Coach</a:t>
          </a:r>
        </a:p>
        <a:p>
          <a:r>
            <a:rPr lang="en-US" dirty="0"/>
            <a:t>Team</a:t>
          </a:r>
        </a:p>
      </dgm:t>
    </dgm:pt>
    <dgm:pt modelId="{CEA4A798-D100-7644-8A68-70EE33353172}" type="parTrans" cxnId="{56457142-17F9-E542-9B9E-754185E85F59}">
      <dgm:prSet/>
      <dgm:spPr/>
      <dgm:t>
        <a:bodyPr/>
        <a:lstStyle/>
        <a:p>
          <a:endParaRPr lang="en-US"/>
        </a:p>
      </dgm:t>
    </dgm:pt>
    <dgm:pt modelId="{FA078D70-D8FD-F949-919A-AF448DB22698}" type="sibTrans" cxnId="{56457142-17F9-E542-9B9E-754185E85F59}">
      <dgm:prSet/>
      <dgm:spPr/>
      <dgm:t>
        <a:bodyPr/>
        <a:lstStyle/>
        <a:p>
          <a:endParaRPr lang="en-US"/>
        </a:p>
      </dgm:t>
    </dgm:pt>
    <dgm:pt modelId="{706959DB-040C-8848-834A-538B65E56FC8}">
      <dgm:prSet phldrT="[Text]" custT="1"/>
      <dgm:spPr/>
      <dgm:t>
        <a:bodyPr/>
        <a:lstStyle/>
        <a:p>
          <a:r>
            <a:rPr lang="en-US" sz="2500" dirty="0"/>
            <a:t>Ambassador</a:t>
          </a:r>
        </a:p>
        <a:p>
          <a:r>
            <a:rPr lang="en-US" sz="2500" dirty="0"/>
            <a:t>Professional</a:t>
          </a:r>
        </a:p>
      </dgm:t>
    </dgm:pt>
    <dgm:pt modelId="{DFAF3CBC-9DC2-2440-A42B-F0355CDCCB6A}" type="parTrans" cxnId="{5CC1B62A-0C03-5F45-8BEB-6C5A7EFE6F6B}">
      <dgm:prSet/>
      <dgm:spPr/>
      <dgm:t>
        <a:bodyPr/>
        <a:lstStyle/>
        <a:p>
          <a:endParaRPr lang="en-US"/>
        </a:p>
      </dgm:t>
    </dgm:pt>
    <dgm:pt modelId="{80288651-F1A5-2B4E-ADF1-B11D6A298F61}" type="sibTrans" cxnId="{5CC1B62A-0C03-5F45-8BEB-6C5A7EFE6F6B}">
      <dgm:prSet/>
      <dgm:spPr/>
      <dgm:t>
        <a:bodyPr/>
        <a:lstStyle/>
        <a:p>
          <a:endParaRPr lang="en-US"/>
        </a:p>
      </dgm:t>
    </dgm:pt>
    <dgm:pt modelId="{A1944C1F-D5CF-8F45-BCCE-18EC2D2CEDEE}">
      <dgm:prSet phldrT="[Text]"/>
      <dgm:spPr/>
      <dgm:t>
        <a:bodyPr/>
        <a:lstStyle/>
        <a:p>
          <a:r>
            <a:rPr lang="en-US" dirty="0"/>
            <a:t>Trainer</a:t>
          </a:r>
        </a:p>
        <a:p>
          <a:r>
            <a:rPr lang="en-US" dirty="0"/>
            <a:t>ICP</a:t>
          </a:r>
        </a:p>
      </dgm:t>
    </dgm:pt>
    <dgm:pt modelId="{F31782D7-EEF7-6045-8AF7-2ED0F24E9150}" type="parTrans" cxnId="{9F88756B-64AD-C946-A42A-4CC89716514A}">
      <dgm:prSet/>
      <dgm:spPr/>
      <dgm:t>
        <a:bodyPr/>
        <a:lstStyle/>
        <a:p>
          <a:endParaRPr lang="en-US"/>
        </a:p>
      </dgm:t>
    </dgm:pt>
    <dgm:pt modelId="{A91C4F7D-D83C-BD4B-9BDF-C109B56D97EC}" type="sibTrans" cxnId="{9F88756B-64AD-C946-A42A-4CC89716514A}">
      <dgm:prSet/>
      <dgm:spPr/>
      <dgm:t>
        <a:bodyPr/>
        <a:lstStyle/>
        <a:p>
          <a:endParaRPr lang="en-US"/>
        </a:p>
      </dgm:t>
    </dgm:pt>
    <dgm:pt modelId="{B24BB68B-3B0F-419D-BCDE-31DA25B46A38}">
      <dgm:prSet/>
      <dgm:spPr/>
      <dgm:t>
        <a:bodyPr/>
        <a:lstStyle/>
        <a:p>
          <a:endParaRPr lang="en-GB"/>
        </a:p>
      </dgm:t>
    </dgm:pt>
    <dgm:pt modelId="{C30E4DFA-95D5-47E6-88B3-AEA377E37D4A}" type="parTrans" cxnId="{93899100-D362-4BF8-BC97-273593B32ECA}">
      <dgm:prSet/>
      <dgm:spPr/>
      <dgm:t>
        <a:bodyPr/>
        <a:lstStyle/>
        <a:p>
          <a:endParaRPr lang="en-GB"/>
        </a:p>
      </dgm:t>
    </dgm:pt>
    <dgm:pt modelId="{BE502D7E-F99E-43A4-AF90-B4CA7DD3EAB0}" type="sibTrans" cxnId="{93899100-D362-4BF8-BC97-273593B32ECA}">
      <dgm:prSet/>
      <dgm:spPr/>
      <dgm:t>
        <a:bodyPr/>
        <a:lstStyle/>
        <a:p>
          <a:endParaRPr lang="en-GB"/>
        </a:p>
      </dgm:t>
    </dgm:pt>
    <dgm:pt modelId="{611D2C01-BBF7-5942-9DC9-3FC3A7F129EA}" type="pres">
      <dgm:prSet presAssocID="{3B5A72B6-91BD-6F45-B76C-FFDE22520CEC}" presName="Name0" presStyleCnt="0">
        <dgm:presLayoutVars>
          <dgm:chMax val="1"/>
          <dgm:dir/>
          <dgm:animLvl val="ctr"/>
          <dgm:resizeHandles val="exact"/>
        </dgm:presLayoutVars>
      </dgm:prSet>
      <dgm:spPr/>
    </dgm:pt>
    <dgm:pt modelId="{38ED3F96-AAE1-5B4A-923B-AEBBCB92C691}" type="pres">
      <dgm:prSet presAssocID="{B10E758F-2287-FB42-8E9F-2E70D5C29BED}" presName="centerShape" presStyleLbl="node0" presStyleIdx="0" presStyleCnt="1"/>
      <dgm:spPr/>
    </dgm:pt>
    <dgm:pt modelId="{19C658E7-8277-204B-BB92-FAEEB0FBA458}" type="pres">
      <dgm:prSet presAssocID="{470D2F23-B93E-6D4D-9FEE-119E48DCD497}" presName="node" presStyleLbl="node1" presStyleIdx="0" presStyleCnt="4" custScaleY="175889" custRadScaleRad="75613">
        <dgm:presLayoutVars>
          <dgm:bulletEnabled val="1"/>
        </dgm:presLayoutVars>
      </dgm:prSet>
      <dgm:spPr/>
    </dgm:pt>
    <dgm:pt modelId="{06C31A04-C038-0E4E-ADE3-887FE6A60B28}" type="pres">
      <dgm:prSet presAssocID="{470D2F23-B93E-6D4D-9FEE-119E48DCD497}" presName="dummy" presStyleCnt="0"/>
      <dgm:spPr/>
    </dgm:pt>
    <dgm:pt modelId="{50BDAC31-ED6B-9F4E-AF28-01C5D8609F61}" type="pres">
      <dgm:prSet presAssocID="{9100CA1C-FE1A-0A42-B1EE-6785257451FE}" presName="sibTrans" presStyleLbl="sibTrans2D1" presStyleIdx="0" presStyleCnt="4"/>
      <dgm:spPr/>
    </dgm:pt>
    <dgm:pt modelId="{055ECB78-3BA4-7940-B985-2B837182B80D}" type="pres">
      <dgm:prSet presAssocID="{CA91B6B9-D06C-CB49-9F76-429F998F8850}" presName="node" presStyleLbl="node1" presStyleIdx="1" presStyleCnt="4" custScaleX="176175" custRadScaleRad="94827">
        <dgm:presLayoutVars>
          <dgm:bulletEnabled val="1"/>
        </dgm:presLayoutVars>
      </dgm:prSet>
      <dgm:spPr/>
    </dgm:pt>
    <dgm:pt modelId="{9F7F489C-D9DF-D64C-84B8-8EB8C7D7790E}" type="pres">
      <dgm:prSet presAssocID="{CA91B6B9-D06C-CB49-9F76-429F998F8850}" presName="dummy" presStyleCnt="0"/>
      <dgm:spPr/>
    </dgm:pt>
    <dgm:pt modelId="{76AA24C9-CDE2-F647-82EB-6AAE54D8C2C1}" type="pres">
      <dgm:prSet presAssocID="{FA078D70-D8FD-F949-919A-AF448DB22698}" presName="sibTrans" presStyleLbl="sibTrans2D1" presStyleIdx="1" presStyleCnt="4"/>
      <dgm:spPr/>
    </dgm:pt>
    <dgm:pt modelId="{46578D7B-FA74-C74D-9642-D7C72221723D}" type="pres">
      <dgm:prSet presAssocID="{A1944C1F-D5CF-8F45-BCCE-18EC2D2CEDEE}" presName="node" presStyleLbl="node1" presStyleIdx="2" presStyleCnt="4" custScaleY="177438" custRadScaleRad="77091" custRadScaleInc="3664">
        <dgm:presLayoutVars>
          <dgm:bulletEnabled val="1"/>
        </dgm:presLayoutVars>
      </dgm:prSet>
      <dgm:spPr/>
    </dgm:pt>
    <dgm:pt modelId="{F4D9465B-701F-664F-B8C6-C51A7E6C6803}" type="pres">
      <dgm:prSet presAssocID="{A1944C1F-D5CF-8F45-BCCE-18EC2D2CEDEE}" presName="dummy" presStyleCnt="0"/>
      <dgm:spPr/>
    </dgm:pt>
    <dgm:pt modelId="{D1A1AF1E-09FE-AC4A-A71C-FC3A723500CC}" type="pres">
      <dgm:prSet presAssocID="{A91C4F7D-D83C-BD4B-9BDF-C109B56D97EC}" presName="sibTrans" presStyleLbl="sibTrans2D1" presStyleIdx="2" presStyleCnt="4"/>
      <dgm:spPr/>
    </dgm:pt>
    <dgm:pt modelId="{2C982570-B15A-324D-80F7-0B22CBD0AEC9}" type="pres">
      <dgm:prSet presAssocID="{706959DB-040C-8848-834A-538B65E56FC8}" presName="node" presStyleLbl="node1" presStyleIdx="3" presStyleCnt="4" custScaleX="176956" custScaleY="106750" custRadScaleRad="88666" custRadScaleInc="5847">
        <dgm:presLayoutVars>
          <dgm:bulletEnabled val="1"/>
        </dgm:presLayoutVars>
      </dgm:prSet>
      <dgm:spPr/>
    </dgm:pt>
    <dgm:pt modelId="{22907F84-F1A3-0448-B19C-7C7E028781F0}" type="pres">
      <dgm:prSet presAssocID="{706959DB-040C-8848-834A-538B65E56FC8}" presName="dummy" presStyleCnt="0"/>
      <dgm:spPr/>
    </dgm:pt>
    <dgm:pt modelId="{AE61A0A3-BB33-E24B-895E-222252A4B87E}" type="pres">
      <dgm:prSet presAssocID="{80288651-F1A5-2B4E-ADF1-B11D6A298F61}" presName="sibTrans" presStyleLbl="sibTrans2D1" presStyleIdx="3" presStyleCnt="4" custLinFactNeighborY="-1444"/>
      <dgm:spPr/>
    </dgm:pt>
  </dgm:ptLst>
  <dgm:cxnLst>
    <dgm:cxn modelId="{93899100-D362-4BF8-BC97-273593B32ECA}" srcId="{3B5A72B6-91BD-6F45-B76C-FFDE22520CEC}" destId="{B24BB68B-3B0F-419D-BCDE-31DA25B46A38}" srcOrd="1" destOrd="0" parTransId="{C30E4DFA-95D5-47E6-88B3-AEA377E37D4A}" sibTransId="{BE502D7E-F99E-43A4-AF90-B4CA7DD3EAB0}"/>
    <dgm:cxn modelId="{5274F523-A24F-094E-8144-F1BD0CB24FF6}" type="presOf" srcId="{80288651-F1A5-2B4E-ADF1-B11D6A298F61}" destId="{AE61A0A3-BB33-E24B-895E-222252A4B87E}" srcOrd="0" destOrd="0" presId="urn:microsoft.com/office/officeart/2005/8/layout/radial6"/>
    <dgm:cxn modelId="{5CC1B62A-0C03-5F45-8BEB-6C5A7EFE6F6B}" srcId="{B10E758F-2287-FB42-8E9F-2E70D5C29BED}" destId="{706959DB-040C-8848-834A-538B65E56FC8}" srcOrd="3" destOrd="0" parTransId="{DFAF3CBC-9DC2-2440-A42B-F0355CDCCB6A}" sibTransId="{80288651-F1A5-2B4E-ADF1-B11D6A298F61}"/>
    <dgm:cxn modelId="{EFA69639-1443-FC4C-8330-8F8AC7FB8257}" type="presOf" srcId="{A91C4F7D-D83C-BD4B-9BDF-C109B56D97EC}" destId="{D1A1AF1E-09FE-AC4A-A71C-FC3A723500CC}" srcOrd="0" destOrd="0" presId="urn:microsoft.com/office/officeart/2005/8/layout/radial6"/>
    <dgm:cxn modelId="{56457142-17F9-E542-9B9E-754185E85F59}" srcId="{B10E758F-2287-FB42-8E9F-2E70D5C29BED}" destId="{CA91B6B9-D06C-CB49-9F76-429F998F8850}" srcOrd="1" destOrd="0" parTransId="{CEA4A798-D100-7644-8A68-70EE33353172}" sibTransId="{FA078D70-D8FD-F949-919A-AF448DB22698}"/>
    <dgm:cxn modelId="{9F88756B-64AD-C946-A42A-4CC89716514A}" srcId="{B10E758F-2287-FB42-8E9F-2E70D5C29BED}" destId="{A1944C1F-D5CF-8F45-BCCE-18EC2D2CEDEE}" srcOrd="2" destOrd="0" parTransId="{F31782D7-EEF7-6045-8AF7-2ED0F24E9150}" sibTransId="{A91C4F7D-D83C-BD4B-9BDF-C109B56D97EC}"/>
    <dgm:cxn modelId="{55C24B7B-40D7-B34B-9C9D-409B712EDE7F}" type="presOf" srcId="{3B5A72B6-91BD-6F45-B76C-FFDE22520CEC}" destId="{611D2C01-BBF7-5942-9DC9-3FC3A7F129EA}" srcOrd="0" destOrd="0" presId="urn:microsoft.com/office/officeart/2005/8/layout/radial6"/>
    <dgm:cxn modelId="{62C79390-033C-3A48-9D8F-FA4E1D43DCE4}" type="presOf" srcId="{9100CA1C-FE1A-0A42-B1EE-6785257451FE}" destId="{50BDAC31-ED6B-9F4E-AF28-01C5D8609F61}" srcOrd="0" destOrd="0" presId="urn:microsoft.com/office/officeart/2005/8/layout/radial6"/>
    <dgm:cxn modelId="{A68A6DA2-3CC3-284B-948B-8CBC1F6320A0}" type="presOf" srcId="{A1944C1F-D5CF-8F45-BCCE-18EC2D2CEDEE}" destId="{46578D7B-FA74-C74D-9642-D7C72221723D}" srcOrd="0" destOrd="0" presId="urn:microsoft.com/office/officeart/2005/8/layout/radial6"/>
    <dgm:cxn modelId="{CC38E8CC-7D13-154F-82A7-B53F9B0633FF}" type="presOf" srcId="{470D2F23-B93E-6D4D-9FEE-119E48DCD497}" destId="{19C658E7-8277-204B-BB92-FAEEB0FBA458}" srcOrd="0" destOrd="0" presId="urn:microsoft.com/office/officeart/2005/8/layout/radial6"/>
    <dgm:cxn modelId="{097E52CE-0414-5944-9C7A-F771CFFF0DD0}" srcId="{B10E758F-2287-FB42-8E9F-2E70D5C29BED}" destId="{470D2F23-B93E-6D4D-9FEE-119E48DCD497}" srcOrd="0" destOrd="0" parTransId="{AA7D6869-3BC6-9045-A1C9-2ECBA53E590D}" sibTransId="{9100CA1C-FE1A-0A42-B1EE-6785257451FE}"/>
    <dgm:cxn modelId="{BE5EABD6-64F5-CB48-BE8D-FD729FA9A26D}" type="presOf" srcId="{706959DB-040C-8848-834A-538B65E56FC8}" destId="{2C982570-B15A-324D-80F7-0B22CBD0AEC9}" srcOrd="0" destOrd="0" presId="urn:microsoft.com/office/officeart/2005/8/layout/radial6"/>
    <dgm:cxn modelId="{2C53E6EF-FD14-E443-98C0-1A11F303DD93}" srcId="{3B5A72B6-91BD-6F45-B76C-FFDE22520CEC}" destId="{B10E758F-2287-FB42-8E9F-2E70D5C29BED}" srcOrd="0" destOrd="0" parTransId="{C5184939-3F72-CA45-8571-1FA311E342BB}" sibTransId="{F3A6E3F9-D8B4-4A48-A941-C9332E743767}"/>
    <dgm:cxn modelId="{050F80F7-9070-FB4C-93C3-6DEB2F4AD3B7}" type="presOf" srcId="{FA078D70-D8FD-F949-919A-AF448DB22698}" destId="{76AA24C9-CDE2-F647-82EB-6AAE54D8C2C1}" srcOrd="0" destOrd="0" presId="urn:microsoft.com/office/officeart/2005/8/layout/radial6"/>
    <dgm:cxn modelId="{CB3EE9F8-A94A-DF49-9F52-EFEC9784C8F2}" type="presOf" srcId="{CA91B6B9-D06C-CB49-9F76-429F998F8850}" destId="{055ECB78-3BA4-7940-B985-2B837182B80D}" srcOrd="0" destOrd="0" presId="urn:microsoft.com/office/officeart/2005/8/layout/radial6"/>
    <dgm:cxn modelId="{4E6350FE-A6CC-BF43-9A8D-BC4B816D1DCA}" type="presOf" srcId="{B10E758F-2287-FB42-8E9F-2E70D5C29BED}" destId="{38ED3F96-AAE1-5B4A-923B-AEBBCB92C691}" srcOrd="0" destOrd="0" presId="urn:microsoft.com/office/officeart/2005/8/layout/radial6"/>
    <dgm:cxn modelId="{E743F13F-4470-E849-AE4C-4D3491EC1177}" type="presParOf" srcId="{611D2C01-BBF7-5942-9DC9-3FC3A7F129EA}" destId="{38ED3F96-AAE1-5B4A-923B-AEBBCB92C691}" srcOrd="0" destOrd="0" presId="urn:microsoft.com/office/officeart/2005/8/layout/radial6"/>
    <dgm:cxn modelId="{E9BAEE83-CEDE-8E47-93FC-1004E428D71C}" type="presParOf" srcId="{611D2C01-BBF7-5942-9DC9-3FC3A7F129EA}" destId="{19C658E7-8277-204B-BB92-FAEEB0FBA458}" srcOrd="1" destOrd="0" presId="urn:microsoft.com/office/officeart/2005/8/layout/radial6"/>
    <dgm:cxn modelId="{1280C4D4-52D5-BD40-BFFF-84DCC5D43A86}" type="presParOf" srcId="{611D2C01-BBF7-5942-9DC9-3FC3A7F129EA}" destId="{06C31A04-C038-0E4E-ADE3-887FE6A60B28}" srcOrd="2" destOrd="0" presId="urn:microsoft.com/office/officeart/2005/8/layout/radial6"/>
    <dgm:cxn modelId="{3079FD5E-64A6-324B-BCBF-683C25B9FF75}" type="presParOf" srcId="{611D2C01-BBF7-5942-9DC9-3FC3A7F129EA}" destId="{50BDAC31-ED6B-9F4E-AF28-01C5D8609F61}" srcOrd="3" destOrd="0" presId="urn:microsoft.com/office/officeart/2005/8/layout/radial6"/>
    <dgm:cxn modelId="{69F1059B-BCFF-7F40-906D-46CC8B4E1696}" type="presParOf" srcId="{611D2C01-BBF7-5942-9DC9-3FC3A7F129EA}" destId="{055ECB78-3BA4-7940-B985-2B837182B80D}" srcOrd="4" destOrd="0" presId="urn:microsoft.com/office/officeart/2005/8/layout/radial6"/>
    <dgm:cxn modelId="{EBACEEC2-5370-7845-A453-EA4677AF98A2}" type="presParOf" srcId="{611D2C01-BBF7-5942-9DC9-3FC3A7F129EA}" destId="{9F7F489C-D9DF-D64C-84B8-8EB8C7D7790E}" srcOrd="5" destOrd="0" presId="urn:microsoft.com/office/officeart/2005/8/layout/radial6"/>
    <dgm:cxn modelId="{206502A1-294E-1A4C-ACFC-4900624BB4D2}" type="presParOf" srcId="{611D2C01-BBF7-5942-9DC9-3FC3A7F129EA}" destId="{76AA24C9-CDE2-F647-82EB-6AAE54D8C2C1}" srcOrd="6" destOrd="0" presId="urn:microsoft.com/office/officeart/2005/8/layout/radial6"/>
    <dgm:cxn modelId="{1DA7A3BB-FA1C-5740-B948-CCF84E0A0E2E}" type="presParOf" srcId="{611D2C01-BBF7-5942-9DC9-3FC3A7F129EA}" destId="{46578D7B-FA74-C74D-9642-D7C72221723D}" srcOrd="7" destOrd="0" presId="urn:microsoft.com/office/officeart/2005/8/layout/radial6"/>
    <dgm:cxn modelId="{B911A583-F580-A549-AD07-7B278F021E2D}" type="presParOf" srcId="{611D2C01-BBF7-5942-9DC9-3FC3A7F129EA}" destId="{F4D9465B-701F-664F-B8C6-C51A7E6C6803}" srcOrd="8" destOrd="0" presId="urn:microsoft.com/office/officeart/2005/8/layout/radial6"/>
    <dgm:cxn modelId="{7ADB44C5-AE95-4643-924C-863013CBD9C1}" type="presParOf" srcId="{611D2C01-BBF7-5942-9DC9-3FC3A7F129EA}" destId="{D1A1AF1E-09FE-AC4A-A71C-FC3A723500CC}" srcOrd="9" destOrd="0" presId="urn:microsoft.com/office/officeart/2005/8/layout/radial6"/>
    <dgm:cxn modelId="{CD9D3456-99F4-744E-A2AD-1C75EE15A345}" type="presParOf" srcId="{611D2C01-BBF7-5942-9DC9-3FC3A7F129EA}" destId="{2C982570-B15A-324D-80F7-0B22CBD0AEC9}" srcOrd="10" destOrd="0" presId="urn:microsoft.com/office/officeart/2005/8/layout/radial6"/>
    <dgm:cxn modelId="{B775E9A3-C833-E942-9CE0-54D4BF925D63}" type="presParOf" srcId="{611D2C01-BBF7-5942-9DC9-3FC3A7F129EA}" destId="{22907F84-F1A3-0448-B19C-7C7E028781F0}" srcOrd="11" destOrd="0" presId="urn:microsoft.com/office/officeart/2005/8/layout/radial6"/>
    <dgm:cxn modelId="{443ADBE2-270A-294A-B344-8A131CD3B0B8}" type="presParOf" srcId="{611D2C01-BBF7-5942-9DC9-3FC3A7F129EA}" destId="{AE61A0A3-BB33-E24B-895E-222252A4B87E}"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1A0A3-BB33-E24B-895E-222252A4B87E}">
      <dsp:nvSpPr>
        <dsp:cNvPr id="0" name=""/>
        <dsp:cNvSpPr/>
      </dsp:nvSpPr>
      <dsp:spPr>
        <a:xfrm>
          <a:off x="2573083" y="1090636"/>
          <a:ext cx="4329630" cy="4329630"/>
        </a:xfrm>
        <a:prstGeom prst="blockArc">
          <a:avLst>
            <a:gd name="adj1" fmla="val 11732821"/>
            <a:gd name="adj2" fmla="val 15934458"/>
            <a:gd name="adj3" fmla="val 4641"/>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A1AF1E-09FE-AC4A-A71C-FC3A723500CC}">
      <dsp:nvSpPr>
        <dsp:cNvPr id="0" name=""/>
        <dsp:cNvSpPr/>
      </dsp:nvSpPr>
      <dsp:spPr>
        <a:xfrm>
          <a:off x="2609389" y="171678"/>
          <a:ext cx="4329630" cy="4329630"/>
        </a:xfrm>
        <a:prstGeom prst="blockArc">
          <a:avLst>
            <a:gd name="adj1" fmla="val 5775890"/>
            <a:gd name="adj2" fmla="val 10121393"/>
            <a:gd name="adj3" fmla="val 4641"/>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AA24C9-CDE2-F647-82EB-6AAE54D8C2C1}">
      <dsp:nvSpPr>
        <dsp:cNvPr id="0" name=""/>
        <dsp:cNvSpPr/>
      </dsp:nvSpPr>
      <dsp:spPr>
        <a:xfrm>
          <a:off x="2356802" y="159163"/>
          <a:ext cx="4329630" cy="4329630"/>
        </a:xfrm>
        <a:prstGeom prst="blockArc">
          <a:avLst>
            <a:gd name="adj1" fmla="val 794923"/>
            <a:gd name="adj2" fmla="val 5364502"/>
            <a:gd name="adj3" fmla="val 4641"/>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BDAC31-ED6B-9F4E-AF28-01C5D8609F61}">
      <dsp:nvSpPr>
        <dsp:cNvPr id="0" name=""/>
        <dsp:cNvSpPr/>
      </dsp:nvSpPr>
      <dsp:spPr>
        <a:xfrm>
          <a:off x="2364241" y="1158967"/>
          <a:ext cx="4329630" cy="4329630"/>
        </a:xfrm>
        <a:prstGeom prst="blockArc">
          <a:avLst>
            <a:gd name="adj1" fmla="val 16274249"/>
            <a:gd name="adj2" fmla="val 20753923"/>
            <a:gd name="adj3" fmla="val 4641"/>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ED3F96-AAE1-5B4A-923B-AEBBCB92C691}">
      <dsp:nvSpPr>
        <dsp:cNvPr id="0" name=""/>
        <dsp:cNvSpPr/>
      </dsp:nvSpPr>
      <dsp:spPr>
        <a:xfrm>
          <a:off x="3577948" y="1811818"/>
          <a:ext cx="1993552" cy="199355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ESTHER</a:t>
          </a:r>
        </a:p>
      </dsp:txBody>
      <dsp:txXfrm>
        <a:off x="3869897" y="2103767"/>
        <a:ext cx="1409654" cy="1409654"/>
      </dsp:txXfrm>
    </dsp:sp>
    <dsp:sp modelId="{19C658E7-8277-204B-BB92-FAEEB0FBA458}">
      <dsp:nvSpPr>
        <dsp:cNvPr id="0" name=""/>
        <dsp:cNvSpPr/>
      </dsp:nvSpPr>
      <dsp:spPr>
        <a:xfrm>
          <a:off x="3876981" y="-17555"/>
          <a:ext cx="1395486" cy="245450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Café</a:t>
          </a:r>
        </a:p>
        <a:p>
          <a:pPr marL="0" lvl="0" indent="0" algn="ctr" defTabSz="1111250">
            <a:lnSpc>
              <a:spcPct val="90000"/>
            </a:lnSpc>
            <a:spcBef>
              <a:spcPct val="0"/>
            </a:spcBef>
            <a:spcAft>
              <a:spcPct val="35000"/>
            </a:spcAft>
            <a:buNone/>
          </a:pPr>
          <a:r>
            <a:rPr lang="en-US" sz="2500" kern="1200" dirty="0"/>
            <a:t>MDT</a:t>
          </a:r>
        </a:p>
        <a:p>
          <a:pPr marL="0" lvl="0" indent="0" algn="ctr" defTabSz="1111250">
            <a:lnSpc>
              <a:spcPct val="90000"/>
            </a:lnSpc>
            <a:spcBef>
              <a:spcPct val="0"/>
            </a:spcBef>
            <a:spcAft>
              <a:spcPct val="35000"/>
            </a:spcAft>
            <a:buNone/>
          </a:pPr>
          <a:r>
            <a:rPr lang="en-US" sz="2500" kern="1200" dirty="0"/>
            <a:t>PCN</a:t>
          </a:r>
        </a:p>
      </dsp:txBody>
      <dsp:txXfrm>
        <a:off x="4081345" y="341899"/>
        <a:ext cx="986758" cy="1735599"/>
      </dsp:txXfrm>
    </dsp:sp>
    <dsp:sp modelId="{055ECB78-3BA4-7940-B985-2B837182B80D}">
      <dsp:nvSpPr>
        <dsp:cNvPr id="0" name=""/>
        <dsp:cNvSpPr/>
      </dsp:nvSpPr>
      <dsp:spPr>
        <a:xfrm>
          <a:off x="5350665" y="2110851"/>
          <a:ext cx="2458499" cy="139548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Coach</a:t>
          </a:r>
        </a:p>
        <a:p>
          <a:pPr marL="0" lvl="0" indent="0" algn="ctr" defTabSz="1111250">
            <a:lnSpc>
              <a:spcPct val="90000"/>
            </a:lnSpc>
            <a:spcBef>
              <a:spcPct val="0"/>
            </a:spcBef>
            <a:spcAft>
              <a:spcPct val="35000"/>
            </a:spcAft>
            <a:buNone/>
          </a:pPr>
          <a:r>
            <a:rPr lang="en-US" sz="2500" kern="1200" dirty="0"/>
            <a:t>Team</a:t>
          </a:r>
        </a:p>
      </dsp:txBody>
      <dsp:txXfrm>
        <a:off x="5710704" y="2315215"/>
        <a:ext cx="1738421" cy="986758"/>
      </dsp:txXfrm>
    </dsp:sp>
    <dsp:sp modelId="{46578D7B-FA74-C74D-9642-D7C72221723D}">
      <dsp:nvSpPr>
        <dsp:cNvPr id="0" name=""/>
        <dsp:cNvSpPr/>
      </dsp:nvSpPr>
      <dsp:spPr>
        <a:xfrm>
          <a:off x="3845709" y="3200381"/>
          <a:ext cx="1395486" cy="247612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Trainer</a:t>
          </a:r>
        </a:p>
        <a:p>
          <a:pPr marL="0" lvl="0" indent="0" algn="ctr" defTabSz="1111250">
            <a:lnSpc>
              <a:spcPct val="90000"/>
            </a:lnSpc>
            <a:spcBef>
              <a:spcPct val="0"/>
            </a:spcBef>
            <a:spcAft>
              <a:spcPct val="35000"/>
            </a:spcAft>
            <a:buNone/>
          </a:pPr>
          <a:r>
            <a:rPr lang="en-US" sz="2500" kern="1200" dirty="0"/>
            <a:t>ICP</a:t>
          </a:r>
        </a:p>
      </dsp:txBody>
      <dsp:txXfrm>
        <a:off x="4050073" y="3563001"/>
        <a:ext cx="986758" cy="1750884"/>
      </dsp:txXfrm>
    </dsp:sp>
    <dsp:sp modelId="{2C982570-B15A-324D-80F7-0B22CBD0AEC9}">
      <dsp:nvSpPr>
        <dsp:cNvPr id="0" name=""/>
        <dsp:cNvSpPr/>
      </dsp:nvSpPr>
      <dsp:spPr>
        <a:xfrm>
          <a:off x="1465992" y="2006362"/>
          <a:ext cx="2469397" cy="148968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Ambassador</a:t>
          </a:r>
        </a:p>
        <a:p>
          <a:pPr marL="0" lvl="0" indent="0" algn="ctr" defTabSz="1111250">
            <a:lnSpc>
              <a:spcPct val="90000"/>
            </a:lnSpc>
            <a:spcBef>
              <a:spcPct val="0"/>
            </a:spcBef>
            <a:spcAft>
              <a:spcPct val="35000"/>
            </a:spcAft>
            <a:buNone/>
          </a:pPr>
          <a:r>
            <a:rPr lang="en-US" sz="2500" kern="1200" dirty="0"/>
            <a:t>Professional</a:t>
          </a:r>
        </a:p>
      </dsp:txBody>
      <dsp:txXfrm>
        <a:off x="1827627" y="2224521"/>
        <a:ext cx="1746127" cy="10533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666F056D-89DF-4487-AC49-0506514FE56F}" type="datetime1">
              <a:rPr lang="en-GB" altLang="en-US"/>
              <a:pPr>
                <a:defRPr/>
              </a:pPr>
              <a:t>29/02/2020</a:t>
            </a:fld>
            <a:endParaRPr lang="en-GB" alt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C57225F4-4324-4168-B8FD-53E9E1ACE657}" type="slidenum">
              <a:rPr lang="en-GB" altLang="en-US"/>
              <a:pPr>
                <a:defRPr/>
              </a:pPr>
              <a:t>‹#›</a:t>
            </a:fld>
            <a:endParaRPr lang="en-GB" altLang="en-US"/>
          </a:p>
        </p:txBody>
      </p:sp>
    </p:spTree>
    <p:extLst>
      <p:ext uri="{BB962C8B-B14F-4D97-AF65-F5344CB8AC3E}">
        <p14:creationId xmlns:p14="http://schemas.microsoft.com/office/powerpoint/2010/main" val="2854590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D5C55B76-0C91-41F3-B4F5-2042979F1B6E}" type="datetime1">
              <a:rPr lang="en-GB" altLang="en-US"/>
              <a:pPr>
                <a:defRPr/>
              </a:pPr>
              <a:t>29/02/2020</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530725"/>
            <a:ext cx="5438775" cy="5257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D460A615-655E-45D2-B69F-D4E7B8162A4D}" type="slidenum">
              <a:rPr lang="en-GB" altLang="en-US"/>
              <a:pPr>
                <a:defRPr/>
              </a:pPr>
              <a:t>‹#›</a:t>
            </a:fld>
            <a:endParaRPr lang="en-GB" altLang="en-US"/>
          </a:p>
        </p:txBody>
      </p:sp>
    </p:spTree>
    <p:extLst>
      <p:ext uri="{BB962C8B-B14F-4D97-AF65-F5344CB8AC3E}">
        <p14:creationId xmlns:p14="http://schemas.microsoft.com/office/powerpoint/2010/main" val="2051436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pitchFamily="-84" charset="-128"/>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pitchFamily="-84" charset="-128"/>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pitchFamily="-84" charset="-128"/>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pitchFamily="-8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460A615-655E-45D2-B69F-D4E7B8162A4D}" type="slidenum">
              <a:rPr lang="en-GB" altLang="en-US" smtClean="0"/>
              <a:pPr>
                <a:defRPr/>
              </a:pPr>
              <a:t>1</a:t>
            </a:fld>
            <a:endParaRPr lang="en-GB" altLang="en-US"/>
          </a:p>
        </p:txBody>
      </p:sp>
    </p:spTree>
    <p:extLst>
      <p:ext uri="{BB962C8B-B14F-4D97-AF65-F5344CB8AC3E}">
        <p14:creationId xmlns:p14="http://schemas.microsoft.com/office/powerpoint/2010/main" val="75248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Supporting</a:t>
            </a:r>
            <a:r>
              <a:rPr lang="en-GB" baseline="0" dirty="0"/>
              <a:t> the 2 million people in Kent, Medway and Beyond</a:t>
            </a:r>
          </a:p>
          <a:p>
            <a:r>
              <a:rPr lang="en-GB" baseline="0" dirty="0"/>
              <a:t>A better and cheaper way!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60A615-655E-45D2-B69F-D4E7B8162A4D}" type="slidenum">
              <a:rPr kumimoji="0" lang="en-GB"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75248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460A615-655E-45D2-B69F-D4E7B8162A4D}" type="slidenum">
              <a:rPr lang="en-GB" altLang="en-US" smtClean="0"/>
              <a:pPr>
                <a:defRPr/>
              </a:pPr>
              <a:t>9</a:t>
            </a:fld>
            <a:endParaRPr lang="en-GB" altLang="en-US"/>
          </a:p>
        </p:txBody>
      </p:sp>
    </p:spTree>
    <p:extLst>
      <p:ext uri="{BB962C8B-B14F-4D97-AF65-F5344CB8AC3E}">
        <p14:creationId xmlns:p14="http://schemas.microsoft.com/office/powerpoint/2010/main" val="134256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94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4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1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39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802C-4338-47BF-AFBA-E0FF97CAB1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BE24829-3F4A-479D-AA36-7CA9FEE3EB5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EB7827-6958-4914-96DA-AA988ADBB154}"/>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5" name="Footer Placeholder 4">
            <a:extLst>
              <a:ext uri="{FF2B5EF4-FFF2-40B4-BE49-F238E27FC236}">
                <a16:creationId xmlns:a16="http://schemas.microsoft.com/office/drawing/2014/main" id="{7DCC7C48-78D1-4910-B23D-B8219BBCB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ABC404-74CA-4183-8B73-480F426E48E0}"/>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1224958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975F-EC6E-457B-BAC7-ADCCD592E9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AF032F-FB16-467E-A3BE-328044C07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99356B-BF7D-4B48-85AB-B38F0B4D3753}"/>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5" name="Footer Placeholder 4">
            <a:extLst>
              <a:ext uri="{FF2B5EF4-FFF2-40B4-BE49-F238E27FC236}">
                <a16:creationId xmlns:a16="http://schemas.microsoft.com/office/drawing/2014/main" id="{2CCD59D5-B778-4CC3-B23A-1AC5D69B4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768A8-7046-432F-BF53-6BB7F231D37F}"/>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146761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1C1C-8024-4228-84C9-BA08C5D024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3E672D-2FF7-4D5D-A6AE-2E55248C8A7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2FCAB8-3D7B-4842-895E-70F57C452E95}"/>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5" name="Footer Placeholder 4">
            <a:extLst>
              <a:ext uri="{FF2B5EF4-FFF2-40B4-BE49-F238E27FC236}">
                <a16:creationId xmlns:a16="http://schemas.microsoft.com/office/drawing/2014/main" id="{1DCA7BA3-6C2C-409F-A572-17939AF72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C49CC6-741C-41CD-820A-FBB61BA51D22}"/>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315076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CE66-4BE2-4A7A-9963-21A7888E5B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1558F0-2471-4622-A4BA-8BBE6257E40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9C4EB8-6FDE-4618-BF25-965FDA62A8B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941533-5E41-4624-AFE9-BDCE5E472A75}"/>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6" name="Footer Placeholder 5">
            <a:extLst>
              <a:ext uri="{FF2B5EF4-FFF2-40B4-BE49-F238E27FC236}">
                <a16:creationId xmlns:a16="http://schemas.microsoft.com/office/drawing/2014/main" id="{4272AAD7-86F0-46AF-94BB-B064D8FD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8E6C24-D046-48C5-A20F-0DD02A249976}"/>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353696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3016-836E-4F94-B9E4-504547B886E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B9589B-F789-41A5-B813-DB2067536EB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601BA91-AECD-4C18-936C-544C84B16EB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500904-CCF0-45A7-8AAB-73774C92B2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F796F-BED1-482E-9DF0-1F8B21C69B9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E219B5-B33D-4C04-94ED-5E5A215B2EAC}"/>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8" name="Footer Placeholder 7">
            <a:extLst>
              <a:ext uri="{FF2B5EF4-FFF2-40B4-BE49-F238E27FC236}">
                <a16:creationId xmlns:a16="http://schemas.microsoft.com/office/drawing/2014/main" id="{28AE03DC-D70E-4AED-BC0B-F7945820F9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4BF656-3832-4CA4-A068-FB1C80BC0318}"/>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2338190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B61A-6B12-40F5-B47C-6CCB33665B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1AB067-2F99-4B01-B615-D281E6602AEC}"/>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4" name="Footer Placeholder 3">
            <a:extLst>
              <a:ext uri="{FF2B5EF4-FFF2-40B4-BE49-F238E27FC236}">
                <a16:creationId xmlns:a16="http://schemas.microsoft.com/office/drawing/2014/main" id="{E635956B-A35D-4155-8E73-9C14C0075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1D8F6E-6B64-4FE5-A2DB-10D9D5DEB61F}"/>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1852032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4C1D48-BC21-4CDF-9ED0-153E667E26EC}"/>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3" name="Footer Placeholder 2">
            <a:extLst>
              <a:ext uri="{FF2B5EF4-FFF2-40B4-BE49-F238E27FC236}">
                <a16:creationId xmlns:a16="http://schemas.microsoft.com/office/drawing/2014/main" id="{68DE3714-0D0C-448B-8082-FC4F48A075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A802E2-10CA-44D1-8B1A-FA00DB4E0CE3}"/>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295927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205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DF02-FAAA-4B85-9865-7F172A8F6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4F5280-34E7-40AE-85BA-83CE7B34CE1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F74E9F-36C0-414B-A21E-C7FA7375A3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DF3FC3-24A1-4898-BDDA-ACEFF0988934}"/>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6" name="Footer Placeholder 5">
            <a:extLst>
              <a:ext uri="{FF2B5EF4-FFF2-40B4-BE49-F238E27FC236}">
                <a16:creationId xmlns:a16="http://schemas.microsoft.com/office/drawing/2014/main" id="{898DB90B-45C0-47A5-9720-9CCD4DB1D7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2DF282-FE7F-4475-AF35-5F15E3BCDBE2}"/>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11900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39A6-89C1-49B5-B9B2-73AFCC52B9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B1283A-F6D0-463B-AF91-1DEBFEB2AA2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D255FFC-A44A-49F1-9A3C-E9FC074318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A76AF3-F5D7-4073-850C-685EF7D6F2FE}"/>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6" name="Footer Placeholder 5">
            <a:extLst>
              <a:ext uri="{FF2B5EF4-FFF2-40B4-BE49-F238E27FC236}">
                <a16:creationId xmlns:a16="http://schemas.microsoft.com/office/drawing/2014/main" id="{5F32D67F-CAE9-448A-874B-69A89E214F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25D6B-87D5-40FB-955E-CAE2FAD14DD6}"/>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932965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2677-DE30-49F5-BC2B-522AD0A822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55C666-1CFF-4746-A39A-3AFF46199B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4789FD-7276-4E5A-A321-D1AB27246F97}"/>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5" name="Footer Placeholder 4">
            <a:extLst>
              <a:ext uri="{FF2B5EF4-FFF2-40B4-BE49-F238E27FC236}">
                <a16:creationId xmlns:a16="http://schemas.microsoft.com/office/drawing/2014/main" id="{6260DF36-4AFF-4282-A707-9A07619477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4CB9D-79CC-47D2-B9E3-3EDFACFFC5C5}"/>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3060289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D172E-9D82-467B-B141-F78438381FF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6DE949-3CFB-4E43-BFCD-C4667B4C329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1D6588-57DC-4E19-B15D-AB345586910E}"/>
              </a:ext>
            </a:extLst>
          </p:cNvPr>
          <p:cNvSpPr>
            <a:spLocks noGrp="1"/>
          </p:cNvSpPr>
          <p:nvPr>
            <p:ph type="dt" sz="half" idx="10"/>
          </p:nvPr>
        </p:nvSpPr>
        <p:spPr/>
        <p:txBody>
          <a:bodyPr/>
          <a:lstStyle/>
          <a:p>
            <a:fld id="{551A6D83-8EEC-4F97-A5E4-7ADBEC983196}" type="datetimeFigureOut">
              <a:rPr lang="en-GB" smtClean="0"/>
              <a:t>29/02/2020</a:t>
            </a:fld>
            <a:endParaRPr lang="en-GB"/>
          </a:p>
        </p:txBody>
      </p:sp>
      <p:sp>
        <p:nvSpPr>
          <p:cNvPr id="5" name="Footer Placeholder 4">
            <a:extLst>
              <a:ext uri="{FF2B5EF4-FFF2-40B4-BE49-F238E27FC236}">
                <a16:creationId xmlns:a16="http://schemas.microsoft.com/office/drawing/2014/main" id="{1CC1E082-7E11-48E7-89A6-39C9F85739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0E01D-92A4-49C5-B3EE-7391D8ECFA79}"/>
              </a:ext>
            </a:extLst>
          </p:cNvPr>
          <p:cNvSpPr>
            <a:spLocks noGrp="1"/>
          </p:cNvSpPr>
          <p:nvPr>
            <p:ph type="sldNum" sz="quarter" idx="12"/>
          </p:nvPr>
        </p:nvSpPr>
        <p:spPr/>
        <p:txBody>
          <a:bodyPr/>
          <a:lstStyle/>
          <a:p>
            <a:fld id="{CE9992CE-02DB-4BD3-9D7A-624368E7F128}" type="slidenum">
              <a:rPr lang="en-GB" smtClean="0"/>
              <a:t>‹#›</a:t>
            </a:fld>
            <a:endParaRPr lang="en-GB"/>
          </a:p>
        </p:txBody>
      </p:sp>
    </p:spTree>
    <p:extLst>
      <p:ext uri="{BB962C8B-B14F-4D97-AF65-F5344CB8AC3E}">
        <p14:creationId xmlns:p14="http://schemas.microsoft.com/office/powerpoint/2010/main" val="20159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27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70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89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26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94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5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21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361" r:id="rId1"/>
    <p:sldLayoutId id="2147486362" r:id="rId2"/>
    <p:sldLayoutId id="2147486363" r:id="rId3"/>
    <p:sldLayoutId id="2147486364" r:id="rId4"/>
    <p:sldLayoutId id="2147486365" r:id="rId5"/>
    <p:sldLayoutId id="2147486366" r:id="rId6"/>
  </p:sldLayoutIdLst>
  <p:txStyles>
    <p:titleStyle>
      <a:lvl1pPr algn="ctr" rtl="0" eaLnBrk="0" fontAlgn="base" hangingPunct="0">
        <a:spcBef>
          <a:spcPct val="0"/>
        </a:spcBef>
        <a:spcAft>
          <a:spcPct val="0"/>
        </a:spcAft>
        <a:defRPr sz="3600" b="1" kern="1200">
          <a:solidFill>
            <a:srgbClr val="4283C4"/>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3600" b="1">
          <a:solidFill>
            <a:srgbClr val="4283C4"/>
          </a:solidFill>
          <a:latin typeface="Arial" charset="0"/>
          <a:ea typeface="ＭＳ Ｐゴシック" charset="0"/>
          <a:cs typeface="Arial" charset="0"/>
        </a:defRPr>
      </a:lvl2pPr>
      <a:lvl3pPr algn="ctr" rtl="0" eaLnBrk="0" fontAlgn="base" hangingPunct="0">
        <a:spcBef>
          <a:spcPct val="0"/>
        </a:spcBef>
        <a:spcAft>
          <a:spcPct val="0"/>
        </a:spcAft>
        <a:defRPr sz="3600" b="1">
          <a:solidFill>
            <a:srgbClr val="4283C4"/>
          </a:solidFill>
          <a:latin typeface="Arial" charset="0"/>
          <a:ea typeface="ＭＳ Ｐゴシック" charset="0"/>
          <a:cs typeface="Arial" charset="0"/>
        </a:defRPr>
      </a:lvl3pPr>
      <a:lvl4pPr algn="ctr" rtl="0" eaLnBrk="0" fontAlgn="base" hangingPunct="0">
        <a:spcBef>
          <a:spcPct val="0"/>
        </a:spcBef>
        <a:spcAft>
          <a:spcPct val="0"/>
        </a:spcAft>
        <a:defRPr sz="3600" b="1">
          <a:solidFill>
            <a:srgbClr val="4283C4"/>
          </a:solidFill>
          <a:latin typeface="Arial" charset="0"/>
          <a:ea typeface="ＭＳ Ｐゴシック" charset="0"/>
          <a:cs typeface="Arial" charset="0"/>
        </a:defRPr>
      </a:lvl4pPr>
      <a:lvl5pPr algn="ctr" rtl="0" eaLnBrk="0" fontAlgn="base" hangingPunct="0">
        <a:spcBef>
          <a:spcPct val="0"/>
        </a:spcBef>
        <a:spcAft>
          <a:spcPct val="0"/>
        </a:spcAft>
        <a:defRPr sz="3600" b="1">
          <a:solidFill>
            <a:srgbClr val="4283C4"/>
          </a:solidFill>
          <a:latin typeface="Arial" charset="0"/>
          <a:ea typeface="ＭＳ Ｐゴシック"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268288" indent="-268288" algn="l" rtl="0" eaLnBrk="0" fontAlgn="base" hangingPunct="0">
        <a:spcBef>
          <a:spcPct val="20000"/>
        </a:spcBef>
        <a:spcAft>
          <a:spcPts val="1800"/>
        </a:spcAft>
        <a:buClr>
          <a:srgbClr val="8179AA"/>
        </a:buClr>
        <a:buFont typeface="Arial" charset="0"/>
        <a:defRPr sz="4400" b="1" kern="1200">
          <a:solidFill>
            <a:srgbClr val="482487"/>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rgbClr val="482487"/>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rgbClr val="482487"/>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843255"/>
      </p:ext>
    </p:extLst>
  </p:cSld>
  <p:clrMap bg1="lt1" tx1="dk1" bg2="lt2" tx2="dk2" accent1="accent1" accent2="accent2" accent3="accent3" accent4="accent4" accent5="accent5" accent6="accent6" hlink="hlink" folHlink="folHlink"/>
  <p:sldLayoutIdLst>
    <p:sldLayoutId id="2147486368" r:id="rId1"/>
    <p:sldLayoutId id="2147486369" r:id="rId2"/>
    <p:sldLayoutId id="2147486370" r:id="rId3"/>
    <p:sldLayoutId id="2147486371" r:id="rId4"/>
    <p:sldLayoutId id="2147486372" r:id="rId5"/>
    <p:sldLayoutId id="2147486373" r:id="rId6"/>
  </p:sldLayoutIdLst>
  <p:txStyles>
    <p:titleStyle>
      <a:lvl1pPr algn="ctr" rtl="0" eaLnBrk="0" fontAlgn="base" hangingPunct="0">
        <a:spcBef>
          <a:spcPct val="0"/>
        </a:spcBef>
        <a:spcAft>
          <a:spcPct val="0"/>
        </a:spcAft>
        <a:defRPr sz="2700" b="1" kern="1200">
          <a:solidFill>
            <a:srgbClr val="4283C4"/>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700" b="1">
          <a:solidFill>
            <a:srgbClr val="4283C4"/>
          </a:solidFill>
          <a:latin typeface="Arial" charset="0"/>
          <a:ea typeface="ＭＳ Ｐゴシック" charset="0"/>
          <a:cs typeface="Arial" charset="0"/>
        </a:defRPr>
      </a:lvl2pPr>
      <a:lvl3pPr algn="ctr" rtl="0" eaLnBrk="0" fontAlgn="base" hangingPunct="0">
        <a:spcBef>
          <a:spcPct val="0"/>
        </a:spcBef>
        <a:spcAft>
          <a:spcPct val="0"/>
        </a:spcAft>
        <a:defRPr sz="2700" b="1">
          <a:solidFill>
            <a:srgbClr val="4283C4"/>
          </a:solidFill>
          <a:latin typeface="Arial" charset="0"/>
          <a:ea typeface="ＭＳ Ｐゴシック" charset="0"/>
          <a:cs typeface="Arial" charset="0"/>
        </a:defRPr>
      </a:lvl3pPr>
      <a:lvl4pPr algn="ctr" rtl="0" eaLnBrk="0" fontAlgn="base" hangingPunct="0">
        <a:spcBef>
          <a:spcPct val="0"/>
        </a:spcBef>
        <a:spcAft>
          <a:spcPct val="0"/>
        </a:spcAft>
        <a:defRPr sz="2700" b="1">
          <a:solidFill>
            <a:srgbClr val="4283C4"/>
          </a:solidFill>
          <a:latin typeface="Arial" charset="0"/>
          <a:ea typeface="ＭＳ Ｐゴシック" charset="0"/>
          <a:cs typeface="Arial" charset="0"/>
        </a:defRPr>
      </a:lvl4pPr>
      <a:lvl5pPr algn="ctr" rtl="0" eaLnBrk="0" fontAlgn="base" hangingPunct="0">
        <a:spcBef>
          <a:spcPct val="0"/>
        </a:spcBef>
        <a:spcAft>
          <a:spcPct val="0"/>
        </a:spcAft>
        <a:defRPr sz="2700" b="1">
          <a:solidFill>
            <a:srgbClr val="4283C4"/>
          </a:solidFill>
          <a:latin typeface="Arial" charset="0"/>
          <a:ea typeface="ＭＳ Ｐゴシック" charset="0"/>
          <a:cs typeface="Arial" charset="0"/>
        </a:defRPr>
      </a:lvl5pPr>
      <a:lvl6pPr marL="342900" algn="ctr" rtl="0" fontAlgn="base">
        <a:spcBef>
          <a:spcPct val="0"/>
        </a:spcBef>
        <a:spcAft>
          <a:spcPct val="0"/>
        </a:spcAft>
        <a:defRPr sz="2700" b="1">
          <a:solidFill>
            <a:srgbClr val="4283C4"/>
          </a:solidFill>
          <a:latin typeface="Arial" charset="0"/>
          <a:cs typeface="Arial" charset="0"/>
        </a:defRPr>
      </a:lvl6pPr>
      <a:lvl7pPr marL="685800" algn="ctr" rtl="0" fontAlgn="base">
        <a:spcBef>
          <a:spcPct val="0"/>
        </a:spcBef>
        <a:spcAft>
          <a:spcPct val="0"/>
        </a:spcAft>
        <a:defRPr sz="2700" b="1">
          <a:solidFill>
            <a:srgbClr val="4283C4"/>
          </a:solidFill>
          <a:latin typeface="Arial" charset="0"/>
          <a:cs typeface="Arial" charset="0"/>
        </a:defRPr>
      </a:lvl7pPr>
      <a:lvl8pPr marL="1028700" algn="ctr" rtl="0" fontAlgn="base">
        <a:spcBef>
          <a:spcPct val="0"/>
        </a:spcBef>
        <a:spcAft>
          <a:spcPct val="0"/>
        </a:spcAft>
        <a:defRPr sz="2700" b="1">
          <a:solidFill>
            <a:srgbClr val="4283C4"/>
          </a:solidFill>
          <a:latin typeface="Arial" charset="0"/>
          <a:cs typeface="Arial" charset="0"/>
        </a:defRPr>
      </a:lvl8pPr>
      <a:lvl9pPr marL="1371600" algn="ctr" rtl="0" fontAlgn="base">
        <a:spcBef>
          <a:spcPct val="0"/>
        </a:spcBef>
        <a:spcAft>
          <a:spcPct val="0"/>
        </a:spcAft>
        <a:defRPr sz="2700" b="1">
          <a:solidFill>
            <a:srgbClr val="4283C4"/>
          </a:solidFill>
          <a:latin typeface="Arial" charset="0"/>
          <a:cs typeface="Arial" charset="0"/>
        </a:defRPr>
      </a:lvl9pPr>
    </p:titleStyle>
    <p:bodyStyle>
      <a:lvl1pPr marL="201216" indent="-201216" algn="l" rtl="0" eaLnBrk="0" fontAlgn="base" hangingPunct="0">
        <a:spcBef>
          <a:spcPct val="20000"/>
        </a:spcBef>
        <a:spcAft>
          <a:spcPts val="1350"/>
        </a:spcAft>
        <a:buClr>
          <a:srgbClr val="8179AA"/>
        </a:buClr>
        <a:buFont typeface="Arial" charset="0"/>
        <a:defRPr sz="3300" b="1" kern="1200">
          <a:solidFill>
            <a:srgbClr val="482487"/>
          </a:solidFill>
          <a:latin typeface="Arial" pitchFamily="34" charset="0"/>
          <a:ea typeface="ＭＳ Ｐゴシック" charset="0"/>
          <a:cs typeface="Arial" pitchFamily="34" charset="0"/>
        </a:defRPr>
      </a:lvl1pPr>
      <a:lvl2pPr marL="557213" indent="-214313" algn="l" rtl="0" eaLnBrk="0" fontAlgn="base" hangingPunct="0">
        <a:spcBef>
          <a:spcPct val="20000"/>
        </a:spcBef>
        <a:spcAft>
          <a:spcPct val="0"/>
        </a:spcAft>
        <a:buFont typeface="Arial" charset="0"/>
        <a:buChar char="–"/>
        <a:defRPr sz="1800" kern="1200">
          <a:solidFill>
            <a:srgbClr val="482487"/>
          </a:solidFill>
          <a:latin typeface="Arial" pitchFamily="34" charset="0"/>
          <a:ea typeface="Arial" charset="0"/>
          <a:cs typeface="Arial" pitchFamily="34" charset="0"/>
        </a:defRPr>
      </a:lvl2pPr>
      <a:lvl3pPr marL="857250" indent="-171450" algn="l" rtl="0" eaLnBrk="0" fontAlgn="base" hangingPunct="0">
        <a:spcBef>
          <a:spcPct val="20000"/>
        </a:spcBef>
        <a:spcAft>
          <a:spcPct val="0"/>
        </a:spcAft>
        <a:buFont typeface="Arial" charset="0"/>
        <a:buChar char="•"/>
        <a:defRPr sz="1500" kern="1200">
          <a:solidFill>
            <a:srgbClr val="482487"/>
          </a:solidFill>
          <a:latin typeface="Arial" pitchFamily="34" charset="0"/>
          <a:ea typeface="Arial" charset="0"/>
          <a:cs typeface="Arial" pitchFamily="34" charset="0"/>
        </a:defRPr>
      </a:lvl3pPr>
      <a:lvl4pPr marL="1200150" indent="-17145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4pPr>
      <a:lvl5pPr marL="1543050" indent="-17145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73B18-BF36-4222-ABCA-6BA1A6B0E1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57E981-87E1-4EA9-99AB-043F9855DA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662BF-47CA-4F07-B0A7-F00FBB6A74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1A6D83-8EEC-4F97-A5E4-7ADBEC983196}" type="datetimeFigureOut">
              <a:rPr lang="en-GB" smtClean="0"/>
              <a:t>29/02/2020</a:t>
            </a:fld>
            <a:endParaRPr lang="en-GB"/>
          </a:p>
        </p:txBody>
      </p:sp>
      <p:sp>
        <p:nvSpPr>
          <p:cNvPr id="5" name="Footer Placeholder 4">
            <a:extLst>
              <a:ext uri="{FF2B5EF4-FFF2-40B4-BE49-F238E27FC236}">
                <a16:creationId xmlns:a16="http://schemas.microsoft.com/office/drawing/2014/main" id="{B69F299B-5406-4839-A1F7-12AE4468227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03EE3D-FCC5-4EB1-B7B0-C0A268E9695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9992CE-02DB-4BD3-9D7A-624368E7F128}" type="slidenum">
              <a:rPr lang="en-GB" smtClean="0"/>
              <a:t>‹#›</a:t>
            </a:fld>
            <a:endParaRPr lang="en-GB"/>
          </a:p>
        </p:txBody>
      </p:sp>
    </p:spTree>
    <p:extLst>
      <p:ext uri="{BB962C8B-B14F-4D97-AF65-F5344CB8AC3E}">
        <p14:creationId xmlns:p14="http://schemas.microsoft.com/office/powerpoint/2010/main" val="2944031683"/>
      </p:ext>
    </p:extLst>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 id="2147486378" r:id="rId4"/>
    <p:sldLayoutId id="2147486379" r:id="rId5"/>
    <p:sldLayoutId id="2147486380" r:id="rId6"/>
    <p:sldLayoutId id="2147486381" r:id="rId7"/>
    <p:sldLayoutId id="2147486382" r:id="rId8"/>
    <p:sldLayoutId id="2147486383" r:id="rId9"/>
    <p:sldLayoutId id="2147486384" r:id="rId10"/>
    <p:sldLayoutId id="21474863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KentDLC" TargetMode="External"/><Relationship Id="rId2" Type="http://schemas.openxmlformats.org/officeDocument/2006/relationships/hyperlink" Target="https://designandlearningcentre.co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designandlearningcentre@kent.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C6E6D49A-270A-48FF-B8A0-0B140E908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12" y="5737166"/>
            <a:ext cx="940538" cy="847261"/>
          </a:xfrm>
          <a:prstGeom prst="rect">
            <a:avLst/>
          </a:prstGeom>
        </p:spPr>
      </p:pic>
      <p:sp>
        <p:nvSpPr>
          <p:cNvPr id="5" name="TextBox 4">
            <a:extLst>
              <a:ext uri="{FF2B5EF4-FFF2-40B4-BE49-F238E27FC236}">
                <a16:creationId xmlns:a16="http://schemas.microsoft.com/office/drawing/2014/main" id="{E51BD3DA-EBA9-4FC0-BB19-739CBB907F53}"/>
              </a:ext>
            </a:extLst>
          </p:cNvPr>
          <p:cNvSpPr txBox="1"/>
          <p:nvPr/>
        </p:nvSpPr>
        <p:spPr>
          <a:xfrm>
            <a:off x="789998" y="1674674"/>
            <a:ext cx="8112642" cy="5078313"/>
          </a:xfrm>
          <a:prstGeom prst="rect">
            <a:avLst/>
          </a:prstGeom>
          <a:noFill/>
        </p:spPr>
        <p:txBody>
          <a:bodyPr wrap="square" rtlCol="0">
            <a:spAutoFit/>
          </a:bodyPr>
          <a:lstStyle/>
          <a:p>
            <a:pPr algn="ctr"/>
            <a:r>
              <a:rPr lang="en-GB" sz="5400" dirty="0"/>
              <a:t>The ESTHER Philosophy</a:t>
            </a:r>
          </a:p>
          <a:p>
            <a:pPr algn="ctr"/>
            <a:r>
              <a:rPr lang="en-GB" sz="3000" dirty="0"/>
              <a:t>Housing , Health and Social Care </a:t>
            </a:r>
          </a:p>
          <a:p>
            <a:pPr algn="ctr"/>
            <a:endParaRPr lang="en-GB" sz="3000" dirty="0"/>
          </a:p>
          <a:p>
            <a:pPr algn="ctr"/>
            <a:r>
              <a:rPr lang="en-GB" sz="2000" dirty="0"/>
              <a:t>9 March 2020</a:t>
            </a:r>
          </a:p>
          <a:p>
            <a:pPr algn="ctr"/>
            <a:endParaRPr lang="en-GB" sz="2000" dirty="0"/>
          </a:p>
          <a:p>
            <a:pPr algn="ctr"/>
            <a:r>
              <a:rPr lang="en-GB" sz="2800" dirty="0">
                <a:solidFill>
                  <a:srgbClr val="7030A0"/>
                </a:solidFill>
              </a:rPr>
              <a:t>Anne Tidmarsh </a:t>
            </a:r>
          </a:p>
          <a:p>
            <a:pPr algn="ctr"/>
            <a:endParaRPr lang="en-GB" sz="2800" dirty="0"/>
          </a:p>
          <a:p>
            <a:pPr algn="ctr"/>
            <a:r>
              <a:rPr lang="en-GB" sz="2000" dirty="0"/>
              <a:t>Director Partnerships KCC and </a:t>
            </a:r>
          </a:p>
          <a:p>
            <a:pPr algn="ctr"/>
            <a:r>
              <a:rPr lang="en-GB" sz="2000" dirty="0"/>
              <a:t>Design and Learning Centre </a:t>
            </a:r>
          </a:p>
          <a:p>
            <a:pPr algn="ctr"/>
            <a:r>
              <a:rPr lang="en-GB" sz="2000" dirty="0"/>
              <a:t>for Clinical and Social Innovation</a:t>
            </a:r>
          </a:p>
          <a:p>
            <a:endParaRPr lang="en-GB" sz="1800" dirty="0"/>
          </a:p>
          <a:p>
            <a:endParaRPr lang="en-GB" sz="1800" dirty="0"/>
          </a:p>
          <a:p>
            <a:endParaRPr lang="en-GB" sz="1800" dirty="0"/>
          </a:p>
        </p:txBody>
      </p:sp>
      <p:sp>
        <p:nvSpPr>
          <p:cNvPr id="3" name="TextBox 2">
            <a:extLst>
              <a:ext uri="{FF2B5EF4-FFF2-40B4-BE49-F238E27FC236}">
                <a16:creationId xmlns:a16="http://schemas.microsoft.com/office/drawing/2014/main" id="{E91F6EAB-433D-462B-B1D1-79DEAA8D173F}"/>
              </a:ext>
            </a:extLst>
          </p:cNvPr>
          <p:cNvSpPr txBox="1"/>
          <p:nvPr/>
        </p:nvSpPr>
        <p:spPr>
          <a:xfrm>
            <a:off x="3502856" y="4031728"/>
            <a:ext cx="3812345" cy="584775"/>
          </a:xfrm>
          <a:prstGeom prst="rect">
            <a:avLst/>
          </a:prstGeom>
          <a:noFill/>
        </p:spPr>
        <p:txBody>
          <a:bodyPr wrap="square" rtlCol="0">
            <a:spAutoFit/>
          </a:bodyPr>
          <a:lstStyle/>
          <a:p>
            <a:r>
              <a:rPr lang="en-GB" sz="3200" dirty="0"/>
              <a:t> </a:t>
            </a:r>
          </a:p>
        </p:txBody>
      </p:sp>
      <p:pic>
        <p:nvPicPr>
          <p:cNvPr id="6" name="Picture 3">
            <a:extLst>
              <a:ext uri="{FF2B5EF4-FFF2-40B4-BE49-F238E27FC236}">
                <a16:creationId xmlns:a16="http://schemas.microsoft.com/office/drawing/2014/main" id="{EED47753-FC30-4651-94CF-9EB644DA0DFC}"/>
              </a:ext>
            </a:extLst>
          </p:cNvPr>
          <p:cNvPicPr>
            <a:picLocks noChangeAspect="1"/>
          </p:cNvPicPr>
          <p:nvPr/>
        </p:nvPicPr>
        <p:blipFill>
          <a:blip r:embed="rId4"/>
          <a:stretch>
            <a:fillRect/>
          </a:stretch>
        </p:blipFill>
        <p:spPr>
          <a:xfrm>
            <a:off x="3279262" y="182247"/>
            <a:ext cx="2547021" cy="726126"/>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678" y="1457915"/>
            <a:ext cx="2787052" cy="584775"/>
          </a:xfrm>
          <a:prstGeom prst="rect">
            <a:avLst/>
          </a:prstGeom>
          <a:noFill/>
        </p:spPr>
        <p:txBody>
          <a:bodyPr wrap="square" rtlCol="0">
            <a:spAutoFit/>
          </a:bodyPr>
          <a:lstStyle/>
          <a:p>
            <a:pPr algn="ctr"/>
            <a:r>
              <a:rPr lang="en-GB" sz="1600" dirty="0">
                <a:solidFill>
                  <a:schemeClr val="bg1"/>
                </a:solidFill>
              </a:rPr>
              <a:t>Designs high impact solutions</a:t>
            </a:r>
          </a:p>
        </p:txBody>
      </p:sp>
      <p:sp>
        <p:nvSpPr>
          <p:cNvPr id="12" name="TextBox 11"/>
          <p:cNvSpPr txBox="1"/>
          <p:nvPr/>
        </p:nvSpPr>
        <p:spPr>
          <a:xfrm>
            <a:off x="3279262" y="1457915"/>
            <a:ext cx="2787052" cy="584775"/>
          </a:xfrm>
          <a:prstGeom prst="rect">
            <a:avLst/>
          </a:prstGeom>
          <a:noFill/>
        </p:spPr>
        <p:txBody>
          <a:bodyPr wrap="square" rtlCol="0">
            <a:spAutoFit/>
          </a:bodyPr>
          <a:lstStyle/>
          <a:p>
            <a:pPr algn="ctr"/>
            <a:r>
              <a:rPr lang="en-GB" sz="1600" dirty="0">
                <a:solidFill>
                  <a:schemeClr val="bg1"/>
                </a:solidFill>
              </a:rPr>
              <a:t>Meets the challenges facing Health &amp; Social Care</a:t>
            </a:r>
          </a:p>
        </p:txBody>
      </p:sp>
      <p:sp>
        <p:nvSpPr>
          <p:cNvPr id="14" name="TextBox 13"/>
          <p:cNvSpPr txBox="1"/>
          <p:nvPr/>
        </p:nvSpPr>
        <p:spPr>
          <a:xfrm>
            <a:off x="6218714" y="1457913"/>
            <a:ext cx="2787052" cy="584775"/>
          </a:xfrm>
          <a:prstGeom prst="rect">
            <a:avLst/>
          </a:prstGeom>
          <a:noFill/>
        </p:spPr>
        <p:txBody>
          <a:bodyPr wrap="square" rtlCol="0">
            <a:spAutoFit/>
          </a:bodyPr>
          <a:lstStyle/>
          <a:p>
            <a:pPr algn="ctr"/>
            <a:r>
              <a:rPr lang="en-GB" sz="1600" dirty="0">
                <a:solidFill>
                  <a:schemeClr val="bg1"/>
                </a:solidFill>
              </a:rPr>
              <a:t>Innovative use of technology especially digital</a:t>
            </a:r>
          </a:p>
        </p:txBody>
      </p:sp>
      <p:sp>
        <p:nvSpPr>
          <p:cNvPr id="23" name="TextBox 22"/>
          <p:cNvSpPr txBox="1"/>
          <p:nvPr/>
        </p:nvSpPr>
        <p:spPr>
          <a:xfrm>
            <a:off x="3279262" y="1464799"/>
            <a:ext cx="2787052" cy="584775"/>
          </a:xfrm>
          <a:prstGeom prst="rect">
            <a:avLst/>
          </a:prstGeom>
          <a:noFill/>
        </p:spPr>
        <p:txBody>
          <a:bodyPr wrap="square" rtlCol="0">
            <a:spAutoFit/>
          </a:bodyPr>
          <a:lstStyle/>
          <a:p>
            <a:pPr algn="ctr"/>
            <a:r>
              <a:rPr lang="en-GB" sz="1600" dirty="0">
                <a:solidFill>
                  <a:schemeClr val="bg1"/>
                </a:solidFill>
              </a:rPr>
              <a:t>Creates the workforce of the future</a:t>
            </a:r>
          </a:p>
        </p:txBody>
      </p:sp>
      <p:sp>
        <p:nvSpPr>
          <p:cNvPr id="27" name="TextBox 26"/>
          <p:cNvSpPr txBox="1"/>
          <p:nvPr/>
        </p:nvSpPr>
        <p:spPr>
          <a:xfrm>
            <a:off x="3301036" y="4105585"/>
            <a:ext cx="2787052" cy="584775"/>
          </a:xfrm>
          <a:prstGeom prst="rect">
            <a:avLst/>
          </a:prstGeom>
          <a:noFill/>
        </p:spPr>
        <p:txBody>
          <a:bodyPr wrap="square" rtlCol="0">
            <a:spAutoFit/>
          </a:bodyPr>
          <a:lstStyle/>
          <a:p>
            <a:pPr algn="ctr"/>
            <a:r>
              <a:rPr lang="en-GB" sz="1600" dirty="0">
                <a:solidFill>
                  <a:schemeClr val="bg1"/>
                </a:solidFill>
              </a:rPr>
              <a:t>Meets the Challenges facing health &amp; social care</a:t>
            </a:r>
          </a:p>
        </p:txBody>
      </p:sp>
      <p:sp>
        <p:nvSpPr>
          <p:cNvPr id="28" name="TextBox 27"/>
          <p:cNvSpPr txBox="1"/>
          <p:nvPr/>
        </p:nvSpPr>
        <p:spPr>
          <a:xfrm>
            <a:off x="3317024" y="5284174"/>
            <a:ext cx="2787052" cy="584775"/>
          </a:xfrm>
          <a:prstGeom prst="rect">
            <a:avLst/>
          </a:prstGeom>
          <a:noFill/>
        </p:spPr>
        <p:txBody>
          <a:bodyPr wrap="square" rtlCol="0">
            <a:spAutoFit/>
          </a:bodyPr>
          <a:lstStyle/>
          <a:p>
            <a:pPr algn="ctr"/>
            <a:r>
              <a:rPr lang="en-GB" sz="1600" dirty="0">
                <a:solidFill>
                  <a:schemeClr val="bg1"/>
                </a:solidFill>
              </a:rPr>
              <a:t>Innovative use of technology especially digital</a:t>
            </a:r>
          </a:p>
        </p:txBody>
      </p:sp>
      <p:sp>
        <p:nvSpPr>
          <p:cNvPr id="32" name="TextBox 31"/>
          <p:cNvSpPr txBox="1"/>
          <p:nvPr/>
        </p:nvSpPr>
        <p:spPr>
          <a:xfrm>
            <a:off x="-1610345" y="1179263"/>
            <a:ext cx="2787052" cy="584775"/>
          </a:xfrm>
          <a:prstGeom prst="rect">
            <a:avLst/>
          </a:prstGeom>
          <a:noFill/>
        </p:spPr>
        <p:txBody>
          <a:bodyPr wrap="square" rtlCol="0">
            <a:spAutoFit/>
          </a:bodyPr>
          <a:lstStyle/>
          <a:p>
            <a:pPr algn="ctr"/>
            <a:r>
              <a:rPr lang="en-GB" sz="1600" dirty="0">
                <a:solidFill>
                  <a:schemeClr val="bg1"/>
                </a:solidFill>
              </a:rPr>
              <a:t>Works with </a:t>
            </a:r>
          </a:p>
          <a:p>
            <a:pPr algn="ctr"/>
            <a:r>
              <a:rPr lang="en-GB" sz="1600" dirty="0">
                <a:solidFill>
                  <a:schemeClr val="bg1"/>
                </a:solidFill>
              </a:rPr>
              <a:t>Global Partners</a:t>
            </a:r>
          </a:p>
        </p:txBody>
      </p:sp>
      <p:sp>
        <p:nvSpPr>
          <p:cNvPr id="15" name="TextBox 14">
            <a:extLst>
              <a:ext uri="{FF2B5EF4-FFF2-40B4-BE49-F238E27FC236}">
                <a16:creationId xmlns:a16="http://schemas.microsoft.com/office/drawing/2014/main" id="{F0B9F068-A52C-4653-B5D5-1142AFA3C533}"/>
              </a:ext>
            </a:extLst>
          </p:cNvPr>
          <p:cNvSpPr txBox="1"/>
          <p:nvPr/>
        </p:nvSpPr>
        <p:spPr>
          <a:xfrm>
            <a:off x="236169" y="6462763"/>
            <a:ext cx="8671662" cy="307777"/>
          </a:xfrm>
          <a:prstGeom prst="rect">
            <a:avLst/>
          </a:prstGeom>
          <a:noFill/>
        </p:spPr>
        <p:txBody>
          <a:bodyPr wrap="square" rtlCol="0">
            <a:spAutoFit/>
          </a:bodyPr>
          <a:lstStyle/>
          <a:p>
            <a:r>
              <a:rPr lang="en-GB" sz="1400" b="1" dirty="0">
                <a:solidFill>
                  <a:srgbClr val="482487"/>
                </a:solidFill>
              </a:rPr>
              <a:t>Website: </a:t>
            </a:r>
            <a:r>
              <a:rPr lang="en-GB" sz="1400" dirty="0"/>
              <a:t>designandlearningcentre.com                                                      </a:t>
            </a:r>
            <a:r>
              <a:rPr lang="en-GB" sz="1400" b="1" dirty="0">
                <a:solidFill>
                  <a:srgbClr val="482487"/>
                </a:solidFill>
              </a:rPr>
              <a:t>Follow us on Twitter: </a:t>
            </a:r>
            <a:r>
              <a:rPr lang="en-GB" sz="1400" dirty="0"/>
              <a:t>@</a:t>
            </a:r>
            <a:r>
              <a:rPr lang="en-GB" sz="1400" dirty="0" err="1"/>
              <a:t>KentDLC</a:t>
            </a:r>
            <a:endParaRPr lang="en-GB" sz="1400" dirty="0"/>
          </a:p>
        </p:txBody>
      </p:sp>
      <p:pic>
        <p:nvPicPr>
          <p:cNvPr id="7" name="Picture 6" descr="A close up of a logo&#10;&#10;Description generated with high confidence">
            <a:extLst>
              <a:ext uri="{FF2B5EF4-FFF2-40B4-BE49-F238E27FC236}">
                <a16:creationId xmlns:a16="http://schemas.microsoft.com/office/drawing/2014/main" id="{18853726-5B13-4981-8973-D5CEA36015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346" y="6451280"/>
            <a:ext cx="346730" cy="346730"/>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BEF48CFC-53DA-4AFB-AB35-43C380C4A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69" y="5600637"/>
            <a:ext cx="940538" cy="847261"/>
          </a:xfrm>
          <a:prstGeom prst="rect">
            <a:avLst/>
          </a:prstGeom>
        </p:spPr>
      </p:pic>
      <p:sp>
        <p:nvSpPr>
          <p:cNvPr id="16" name="Content Placeholder 2">
            <a:extLst>
              <a:ext uri="{FF2B5EF4-FFF2-40B4-BE49-F238E27FC236}">
                <a16:creationId xmlns:a16="http://schemas.microsoft.com/office/drawing/2014/main" id="{240CB410-51FE-4735-AC28-CDB98C6E7531}"/>
              </a:ext>
            </a:extLst>
          </p:cNvPr>
          <p:cNvSpPr txBox="1">
            <a:spLocks/>
          </p:cNvSpPr>
          <p:nvPr/>
        </p:nvSpPr>
        <p:spPr>
          <a:xfrm>
            <a:off x="648293" y="1630353"/>
            <a:ext cx="10564836" cy="4023360"/>
          </a:xfrm>
          <a:prstGeom prst="rect">
            <a:avLst/>
          </a:prstGeom>
        </p:spPr>
        <p:txBody>
          <a:bodyPr/>
          <a:lstStyle>
            <a:lvl1pPr marL="268288" indent="-268288" algn="l" rtl="0" eaLnBrk="0" fontAlgn="base" hangingPunct="0">
              <a:spcBef>
                <a:spcPct val="20000"/>
              </a:spcBef>
              <a:spcAft>
                <a:spcPts val="1800"/>
              </a:spcAft>
              <a:buClr>
                <a:srgbClr val="8179AA"/>
              </a:buClr>
              <a:buFont typeface="Arial" charset="0"/>
              <a:defRPr sz="4400" b="1" kern="1200">
                <a:solidFill>
                  <a:srgbClr val="482487"/>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rgbClr val="482487"/>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rgbClr val="482487"/>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GB" sz="4000" b="0" dirty="0">
              <a:solidFill>
                <a:schemeClr val="tx1"/>
              </a:solidFill>
              <a:latin typeface="+mn-lt"/>
            </a:endParaRPr>
          </a:p>
        </p:txBody>
      </p:sp>
      <p:pic>
        <p:nvPicPr>
          <p:cNvPr id="13" name="Picture 3">
            <a:extLst>
              <a:ext uri="{FF2B5EF4-FFF2-40B4-BE49-F238E27FC236}">
                <a16:creationId xmlns:a16="http://schemas.microsoft.com/office/drawing/2014/main" id="{6054F9F3-84F0-4AF9-A25A-98A8548137CC}"/>
              </a:ext>
            </a:extLst>
          </p:cNvPr>
          <p:cNvPicPr>
            <a:picLocks noChangeAspect="1"/>
          </p:cNvPicPr>
          <p:nvPr/>
        </p:nvPicPr>
        <p:blipFill>
          <a:blip r:embed="rId4"/>
          <a:stretch>
            <a:fillRect/>
          </a:stretch>
        </p:blipFill>
        <p:spPr>
          <a:xfrm>
            <a:off x="3279262" y="265273"/>
            <a:ext cx="2511303" cy="715943"/>
          </a:xfrm>
          <a:prstGeom prst="rect">
            <a:avLst/>
          </a:prstGeom>
          <a:noFill/>
          <a:ln cap="flat">
            <a:noFill/>
          </a:ln>
        </p:spPr>
      </p:pic>
      <p:sp>
        <p:nvSpPr>
          <p:cNvPr id="2" name="TextBox 1">
            <a:extLst>
              <a:ext uri="{FF2B5EF4-FFF2-40B4-BE49-F238E27FC236}">
                <a16:creationId xmlns:a16="http://schemas.microsoft.com/office/drawing/2014/main" id="{40B63AC8-5E18-4CFE-8409-C80AD45EEF17}"/>
              </a:ext>
            </a:extLst>
          </p:cNvPr>
          <p:cNvSpPr txBox="1"/>
          <p:nvPr/>
        </p:nvSpPr>
        <p:spPr>
          <a:xfrm>
            <a:off x="415636" y="1185949"/>
            <a:ext cx="8590129" cy="4154984"/>
          </a:xfrm>
          <a:prstGeom prst="rect">
            <a:avLst/>
          </a:prstGeom>
          <a:noFill/>
        </p:spPr>
        <p:txBody>
          <a:bodyPr wrap="square" rtlCol="0">
            <a:spAutoFit/>
          </a:bodyPr>
          <a:lstStyle/>
          <a:p>
            <a:r>
              <a:rPr lang="en-GB" sz="3200" dirty="0"/>
              <a:t>			</a:t>
            </a:r>
            <a:r>
              <a:rPr lang="en-GB" sz="4000" dirty="0"/>
              <a:t>ESTHER Cafes</a:t>
            </a:r>
          </a:p>
          <a:p>
            <a:endParaRPr lang="en-GB" sz="3200" dirty="0"/>
          </a:p>
          <a:p>
            <a:pPr marL="457200" indent="-457200">
              <a:buFont typeface="Arial" panose="020B0604020202020204" pitchFamily="34" charset="0"/>
              <a:buChar char="•"/>
            </a:pPr>
            <a:r>
              <a:rPr lang="en-GB" dirty="0"/>
              <a:t>Cafes working at community level / Primary Care Networks</a:t>
            </a:r>
          </a:p>
          <a:p>
            <a:pPr marL="457200" indent="-457200">
              <a:buFont typeface="Arial" panose="020B0604020202020204" pitchFamily="34" charset="0"/>
              <a:buChar char="•"/>
            </a:pPr>
            <a:r>
              <a:rPr lang="en-GB" dirty="0"/>
              <a:t>Participants MDT + stakeholders</a:t>
            </a:r>
          </a:p>
          <a:p>
            <a:pPr marL="457200" indent="-457200">
              <a:buFont typeface="Arial" panose="020B0604020202020204" pitchFamily="34" charset="0"/>
              <a:buChar char="•"/>
            </a:pPr>
            <a:r>
              <a:rPr lang="en-GB" dirty="0"/>
              <a:t>Proposing quality improvements and reporting good experience</a:t>
            </a:r>
          </a:p>
          <a:p>
            <a:pPr marL="457200" indent="-457200">
              <a:buFont typeface="Arial" panose="020B0604020202020204" pitchFamily="34" charset="0"/>
              <a:buChar char="•"/>
            </a:pPr>
            <a:r>
              <a:rPr lang="en-GB" dirty="0"/>
              <a:t>Ownership at community / PCN level</a:t>
            </a:r>
          </a:p>
          <a:p>
            <a:pPr marL="457200" indent="-457200">
              <a:buFont typeface="Arial" panose="020B0604020202020204" pitchFamily="34" charset="0"/>
              <a:buChar char="•"/>
            </a:pPr>
            <a:r>
              <a:rPr lang="en-GB" dirty="0"/>
              <a:t>Reporting to Integrated Care Partnerships ( ICPs)  including system change proposals</a:t>
            </a:r>
          </a:p>
          <a:p>
            <a:pPr marL="457200" indent="-457200">
              <a:buFont typeface="Arial" panose="020B0604020202020204" pitchFamily="34" charset="0"/>
              <a:buChar char="•"/>
            </a:pPr>
            <a:r>
              <a:rPr lang="en-GB" dirty="0"/>
              <a:t>Cafes can also take place in individual organisations</a:t>
            </a:r>
          </a:p>
        </p:txBody>
      </p:sp>
    </p:spTree>
    <p:extLst>
      <p:ext uri="{BB962C8B-B14F-4D97-AF65-F5344CB8AC3E}">
        <p14:creationId xmlns:p14="http://schemas.microsoft.com/office/powerpoint/2010/main" val="15533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1143001" y="1559919"/>
            <a:ext cx="6857999" cy="646331"/>
          </a:xfrm>
          <a:prstGeom prst="rect">
            <a:avLst/>
          </a:prstGeom>
          <a:noFill/>
        </p:spPr>
        <p:txBody>
          <a:bodyPr wrap="square" rtlCol="0">
            <a:spAutoFit/>
          </a:bodyPr>
          <a:lstStyle/>
          <a:p>
            <a:pPr algn="ctr" defTabSz="685800" fontAlgn="auto">
              <a:spcBef>
                <a:spcPts val="0"/>
              </a:spcBef>
              <a:spcAft>
                <a:spcPts val="0"/>
              </a:spcAft>
              <a:defRPr/>
            </a:pPr>
            <a:r>
              <a:rPr lang="en-GB" sz="3600" dirty="0">
                <a:solidFill>
                  <a:prstClr val="white"/>
                </a:solidFill>
                <a:latin typeface="Arial" panose="020B0604020202020204" pitchFamily="34" charset="0"/>
                <a:ea typeface="+mn-ea"/>
                <a:cs typeface="Arial" panose="020B0604020202020204" pitchFamily="34" charset="0"/>
              </a:rPr>
              <a:t>Digitally Enabled ESTHER </a:t>
            </a: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8234"/>
            <a:ext cx="3400425" cy="809625"/>
          </a:xfrm>
          <a:prstGeom prst="rect">
            <a:avLst/>
          </a:prstGeom>
        </p:spPr>
      </p:pic>
      <p:sp>
        <p:nvSpPr>
          <p:cNvPr id="4" name="TextBox 3">
            <a:extLst>
              <a:ext uri="{FF2B5EF4-FFF2-40B4-BE49-F238E27FC236}">
                <a16:creationId xmlns:a16="http://schemas.microsoft.com/office/drawing/2014/main" id="{9D4FB2B7-FA2D-4F14-8D6D-7F24C146410C}"/>
              </a:ext>
            </a:extLst>
          </p:cNvPr>
          <p:cNvSpPr txBox="1"/>
          <p:nvPr/>
        </p:nvSpPr>
        <p:spPr>
          <a:xfrm>
            <a:off x="139147" y="1084423"/>
            <a:ext cx="8348870" cy="784830"/>
          </a:xfrm>
          <a:prstGeom prst="rect">
            <a:avLst/>
          </a:prstGeom>
          <a:noFill/>
        </p:spPr>
        <p:txBody>
          <a:bodyPr wrap="square" rtlCol="0">
            <a:spAutoFit/>
          </a:bodyPr>
          <a:lstStyle/>
          <a:p>
            <a:pPr defTabSz="685800" fontAlgn="auto">
              <a:spcBef>
                <a:spcPts val="0"/>
              </a:spcBef>
              <a:spcAft>
                <a:spcPts val="0"/>
              </a:spcAft>
              <a:defRPr/>
            </a:pPr>
            <a:endParaRPr lang="en-GB" sz="1350" dirty="0">
              <a:solidFill>
                <a:prstClr val="black"/>
              </a:solidFill>
              <a:latin typeface="Calibri"/>
              <a:ea typeface="+mn-ea"/>
            </a:endParaRPr>
          </a:p>
          <a:p>
            <a:pPr defTabSz="685800" fontAlgn="auto">
              <a:spcBef>
                <a:spcPts val="0"/>
              </a:spcBef>
              <a:spcAft>
                <a:spcPts val="0"/>
              </a:spcAft>
              <a:defRPr/>
            </a:pPr>
            <a:endParaRPr lang="en-GB" sz="1800" dirty="0">
              <a:solidFill>
                <a:srgbClr val="7030A0"/>
              </a:solidFill>
              <a:latin typeface="Calibri"/>
              <a:ea typeface="+mn-ea"/>
            </a:endParaRPr>
          </a:p>
          <a:p>
            <a:pPr algn="ctr" defTabSz="685800" fontAlgn="auto">
              <a:spcBef>
                <a:spcPts val="0"/>
              </a:spcBef>
              <a:spcAft>
                <a:spcPts val="0"/>
              </a:spcAft>
              <a:defRPr/>
            </a:pPr>
            <a:endParaRPr lang="en-GB" sz="1350" dirty="0">
              <a:solidFill>
                <a:prstClr val="black"/>
              </a:solidFill>
              <a:latin typeface="Calibri"/>
              <a:ea typeface="+mn-ea"/>
            </a:endParaRPr>
          </a:p>
        </p:txBody>
      </p:sp>
      <p:pic>
        <p:nvPicPr>
          <p:cNvPr id="6" name="Image" descr="Image">
            <a:extLst>
              <a:ext uri="{FF2B5EF4-FFF2-40B4-BE49-F238E27FC236}">
                <a16:creationId xmlns:a16="http://schemas.microsoft.com/office/drawing/2014/main" id="{F20245FA-5198-46D8-8D2F-7B785A152F6B}"/>
              </a:ext>
            </a:extLst>
          </p:cNvPr>
          <p:cNvPicPr/>
          <p:nvPr/>
        </p:nvPicPr>
        <p:blipFill>
          <a:blip r:embed="rId3"/>
          <a:stretch>
            <a:fillRect/>
          </a:stretch>
        </p:blipFill>
        <p:spPr>
          <a:xfrm>
            <a:off x="7100887" y="5716543"/>
            <a:ext cx="2043113" cy="1193006"/>
          </a:xfrm>
          <a:prstGeom prst="rect">
            <a:avLst/>
          </a:prstGeom>
          <a:ln w="12700">
            <a:miter lim="400000"/>
          </a:ln>
        </p:spPr>
      </p:pic>
      <p:sp>
        <p:nvSpPr>
          <p:cNvPr id="2" name="TextBox 1">
            <a:extLst>
              <a:ext uri="{FF2B5EF4-FFF2-40B4-BE49-F238E27FC236}">
                <a16:creationId xmlns:a16="http://schemas.microsoft.com/office/drawing/2014/main" id="{658DC7FE-8439-4D31-99E1-248DB119427E}"/>
              </a:ext>
            </a:extLst>
          </p:cNvPr>
          <p:cNvSpPr txBox="1"/>
          <p:nvPr/>
        </p:nvSpPr>
        <p:spPr>
          <a:xfrm>
            <a:off x="188461" y="643030"/>
            <a:ext cx="8348870" cy="5486117"/>
          </a:xfrm>
          <a:prstGeom prst="rect">
            <a:avLst/>
          </a:prstGeom>
          <a:noFill/>
        </p:spPr>
        <p:txBody>
          <a:bodyPr wrap="square" rtlCol="0">
            <a:spAutoFit/>
          </a:bodyPr>
          <a:lstStyle/>
          <a:p>
            <a:pPr defTabSz="685800" fontAlgn="auto">
              <a:spcBef>
                <a:spcPts val="0"/>
              </a:spcBef>
              <a:spcAft>
                <a:spcPts val="0"/>
              </a:spcAft>
              <a:defRPr/>
            </a:pPr>
            <a:r>
              <a:rPr lang="en-GB" sz="2000" b="1" dirty="0">
                <a:solidFill>
                  <a:srgbClr val="7030A0"/>
                </a:solidFill>
                <a:latin typeface="Calibri"/>
              </a:rPr>
              <a:t>ESTHER Roadshow</a:t>
            </a:r>
          </a:p>
          <a:p>
            <a:pPr defTabSz="685800" fontAlgn="auto">
              <a:spcBef>
                <a:spcPts val="0"/>
              </a:spcBef>
              <a:spcAft>
                <a:spcPts val="0"/>
              </a:spcAft>
              <a:defRPr/>
            </a:pPr>
            <a:endParaRPr lang="en-GB" sz="2000" b="1" dirty="0">
              <a:solidFill>
                <a:srgbClr val="7030A0"/>
              </a:solidFill>
              <a:latin typeface="Calibri"/>
            </a:endParaRPr>
          </a:p>
          <a:p>
            <a:pPr marL="214313" indent="-214313" defTabSz="685800" fontAlgn="auto">
              <a:spcBef>
                <a:spcPts val="0"/>
              </a:spcBef>
              <a:spcAft>
                <a:spcPts val="0"/>
              </a:spcAft>
              <a:buFont typeface="Arial" panose="020B0604020202020204" pitchFamily="34" charset="0"/>
              <a:buChar char="•"/>
              <a:defRPr/>
            </a:pPr>
            <a:r>
              <a:rPr lang="en-GB" sz="1800" dirty="0">
                <a:latin typeface="Calibri"/>
              </a:rPr>
              <a:t>Engaging ESTHER by visiting and speaking with communities</a:t>
            </a:r>
          </a:p>
          <a:p>
            <a:pPr marL="214313" indent="-214313" defTabSz="685800" fontAlgn="auto">
              <a:spcBef>
                <a:spcPts val="0"/>
              </a:spcBef>
              <a:spcAft>
                <a:spcPts val="0"/>
              </a:spcAft>
              <a:buFont typeface="Arial" panose="020B0604020202020204" pitchFamily="34" charset="0"/>
              <a:buChar char="•"/>
              <a:defRPr/>
            </a:pPr>
            <a:r>
              <a:rPr lang="en-GB" sz="1800" dirty="0">
                <a:latin typeface="Calibri"/>
              </a:rPr>
              <a:t>Target areas, spend time going to local venues and talking to people and connecting with community roles </a:t>
            </a:r>
          </a:p>
          <a:p>
            <a:pPr marL="214313" indent="-214313" defTabSz="685800" fontAlgn="auto">
              <a:spcBef>
                <a:spcPts val="0"/>
              </a:spcBef>
              <a:spcAft>
                <a:spcPts val="0"/>
              </a:spcAft>
              <a:buFont typeface="Arial" panose="020B0604020202020204" pitchFamily="34" charset="0"/>
              <a:buChar char="•"/>
              <a:defRPr/>
            </a:pPr>
            <a:r>
              <a:rPr lang="en-GB" sz="1800" dirty="0">
                <a:latin typeface="Calibri"/>
              </a:rPr>
              <a:t>Approach allows us to work with hard to reach communities and recruit to our ESTHER network </a:t>
            </a:r>
          </a:p>
          <a:p>
            <a:pPr defTabSz="685800" fontAlgn="auto">
              <a:spcBef>
                <a:spcPts val="0"/>
              </a:spcBef>
              <a:spcAft>
                <a:spcPts val="0"/>
              </a:spcAft>
              <a:defRPr/>
            </a:pPr>
            <a:endParaRPr lang="en-GB" sz="1350" dirty="0">
              <a:latin typeface="Calibri"/>
            </a:endParaRPr>
          </a:p>
          <a:p>
            <a:pPr defTabSz="685800" fontAlgn="auto">
              <a:spcBef>
                <a:spcPts val="0"/>
              </a:spcBef>
              <a:spcAft>
                <a:spcPts val="0"/>
              </a:spcAft>
              <a:defRPr/>
            </a:pPr>
            <a:r>
              <a:rPr lang="en-GB" sz="1800" b="1" dirty="0">
                <a:solidFill>
                  <a:srgbClr val="7030A0"/>
                </a:solidFill>
                <a:latin typeface="Calibri"/>
              </a:rPr>
              <a:t>ESTHER Cafes </a:t>
            </a:r>
            <a:r>
              <a:rPr lang="en-GB" sz="1350" b="1" dirty="0">
                <a:solidFill>
                  <a:srgbClr val="7030A0"/>
                </a:solidFill>
                <a:latin typeface="Calibri"/>
              </a:rPr>
              <a:t> </a:t>
            </a:r>
          </a:p>
          <a:p>
            <a:pPr defTabSz="685800" fontAlgn="auto">
              <a:spcBef>
                <a:spcPts val="0"/>
              </a:spcBef>
              <a:spcAft>
                <a:spcPts val="0"/>
              </a:spcAft>
              <a:defRPr/>
            </a:pPr>
            <a:endParaRPr lang="en-GB" sz="1800" b="1" dirty="0">
              <a:solidFill>
                <a:srgbClr val="7030A0"/>
              </a:solidFill>
              <a:latin typeface="Calibri"/>
            </a:endParaRPr>
          </a:p>
          <a:p>
            <a:pPr marL="214313" indent="-214313" defTabSz="685800" fontAlgn="auto">
              <a:spcBef>
                <a:spcPts val="0"/>
              </a:spcBef>
              <a:spcAft>
                <a:spcPts val="0"/>
              </a:spcAft>
              <a:buFont typeface="Arial" panose="020B0604020202020204" pitchFamily="34" charset="0"/>
              <a:buChar char="•"/>
              <a:defRPr/>
            </a:pPr>
            <a:r>
              <a:rPr lang="en-GB" sz="1800" dirty="0">
                <a:latin typeface="Calibri"/>
              </a:rPr>
              <a:t>Refreshing our approach to include a toolkit and simulation cafes </a:t>
            </a:r>
          </a:p>
          <a:p>
            <a:pPr marL="214313" indent="-214313" defTabSz="685800" fontAlgn="auto">
              <a:spcBef>
                <a:spcPts val="0"/>
              </a:spcBef>
              <a:spcAft>
                <a:spcPts val="0"/>
              </a:spcAft>
              <a:buFont typeface="Arial" panose="020B0604020202020204" pitchFamily="34" charset="0"/>
              <a:buChar char="•"/>
              <a:defRPr/>
            </a:pPr>
            <a:r>
              <a:rPr lang="en-GB" sz="1800" dirty="0">
                <a:latin typeface="Calibri"/>
              </a:rPr>
              <a:t>Themed ESTHER cafes, which include technology sessions</a:t>
            </a:r>
            <a:endParaRPr lang="en-GB" sz="1800" dirty="0">
              <a:highlight>
                <a:srgbClr val="FFFF00"/>
              </a:highlight>
              <a:latin typeface="Calibri"/>
            </a:endParaRPr>
          </a:p>
          <a:p>
            <a:pPr defTabSz="685800" fontAlgn="auto">
              <a:spcBef>
                <a:spcPts val="0"/>
              </a:spcBef>
              <a:spcAft>
                <a:spcPts val="0"/>
              </a:spcAft>
              <a:defRPr/>
            </a:pPr>
            <a:endParaRPr lang="en-GB" sz="1800" dirty="0">
              <a:highlight>
                <a:srgbClr val="FFFF00"/>
              </a:highlight>
              <a:latin typeface="Calibri"/>
            </a:endParaRPr>
          </a:p>
          <a:p>
            <a:pPr defTabSz="685800" fontAlgn="auto">
              <a:spcBef>
                <a:spcPts val="0"/>
              </a:spcBef>
              <a:spcAft>
                <a:spcPts val="0"/>
              </a:spcAft>
              <a:defRPr/>
            </a:pPr>
            <a:r>
              <a:rPr lang="en-GB" sz="1800" b="1" dirty="0">
                <a:solidFill>
                  <a:schemeClr val="accent4"/>
                </a:solidFill>
                <a:latin typeface="Calibri"/>
              </a:rPr>
              <a:t>Place Based Wellbeing</a:t>
            </a:r>
          </a:p>
          <a:p>
            <a:pPr defTabSz="685800" fontAlgn="auto">
              <a:spcBef>
                <a:spcPts val="0"/>
              </a:spcBef>
              <a:spcAft>
                <a:spcPts val="0"/>
              </a:spcAft>
              <a:defRPr/>
            </a:pPr>
            <a:r>
              <a:rPr lang="en-GB" sz="1800" dirty="0">
                <a:latin typeface="Calibri"/>
              </a:rPr>
              <a:t>The “Breaking Barriers” collaborative led by Lord Patel of Bradford is working with us developing  a  “Playbook “for community based prevention and wellbeing. The engagement of ESTHERs is key to this in the development and implementation of the good practice. </a:t>
            </a:r>
          </a:p>
          <a:p>
            <a:pPr marL="214313" indent="-214313" defTabSz="685800" fontAlgn="auto">
              <a:spcBef>
                <a:spcPts val="0"/>
              </a:spcBef>
              <a:spcAft>
                <a:spcPts val="0"/>
              </a:spcAft>
              <a:buFont typeface="Arial" panose="020B0604020202020204" pitchFamily="34" charset="0"/>
              <a:buChar char="•"/>
              <a:defRPr/>
            </a:pPr>
            <a:endParaRPr lang="en-GB" sz="1350" dirty="0">
              <a:latin typeface="Calibri"/>
              <a:ea typeface="+mn-ea"/>
            </a:endParaRPr>
          </a:p>
          <a:p>
            <a:pPr defTabSz="685800" fontAlgn="auto">
              <a:spcBef>
                <a:spcPts val="0"/>
              </a:spcBef>
              <a:spcAft>
                <a:spcPts val="0"/>
              </a:spcAft>
              <a:defRPr/>
            </a:pPr>
            <a:endParaRPr lang="en-GB" sz="1350" b="1" dirty="0">
              <a:solidFill>
                <a:srgbClr val="7030A0"/>
              </a:solidFill>
              <a:latin typeface="Calibri"/>
              <a:ea typeface="+mn-ea"/>
            </a:endParaRPr>
          </a:p>
        </p:txBody>
      </p:sp>
      <p:sp>
        <p:nvSpPr>
          <p:cNvPr id="7" name="Rectangle 6">
            <a:extLst>
              <a:ext uri="{FF2B5EF4-FFF2-40B4-BE49-F238E27FC236}">
                <a16:creationId xmlns:a16="http://schemas.microsoft.com/office/drawing/2014/main" id="{7A7888A2-0F64-4999-88D5-6F1D5F3CF3D7}"/>
              </a:ext>
            </a:extLst>
          </p:cNvPr>
          <p:cNvSpPr/>
          <p:nvPr/>
        </p:nvSpPr>
        <p:spPr>
          <a:xfrm>
            <a:off x="2296530" y="91431"/>
            <a:ext cx="2865015" cy="461665"/>
          </a:xfrm>
          <a:prstGeom prst="rect">
            <a:avLst/>
          </a:prstGeom>
        </p:spPr>
        <p:txBody>
          <a:bodyPr wrap="none">
            <a:spAutoFit/>
          </a:bodyPr>
          <a:lstStyle/>
          <a:p>
            <a:pPr algn="ctr" defTabSz="685800" fontAlgn="auto">
              <a:spcBef>
                <a:spcPts val="0"/>
              </a:spcBef>
              <a:spcAft>
                <a:spcPts val="0"/>
              </a:spcAft>
              <a:defRPr/>
            </a:pPr>
            <a:r>
              <a:rPr lang="en-GB" b="1" dirty="0">
                <a:solidFill>
                  <a:srgbClr val="7030A0"/>
                </a:solidFill>
                <a:latin typeface="Calibri"/>
                <a:ea typeface="+mn-ea"/>
              </a:rPr>
              <a:t>ESTHER Engagement </a:t>
            </a:r>
          </a:p>
        </p:txBody>
      </p:sp>
    </p:spTree>
    <p:extLst>
      <p:ext uri="{BB962C8B-B14F-4D97-AF65-F5344CB8AC3E}">
        <p14:creationId xmlns:p14="http://schemas.microsoft.com/office/powerpoint/2010/main" val="123059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1143001" y="1559919"/>
            <a:ext cx="6857999" cy="646331"/>
          </a:xfrm>
          <a:prstGeom prst="rect">
            <a:avLst/>
          </a:prstGeom>
          <a:noFill/>
        </p:spPr>
        <p:txBody>
          <a:bodyPr wrap="square" rtlCol="0">
            <a:spAutoFit/>
          </a:bodyPr>
          <a:lstStyle/>
          <a:p>
            <a:pPr algn="ctr" defTabSz="685800" fontAlgn="auto">
              <a:spcBef>
                <a:spcPts val="0"/>
              </a:spcBef>
              <a:spcAft>
                <a:spcPts val="0"/>
              </a:spcAft>
              <a:defRPr/>
            </a:pPr>
            <a:r>
              <a:rPr lang="en-GB" sz="3600" dirty="0">
                <a:solidFill>
                  <a:prstClr val="white"/>
                </a:solidFill>
                <a:latin typeface="Arial" panose="020B0604020202020204" pitchFamily="34" charset="0"/>
                <a:ea typeface="+mn-ea"/>
                <a:cs typeface="Arial" panose="020B0604020202020204" pitchFamily="34" charset="0"/>
              </a:rPr>
              <a:t>Digitally Enabled ESTHER </a:t>
            </a: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8594"/>
            <a:ext cx="2856753" cy="809625"/>
          </a:xfrm>
          <a:prstGeom prst="rect">
            <a:avLst/>
          </a:prstGeom>
        </p:spPr>
      </p:pic>
      <p:sp>
        <p:nvSpPr>
          <p:cNvPr id="4" name="TextBox 3">
            <a:extLst>
              <a:ext uri="{FF2B5EF4-FFF2-40B4-BE49-F238E27FC236}">
                <a16:creationId xmlns:a16="http://schemas.microsoft.com/office/drawing/2014/main" id="{9D4FB2B7-FA2D-4F14-8D6D-7F24C146410C}"/>
              </a:ext>
            </a:extLst>
          </p:cNvPr>
          <p:cNvSpPr txBox="1"/>
          <p:nvPr/>
        </p:nvSpPr>
        <p:spPr>
          <a:xfrm>
            <a:off x="1296894" y="347945"/>
            <a:ext cx="6275294" cy="1092607"/>
          </a:xfrm>
          <a:prstGeom prst="rect">
            <a:avLst/>
          </a:prstGeom>
          <a:noFill/>
        </p:spPr>
        <p:txBody>
          <a:bodyPr wrap="square" rtlCol="0">
            <a:spAutoFit/>
          </a:bodyPr>
          <a:lstStyle/>
          <a:p>
            <a:pPr defTabSz="685800" fontAlgn="auto">
              <a:spcBef>
                <a:spcPts val="0"/>
              </a:spcBef>
              <a:spcAft>
                <a:spcPts val="0"/>
              </a:spcAft>
              <a:defRPr/>
            </a:pPr>
            <a:endParaRPr lang="en-GB" sz="1350" dirty="0">
              <a:solidFill>
                <a:prstClr val="black"/>
              </a:solidFill>
              <a:latin typeface="Calibri"/>
              <a:ea typeface="+mn-ea"/>
            </a:endParaRPr>
          </a:p>
          <a:p>
            <a:pPr defTabSz="685800" fontAlgn="auto">
              <a:spcBef>
                <a:spcPts val="0"/>
              </a:spcBef>
              <a:spcAft>
                <a:spcPts val="0"/>
              </a:spcAft>
              <a:defRPr/>
            </a:pPr>
            <a:endParaRPr lang="en-GB" sz="1800" dirty="0">
              <a:solidFill>
                <a:srgbClr val="7030A0"/>
              </a:solidFill>
              <a:latin typeface="Calibri"/>
              <a:ea typeface="+mn-ea"/>
            </a:endParaRPr>
          </a:p>
          <a:p>
            <a:pPr algn="ctr" defTabSz="685800" fontAlgn="auto">
              <a:spcBef>
                <a:spcPts val="0"/>
              </a:spcBef>
              <a:spcAft>
                <a:spcPts val="0"/>
              </a:spcAft>
              <a:defRPr/>
            </a:pPr>
            <a:r>
              <a:rPr lang="en-GB" sz="2000" b="1" dirty="0">
                <a:solidFill>
                  <a:srgbClr val="7030A0"/>
                </a:solidFill>
                <a:latin typeface="Calibri"/>
                <a:ea typeface="+mn-ea"/>
              </a:rPr>
              <a:t> </a:t>
            </a:r>
          </a:p>
          <a:p>
            <a:pPr algn="ctr" defTabSz="685800" fontAlgn="auto">
              <a:spcBef>
                <a:spcPts val="0"/>
              </a:spcBef>
              <a:spcAft>
                <a:spcPts val="0"/>
              </a:spcAft>
              <a:defRPr/>
            </a:pPr>
            <a:endParaRPr lang="en-GB" sz="1350" dirty="0">
              <a:solidFill>
                <a:prstClr val="black"/>
              </a:solidFill>
              <a:latin typeface="Calibri"/>
              <a:ea typeface="+mn-ea"/>
            </a:endParaRPr>
          </a:p>
        </p:txBody>
      </p:sp>
      <p:pic>
        <p:nvPicPr>
          <p:cNvPr id="6" name="Image" descr="Image">
            <a:extLst>
              <a:ext uri="{FF2B5EF4-FFF2-40B4-BE49-F238E27FC236}">
                <a16:creationId xmlns:a16="http://schemas.microsoft.com/office/drawing/2014/main" id="{F20245FA-5198-46D8-8D2F-7B785A152F6B}"/>
              </a:ext>
            </a:extLst>
          </p:cNvPr>
          <p:cNvPicPr/>
          <p:nvPr/>
        </p:nvPicPr>
        <p:blipFill>
          <a:blip r:embed="rId3"/>
          <a:stretch>
            <a:fillRect/>
          </a:stretch>
        </p:blipFill>
        <p:spPr>
          <a:xfrm>
            <a:off x="6913137" y="5726347"/>
            <a:ext cx="2043113" cy="1193006"/>
          </a:xfrm>
          <a:prstGeom prst="rect">
            <a:avLst/>
          </a:prstGeom>
          <a:ln w="12700">
            <a:miter lim="400000"/>
          </a:ln>
        </p:spPr>
      </p:pic>
      <p:sp>
        <p:nvSpPr>
          <p:cNvPr id="2" name="TextBox 1">
            <a:extLst>
              <a:ext uri="{FF2B5EF4-FFF2-40B4-BE49-F238E27FC236}">
                <a16:creationId xmlns:a16="http://schemas.microsoft.com/office/drawing/2014/main" id="{658DC7FE-8439-4D31-99E1-248DB119427E}"/>
              </a:ext>
            </a:extLst>
          </p:cNvPr>
          <p:cNvSpPr txBox="1"/>
          <p:nvPr/>
        </p:nvSpPr>
        <p:spPr>
          <a:xfrm>
            <a:off x="260105" y="809610"/>
            <a:ext cx="8348870" cy="5147563"/>
          </a:xfrm>
          <a:prstGeom prst="rect">
            <a:avLst/>
          </a:prstGeom>
          <a:noFill/>
        </p:spPr>
        <p:txBody>
          <a:bodyPr wrap="square" rtlCol="0">
            <a:spAutoFit/>
          </a:bodyPr>
          <a:lstStyle/>
          <a:p>
            <a:r>
              <a:rPr lang="en-GB" sz="1800" dirty="0">
                <a:cs typeface="Arial" panose="020B0604020202020204" pitchFamily="34" charset="0"/>
              </a:rPr>
              <a:t>The Kent and Medway Health system set us a challenge to find new and innovative solutions with a focus on local care to support people with:</a:t>
            </a:r>
          </a:p>
          <a:p>
            <a:pPr lvl="1">
              <a:buFont typeface="Arial" panose="020B0604020202020204" pitchFamily="34" charset="0"/>
              <a:buChar char="•"/>
            </a:pPr>
            <a:r>
              <a:rPr lang="en-GB" sz="1800" dirty="0">
                <a:cs typeface="Arial" panose="020B0604020202020204" pitchFamily="34" charset="0"/>
              </a:rPr>
              <a:t>Asthma</a:t>
            </a:r>
          </a:p>
          <a:p>
            <a:pPr lvl="1">
              <a:buFont typeface="Arial" panose="020B0604020202020204" pitchFamily="34" charset="0"/>
              <a:buChar char="•"/>
            </a:pPr>
            <a:r>
              <a:rPr lang="en-GB" sz="1800" dirty="0">
                <a:cs typeface="Arial" panose="020B0604020202020204" pitchFamily="34" charset="0"/>
              </a:rPr>
              <a:t>Cardio Vascular Disease</a:t>
            </a:r>
          </a:p>
          <a:p>
            <a:pPr lvl="1">
              <a:buFont typeface="Arial" panose="020B0604020202020204" pitchFamily="34" charset="0"/>
              <a:buChar char="•"/>
            </a:pPr>
            <a:r>
              <a:rPr lang="en-GB" sz="1800" dirty="0">
                <a:cs typeface="Arial" panose="020B0604020202020204" pitchFamily="34" charset="0"/>
              </a:rPr>
              <a:t>Chronic Obstructive Pulmonary Disease</a:t>
            </a:r>
          </a:p>
          <a:p>
            <a:pPr lvl="1">
              <a:buFont typeface="Arial" panose="020B0604020202020204" pitchFamily="34" charset="0"/>
              <a:buChar char="•"/>
            </a:pPr>
            <a:r>
              <a:rPr lang="en-GB" sz="1800" dirty="0">
                <a:cs typeface="Arial" panose="020B0604020202020204" pitchFamily="34" charset="0"/>
              </a:rPr>
              <a:t>Diabetes</a:t>
            </a:r>
            <a:r>
              <a:rPr lang="en-GB" sz="1800" dirty="0"/>
              <a:t> </a:t>
            </a:r>
          </a:p>
          <a:p>
            <a:pPr lvl="1"/>
            <a:endParaRPr lang="en-GB" sz="1800" dirty="0"/>
          </a:p>
          <a:p>
            <a:r>
              <a:rPr lang="en-GB" sz="1800" b="1" dirty="0"/>
              <a:t>Approach</a:t>
            </a:r>
          </a:p>
          <a:p>
            <a:pPr marL="214313" indent="-214313">
              <a:buFont typeface="Arial" panose="020B0604020202020204" pitchFamily="34" charset="0"/>
              <a:buChar char="•"/>
            </a:pPr>
            <a:r>
              <a:rPr lang="en-GB" sz="1800" dirty="0"/>
              <a:t>4 engagement events across Kent and Medway – different times of the day in local </a:t>
            </a:r>
          </a:p>
          <a:p>
            <a:r>
              <a:rPr lang="en-GB" sz="1800" dirty="0"/>
              <a:t>venues </a:t>
            </a:r>
          </a:p>
          <a:p>
            <a:pPr marL="214313" indent="-214313">
              <a:buFont typeface="Arial" panose="020B0604020202020204" pitchFamily="34" charset="0"/>
              <a:buChar char="•"/>
            </a:pPr>
            <a:r>
              <a:rPr lang="en-GB" sz="1800" dirty="0">
                <a:solidFill>
                  <a:prstClr val="black"/>
                </a:solidFill>
                <a:ea typeface="+mn-ea"/>
              </a:rPr>
              <a:t>Electronic Survey </a:t>
            </a:r>
          </a:p>
          <a:p>
            <a:pPr marL="214313" indent="-214313">
              <a:buFont typeface="Arial" panose="020B0604020202020204" pitchFamily="34" charset="0"/>
              <a:buChar char="•"/>
            </a:pPr>
            <a:r>
              <a:rPr lang="en-GB" sz="1800" dirty="0">
                <a:solidFill>
                  <a:prstClr val="black"/>
                </a:solidFill>
              </a:rPr>
              <a:t>Visiting community groups to get feedback </a:t>
            </a:r>
          </a:p>
          <a:p>
            <a:pPr marL="214313" indent="-214313">
              <a:buFont typeface="Arial" panose="020B0604020202020204" pitchFamily="34" charset="0"/>
              <a:buChar char="•"/>
            </a:pPr>
            <a:r>
              <a:rPr lang="en-GB" sz="1800" dirty="0">
                <a:solidFill>
                  <a:prstClr val="black"/>
                </a:solidFill>
                <a:ea typeface="+mn-ea"/>
              </a:rPr>
              <a:t>Event at the start of February with 130 people (citizens, health, care providers, staff, community services, leisure facilities) to explore different solutions and vote on the bets ideas and agree how they need to be implemented </a:t>
            </a:r>
          </a:p>
          <a:p>
            <a:pPr defTabSz="685800" fontAlgn="auto">
              <a:spcBef>
                <a:spcPts val="0"/>
              </a:spcBef>
              <a:spcAft>
                <a:spcPts val="0"/>
              </a:spcAft>
              <a:defRPr/>
            </a:pPr>
            <a:endParaRPr lang="en-GB" sz="1350" dirty="0">
              <a:solidFill>
                <a:prstClr val="black"/>
              </a:solidFill>
              <a:highlight>
                <a:srgbClr val="FFFF00"/>
              </a:highlight>
              <a:latin typeface="Calibri"/>
              <a:ea typeface="+mn-ea"/>
            </a:endParaRPr>
          </a:p>
          <a:p>
            <a:pPr marL="214313" indent="-214313" defTabSz="685800" fontAlgn="auto">
              <a:spcBef>
                <a:spcPts val="0"/>
              </a:spcBef>
              <a:spcAft>
                <a:spcPts val="0"/>
              </a:spcAft>
              <a:buFont typeface="Arial" panose="020B0604020202020204" pitchFamily="34" charset="0"/>
              <a:buChar char="•"/>
              <a:defRPr/>
            </a:pPr>
            <a:endParaRPr lang="en-GB" sz="1350" dirty="0">
              <a:solidFill>
                <a:prstClr val="black"/>
              </a:solidFill>
              <a:latin typeface="Calibri"/>
              <a:ea typeface="+mn-ea"/>
            </a:endParaRPr>
          </a:p>
          <a:p>
            <a:pPr defTabSz="685800" fontAlgn="auto">
              <a:spcBef>
                <a:spcPts val="0"/>
              </a:spcBef>
              <a:spcAft>
                <a:spcPts val="0"/>
              </a:spcAft>
              <a:defRPr/>
            </a:pPr>
            <a:endParaRPr lang="en-GB" sz="1350" b="1" dirty="0">
              <a:solidFill>
                <a:srgbClr val="7030A0"/>
              </a:solidFill>
              <a:latin typeface="Calibri"/>
              <a:ea typeface="+mn-ea"/>
            </a:endParaRPr>
          </a:p>
        </p:txBody>
      </p:sp>
      <p:sp>
        <p:nvSpPr>
          <p:cNvPr id="9" name="Speech Bubble: Rectangle with Corners Rounded 8">
            <a:extLst>
              <a:ext uri="{FF2B5EF4-FFF2-40B4-BE49-F238E27FC236}">
                <a16:creationId xmlns:a16="http://schemas.microsoft.com/office/drawing/2014/main" id="{6FE8E9C9-3504-4C82-983C-5C3150B944BE}"/>
              </a:ext>
            </a:extLst>
          </p:cNvPr>
          <p:cNvSpPr/>
          <p:nvPr/>
        </p:nvSpPr>
        <p:spPr>
          <a:xfrm>
            <a:off x="6266068" y="1440552"/>
            <a:ext cx="2425148" cy="1387214"/>
          </a:xfrm>
          <a:prstGeom prst="wedgeRoundRectCallou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GB" sz="1200" i="1" dirty="0">
                <a:latin typeface="Arial" panose="020B0604020202020204" pitchFamily="34" charset="0"/>
                <a:cs typeface="Arial" panose="020B0604020202020204" pitchFamily="34" charset="0"/>
              </a:rPr>
              <a:t>Elaine and I would just like to say thank you for arranging the excellent workshop today. We found it very useful, informative and well organised. Time well spent. Best Wishes Bill’</a:t>
            </a:r>
          </a:p>
        </p:txBody>
      </p:sp>
      <p:sp>
        <p:nvSpPr>
          <p:cNvPr id="7" name="Rectangle 6">
            <a:extLst>
              <a:ext uri="{FF2B5EF4-FFF2-40B4-BE49-F238E27FC236}">
                <a16:creationId xmlns:a16="http://schemas.microsoft.com/office/drawing/2014/main" id="{C2EE4249-C72D-4DE1-9805-D09D1BEEAD16}"/>
              </a:ext>
            </a:extLst>
          </p:cNvPr>
          <p:cNvSpPr/>
          <p:nvPr/>
        </p:nvSpPr>
        <p:spPr>
          <a:xfrm>
            <a:off x="3002033" y="235760"/>
            <a:ext cx="2865015" cy="461665"/>
          </a:xfrm>
          <a:prstGeom prst="rect">
            <a:avLst/>
          </a:prstGeom>
        </p:spPr>
        <p:txBody>
          <a:bodyPr wrap="none">
            <a:spAutoFit/>
          </a:bodyPr>
          <a:lstStyle/>
          <a:p>
            <a:pPr algn="ctr" defTabSz="685800" fontAlgn="auto">
              <a:spcBef>
                <a:spcPts val="0"/>
              </a:spcBef>
              <a:spcAft>
                <a:spcPts val="0"/>
              </a:spcAft>
              <a:defRPr/>
            </a:pPr>
            <a:r>
              <a:rPr lang="en-GB" b="1" dirty="0">
                <a:solidFill>
                  <a:srgbClr val="7030A0"/>
                </a:solidFill>
                <a:latin typeface="Calibri"/>
              </a:rPr>
              <a:t>ESTHER Engagement </a:t>
            </a:r>
          </a:p>
        </p:txBody>
      </p:sp>
    </p:spTree>
    <p:extLst>
      <p:ext uri="{BB962C8B-B14F-4D97-AF65-F5344CB8AC3E}">
        <p14:creationId xmlns:p14="http://schemas.microsoft.com/office/powerpoint/2010/main" val="324925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5ECD5445-6DFA-4136-AE2F-DFCE3879BCE1}"/>
              </a:ext>
            </a:extLst>
          </p:cNvPr>
          <p:cNvSpPr/>
          <p:nvPr/>
        </p:nvSpPr>
        <p:spPr>
          <a:xfrm>
            <a:off x="5433483" y="3297817"/>
            <a:ext cx="2445026" cy="200026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Skills development </a:t>
            </a:r>
          </a:p>
        </p:txBody>
      </p:sp>
      <p:sp>
        <p:nvSpPr>
          <p:cNvPr id="3" name="TextBox 2">
            <a:extLst>
              <a:ext uri="{FF2B5EF4-FFF2-40B4-BE49-F238E27FC236}">
                <a16:creationId xmlns:a16="http://schemas.microsoft.com/office/drawing/2014/main" id="{9D86C98B-12EA-6142-A431-BF95A3E848B2}"/>
              </a:ext>
            </a:extLst>
          </p:cNvPr>
          <p:cNvSpPr txBox="1"/>
          <p:nvPr/>
        </p:nvSpPr>
        <p:spPr>
          <a:xfrm>
            <a:off x="1143001" y="1559918"/>
            <a:ext cx="6857999" cy="1523494"/>
          </a:xfrm>
          <a:prstGeom prst="rect">
            <a:avLst/>
          </a:prstGeom>
          <a:noFill/>
        </p:spPr>
        <p:txBody>
          <a:bodyPr wrap="square" rtlCol="0">
            <a:spAutoFit/>
          </a:bodyPr>
          <a:lstStyle/>
          <a:p>
            <a:pPr algn="ctr" defTabSz="685800">
              <a:defRPr/>
            </a:pPr>
            <a:r>
              <a:rPr lang="en-US" sz="3600" dirty="0">
                <a:solidFill>
                  <a:prstClr val="white"/>
                </a:solidFill>
                <a:latin typeface="Arial" panose="020B0604020202020204" pitchFamily="34" charset="0"/>
                <a:cs typeface="Arial" panose="020B0604020202020204" pitchFamily="34" charset="0"/>
              </a:rPr>
              <a:t>Design and Learning Centre</a:t>
            </a:r>
          </a:p>
          <a:p>
            <a:pPr algn="ctr" defTabSz="685800">
              <a:defRPr/>
            </a:pPr>
            <a:r>
              <a:rPr lang="en-US" sz="3600" dirty="0">
                <a:solidFill>
                  <a:prstClr val="white"/>
                </a:solidFill>
                <a:latin typeface="Arial" panose="020B0604020202020204" pitchFamily="34" charset="0"/>
                <a:cs typeface="Arial" panose="020B0604020202020204" pitchFamily="34" charset="0"/>
              </a:rPr>
              <a:t>Clinical and Social Innovation</a:t>
            </a:r>
            <a:r>
              <a:rPr lang="en-US" sz="3600" dirty="0">
                <a:solidFill>
                  <a:prstClr val="white"/>
                </a:solidFill>
                <a:highlight>
                  <a:srgbClr val="FFFF00"/>
                </a:highlight>
                <a:latin typeface="Arial" panose="020B0604020202020204" pitchFamily="34" charset="0"/>
                <a:cs typeface="Arial" panose="020B0604020202020204" pitchFamily="34" charset="0"/>
              </a:rPr>
              <a:t> </a:t>
            </a:r>
          </a:p>
          <a:p>
            <a:pPr algn="ctr" defTabSz="685800">
              <a:defRPr/>
            </a:pPr>
            <a:endParaRPr lang="en-US" sz="2100" dirty="0">
              <a:solidFill>
                <a:prstClr val="whit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89" y="5432335"/>
            <a:ext cx="3400425" cy="809625"/>
          </a:xfrm>
          <a:prstGeom prst="rect">
            <a:avLst/>
          </a:prstGeom>
        </p:spPr>
      </p:pic>
      <p:sp>
        <p:nvSpPr>
          <p:cNvPr id="7" name="Rectangle 6">
            <a:extLst>
              <a:ext uri="{FF2B5EF4-FFF2-40B4-BE49-F238E27FC236}">
                <a16:creationId xmlns:a16="http://schemas.microsoft.com/office/drawing/2014/main" id="{3BCDB3F7-06D2-3549-9A90-6FF8DEB53B2B}"/>
              </a:ext>
            </a:extLst>
          </p:cNvPr>
          <p:cNvSpPr/>
          <p:nvPr/>
        </p:nvSpPr>
        <p:spPr>
          <a:xfrm>
            <a:off x="2285999" y="3662072"/>
            <a:ext cx="4572000" cy="738664"/>
          </a:xfrm>
          <a:prstGeom prst="rect">
            <a:avLst/>
          </a:prstGeom>
        </p:spPr>
        <p:txBody>
          <a:bodyPr>
            <a:spAutoFit/>
          </a:bodyPr>
          <a:lstStyle/>
          <a:p>
            <a:pPr algn="ctr" defTabSz="685800">
              <a:defRPr/>
            </a:pPr>
            <a:r>
              <a:rPr lang="en-GB" sz="1500" b="1" dirty="0">
                <a:solidFill>
                  <a:prstClr val="white"/>
                </a:solidFill>
              </a:rPr>
              <a:t>WLT </a:t>
            </a:r>
          </a:p>
          <a:p>
            <a:pPr algn="ctr" defTabSz="685800">
              <a:defRPr/>
            </a:pPr>
            <a:r>
              <a:rPr lang="en-GB" sz="1500" b="1" dirty="0">
                <a:solidFill>
                  <a:prstClr val="white"/>
                </a:solidFill>
              </a:rPr>
              <a:t>September 2019</a:t>
            </a:r>
          </a:p>
          <a:p>
            <a:pPr algn="ctr" defTabSz="685800">
              <a:defRPr/>
            </a:pPr>
            <a:endParaRPr lang="en-GB" sz="1200" b="1" dirty="0">
              <a:solidFill>
                <a:prstClr val="white"/>
              </a:solidFill>
            </a:endParaRPr>
          </a:p>
        </p:txBody>
      </p:sp>
      <p:sp>
        <p:nvSpPr>
          <p:cNvPr id="8" name="TextBox 7">
            <a:extLst>
              <a:ext uri="{FF2B5EF4-FFF2-40B4-BE49-F238E27FC236}">
                <a16:creationId xmlns:a16="http://schemas.microsoft.com/office/drawing/2014/main" id="{FDFE24D5-9FFC-2942-A4BF-1028183A71E3}"/>
              </a:ext>
            </a:extLst>
          </p:cNvPr>
          <p:cNvSpPr txBox="1"/>
          <p:nvPr/>
        </p:nvSpPr>
        <p:spPr>
          <a:xfrm>
            <a:off x="1351747" y="2458458"/>
            <a:ext cx="6857999" cy="738664"/>
          </a:xfrm>
          <a:prstGeom prst="rect">
            <a:avLst/>
          </a:prstGeom>
          <a:noFill/>
        </p:spPr>
        <p:txBody>
          <a:bodyPr wrap="square" rtlCol="0">
            <a:spAutoFit/>
          </a:bodyPr>
          <a:lstStyle/>
          <a:p>
            <a:pPr algn="ctr" defTabSz="685800">
              <a:defRPr/>
            </a:pPr>
            <a:endParaRPr lang="en-GB" sz="2100" b="1" dirty="0">
              <a:solidFill>
                <a:srgbClr val="7030A0"/>
              </a:solidFill>
            </a:endParaRPr>
          </a:p>
          <a:p>
            <a:pPr algn="ctr" defTabSz="685800">
              <a:defRPr/>
            </a:pPr>
            <a:endParaRPr lang="en-GB" sz="2100" b="1" dirty="0">
              <a:solidFill>
                <a:srgbClr val="7030A0"/>
              </a:solidFill>
            </a:endParaRPr>
          </a:p>
        </p:txBody>
      </p:sp>
      <p:sp>
        <p:nvSpPr>
          <p:cNvPr id="12" name="Oval 11">
            <a:extLst>
              <a:ext uri="{FF2B5EF4-FFF2-40B4-BE49-F238E27FC236}">
                <a16:creationId xmlns:a16="http://schemas.microsoft.com/office/drawing/2014/main" id="{82BDB418-8A57-49AA-B011-585AF5DDED2E}"/>
              </a:ext>
            </a:extLst>
          </p:cNvPr>
          <p:cNvSpPr/>
          <p:nvPr/>
        </p:nvSpPr>
        <p:spPr>
          <a:xfrm>
            <a:off x="3216625" y="3628377"/>
            <a:ext cx="2445026" cy="172996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Various technology projects: carers app, digital medication, </a:t>
            </a:r>
          </a:p>
        </p:txBody>
      </p:sp>
      <p:sp>
        <p:nvSpPr>
          <p:cNvPr id="13" name="Oval 12">
            <a:extLst>
              <a:ext uri="{FF2B5EF4-FFF2-40B4-BE49-F238E27FC236}">
                <a16:creationId xmlns:a16="http://schemas.microsoft.com/office/drawing/2014/main" id="{6DDA8209-9BD0-4EE9-8667-5242725C8050}"/>
              </a:ext>
            </a:extLst>
          </p:cNvPr>
          <p:cNvSpPr/>
          <p:nvPr/>
        </p:nvSpPr>
        <p:spPr>
          <a:xfrm>
            <a:off x="295969" y="693577"/>
            <a:ext cx="2445026" cy="225570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Development of e-learning and virtual platforms to engage people</a:t>
            </a:r>
          </a:p>
        </p:txBody>
      </p:sp>
      <p:sp>
        <p:nvSpPr>
          <p:cNvPr id="14" name="Oval 13">
            <a:extLst>
              <a:ext uri="{FF2B5EF4-FFF2-40B4-BE49-F238E27FC236}">
                <a16:creationId xmlns:a16="http://schemas.microsoft.com/office/drawing/2014/main" id="{D95B6297-C48B-484B-9FE3-FFAB8D2B4569}"/>
              </a:ext>
            </a:extLst>
          </p:cNvPr>
          <p:cNvSpPr/>
          <p:nvPr/>
        </p:nvSpPr>
        <p:spPr>
          <a:xfrm>
            <a:off x="1947049" y="2000985"/>
            <a:ext cx="2445026" cy="206247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Innovation Events and Methodology  </a:t>
            </a:r>
          </a:p>
        </p:txBody>
      </p:sp>
      <p:sp>
        <p:nvSpPr>
          <p:cNvPr id="15" name="Oval 14">
            <a:extLst>
              <a:ext uri="{FF2B5EF4-FFF2-40B4-BE49-F238E27FC236}">
                <a16:creationId xmlns:a16="http://schemas.microsoft.com/office/drawing/2014/main" id="{1B774AA7-BFEA-4D21-9D98-576F8F979856}"/>
              </a:ext>
            </a:extLst>
          </p:cNvPr>
          <p:cNvSpPr/>
          <p:nvPr/>
        </p:nvSpPr>
        <p:spPr>
          <a:xfrm>
            <a:off x="5534212" y="240936"/>
            <a:ext cx="2882729" cy="172996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Working with our care providers to implement digital </a:t>
            </a:r>
          </a:p>
        </p:txBody>
      </p:sp>
      <p:sp>
        <p:nvSpPr>
          <p:cNvPr id="16" name="Oval 15">
            <a:extLst>
              <a:ext uri="{FF2B5EF4-FFF2-40B4-BE49-F238E27FC236}">
                <a16:creationId xmlns:a16="http://schemas.microsoft.com/office/drawing/2014/main" id="{C4E0E5D5-7520-4099-A9AB-69E4E8E48CB9}"/>
              </a:ext>
            </a:extLst>
          </p:cNvPr>
          <p:cNvSpPr/>
          <p:nvPr/>
        </p:nvSpPr>
        <p:spPr>
          <a:xfrm>
            <a:off x="4166157" y="1610421"/>
            <a:ext cx="2445026" cy="206247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Horizon scanning for examples of good practice</a:t>
            </a:r>
          </a:p>
        </p:txBody>
      </p:sp>
      <p:sp>
        <p:nvSpPr>
          <p:cNvPr id="17" name="Oval 16">
            <a:extLst>
              <a:ext uri="{FF2B5EF4-FFF2-40B4-BE49-F238E27FC236}">
                <a16:creationId xmlns:a16="http://schemas.microsoft.com/office/drawing/2014/main" id="{D446A3BC-E82F-4E1C-A123-A740DBC12C72}"/>
              </a:ext>
            </a:extLst>
          </p:cNvPr>
          <p:cNvSpPr/>
          <p:nvPr/>
        </p:nvSpPr>
        <p:spPr>
          <a:xfrm>
            <a:off x="6558511" y="1935564"/>
            <a:ext cx="2445026" cy="172996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Work with Industry and Academia to develop technology ideas </a:t>
            </a:r>
          </a:p>
        </p:txBody>
      </p:sp>
      <p:sp>
        <p:nvSpPr>
          <p:cNvPr id="18" name="Oval 17">
            <a:extLst>
              <a:ext uri="{FF2B5EF4-FFF2-40B4-BE49-F238E27FC236}">
                <a16:creationId xmlns:a16="http://schemas.microsoft.com/office/drawing/2014/main" id="{82BF41C5-FA44-47F2-B436-83CAD7FDDEEF}"/>
              </a:ext>
            </a:extLst>
          </p:cNvPr>
          <p:cNvSpPr/>
          <p:nvPr/>
        </p:nvSpPr>
        <p:spPr>
          <a:xfrm>
            <a:off x="129234" y="2742615"/>
            <a:ext cx="2445026" cy="1973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ESTHER Café to focus on digital and learn from ESTHERs</a:t>
            </a:r>
          </a:p>
        </p:txBody>
      </p:sp>
      <p:sp>
        <p:nvSpPr>
          <p:cNvPr id="20" name="Oval 19">
            <a:extLst>
              <a:ext uri="{FF2B5EF4-FFF2-40B4-BE49-F238E27FC236}">
                <a16:creationId xmlns:a16="http://schemas.microsoft.com/office/drawing/2014/main" id="{940E7578-6CB5-448E-81A9-18E81AB917E4}"/>
              </a:ext>
            </a:extLst>
          </p:cNvPr>
          <p:cNvSpPr/>
          <p:nvPr/>
        </p:nvSpPr>
        <p:spPr>
          <a:xfrm>
            <a:off x="2612579" y="271018"/>
            <a:ext cx="2445026" cy="172996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GB" sz="1350" dirty="0">
                <a:solidFill>
                  <a:prstClr val="black"/>
                </a:solidFill>
                <a:latin typeface="Calibri" panose="020F0502020204030204"/>
              </a:rPr>
              <a:t>Empower Care EU project – Technology Lab and Digital Leads </a:t>
            </a:r>
          </a:p>
        </p:txBody>
      </p:sp>
      <p:pic>
        <p:nvPicPr>
          <p:cNvPr id="19" name="Image" descr="Image">
            <a:extLst>
              <a:ext uri="{FF2B5EF4-FFF2-40B4-BE49-F238E27FC236}">
                <a16:creationId xmlns:a16="http://schemas.microsoft.com/office/drawing/2014/main" id="{3B23EC72-2528-4AD8-A573-172BFCD8F63C}"/>
              </a:ext>
            </a:extLst>
          </p:cNvPr>
          <p:cNvPicPr/>
          <p:nvPr/>
        </p:nvPicPr>
        <p:blipFill>
          <a:blip r:embed="rId3"/>
          <a:stretch>
            <a:fillRect/>
          </a:stretch>
        </p:blipFill>
        <p:spPr>
          <a:xfrm>
            <a:off x="7145626" y="5682668"/>
            <a:ext cx="1734999" cy="934396"/>
          </a:xfrm>
          <a:prstGeom prst="rect">
            <a:avLst/>
          </a:prstGeom>
          <a:ln w="12700">
            <a:miter lim="400000"/>
          </a:ln>
        </p:spPr>
      </p:pic>
    </p:spTree>
    <p:extLst>
      <p:ext uri="{BB962C8B-B14F-4D97-AF65-F5344CB8AC3E}">
        <p14:creationId xmlns:p14="http://schemas.microsoft.com/office/powerpoint/2010/main" val="229136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6483224" y="1084423"/>
            <a:ext cx="2395331" cy="3477875"/>
          </a:xfrm>
          <a:prstGeom prst="rect">
            <a:avLst/>
          </a:prstGeom>
          <a:noFill/>
        </p:spPr>
        <p:txBody>
          <a:bodyPr wrap="square" rtlCol="0">
            <a:spAutoFit/>
          </a:bodyPr>
          <a:lstStyle/>
          <a:p>
            <a:pPr defTabSz="685800" fontAlgn="auto">
              <a:spcBef>
                <a:spcPts val="0"/>
              </a:spcBef>
              <a:spcAft>
                <a:spcPts val="0"/>
              </a:spcAft>
            </a:pPr>
            <a:r>
              <a:rPr lang="en-GB" sz="2000" dirty="0">
                <a:solidFill>
                  <a:prstClr val="black"/>
                </a:solidFill>
                <a:latin typeface="Calibri"/>
                <a:ea typeface="+mn-ea"/>
              </a:rPr>
              <a:t>Connecting ESTHERs and providing a virtual way in which they can engage in our work. We also use this network for ESTHER coaches to share learning, information and improvement projects</a:t>
            </a:r>
            <a:r>
              <a:rPr lang="en-GB" sz="1050" dirty="0">
                <a:solidFill>
                  <a:prstClr val="black"/>
                </a:solidFill>
                <a:latin typeface="Calibri"/>
                <a:ea typeface="+mn-ea"/>
              </a:rPr>
              <a:t>.</a:t>
            </a:r>
            <a:endParaRPr lang="en-GB" sz="1050" dirty="0">
              <a:solidFill>
                <a:prstClr val="white"/>
              </a:solidFill>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28" y="5602742"/>
            <a:ext cx="3400425" cy="809625"/>
          </a:xfrm>
          <a:prstGeom prst="rect">
            <a:avLst/>
          </a:prstGeom>
        </p:spPr>
      </p:pic>
      <p:sp>
        <p:nvSpPr>
          <p:cNvPr id="4" name="TextBox 3">
            <a:extLst>
              <a:ext uri="{FF2B5EF4-FFF2-40B4-BE49-F238E27FC236}">
                <a16:creationId xmlns:a16="http://schemas.microsoft.com/office/drawing/2014/main" id="{9D4FB2B7-FA2D-4F14-8D6D-7F24C146410C}"/>
              </a:ext>
            </a:extLst>
          </p:cNvPr>
          <p:cNvSpPr txBox="1"/>
          <p:nvPr/>
        </p:nvSpPr>
        <p:spPr>
          <a:xfrm>
            <a:off x="-13200" y="683428"/>
            <a:ext cx="8348870" cy="577081"/>
          </a:xfrm>
          <a:prstGeom prst="rect">
            <a:avLst/>
          </a:prstGeom>
          <a:noFill/>
        </p:spPr>
        <p:txBody>
          <a:bodyPr wrap="square" rtlCol="0">
            <a:spAutoFit/>
          </a:bodyPr>
          <a:lstStyle/>
          <a:p>
            <a:pPr defTabSz="685800" fontAlgn="auto">
              <a:spcBef>
                <a:spcPts val="0"/>
              </a:spcBef>
              <a:spcAft>
                <a:spcPts val="0"/>
              </a:spcAft>
              <a:defRPr/>
            </a:pPr>
            <a:endParaRPr lang="en-GB" sz="1800" dirty="0">
              <a:solidFill>
                <a:srgbClr val="7030A0"/>
              </a:solidFill>
              <a:latin typeface="Calibri"/>
              <a:ea typeface="+mn-ea"/>
            </a:endParaRPr>
          </a:p>
          <a:p>
            <a:pPr algn="ctr" defTabSz="685800" fontAlgn="auto">
              <a:spcBef>
                <a:spcPts val="0"/>
              </a:spcBef>
              <a:spcAft>
                <a:spcPts val="0"/>
              </a:spcAft>
              <a:defRPr/>
            </a:pPr>
            <a:endParaRPr lang="en-GB" sz="1350" dirty="0">
              <a:solidFill>
                <a:prstClr val="black"/>
              </a:solidFill>
              <a:latin typeface="Calibri"/>
              <a:ea typeface="+mn-ea"/>
            </a:endParaRPr>
          </a:p>
        </p:txBody>
      </p:sp>
      <p:pic>
        <p:nvPicPr>
          <p:cNvPr id="6" name="Image" descr="Image">
            <a:extLst>
              <a:ext uri="{FF2B5EF4-FFF2-40B4-BE49-F238E27FC236}">
                <a16:creationId xmlns:a16="http://schemas.microsoft.com/office/drawing/2014/main" id="{F20245FA-5198-46D8-8D2F-7B785A152F6B}"/>
              </a:ext>
            </a:extLst>
          </p:cNvPr>
          <p:cNvPicPr/>
          <p:nvPr/>
        </p:nvPicPr>
        <p:blipFill>
          <a:blip r:embed="rId3"/>
          <a:stretch>
            <a:fillRect/>
          </a:stretch>
        </p:blipFill>
        <p:spPr>
          <a:xfrm>
            <a:off x="6835442" y="5507820"/>
            <a:ext cx="2043113" cy="1193006"/>
          </a:xfrm>
          <a:prstGeom prst="rect">
            <a:avLst/>
          </a:prstGeom>
          <a:ln w="12700">
            <a:miter lim="400000"/>
          </a:ln>
        </p:spPr>
      </p:pic>
      <p:sp>
        <p:nvSpPr>
          <p:cNvPr id="2" name="TextBox 1">
            <a:extLst>
              <a:ext uri="{FF2B5EF4-FFF2-40B4-BE49-F238E27FC236}">
                <a16:creationId xmlns:a16="http://schemas.microsoft.com/office/drawing/2014/main" id="{658DC7FE-8439-4D31-99E1-248DB119427E}"/>
              </a:ext>
            </a:extLst>
          </p:cNvPr>
          <p:cNvSpPr txBox="1"/>
          <p:nvPr/>
        </p:nvSpPr>
        <p:spPr>
          <a:xfrm>
            <a:off x="139147" y="1499922"/>
            <a:ext cx="8348870" cy="507831"/>
          </a:xfrm>
          <a:prstGeom prst="rect">
            <a:avLst/>
          </a:prstGeom>
          <a:noFill/>
        </p:spPr>
        <p:txBody>
          <a:bodyPr wrap="square" rtlCol="0">
            <a:spAutoFit/>
          </a:bodyPr>
          <a:lstStyle/>
          <a:p>
            <a:pPr defTabSz="685800" fontAlgn="auto">
              <a:spcBef>
                <a:spcPts val="0"/>
              </a:spcBef>
              <a:spcAft>
                <a:spcPts val="0"/>
              </a:spcAft>
            </a:pPr>
            <a:endParaRPr lang="en-GB" sz="1350" b="1" dirty="0">
              <a:solidFill>
                <a:srgbClr val="7030A0"/>
              </a:solidFill>
              <a:latin typeface="Calibri"/>
              <a:ea typeface="+mn-ea"/>
            </a:endParaRPr>
          </a:p>
          <a:p>
            <a:pPr defTabSz="685800" fontAlgn="auto">
              <a:spcBef>
                <a:spcPts val="0"/>
              </a:spcBef>
              <a:spcAft>
                <a:spcPts val="0"/>
              </a:spcAft>
            </a:pPr>
            <a:endParaRPr lang="en-GB" sz="1350" b="1" dirty="0">
              <a:solidFill>
                <a:srgbClr val="7030A0"/>
              </a:solidFill>
              <a:latin typeface="Calibri"/>
              <a:ea typeface="+mn-ea"/>
            </a:endParaRPr>
          </a:p>
        </p:txBody>
      </p:sp>
      <p:pic>
        <p:nvPicPr>
          <p:cNvPr id="7" name="Picture 6">
            <a:extLst>
              <a:ext uri="{FF2B5EF4-FFF2-40B4-BE49-F238E27FC236}">
                <a16:creationId xmlns:a16="http://schemas.microsoft.com/office/drawing/2014/main" id="{69B5F242-5D0C-4A63-9FA5-47FBEE6B9C49}"/>
              </a:ext>
            </a:extLst>
          </p:cNvPr>
          <p:cNvPicPr>
            <a:picLocks noChangeAspect="1"/>
          </p:cNvPicPr>
          <p:nvPr/>
        </p:nvPicPr>
        <p:blipFill>
          <a:blip r:embed="rId4"/>
          <a:stretch>
            <a:fillRect/>
          </a:stretch>
        </p:blipFill>
        <p:spPr>
          <a:xfrm>
            <a:off x="265445" y="932329"/>
            <a:ext cx="5931606" cy="4425749"/>
          </a:xfrm>
          <a:prstGeom prst="rect">
            <a:avLst/>
          </a:prstGeom>
        </p:spPr>
      </p:pic>
      <p:sp>
        <p:nvSpPr>
          <p:cNvPr id="8" name="TextBox 7">
            <a:extLst>
              <a:ext uri="{FF2B5EF4-FFF2-40B4-BE49-F238E27FC236}">
                <a16:creationId xmlns:a16="http://schemas.microsoft.com/office/drawing/2014/main" id="{6A4D66E3-E54C-474F-A391-40EC2B4BF950}"/>
              </a:ext>
            </a:extLst>
          </p:cNvPr>
          <p:cNvSpPr txBox="1"/>
          <p:nvPr/>
        </p:nvSpPr>
        <p:spPr>
          <a:xfrm>
            <a:off x="1357632" y="218802"/>
            <a:ext cx="5616909" cy="461665"/>
          </a:xfrm>
          <a:prstGeom prst="rect">
            <a:avLst/>
          </a:prstGeom>
          <a:noFill/>
        </p:spPr>
        <p:txBody>
          <a:bodyPr wrap="square" rtlCol="0">
            <a:spAutoFit/>
          </a:bodyPr>
          <a:lstStyle/>
          <a:p>
            <a:pPr algn="ctr" defTabSz="685800" fontAlgn="auto">
              <a:spcBef>
                <a:spcPts val="0"/>
              </a:spcBef>
              <a:spcAft>
                <a:spcPts val="0"/>
              </a:spcAft>
            </a:pPr>
            <a:r>
              <a:rPr lang="en-GB" b="1" dirty="0">
                <a:solidFill>
                  <a:srgbClr val="7030A0"/>
                </a:solidFill>
                <a:latin typeface="Calibri"/>
                <a:ea typeface="+mn-ea"/>
              </a:rPr>
              <a:t>Digital Support for our ESTHER Network </a:t>
            </a:r>
          </a:p>
        </p:txBody>
      </p:sp>
    </p:spTree>
    <p:extLst>
      <p:ext uri="{BB962C8B-B14F-4D97-AF65-F5344CB8AC3E}">
        <p14:creationId xmlns:p14="http://schemas.microsoft.com/office/powerpoint/2010/main" val="344503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1143001" y="1559919"/>
            <a:ext cx="6857999" cy="646331"/>
          </a:xfrm>
          <a:prstGeom prst="rect">
            <a:avLst/>
          </a:prstGeom>
          <a:noFill/>
        </p:spPr>
        <p:txBody>
          <a:bodyPr wrap="square" rtlCol="0">
            <a:spAutoFit/>
          </a:bodyPr>
          <a:lstStyle/>
          <a:p>
            <a:pPr algn="ctr" defTabSz="685800" fontAlgn="auto">
              <a:spcBef>
                <a:spcPts val="0"/>
              </a:spcBef>
              <a:spcAft>
                <a:spcPts val="0"/>
              </a:spcAft>
              <a:defRPr/>
            </a:pPr>
            <a:r>
              <a:rPr lang="en-GB" sz="3600" dirty="0">
                <a:solidFill>
                  <a:prstClr val="white"/>
                </a:solidFill>
                <a:latin typeface="Arial" panose="020B0604020202020204" pitchFamily="34" charset="0"/>
                <a:ea typeface="+mn-ea"/>
                <a:cs typeface="Arial" panose="020B0604020202020204" pitchFamily="34" charset="0"/>
              </a:rPr>
              <a:t>Digitally Enabled ESTHER </a:t>
            </a: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10" y="5642872"/>
            <a:ext cx="3400425" cy="809625"/>
          </a:xfrm>
          <a:prstGeom prst="rect">
            <a:avLst/>
          </a:prstGeom>
        </p:spPr>
      </p:pic>
      <p:pic>
        <p:nvPicPr>
          <p:cNvPr id="6" name="Image" descr="Image">
            <a:extLst>
              <a:ext uri="{FF2B5EF4-FFF2-40B4-BE49-F238E27FC236}">
                <a16:creationId xmlns:a16="http://schemas.microsoft.com/office/drawing/2014/main" id="{F20245FA-5198-46D8-8D2F-7B785A152F6B}"/>
              </a:ext>
            </a:extLst>
          </p:cNvPr>
          <p:cNvPicPr/>
          <p:nvPr/>
        </p:nvPicPr>
        <p:blipFill>
          <a:blip r:embed="rId3"/>
          <a:stretch>
            <a:fillRect/>
          </a:stretch>
        </p:blipFill>
        <p:spPr>
          <a:xfrm>
            <a:off x="6979443" y="5602911"/>
            <a:ext cx="2043113" cy="1193006"/>
          </a:xfrm>
          <a:prstGeom prst="rect">
            <a:avLst/>
          </a:prstGeom>
          <a:ln w="12700">
            <a:miter lim="400000"/>
          </a:ln>
        </p:spPr>
      </p:pic>
      <p:grpSp>
        <p:nvGrpSpPr>
          <p:cNvPr id="9" name="Group 8">
            <a:extLst>
              <a:ext uri="{FF2B5EF4-FFF2-40B4-BE49-F238E27FC236}">
                <a16:creationId xmlns:a16="http://schemas.microsoft.com/office/drawing/2014/main" id="{CFF84891-4242-4BE4-BAB6-285C268BEA56}"/>
              </a:ext>
            </a:extLst>
          </p:cNvPr>
          <p:cNvGrpSpPr/>
          <p:nvPr/>
        </p:nvGrpSpPr>
        <p:grpSpPr>
          <a:xfrm>
            <a:off x="245606" y="1430510"/>
            <a:ext cx="2756255" cy="2992428"/>
            <a:chOff x="72987" y="1413999"/>
            <a:chExt cx="3255445" cy="4089296"/>
          </a:xfrm>
        </p:grpSpPr>
        <p:pic>
          <p:nvPicPr>
            <p:cNvPr id="10" name="Picture 9" descr="A hand holding a cell phone&#10;&#10;Description automatically generated">
              <a:extLst>
                <a:ext uri="{FF2B5EF4-FFF2-40B4-BE49-F238E27FC236}">
                  <a16:creationId xmlns:a16="http://schemas.microsoft.com/office/drawing/2014/main" id="{5194D12B-60DC-4BB9-ACE5-664395B9E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7" y="1413999"/>
              <a:ext cx="3255445" cy="4089296"/>
            </a:xfrm>
            <a:prstGeom prst="rect">
              <a:avLst/>
            </a:prstGeom>
          </p:spPr>
        </p:pic>
        <p:pic>
          <p:nvPicPr>
            <p:cNvPr id="11" name="Picture 10">
              <a:extLst>
                <a:ext uri="{FF2B5EF4-FFF2-40B4-BE49-F238E27FC236}">
                  <a16:creationId xmlns:a16="http://schemas.microsoft.com/office/drawing/2014/main" id="{5AC98EE8-6518-471A-BE42-4568B8F7D88A}"/>
                </a:ext>
              </a:extLst>
            </p:cNvPr>
            <p:cNvPicPr>
              <a:picLocks noChangeAspect="1"/>
            </p:cNvPicPr>
            <p:nvPr/>
          </p:nvPicPr>
          <p:blipFill>
            <a:blip r:embed="rId5"/>
            <a:stretch>
              <a:fillRect/>
            </a:stretch>
          </p:blipFill>
          <p:spPr>
            <a:xfrm rot="746541">
              <a:off x="1130745" y="2282539"/>
              <a:ext cx="1389244" cy="2528202"/>
            </a:xfrm>
            <a:prstGeom prst="rect">
              <a:avLst/>
            </a:prstGeom>
            <a:ln>
              <a:solidFill>
                <a:schemeClr val="tx1"/>
              </a:solidFill>
            </a:ln>
          </p:spPr>
        </p:pic>
      </p:grpSp>
      <p:sp>
        <p:nvSpPr>
          <p:cNvPr id="2" name="Rectangle 1">
            <a:extLst>
              <a:ext uri="{FF2B5EF4-FFF2-40B4-BE49-F238E27FC236}">
                <a16:creationId xmlns:a16="http://schemas.microsoft.com/office/drawing/2014/main" id="{04E5E892-85BC-4C37-B04F-E5C10446A71F}"/>
              </a:ext>
            </a:extLst>
          </p:cNvPr>
          <p:cNvSpPr/>
          <p:nvPr/>
        </p:nvSpPr>
        <p:spPr>
          <a:xfrm>
            <a:off x="3731768" y="312710"/>
            <a:ext cx="4572000" cy="2983574"/>
          </a:xfrm>
          <a:prstGeom prst="rect">
            <a:avLst/>
          </a:prstGeom>
        </p:spPr>
        <p:txBody>
          <a:bodyPr>
            <a:spAutoFit/>
          </a:bodyPr>
          <a:lstStyle/>
          <a:p>
            <a:pPr defTabSz="685800" fontAlgn="auto">
              <a:spcBef>
                <a:spcPts val="0"/>
              </a:spcBef>
              <a:spcAft>
                <a:spcPts val="0"/>
              </a:spcAft>
            </a:pPr>
            <a:endParaRPr lang="en-GB" sz="788" dirty="0">
              <a:solidFill>
                <a:prstClr val="black"/>
              </a:solidFill>
              <a:latin typeface="Calibri"/>
              <a:ea typeface="+mn-ea"/>
            </a:endParaRPr>
          </a:p>
          <a:p>
            <a:pPr defTabSz="685800" fontAlgn="auto">
              <a:spcBef>
                <a:spcPts val="0"/>
              </a:spcBef>
              <a:spcAft>
                <a:spcPts val="0"/>
              </a:spcAft>
            </a:pPr>
            <a:r>
              <a:rPr lang="en-GB" sz="2000" b="1" dirty="0">
                <a:solidFill>
                  <a:prstClr val="black"/>
                </a:solidFill>
                <a:latin typeface="Calibri"/>
                <a:ea typeface="+mn-ea"/>
              </a:rPr>
              <a:t>Care workers and unpaid carers provide an invaluable role supporting the health and wellbeing of people across Kent and Medway. </a:t>
            </a:r>
          </a:p>
          <a:p>
            <a:pPr defTabSz="685800" fontAlgn="auto">
              <a:spcBef>
                <a:spcPts val="0"/>
              </a:spcBef>
              <a:spcAft>
                <a:spcPts val="0"/>
              </a:spcAft>
            </a:pPr>
            <a:endParaRPr lang="en-GB" sz="2000" b="1" dirty="0">
              <a:solidFill>
                <a:prstClr val="black"/>
              </a:solidFill>
              <a:latin typeface="Calibri"/>
              <a:ea typeface="+mn-ea"/>
            </a:endParaRPr>
          </a:p>
          <a:p>
            <a:pPr defTabSz="685800" fontAlgn="auto">
              <a:spcBef>
                <a:spcPts val="0"/>
              </a:spcBef>
              <a:spcAft>
                <a:spcPts val="0"/>
              </a:spcAft>
            </a:pPr>
            <a:r>
              <a:rPr lang="en-GB" sz="2000" b="1" dirty="0">
                <a:solidFill>
                  <a:prstClr val="black"/>
                </a:solidFill>
                <a:latin typeface="Calibri"/>
                <a:ea typeface="+mn-ea"/>
              </a:rPr>
              <a:t>The carers app contains the fundamental care elements to keep ESTHERs well and out of hospital, signposting to services where appropriate</a:t>
            </a:r>
          </a:p>
        </p:txBody>
      </p:sp>
      <p:grpSp>
        <p:nvGrpSpPr>
          <p:cNvPr id="12" name="Group 11">
            <a:extLst>
              <a:ext uri="{FF2B5EF4-FFF2-40B4-BE49-F238E27FC236}">
                <a16:creationId xmlns:a16="http://schemas.microsoft.com/office/drawing/2014/main" id="{15EB2923-5445-4901-BDFB-CA03C6A484EE}"/>
              </a:ext>
            </a:extLst>
          </p:cNvPr>
          <p:cNvGrpSpPr/>
          <p:nvPr/>
        </p:nvGrpSpPr>
        <p:grpSpPr>
          <a:xfrm>
            <a:off x="3837521" y="3523759"/>
            <a:ext cx="3141922" cy="2884341"/>
            <a:chOff x="3674643" y="1137503"/>
            <a:chExt cx="6231357" cy="5720497"/>
          </a:xfrm>
        </p:grpSpPr>
        <p:sp>
          <p:nvSpPr>
            <p:cNvPr id="13" name="Rectangle 12">
              <a:extLst>
                <a:ext uri="{FF2B5EF4-FFF2-40B4-BE49-F238E27FC236}">
                  <a16:creationId xmlns:a16="http://schemas.microsoft.com/office/drawing/2014/main" id="{2165C5BC-FF0D-4976-AD27-C17A5AC51823}"/>
                </a:ext>
              </a:extLst>
            </p:cNvPr>
            <p:cNvSpPr/>
            <p:nvPr/>
          </p:nvSpPr>
          <p:spPr>
            <a:xfrm>
              <a:off x="8038083" y="5143248"/>
              <a:ext cx="1867917" cy="17147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a:endParaRPr>
            </a:p>
          </p:txBody>
        </p:sp>
        <p:pic>
          <p:nvPicPr>
            <p:cNvPr id="14" name="Picture 13">
              <a:extLst>
                <a:ext uri="{FF2B5EF4-FFF2-40B4-BE49-F238E27FC236}">
                  <a16:creationId xmlns:a16="http://schemas.microsoft.com/office/drawing/2014/main" id="{F61A716B-631E-4239-9535-0D672F31A5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4170" y="1438539"/>
              <a:ext cx="4320718" cy="4723765"/>
            </a:xfrm>
            <a:prstGeom prst="rect">
              <a:avLst/>
            </a:prstGeom>
          </p:spPr>
        </p:pic>
        <p:grpSp>
          <p:nvGrpSpPr>
            <p:cNvPr id="15" name="Group 14">
              <a:extLst>
                <a:ext uri="{FF2B5EF4-FFF2-40B4-BE49-F238E27FC236}">
                  <a16:creationId xmlns:a16="http://schemas.microsoft.com/office/drawing/2014/main" id="{34D441BB-6F5E-489D-A1CB-FF08AF426EC0}"/>
                </a:ext>
              </a:extLst>
            </p:cNvPr>
            <p:cNvGrpSpPr/>
            <p:nvPr/>
          </p:nvGrpSpPr>
          <p:grpSpPr>
            <a:xfrm>
              <a:off x="5236307" y="1137503"/>
              <a:ext cx="1368897" cy="1433630"/>
              <a:chOff x="5119996" y="830019"/>
              <a:chExt cx="1159005" cy="962201"/>
            </a:xfrm>
          </p:grpSpPr>
          <p:sp>
            <p:nvSpPr>
              <p:cNvPr id="24" name="Oval 23">
                <a:extLst>
                  <a:ext uri="{FF2B5EF4-FFF2-40B4-BE49-F238E27FC236}">
                    <a16:creationId xmlns:a16="http://schemas.microsoft.com/office/drawing/2014/main" id="{03AAFA63-D78B-4065-A5F9-C506F33764DB}"/>
                  </a:ext>
                </a:extLst>
              </p:cNvPr>
              <p:cNvSpPr/>
              <p:nvPr/>
            </p:nvSpPr>
            <p:spPr>
              <a:xfrm>
                <a:off x="5119996" y="830019"/>
                <a:ext cx="1149237" cy="96220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dirty="0">
                  <a:solidFill>
                    <a:prstClr val="white"/>
                  </a:solidFill>
                  <a:latin typeface="Calibri"/>
                </a:endParaRPr>
              </a:p>
            </p:txBody>
          </p:sp>
          <p:sp>
            <p:nvSpPr>
              <p:cNvPr id="25" name="Rectangle 24">
                <a:extLst>
                  <a:ext uri="{FF2B5EF4-FFF2-40B4-BE49-F238E27FC236}">
                    <a16:creationId xmlns:a16="http://schemas.microsoft.com/office/drawing/2014/main" id="{11EC099B-3840-436D-A5C4-47C73F2FAFA9}"/>
                  </a:ext>
                </a:extLst>
              </p:cNvPr>
              <p:cNvSpPr/>
              <p:nvPr/>
            </p:nvSpPr>
            <p:spPr>
              <a:xfrm>
                <a:off x="5121756" y="916952"/>
                <a:ext cx="1157245" cy="583803"/>
              </a:xfrm>
              <a:prstGeom prst="rect">
                <a:avLst/>
              </a:prstGeom>
              <a:noFill/>
            </p:spPr>
            <p:txBody>
              <a:bodyPr wrap="square">
                <a:spAutoFit/>
              </a:bodyPr>
              <a:lstStyle/>
              <a:p>
                <a:pPr algn="ctr" defTabSz="685800" fontAlgn="auto">
                  <a:spcBef>
                    <a:spcPts val="0"/>
                  </a:spcBef>
                  <a:spcAft>
                    <a:spcPts val="0"/>
                  </a:spcAft>
                </a:pPr>
                <a:r>
                  <a:rPr lang="en-GB" sz="900" b="1" dirty="0">
                    <a:solidFill>
                      <a:prstClr val="white"/>
                    </a:solidFill>
                    <a:latin typeface="Calibri"/>
                    <a:ea typeface="+mn-ea"/>
                  </a:rPr>
                  <a:t>Mouth</a:t>
                </a:r>
                <a:r>
                  <a:rPr lang="en-GB" sz="1350" b="1" dirty="0">
                    <a:solidFill>
                      <a:prstClr val="white"/>
                    </a:solidFill>
                    <a:latin typeface="Calibri"/>
                    <a:ea typeface="+mn-ea"/>
                  </a:rPr>
                  <a:t> </a:t>
                </a:r>
                <a:r>
                  <a:rPr lang="en-GB" sz="900" b="1" dirty="0">
                    <a:solidFill>
                      <a:prstClr val="white"/>
                    </a:solidFill>
                    <a:latin typeface="Calibri"/>
                    <a:ea typeface="+mn-ea"/>
                  </a:rPr>
                  <a:t>Care</a:t>
                </a:r>
                <a:endParaRPr lang="en-GB" sz="1350" b="1" dirty="0">
                  <a:solidFill>
                    <a:prstClr val="white"/>
                  </a:solidFill>
                  <a:latin typeface="Calibri"/>
                  <a:ea typeface="+mn-ea"/>
                </a:endParaRPr>
              </a:p>
            </p:txBody>
          </p:sp>
        </p:grpSp>
        <p:sp>
          <p:nvSpPr>
            <p:cNvPr id="16" name="Oval 15">
              <a:extLst>
                <a:ext uri="{FF2B5EF4-FFF2-40B4-BE49-F238E27FC236}">
                  <a16:creationId xmlns:a16="http://schemas.microsoft.com/office/drawing/2014/main" id="{2CA2DB53-2902-4218-8A37-3EB4FC71B841}"/>
                </a:ext>
              </a:extLst>
            </p:cNvPr>
            <p:cNvSpPr/>
            <p:nvPr/>
          </p:nvSpPr>
          <p:spPr>
            <a:xfrm>
              <a:off x="6879733" y="1489339"/>
              <a:ext cx="1253682" cy="1282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80465" tIns="40232" rIns="80465" bIns="40232" rtlCol="0" anchor="ctr"/>
            <a:lstStyle/>
            <a:p>
              <a:pPr algn="ctr" defTabSz="685800" fontAlgn="auto">
                <a:spcBef>
                  <a:spcPts val="0"/>
                </a:spcBef>
                <a:spcAft>
                  <a:spcPts val="0"/>
                </a:spcAft>
              </a:pPr>
              <a:endParaRPr lang="en-GB" sz="1350" dirty="0">
                <a:solidFill>
                  <a:prstClr val="white"/>
                </a:solidFill>
                <a:latin typeface="Calibri"/>
              </a:endParaRPr>
            </a:p>
          </p:txBody>
        </p:sp>
        <p:sp>
          <p:nvSpPr>
            <p:cNvPr id="17" name="Rectangle 16">
              <a:extLst>
                <a:ext uri="{FF2B5EF4-FFF2-40B4-BE49-F238E27FC236}">
                  <a16:creationId xmlns:a16="http://schemas.microsoft.com/office/drawing/2014/main" id="{6628AEF8-5228-49C9-A918-6FC9E5027384}"/>
                </a:ext>
              </a:extLst>
            </p:cNvPr>
            <p:cNvSpPr/>
            <p:nvPr/>
          </p:nvSpPr>
          <p:spPr>
            <a:xfrm>
              <a:off x="6903627" y="1866514"/>
              <a:ext cx="1253682" cy="435827"/>
            </a:xfrm>
            <a:prstGeom prst="rect">
              <a:avLst/>
            </a:prstGeom>
            <a:noFill/>
          </p:spPr>
          <p:txBody>
            <a:bodyPr wrap="square" lIns="80465" tIns="40232" rIns="80465" bIns="40232">
              <a:spAutoFit/>
            </a:bodyPr>
            <a:lstStyle/>
            <a:p>
              <a:pPr algn="ctr" defTabSz="685800" fontAlgn="auto">
                <a:spcBef>
                  <a:spcPts val="0"/>
                </a:spcBef>
                <a:spcAft>
                  <a:spcPts val="0"/>
                </a:spcAft>
              </a:pPr>
              <a:r>
                <a:rPr lang="en-GB" sz="900" b="1" dirty="0">
                  <a:solidFill>
                    <a:prstClr val="white"/>
                  </a:solidFill>
                  <a:latin typeface="Calibri"/>
                  <a:ea typeface="+mn-ea"/>
                </a:rPr>
                <a:t>Fluid</a:t>
              </a:r>
              <a:endParaRPr lang="en-GB" sz="1350" b="1" dirty="0">
                <a:solidFill>
                  <a:prstClr val="white"/>
                </a:solidFill>
                <a:latin typeface="Calibri"/>
                <a:ea typeface="+mn-ea"/>
              </a:endParaRPr>
            </a:p>
          </p:txBody>
        </p:sp>
        <p:sp>
          <p:nvSpPr>
            <p:cNvPr id="18" name="Oval 17">
              <a:extLst>
                <a:ext uri="{FF2B5EF4-FFF2-40B4-BE49-F238E27FC236}">
                  <a16:creationId xmlns:a16="http://schemas.microsoft.com/office/drawing/2014/main" id="{50B36BA1-E0EB-400F-AA60-C423DF5BF811}"/>
                </a:ext>
              </a:extLst>
            </p:cNvPr>
            <p:cNvSpPr/>
            <p:nvPr/>
          </p:nvSpPr>
          <p:spPr>
            <a:xfrm>
              <a:off x="3771436" y="2434601"/>
              <a:ext cx="1349164" cy="1282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80465" tIns="40232" rIns="80465" bIns="40232" rtlCol="0" anchor="ctr"/>
            <a:lstStyle/>
            <a:p>
              <a:pPr algn="ctr" defTabSz="685800" fontAlgn="auto">
                <a:spcBef>
                  <a:spcPts val="0"/>
                </a:spcBef>
                <a:spcAft>
                  <a:spcPts val="0"/>
                </a:spcAft>
              </a:pPr>
              <a:endParaRPr lang="en-GB" sz="1350" dirty="0">
                <a:solidFill>
                  <a:prstClr val="white"/>
                </a:solidFill>
                <a:latin typeface="Calibri"/>
              </a:endParaRPr>
            </a:p>
          </p:txBody>
        </p:sp>
        <p:sp>
          <p:nvSpPr>
            <p:cNvPr id="19" name="Rectangle 18">
              <a:extLst>
                <a:ext uri="{FF2B5EF4-FFF2-40B4-BE49-F238E27FC236}">
                  <a16:creationId xmlns:a16="http://schemas.microsoft.com/office/drawing/2014/main" id="{83CEF2B7-4875-4FF3-A587-CA807FFC9401}"/>
                </a:ext>
              </a:extLst>
            </p:cNvPr>
            <p:cNvSpPr/>
            <p:nvPr/>
          </p:nvSpPr>
          <p:spPr>
            <a:xfrm>
              <a:off x="3674643" y="2857939"/>
              <a:ext cx="1463741" cy="481607"/>
            </a:xfrm>
            <a:prstGeom prst="rect">
              <a:avLst/>
            </a:prstGeom>
            <a:noFill/>
          </p:spPr>
          <p:txBody>
            <a:bodyPr wrap="square" lIns="80465" tIns="40232" rIns="80465" bIns="40232">
              <a:spAutoFit/>
            </a:bodyPr>
            <a:lstStyle/>
            <a:p>
              <a:pPr algn="ctr" defTabSz="685800" fontAlgn="auto">
                <a:spcBef>
                  <a:spcPts val="0"/>
                </a:spcBef>
                <a:spcAft>
                  <a:spcPts val="0"/>
                </a:spcAft>
              </a:pPr>
              <a:r>
                <a:rPr lang="en-GB" sz="1050" b="1" dirty="0">
                  <a:solidFill>
                    <a:prstClr val="white"/>
                  </a:solidFill>
                  <a:latin typeface="Calibri"/>
                  <a:ea typeface="+mn-ea"/>
                </a:rPr>
                <a:t>Nutrition</a:t>
              </a:r>
              <a:endParaRPr lang="en-GB" sz="1350" b="1" dirty="0">
                <a:solidFill>
                  <a:prstClr val="white"/>
                </a:solidFill>
                <a:latin typeface="Calibri"/>
                <a:ea typeface="+mn-ea"/>
              </a:endParaRPr>
            </a:p>
          </p:txBody>
        </p:sp>
        <p:sp>
          <p:nvSpPr>
            <p:cNvPr id="20" name="Oval 19">
              <a:extLst>
                <a:ext uri="{FF2B5EF4-FFF2-40B4-BE49-F238E27FC236}">
                  <a16:creationId xmlns:a16="http://schemas.microsoft.com/office/drawing/2014/main" id="{C93B0DE0-E4F8-4643-BB09-F24FF3B86E7E}"/>
                </a:ext>
              </a:extLst>
            </p:cNvPr>
            <p:cNvSpPr/>
            <p:nvPr/>
          </p:nvSpPr>
          <p:spPr>
            <a:xfrm>
              <a:off x="8622473" y="2701342"/>
              <a:ext cx="1158350" cy="1282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80465" tIns="40232" rIns="80465" bIns="40232" rtlCol="0" anchor="ctr"/>
            <a:lstStyle/>
            <a:p>
              <a:pPr algn="ctr" defTabSz="685800" fontAlgn="auto">
                <a:spcBef>
                  <a:spcPts val="0"/>
                </a:spcBef>
                <a:spcAft>
                  <a:spcPts val="0"/>
                </a:spcAft>
              </a:pPr>
              <a:endParaRPr lang="en-GB" sz="1350" dirty="0">
                <a:solidFill>
                  <a:prstClr val="white"/>
                </a:solidFill>
                <a:latin typeface="Calibri"/>
              </a:endParaRPr>
            </a:p>
          </p:txBody>
        </p:sp>
        <p:sp>
          <p:nvSpPr>
            <p:cNvPr id="21" name="Rectangle 20">
              <a:extLst>
                <a:ext uri="{FF2B5EF4-FFF2-40B4-BE49-F238E27FC236}">
                  <a16:creationId xmlns:a16="http://schemas.microsoft.com/office/drawing/2014/main" id="{46D148C6-9551-4382-964A-E0756A140E87}"/>
                </a:ext>
              </a:extLst>
            </p:cNvPr>
            <p:cNvSpPr/>
            <p:nvPr/>
          </p:nvSpPr>
          <p:spPr>
            <a:xfrm>
              <a:off x="8574807" y="3124895"/>
              <a:ext cx="1253682" cy="435827"/>
            </a:xfrm>
            <a:prstGeom prst="rect">
              <a:avLst/>
            </a:prstGeom>
            <a:noFill/>
          </p:spPr>
          <p:txBody>
            <a:bodyPr wrap="square" lIns="80465" tIns="40232" rIns="80465" bIns="40232">
              <a:spAutoFit/>
            </a:bodyPr>
            <a:lstStyle/>
            <a:p>
              <a:pPr algn="ctr" defTabSz="685800" fontAlgn="auto">
                <a:spcBef>
                  <a:spcPts val="0"/>
                </a:spcBef>
                <a:spcAft>
                  <a:spcPts val="0"/>
                </a:spcAft>
              </a:pPr>
              <a:r>
                <a:rPr lang="en-GB" sz="900" b="1" dirty="0">
                  <a:solidFill>
                    <a:prstClr val="white"/>
                  </a:solidFill>
                  <a:latin typeface="Calibri"/>
                  <a:ea typeface="+mn-ea"/>
                </a:rPr>
                <a:t>Skin</a:t>
              </a:r>
              <a:endParaRPr lang="en-GB" sz="1350" b="1" dirty="0">
                <a:solidFill>
                  <a:prstClr val="white"/>
                </a:solidFill>
                <a:latin typeface="Calibri"/>
                <a:ea typeface="+mn-ea"/>
              </a:endParaRPr>
            </a:p>
          </p:txBody>
        </p:sp>
        <p:sp>
          <p:nvSpPr>
            <p:cNvPr id="22" name="Oval 21">
              <a:extLst>
                <a:ext uri="{FF2B5EF4-FFF2-40B4-BE49-F238E27FC236}">
                  <a16:creationId xmlns:a16="http://schemas.microsoft.com/office/drawing/2014/main" id="{F33A693F-D48B-46EA-A885-D110406D184C}"/>
                </a:ext>
              </a:extLst>
            </p:cNvPr>
            <p:cNvSpPr/>
            <p:nvPr/>
          </p:nvSpPr>
          <p:spPr>
            <a:xfrm>
              <a:off x="7345409" y="4028640"/>
              <a:ext cx="1528960" cy="152809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80465" tIns="40232" rIns="80465" bIns="40232" rtlCol="0" anchor="ctr"/>
            <a:lstStyle/>
            <a:p>
              <a:pPr algn="ctr" defTabSz="685800" fontAlgn="auto">
                <a:spcBef>
                  <a:spcPts val="0"/>
                </a:spcBef>
                <a:spcAft>
                  <a:spcPts val="0"/>
                </a:spcAft>
              </a:pPr>
              <a:endParaRPr lang="en-GB" sz="1350" dirty="0">
                <a:solidFill>
                  <a:prstClr val="white"/>
                </a:solidFill>
                <a:latin typeface="Calibri"/>
              </a:endParaRPr>
            </a:p>
          </p:txBody>
        </p:sp>
        <p:sp>
          <p:nvSpPr>
            <p:cNvPr id="23" name="Rectangle 22">
              <a:extLst>
                <a:ext uri="{FF2B5EF4-FFF2-40B4-BE49-F238E27FC236}">
                  <a16:creationId xmlns:a16="http://schemas.microsoft.com/office/drawing/2014/main" id="{8A989A6E-98F8-409C-9F78-9E09B7FB76AF}"/>
                </a:ext>
              </a:extLst>
            </p:cNvPr>
            <p:cNvSpPr/>
            <p:nvPr/>
          </p:nvSpPr>
          <p:spPr>
            <a:xfrm>
              <a:off x="7281036" y="4600021"/>
              <a:ext cx="1691007" cy="435827"/>
            </a:xfrm>
            <a:prstGeom prst="rect">
              <a:avLst/>
            </a:prstGeom>
            <a:noFill/>
          </p:spPr>
          <p:txBody>
            <a:bodyPr wrap="square" lIns="80465" tIns="40232" rIns="80465" bIns="40232">
              <a:spAutoFit/>
            </a:bodyPr>
            <a:lstStyle/>
            <a:p>
              <a:pPr algn="ctr" defTabSz="685800" fontAlgn="auto">
                <a:spcBef>
                  <a:spcPts val="0"/>
                </a:spcBef>
                <a:spcAft>
                  <a:spcPts val="0"/>
                </a:spcAft>
              </a:pPr>
              <a:r>
                <a:rPr lang="en-GB" sz="900" b="1" dirty="0">
                  <a:solidFill>
                    <a:prstClr val="white"/>
                  </a:solidFill>
                  <a:latin typeface="Calibri"/>
                  <a:ea typeface="+mn-ea"/>
                </a:rPr>
                <a:t>Dehydration</a:t>
              </a:r>
            </a:p>
          </p:txBody>
        </p:sp>
      </p:grpSp>
      <p:sp>
        <p:nvSpPr>
          <p:cNvPr id="26" name="TextBox 25">
            <a:extLst>
              <a:ext uri="{FF2B5EF4-FFF2-40B4-BE49-F238E27FC236}">
                <a16:creationId xmlns:a16="http://schemas.microsoft.com/office/drawing/2014/main" id="{ED413740-7617-4D75-897B-E9A7BA61D3F3}"/>
              </a:ext>
            </a:extLst>
          </p:cNvPr>
          <p:cNvSpPr txBox="1"/>
          <p:nvPr/>
        </p:nvSpPr>
        <p:spPr>
          <a:xfrm>
            <a:off x="483054" y="355908"/>
            <a:ext cx="2698802" cy="523220"/>
          </a:xfrm>
          <a:prstGeom prst="rect">
            <a:avLst/>
          </a:prstGeom>
          <a:noFill/>
        </p:spPr>
        <p:txBody>
          <a:bodyPr wrap="square" rtlCol="0">
            <a:spAutoFit/>
          </a:bodyPr>
          <a:lstStyle/>
          <a:p>
            <a:pPr defTabSz="685800" fontAlgn="auto">
              <a:spcBef>
                <a:spcPts val="0"/>
              </a:spcBef>
              <a:spcAft>
                <a:spcPts val="0"/>
              </a:spcAft>
            </a:pPr>
            <a:r>
              <a:rPr lang="en-GB" sz="2800" b="1" dirty="0">
                <a:solidFill>
                  <a:srgbClr val="7030A0"/>
                </a:solidFill>
                <a:latin typeface="Calibri"/>
                <a:ea typeface="+mn-ea"/>
              </a:rPr>
              <a:t>Carers App </a:t>
            </a:r>
          </a:p>
        </p:txBody>
      </p:sp>
    </p:spTree>
    <p:extLst>
      <p:ext uri="{BB962C8B-B14F-4D97-AF65-F5344CB8AC3E}">
        <p14:creationId xmlns:p14="http://schemas.microsoft.com/office/powerpoint/2010/main" val="273678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 y="313317"/>
            <a:ext cx="9144000"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350" dirty="0">
                <a:solidFill>
                  <a:schemeClr val="bg1"/>
                </a:solidFill>
              </a:rPr>
              <a:t>Further Information &amp; Contact</a:t>
            </a:r>
          </a:p>
        </p:txBody>
      </p:sp>
      <p:sp>
        <p:nvSpPr>
          <p:cNvPr id="2" name="TextBox 1"/>
          <p:cNvSpPr txBox="1"/>
          <p:nvPr/>
        </p:nvSpPr>
        <p:spPr>
          <a:xfrm>
            <a:off x="552334" y="2240795"/>
            <a:ext cx="8304028" cy="2585323"/>
          </a:xfrm>
          <a:prstGeom prst="rect">
            <a:avLst/>
          </a:prstGeom>
          <a:noFill/>
        </p:spPr>
        <p:txBody>
          <a:bodyPr wrap="square" rtlCol="0">
            <a:spAutoFit/>
          </a:bodyPr>
          <a:lstStyle/>
          <a:p>
            <a:pPr algn="ctr"/>
            <a:r>
              <a:rPr lang="en-GB" sz="1800" b="1" u="sng" dirty="0">
                <a:solidFill>
                  <a:srgbClr val="7030A0"/>
                </a:solidFill>
              </a:rPr>
              <a:t>Further information: </a:t>
            </a:r>
          </a:p>
          <a:p>
            <a:endParaRPr lang="en-GB" sz="1800" dirty="0"/>
          </a:p>
          <a:p>
            <a:r>
              <a:rPr lang="en-GB" sz="1800" b="1" dirty="0">
                <a:solidFill>
                  <a:srgbClr val="7030A0"/>
                </a:solidFill>
              </a:rPr>
              <a:t>Website: </a:t>
            </a:r>
            <a:r>
              <a:rPr lang="en-GB" sz="1800" dirty="0">
                <a:solidFill>
                  <a:srgbClr val="7030A0"/>
                </a:solidFill>
                <a:hlinkClick r:id="rId2"/>
              </a:rPr>
              <a:t>https://designandlearningcentre.com/</a:t>
            </a:r>
            <a:r>
              <a:rPr lang="en-GB" sz="1800" dirty="0">
                <a:solidFill>
                  <a:srgbClr val="7030A0"/>
                </a:solidFill>
              </a:rPr>
              <a:t> </a:t>
            </a:r>
            <a:endParaRPr lang="en-GB" sz="1800" dirty="0"/>
          </a:p>
          <a:p>
            <a:endParaRPr lang="en-GB" sz="1800" dirty="0"/>
          </a:p>
          <a:p>
            <a:r>
              <a:rPr lang="en-GB" sz="1800" b="1" dirty="0">
                <a:solidFill>
                  <a:srgbClr val="7030A0"/>
                </a:solidFill>
              </a:rPr>
              <a:t>Get live Updates as they happen by following us on Twitter: </a:t>
            </a:r>
            <a:r>
              <a:rPr lang="en-GB" sz="1800" dirty="0">
                <a:solidFill>
                  <a:srgbClr val="7030A0"/>
                </a:solidFill>
                <a:hlinkClick r:id="rId3"/>
              </a:rPr>
              <a:t>@</a:t>
            </a:r>
            <a:r>
              <a:rPr lang="en-GB" sz="1800" dirty="0" err="1">
                <a:solidFill>
                  <a:srgbClr val="7030A0"/>
                </a:solidFill>
                <a:hlinkClick r:id="rId3"/>
              </a:rPr>
              <a:t>KentDLC</a:t>
            </a:r>
            <a:endParaRPr lang="en-GB" sz="1800" dirty="0">
              <a:solidFill>
                <a:srgbClr val="7030A0"/>
              </a:solidFill>
            </a:endParaRPr>
          </a:p>
          <a:p>
            <a:endParaRPr lang="en-GB" sz="1800" dirty="0">
              <a:solidFill>
                <a:srgbClr val="7030A0"/>
              </a:solidFill>
            </a:endParaRPr>
          </a:p>
          <a:p>
            <a:r>
              <a:rPr lang="en-GB" sz="1800" b="1" dirty="0">
                <a:solidFill>
                  <a:srgbClr val="7030A0"/>
                </a:solidFill>
              </a:rPr>
              <a:t>Email: </a:t>
            </a:r>
            <a:r>
              <a:rPr lang="en-GB" sz="1800" dirty="0">
                <a:solidFill>
                  <a:srgbClr val="7030A0"/>
                </a:solidFill>
                <a:hlinkClick r:id="rId4"/>
              </a:rPr>
              <a:t>designandlearningcentre@kent.gov.uk</a:t>
            </a:r>
            <a:r>
              <a:rPr lang="en-GB" sz="1800" dirty="0">
                <a:solidFill>
                  <a:srgbClr val="7030A0"/>
                </a:solidFill>
              </a:rPr>
              <a:t> </a:t>
            </a:r>
          </a:p>
          <a:p>
            <a:endParaRPr lang="en-GB" sz="1800" b="1" dirty="0">
              <a:solidFill>
                <a:srgbClr val="7030A0"/>
              </a:solidFill>
            </a:endParaRPr>
          </a:p>
          <a:p>
            <a:endParaRPr lang="en-GB" sz="1800" b="1" dirty="0">
              <a:solidFill>
                <a:srgbClr val="00B0F0"/>
              </a:solidFill>
            </a:endParaRPr>
          </a:p>
        </p:txBody>
      </p:sp>
      <p:pic>
        <p:nvPicPr>
          <p:cNvPr id="6" name="Picture 5" descr="A close up of a logo&#10;&#10;Description generated with very high confidence">
            <a:extLst>
              <a:ext uri="{FF2B5EF4-FFF2-40B4-BE49-F238E27FC236}">
                <a16:creationId xmlns:a16="http://schemas.microsoft.com/office/drawing/2014/main" id="{A585D3BA-DD06-4D45-AB09-259B39AEA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012" y="5737166"/>
            <a:ext cx="940538" cy="847261"/>
          </a:xfrm>
          <a:prstGeom prst="rect">
            <a:avLst/>
          </a:prstGeom>
        </p:spPr>
      </p:pic>
    </p:spTree>
    <p:extLst>
      <p:ext uri="{BB962C8B-B14F-4D97-AF65-F5344CB8AC3E}">
        <p14:creationId xmlns:p14="http://schemas.microsoft.com/office/powerpoint/2010/main" val="237149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90539" y="2243138"/>
            <a:ext cx="7718425" cy="819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685800" eaLnBrk="1" hangingPunct="1">
              <a:defRPr/>
            </a:pPr>
            <a:r>
              <a:rPr lang="en-US" altLang="en-US" sz="1875" dirty="0">
                <a:solidFill>
                  <a:srgbClr val="482487"/>
                </a:solidFill>
                <a:cs typeface="Arial" charset="0"/>
              </a:rPr>
              <a:t> </a:t>
            </a:r>
          </a:p>
          <a:p>
            <a:pPr defTabSz="685800" eaLnBrk="1" hangingPunct="1">
              <a:defRPr/>
            </a:pPr>
            <a:endParaRPr lang="en-US" altLang="en-US" sz="2850" b="1" dirty="0">
              <a:solidFill>
                <a:srgbClr val="2D1C5A"/>
              </a:solidFill>
              <a:cs typeface="Arial" charset="0"/>
            </a:endParaRPr>
          </a:p>
        </p:txBody>
      </p:sp>
      <p:sp>
        <p:nvSpPr>
          <p:cNvPr id="7" name="TextBox 1"/>
          <p:cNvSpPr txBox="1">
            <a:spLocks noChangeArrowheads="1"/>
          </p:cNvSpPr>
          <p:nvPr/>
        </p:nvSpPr>
        <p:spPr bwMode="auto">
          <a:xfrm>
            <a:off x="-448235" y="257445"/>
            <a:ext cx="9144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685800" eaLnBrk="1" hangingPunct="1">
              <a:defRPr/>
            </a:pPr>
            <a:r>
              <a:rPr lang="en-US" altLang="en-US" sz="1800" dirty="0">
                <a:solidFill>
                  <a:prstClr val="white"/>
                </a:solidFill>
              </a:rPr>
              <a:t>Design &amp; Learning Centre for Clinical &amp; Social Innovation</a:t>
            </a:r>
          </a:p>
          <a:p>
            <a:pPr algn="ctr" defTabSz="685800" eaLnBrk="1" hangingPunct="1">
              <a:defRPr/>
            </a:pPr>
            <a:r>
              <a:rPr lang="en-US" altLang="en-US" sz="1800" dirty="0">
                <a:solidFill>
                  <a:prstClr val="white"/>
                </a:solidFill>
              </a:rPr>
              <a:t>Co-Designing Better, Safer, Cheaper  and Different Care</a:t>
            </a:r>
          </a:p>
        </p:txBody>
      </p:sp>
      <p:pic>
        <p:nvPicPr>
          <p:cNvPr id="8" name="Manifesto"/>
          <p:cNvPicPr>
            <a:picLocks noChangeAspect="1" noChangeArrowheads="1"/>
          </p:cNvPicPr>
          <p:nvPr/>
        </p:nvPicPr>
        <p:blipFill rotWithShape="1">
          <a:blip r:embed="rId3">
            <a:extLst>
              <a:ext uri="{28A0092B-C50C-407E-A947-70E740481C1C}">
                <a14:useLocalDpi xmlns:a14="http://schemas.microsoft.com/office/drawing/2010/main" val="0"/>
              </a:ext>
            </a:extLst>
          </a:blip>
          <a:srcRect l="9663" t="9420" r="22390" b="5247"/>
          <a:stretch/>
        </p:blipFill>
        <p:spPr bwMode="auto">
          <a:xfrm>
            <a:off x="1016" y="1261035"/>
            <a:ext cx="9142983" cy="47875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6" name="Integrate Togeher Pop Up"/>
          <p:cNvGrpSpPr/>
          <p:nvPr/>
        </p:nvGrpSpPr>
        <p:grpSpPr>
          <a:xfrm>
            <a:off x="138224" y="4334096"/>
            <a:ext cx="2243469" cy="845289"/>
            <a:chOff x="138223" y="4635794"/>
            <a:chExt cx="2243469" cy="1127052"/>
          </a:xfrm>
        </p:grpSpPr>
        <p:sp>
          <p:nvSpPr>
            <p:cNvPr id="3" name="Rounded Rectangular Callout 2"/>
            <p:cNvSpPr/>
            <p:nvPr/>
          </p:nvSpPr>
          <p:spPr>
            <a:xfrm>
              <a:off x="138223" y="4635794"/>
              <a:ext cx="2243469" cy="1127052"/>
            </a:xfrm>
            <a:prstGeom prst="wedgeRoundRectCallout">
              <a:avLst>
                <a:gd name="adj1" fmla="val 51205"/>
                <a:gd name="adj2" fmla="val 78538"/>
                <a:gd name="adj3" fmla="val 16667"/>
              </a:avLst>
            </a:prstGeom>
            <a:solidFill>
              <a:srgbClr val="482487"/>
            </a:solidFill>
            <a:ln>
              <a:solidFill>
                <a:srgbClr val="4824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defRPr/>
              </a:pPr>
              <a:endParaRPr lang="en-GB" sz="1800" dirty="0">
                <a:solidFill>
                  <a:prstClr val="white"/>
                </a:solidFill>
                <a:latin typeface="Calibri"/>
              </a:endParaRPr>
            </a:p>
          </p:txBody>
        </p:sp>
        <p:sp>
          <p:nvSpPr>
            <p:cNvPr id="4" name="TextBox 3"/>
            <p:cNvSpPr txBox="1"/>
            <p:nvPr/>
          </p:nvSpPr>
          <p:spPr>
            <a:xfrm>
              <a:off x="138223" y="4783821"/>
              <a:ext cx="2243468" cy="615553"/>
            </a:xfrm>
            <a:prstGeom prst="rect">
              <a:avLst/>
            </a:prstGeom>
            <a:noFill/>
          </p:spPr>
          <p:txBody>
            <a:bodyPr wrap="square" rtlCol="0">
              <a:spAutoFit/>
            </a:bodyPr>
            <a:lstStyle/>
            <a:p>
              <a:pPr algn="ctr" defTabSz="685800">
                <a:defRPr/>
              </a:pPr>
              <a:r>
                <a:rPr lang="en-GB" sz="1200" dirty="0">
                  <a:solidFill>
                    <a:prstClr val="white"/>
                  </a:solidFill>
                </a:rPr>
                <a:t>Removing organisational &amp; professional barriers</a:t>
              </a:r>
            </a:p>
          </p:txBody>
        </p:sp>
      </p:grpSp>
      <p:grpSp>
        <p:nvGrpSpPr>
          <p:cNvPr id="9" name="Purple Zone Pop Up"/>
          <p:cNvGrpSpPr/>
          <p:nvPr/>
        </p:nvGrpSpPr>
        <p:grpSpPr>
          <a:xfrm>
            <a:off x="5883350" y="1862482"/>
            <a:ext cx="2243469" cy="845289"/>
            <a:chOff x="5883349" y="1340309"/>
            <a:chExt cx="2243469" cy="1127052"/>
          </a:xfrm>
        </p:grpSpPr>
        <p:sp>
          <p:nvSpPr>
            <p:cNvPr id="10" name="Rounded Rectangular Callout 9"/>
            <p:cNvSpPr/>
            <p:nvPr/>
          </p:nvSpPr>
          <p:spPr>
            <a:xfrm>
              <a:off x="5883349" y="1340309"/>
              <a:ext cx="2243469" cy="1127052"/>
            </a:xfrm>
            <a:prstGeom prst="wedgeRoundRectCallout">
              <a:avLst>
                <a:gd name="adj1" fmla="val -81496"/>
                <a:gd name="adj2" fmla="val 20047"/>
                <a:gd name="adj3" fmla="val 16667"/>
              </a:avLst>
            </a:prstGeom>
            <a:solidFill>
              <a:srgbClr val="482487"/>
            </a:solidFill>
            <a:ln>
              <a:solidFill>
                <a:srgbClr val="4824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defRPr/>
              </a:pPr>
              <a:endParaRPr lang="en-GB" sz="1800" dirty="0">
                <a:solidFill>
                  <a:prstClr val="white"/>
                </a:solidFill>
                <a:latin typeface="Calibri"/>
              </a:endParaRPr>
            </a:p>
          </p:txBody>
        </p:sp>
        <p:sp>
          <p:nvSpPr>
            <p:cNvPr id="11" name="TextBox 10"/>
            <p:cNvSpPr txBox="1"/>
            <p:nvPr/>
          </p:nvSpPr>
          <p:spPr>
            <a:xfrm>
              <a:off x="5883350" y="1393841"/>
              <a:ext cx="2243468" cy="861775"/>
            </a:xfrm>
            <a:prstGeom prst="rect">
              <a:avLst/>
            </a:prstGeom>
            <a:noFill/>
          </p:spPr>
          <p:txBody>
            <a:bodyPr wrap="square" rtlCol="0">
              <a:spAutoFit/>
            </a:bodyPr>
            <a:lstStyle/>
            <a:p>
              <a:pPr algn="ctr" defTabSz="685800">
                <a:defRPr/>
              </a:pPr>
              <a:r>
                <a:rPr lang="en-GB" sz="1200" dirty="0">
                  <a:solidFill>
                    <a:prstClr val="white"/>
                  </a:solidFill>
                </a:rPr>
                <a:t>An  Innovation Space for Professionals, Citizens, businesses &amp; academics</a:t>
              </a:r>
            </a:p>
          </p:txBody>
        </p:sp>
      </p:grpSp>
      <p:grpSp>
        <p:nvGrpSpPr>
          <p:cNvPr id="15" name="Innovation and transformation pop up"/>
          <p:cNvGrpSpPr/>
          <p:nvPr/>
        </p:nvGrpSpPr>
        <p:grpSpPr>
          <a:xfrm>
            <a:off x="6811926" y="4105951"/>
            <a:ext cx="2257645" cy="677204"/>
            <a:chOff x="6811925" y="4331602"/>
            <a:chExt cx="2257645" cy="902938"/>
          </a:xfrm>
        </p:grpSpPr>
        <p:sp>
          <p:nvSpPr>
            <p:cNvPr id="12" name="Rounded Rectangular Callout 11"/>
            <p:cNvSpPr/>
            <p:nvPr/>
          </p:nvSpPr>
          <p:spPr>
            <a:xfrm>
              <a:off x="6811925" y="4331602"/>
              <a:ext cx="2243469" cy="902938"/>
            </a:xfrm>
            <a:prstGeom prst="wedgeRoundRectCallout">
              <a:avLst>
                <a:gd name="adj1" fmla="val -33629"/>
                <a:gd name="adj2" fmla="val -81124"/>
                <a:gd name="adj3" fmla="val 16667"/>
              </a:avLst>
            </a:prstGeom>
            <a:solidFill>
              <a:srgbClr val="482487"/>
            </a:solidFill>
            <a:ln>
              <a:solidFill>
                <a:srgbClr val="48248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defRPr/>
              </a:pPr>
              <a:endParaRPr lang="en-GB" sz="1800" dirty="0">
                <a:solidFill>
                  <a:prstClr val="white"/>
                </a:solidFill>
                <a:latin typeface="Calibri"/>
              </a:endParaRPr>
            </a:p>
          </p:txBody>
        </p:sp>
        <p:sp>
          <p:nvSpPr>
            <p:cNvPr id="13" name="TextBox 12"/>
            <p:cNvSpPr txBox="1"/>
            <p:nvPr/>
          </p:nvSpPr>
          <p:spPr>
            <a:xfrm>
              <a:off x="6826102" y="4333266"/>
              <a:ext cx="2243468" cy="615553"/>
            </a:xfrm>
            <a:prstGeom prst="rect">
              <a:avLst/>
            </a:prstGeom>
            <a:noFill/>
          </p:spPr>
          <p:txBody>
            <a:bodyPr wrap="square" rtlCol="0">
              <a:spAutoFit/>
            </a:bodyPr>
            <a:lstStyle/>
            <a:p>
              <a:pPr algn="ctr" defTabSz="685800">
                <a:defRPr/>
              </a:pPr>
              <a:r>
                <a:rPr lang="en-GB" sz="1200" dirty="0">
                  <a:solidFill>
                    <a:prstClr val="white"/>
                  </a:solidFill>
                </a:rPr>
                <a:t>Finding the right solutions to make a real difference</a:t>
              </a:r>
            </a:p>
          </p:txBody>
        </p:sp>
      </p:grpSp>
    </p:spTree>
    <p:extLst>
      <p:ext uri="{BB962C8B-B14F-4D97-AF65-F5344CB8AC3E}">
        <p14:creationId xmlns:p14="http://schemas.microsoft.com/office/powerpoint/2010/main" val="1889363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1143001" y="1559919"/>
            <a:ext cx="6857999" cy="646331"/>
          </a:xfrm>
          <a:prstGeom prst="rect">
            <a:avLst/>
          </a:prstGeom>
          <a:noFill/>
        </p:spPr>
        <p:txBody>
          <a:bodyPr wrap="square" rtlCol="0">
            <a:spAutoFit/>
          </a:bodyPr>
          <a:lstStyle/>
          <a:p>
            <a:pPr algn="ctr" defTabSz="685800" fontAlgn="auto">
              <a:spcBef>
                <a:spcPts val="0"/>
              </a:spcBef>
              <a:spcAft>
                <a:spcPts val="0"/>
              </a:spcAft>
              <a:defRPr/>
            </a:pPr>
            <a:r>
              <a:rPr lang="en-GB" sz="3600" dirty="0">
                <a:solidFill>
                  <a:prstClr val="white"/>
                </a:solidFill>
                <a:latin typeface="Arial" panose="020B0604020202020204" pitchFamily="34" charset="0"/>
                <a:ea typeface="+mn-ea"/>
                <a:cs typeface="Arial" panose="020B0604020202020204" pitchFamily="34" charset="0"/>
              </a:rPr>
              <a:t>Digitally Enabled ESTHER </a:t>
            </a: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09" y="5926033"/>
            <a:ext cx="3400425" cy="646331"/>
          </a:xfrm>
          <a:prstGeom prst="rect">
            <a:avLst/>
          </a:prstGeom>
        </p:spPr>
      </p:pic>
      <p:sp>
        <p:nvSpPr>
          <p:cNvPr id="4" name="TextBox 3">
            <a:extLst>
              <a:ext uri="{FF2B5EF4-FFF2-40B4-BE49-F238E27FC236}">
                <a16:creationId xmlns:a16="http://schemas.microsoft.com/office/drawing/2014/main" id="{9D4FB2B7-FA2D-4F14-8D6D-7F24C146410C}"/>
              </a:ext>
            </a:extLst>
          </p:cNvPr>
          <p:cNvSpPr txBox="1"/>
          <p:nvPr/>
        </p:nvSpPr>
        <p:spPr>
          <a:xfrm>
            <a:off x="158066" y="780616"/>
            <a:ext cx="6082749" cy="5655394"/>
          </a:xfrm>
          <a:prstGeom prst="rect">
            <a:avLst/>
          </a:prstGeom>
          <a:noFill/>
        </p:spPr>
        <p:txBody>
          <a:bodyPr wrap="square" rtlCol="0">
            <a:spAutoFit/>
          </a:bodyPr>
          <a:lstStyle/>
          <a:p>
            <a:pPr algn="ctr" defTabSz="685800" fontAlgn="auto">
              <a:spcBef>
                <a:spcPts val="0"/>
              </a:spcBef>
              <a:spcAft>
                <a:spcPts val="0"/>
              </a:spcAft>
              <a:defRPr/>
            </a:pPr>
            <a:endParaRPr lang="en-GB" sz="1800" b="1" dirty="0">
              <a:solidFill>
                <a:prstClr val="black"/>
              </a:solidFill>
              <a:latin typeface="Calibri"/>
              <a:ea typeface="+mn-ea"/>
            </a:endParaRPr>
          </a:p>
          <a:p>
            <a:pPr marL="257175" indent="-257175" defTabSz="685800" fontAlgn="auto">
              <a:spcBef>
                <a:spcPts val="0"/>
              </a:spcBef>
              <a:spcAft>
                <a:spcPts val="0"/>
              </a:spcAft>
              <a:buFont typeface="Arial" panose="020B0604020202020204" pitchFamily="34" charset="0"/>
              <a:buChar char="•"/>
              <a:defRPr/>
            </a:pPr>
            <a:r>
              <a:rPr lang="en-GB" dirty="0">
                <a:solidFill>
                  <a:prstClr val="black"/>
                </a:solidFill>
                <a:latin typeface="Calibri"/>
                <a:ea typeface="+mn-ea"/>
              </a:rPr>
              <a:t>Co-designing solutions with citizens and professionals in less than a year</a:t>
            </a:r>
          </a:p>
          <a:p>
            <a:pPr marL="257175" indent="-257175" defTabSz="685800" fontAlgn="auto">
              <a:spcBef>
                <a:spcPts val="0"/>
              </a:spcBef>
              <a:spcAft>
                <a:spcPts val="0"/>
              </a:spcAft>
              <a:buFont typeface="Arial" panose="020B0604020202020204" pitchFamily="34" charset="0"/>
              <a:buChar char="•"/>
              <a:defRPr/>
            </a:pPr>
            <a:r>
              <a:rPr lang="en-GB" dirty="0">
                <a:solidFill>
                  <a:prstClr val="black"/>
                </a:solidFill>
                <a:latin typeface="Calibri"/>
                <a:ea typeface="+mn-ea"/>
              </a:rPr>
              <a:t>Learning – freedom to innovate</a:t>
            </a:r>
          </a:p>
          <a:p>
            <a:pPr marL="257175" indent="-257175" defTabSz="685800" fontAlgn="auto">
              <a:spcBef>
                <a:spcPts val="0"/>
              </a:spcBef>
              <a:spcAft>
                <a:spcPts val="0"/>
              </a:spcAft>
              <a:buFont typeface="Arial" panose="020B0604020202020204" pitchFamily="34" charset="0"/>
              <a:buChar char="•"/>
              <a:defRPr/>
            </a:pPr>
            <a:r>
              <a:rPr lang="en-GB" dirty="0">
                <a:solidFill>
                  <a:prstClr val="black"/>
                </a:solidFill>
                <a:latin typeface="Calibri"/>
                <a:ea typeface="+mn-ea"/>
              </a:rPr>
              <a:t>Co-implementing locally after evaluation</a:t>
            </a:r>
          </a:p>
          <a:p>
            <a:pPr marL="257175" indent="-257175" defTabSz="685800" fontAlgn="auto">
              <a:spcBef>
                <a:spcPts val="0"/>
              </a:spcBef>
              <a:spcAft>
                <a:spcPts val="0"/>
              </a:spcAft>
              <a:buFont typeface="Arial" panose="020B0604020202020204" pitchFamily="34" charset="0"/>
              <a:buChar char="•"/>
              <a:defRPr/>
            </a:pPr>
            <a:r>
              <a:rPr lang="en-GB" dirty="0">
                <a:solidFill>
                  <a:prstClr val="black"/>
                </a:solidFill>
                <a:latin typeface="Calibri"/>
                <a:ea typeface="+mn-ea"/>
              </a:rPr>
              <a:t>Empowering the citizen – moving away from professionally dominated towards person-centred care and co-production </a:t>
            </a:r>
          </a:p>
          <a:p>
            <a:pPr marL="257175" indent="-257175" defTabSz="685800" fontAlgn="auto">
              <a:spcBef>
                <a:spcPts val="0"/>
              </a:spcBef>
              <a:spcAft>
                <a:spcPts val="0"/>
              </a:spcAft>
              <a:buFont typeface="Arial" panose="020B0604020202020204" pitchFamily="34" charset="0"/>
              <a:buChar char="•"/>
              <a:defRPr/>
            </a:pPr>
            <a:r>
              <a:rPr lang="en-GB" dirty="0">
                <a:solidFill>
                  <a:prstClr val="black"/>
                </a:solidFill>
                <a:latin typeface="Calibri"/>
                <a:ea typeface="+mn-ea"/>
              </a:rPr>
              <a:t>Utilising the digital revolution</a:t>
            </a:r>
          </a:p>
          <a:p>
            <a:pPr marL="257175" indent="-257175" defTabSz="685800" fontAlgn="auto">
              <a:spcBef>
                <a:spcPts val="0"/>
              </a:spcBef>
              <a:spcAft>
                <a:spcPts val="0"/>
              </a:spcAft>
              <a:buFont typeface="Arial" panose="020B0604020202020204" pitchFamily="34" charset="0"/>
              <a:buChar char="•"/>
              <a:defRPr/>
            </a:pPr>
            <a:r>
              <a:rPr lang="en-GB" dirty="0">
                <a:solidFill>
                  <a:prstClr val="black"/>
                </a:solidFill>
                <a:latin typeface="Calibri"/>
                <a:ea typeface="+mn-ea"/>
              </a:rPr>
              <a:t>Delivering the Innovation Facility for 1.8 million citizens on behalf of the </a:t>
            </a:r>
            <a:r>
              <a:rPr lang="en-US" dirty="0">
                <a:solidFill>
                  <a:prstClr val="black"/>
                </a:solidFill>
                <a:latin typeface="Calibri"/>
                <a:ea typeface="+mn-ea"/>
              </a:rPr>
              <a:t>Kent and Medway</a:t>
            </a:r>
            <a:r>
              <a:rPr lang="en-GB" dirty="0">
                <a:solidFill>
                  <a:prstClr val="black"/>
                </a:solidFill>
                <a:latin typeface="Calibri"/>
                <a:ea typeface="+mn-ea"/>
              </a:rPr>
              <a:t> Health system in collaboration with Kent Surrey Sussex Academic Health Science Network </a:t>
            </a:r>
          </a:p>
          <a:p>
            <a:pPr defTabSz="685800" fontAlgn="auto">
              <a:spcBef>
                <a:spcPts val="0"/>
              </a:spcBef>
              <a:spcAft>
                <a:spcPts val="0"/>
              </a:spcAft>
              <a:defRPr/>
            </a:pPr>
            <a:endParaRPr lang="en-GB" sz="1800" dirty="0">
              <a:solidFill>
                <a:srgbClr val="7030A0"/>
              </a:solidFill>
              <a:latin typeface="Calibri"/>
              <a:ea typeface="+mn-ea"/>
            </a:endParaRPr>
          </a:p>
          <a:p>
            <a:pPr algn="ctr" defTabSz="685800" fontAlgn="auto">
              <a:spcBef>
                <a:spcPts val="0"/>
              </a:spcBef>
              <a:spcAft>
                <a:spcPts val="0"/>
              </a:spcAft>
              <a:defRPr/>
            </a:pPr>
            <a:endParaRPr lang="en-GB" sz="1350" dirty="0">
              <a:solidFill>
                <a:prstClr val="black"/>
              </a:solidFill>
              <a:latin typeface="Calibri"/>
              <a:ea typeface="+mn-ea"/>
            </a:endParaRPr>
          </a:p>
        </p:txBody>
      </p:sp>
      <p:sp>
        <p:nvSpPr>
          <p:cNvPr id="8" name="Rounded Rectangle 17">
            <a:extLst>
              <a:ext uri="{FF2B5EF4-FFF2-40B4-BE49-F238E27FC236}">
                <a16:creationId xmlns:a16="http://schemas.microsoft.com/office/drawing/2014/main" id="{A6E90761-3955-4688-B606-1CDB2667BE37}"/>
              </a:ext>
            </a:extLst>
          </p:cNvPr>
          <p:cNvSpPr/>
          <p:nvPr/>
        </p:nvSpPr>
        <p:spPr>
          <a:xfrm>
            <a:off x="6404368" y="335097"/>
            <a:ext cx="2600484" cy="1345593"/>
          </a:xfrm>
          <a:prstGeom prst="roundRect">
            <a:avLst/>
          </a:prstGeom>
          <a:solidFill>
            <a:srgbClr val="482487">
              <a:alpha val="48000"/>
            </a:srgbClr>
          </a:solidFill>
          <a:ln>
            <a:noFill/>
          </a:ln>
          <a:effectLst>
            <a:outerShdw blurRad="50800" dist="50800" dir="5400000" algn="ctr" rotWithShape="0">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350" dirty="0">
                <a:solidFill>
                  <a:prstClr val="white"/>
                </a:solidFill>
                <a:latin typeface="Calibri"/>
              </a:rPr>
              <a:t>INNOVATION &amp; TECHNOLOGY</a:t>
            </a:r>
            <a:endParaRPr lang="en-GB" sz="825" dirty="0">
              <a:solidFill>
                <a:prstClr val="white"/>
              </a:solidFill>
              <a:latin typeface="Calibri"/>
            </a:endParaRPr>
          </a:p>
        </p:txBody>
      </p:sp>
      <p:sp>
        <p:nvSpPr>
          <p:cNvPr id="9" name="Rounded Rectangle 9">
            <a:extLst>
              <a:ext uri="{FF2B5EF4-FFF2-40B4-BE49-F238E27FC236}">
                <a16:creationId xmlns:a16="http://schemas.microsoft.com/office/drawing/2014/main" id="{49072AF8-8358-40DF-9A22-4089F73A06BD}"/>
              </a:ext>
            </a:extLst>
          </p:cNvPr>
          <p:cNvSpPr/>
          <p:nvPr/>
        </p:nvSpPr>
        <p:spPr>
          <a:xfrm>
            <a:off x="6385450" y="1962756"/>
            <a:ext cx="2600484" cy="1345592"/>
          </a:xfrm>
          <a:prstGeom prst="roundRect">
            <a:avLst/>
          </a:prstGeom>
          <a:solidFill>
            <a:srgbClr val="482487">
              <a:alpha val="48000"/>
            </a:srgbClr>
          </a:solidFill>
          <a:ln>
            <a:noFill/>
          </a:ln>
          <a:effectLst>
            <a:outerShdw blurRad="50800" dist="50800" dir="5400000" algn="ctr" rotWithShape="0">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350" dirty="0">
                <a:solidFill>
                  <a:prstClr val="white"/>
                </a:solidFill>
                <a:latin typeface="Calibri"/>
              </a:rPr>
              <a:t>LEARNING &amp; DEVELOPMENT</a:t>
            </a:r>
          </a:p>
        </p:txBody>
      </p:sp>
      <p:sp>
        <p:nvSpPr>
          <p:cNvPr id="10" name="Rounded Rectangle 12">
            <a:extLst>
              <a:ext uri="{FF2B5EF4-FFF2-40B4-BE49-F238E27FC236}">
                <a16:creationId xmlns:a16="http://schemas.microsoft.com/office/drawing/2014/main" id="{5664723B-1206-46EF-B6D8-F0F44648EC50}"/>
              </a:ext>
            </a:extLst>
          </p:cNvPr>
          <p:cNvSpPr/>
          <p:nvPr/>
        </p:nvSpPr>
        <p:spPr>
          <a:xfrm>
            <a:off x="6385450" y="3549653"/>
            <a:ext cx="2600484" cy="1345591"/>
          </a:xfrm>
          <a:prstGeom prst="roundRect">
            <a:avLst/>
          </a:prstGeom>
          <a:solidFill>
            <a:srgbClr val="482487">
              <a:alpha val="48000"/>
            </a:srgbClr>
          </a:solidFill>
          <a:ln>
            <a:noFill/>
          </a:ln>
          <a:effectLst>
            <a:outerShdw blurRad="50800" dist="50800" dir="5400000" algn="ctr" rotWithShape="0">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350" dirty="0">
                <a:solidFill>
                  <a:prstClr val="white"/>
                </a:solidFill>
                <a:latin typeface="Calibri"/>
              </a:rPr>
              <a:t>EXTERNAL &amp; INTERNATIONAL FUNDING</a:t>
            </a:r>
          </a:p>
        </p:txBody>
      </p:sp>
      <p:sp>
        <p:nvSpPr>
          <p:cNvPr id="11" name="Rounded Rectangle 14">
            <a:extLst>
              <a:ext uri="{FF2B5EF4-FFF2-40B4-BE49-F238E27FC236}">
                <a16:creationId xmlns:a16="http://schemas.microsoft.com/office/drawing/2014/main" id="{2BE032E7-354E-4C3F-908D-EF3A290ACE2E}"/>
              </a:ext>
            </a:extLst>
          </p:cNvPr>
          <p:cNvSpPr/>
          <p:nvPr/>
        </p:nvSpPr>
        <p:spPr>
          <a:xfrm>
            <a:off x="6404368" y="5177313"/>
            <a:ext cx="2600484" cy="1345590"/>
          </a:xfrm>
          <a:prstGeom prst="roundRect">
            <a:avLst/>
          </a:prstGeom>
          <a:solidFill>
            <a:srgbClr val="482487">
              <a:alpha val="48000"/>
            </a:srgbClr>
          </a:solidFill>
          <a:ln>
            <a:noFill/>
          </a:ln>
          <a:effectLst>
            <a:outerShdw blurRad="50800" dist="50800" dir="5400000" algn="ctr" rotWithShape="0">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350" dirty="0">
                <a:solidFill>
                  <a:prstClr val="white"/>
                </a:solidFill>
                <a:latin typeface="Calibri"/>
              </a:rPr>
              <a:t>CO-PRODUCTION &amp; CO-IMPLEMTATION,</a:t>
            </a:r>
          </a:p>
          <a:p>
            <a:pPr algn="ctr" defTabSz="685800" fontAlgn="auto">
              <a:spcBef>
                <a:spcPts val="0"/>
              </a:spcBef>
              <a:spcAft>
                <a:spcPts val="0"/>
              </a:spcAft>
            </a:pPr>
            <a:r>
              <a:rPr lang="en-GB" sz="1350" dirty="0">
                <a:solidFill>
                  <a:prstClr val="white"/>
                </a:solidFill>
                <a:latin typeface="Calibri"/>
              </a:rPr>
              <a:t>ENGAGEMENT &amp; RESEARCH</a:t>
            </a:r>
          </a:p>
        </p:txBody>
      </p:sp>
      <p:sp>
        <p:nvSpPr>
          <p:cNvPr id="2" name="Rectangle 1">
            <a:extLst>
              <a:ext uri="{FF2B5EF4-FFF2-40B4-BE49-F238E27FC236}">
                <a16:creationId xmlns:a16="http://schemas.microsoft.com/office/drawing/2014/main" id="{48FD65FD-58DF-4F48-B911-034777F07383}"/>
              </a:ext>
            </a:extLst>
          </p:cNvPr>
          <p:cNvSpPr/>
          <p:nvPr/>
        </p:nvSpPr>
        <p:spPr>
          <a:xfrm>
            <a:off x="-277626" y="74330"/>
            <a:ext cx="6954132" cy="830997"/>
          </a:xfrm>
          <a:prstGeom prst="rect">
            <a:avLst/>
          </a:prstGeom>
        </p:spPr>
        <p:txBody>
          <a:bodyPr wrap="square">
            <a:spAutoFit/>
          </a:bodyPr>
          <a:lstStyle/>
          <a:p>
            <a:pPr algn="ctr" defTabSz="685800" fontAlgn="auto">
              <a:spcBef>
                <a:spcPts val="0"/>
              </a:spcBef>
              <a:spcAft>
                <a:spcPts val="0"/>
              </a:spcAft>
            </a:pPr>
            <a:r>
              <a:rPr lang="en-US" altLang="en-US" b="1" dirty="0">
                <a:solidFill>
                  <a:srgbClr val="7030A0"/>
                </a:solidFill>
                <a:latin typeface="Calibri"/>
                <a:ea typeface="+mn-ea"/>
              </a:rPr>
              <a:t>Designing Care for Health and Social Care that is:</a:t>
            </a:r>
          </a:p>
          <a:p>
            <a:pPr algn="ctr" defTabSz="685800" fontAlgn="auto">
              <a:spcBef>
                <a:spcPts val="0"/>
              </a:spcBef>
              <a:spcAft>
                <a:spcPts val="0"/>
              </a:spcAft>
            </a:pPr>
            <a:r>
              <a:rPr lang="en-US" altLang="en-US" b="1" dirty="0">
                <a:solidFill>
                  <a:srgbClr val="7030A0"/>
                </a:solidFill>
                <a:latin typeface="Calibri"/>
                <a:ea typeface="+mn-ea"/>
              </a:rPr>
              <a:t>Better, Safer, Cheaper and Different </a:t>
            </a:r>
          </a:p>
        </p:txBody>
      </p:sp>
    </p:spTree>
    <p:extLst>
      <p:ext uri="{BB962C8B-B14F-4D97-AF65-F5344CB8AC3E}">
        <p14:creationId xmlns:p14="http://schemas.microsoft.com/office/powerpoint/2010/main" val="248972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1143001" y="1559919"/>
            <a:ext cx="6857999" cy="646331"/>
          </a:xfrm>
          <a:prstGeom prst="rect">
            <a:avLst/>
          </a:prstGeom>
          <a:noFill/>
        </p:spPr>
        <p:txBody>
          <a:bodyPr wrap="square" rtlCol="0">
            <a:spAutoFit/>
          </a:bodyPr>
          <a:lstStyle/>
          <a:p>
            <a:pPr algn="ctr" defTabSz="685800" fontAlgn="auto">
              <a:spcBef>
                <a:spcPts val="0"/>
              </a:spcBef>
              <a:spcAft>
                <a:spcPts val="0"/>
              </a:spcAft>
              <a:defRPr/>
            </a:pPr>
            <a:r>
              <a:rPr lang="en-GB" sz="3600" dirty="0">
                <a:solidFill>
                  <a:prstClr val="white"/>
                </a:solidFill>
                <a:latin typeface="Arial" panose="020B0604020202020204" pitchFamily="34" charset="0"/>
                <a:ea typeface="+mn-ea"/>
                <a:cs typeface="Arial" panose="020B0604020202020204" pitchFamily="34" charset="0"/>
              </a:rPr>
              <a:t>Digitally Enabled ESTHER </a:t>
            </a: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45" y="5298080"/>
            <a:ext cx="3344343" cy="893543"/>
          </a:xfrm>
          <a:prstGeom prst="rect">
            <a:avLst/>
          </a:prstGeom>
        </p:spPr>
      </p:pic>
      <p:sp>
        <p:nvSpPr>
          <p:cNvPr id="4" name="TextBox 3">
            <a:extLst>
              <a:ext uri="{FF2B5EF4-FFF2-40B4-BE49-F238E27FC236}">
                <a16:creationId xmlns:a16="http://schemas.microsoft.com/office/drawing/2014/main" id="{9D4FB2B7-FA2D-4F14-8D6D-7F24C146410C}"/>
              </a:ext>
            </a:extLst>
          </p:cNvPr>
          <p:cNvSpPr txBox="1"/>
          <p:nvPr/>
        </p:nvSpPr>
        <p:spPr>
          <a:xfrm>
            <a:off x="180982" y="546250"/>
            <a:ext cx="8348870" cy="1561966"/>
          </a:xfrm>
          <a:prstGeom prst="rect">
            <a:avLst/>
          </a:prstGeom>
          <a:noFill/>
        </p:spPr>
        <p:txBody>
          <a:bodyPr wrap="square" rtlCol="0">
            <a:spAutoFit/>
          </a:bodyPr>
          <a:lstStyle/>
          <a:p>
            <a:pPr algn="ctr"/>
            <a:r>
              <a:rPr lang="en-US" altLang="en-US" sz="2000" b="1" dirty="0">
                <a:solidFill>
                  <a:srgbClr val="7030A0"/>
                </a:solidFill>
              </a:rPr>
              <a:t>Design and Learning Centre for Clinical and Social Innovation: engaging on many levels especially citizens and communities</a:t>
            </a:r>
          </a:p>
          <a:p>
            <a:pPr algn="ctr" defTabSz="685800" fontAlgn="auto">
              <a:spcBef>
                <a:spcPts val="0"/>
              </a:spcBef>
              <a:spcAft>
                <a:spcPts val="0"/>
              </a:spcAft>
              <a:defRPr/>
            </a:pPr>
            <a:endParaRPr lang="en-GB" b="1" dirty="0">
              <a:latin typeface="Calibri"/>
            </a:endParaRPr>
          </a:p>
          <a:p>
            <a:pPr defTabSz="685800" fontAlgn="auto">
              <a:spcBef>
                <a:spcPts val="0"/>
              </a:spcBef>
              <a:spcAft>
                <a:spcPts val="0"/>
              </a:spcAft>
              <a:defRPr/>
            </a:pPr>
            <a:endParaRPr lang="en-GB" sz="1800" dirty="0">
              <a:solidFill>
                <a:srgbClr val="7030A0"/>
              </a:solidFill>
              <a:latin typeface="Calibri"/>
              <a:ea typeface="+mn-ea"/>
            </a:endParaRPr>
          </a:p>
          <a:p>
            <a:pPr algn="ctr" defTabSz="685800" fontAlgn="auto">
              <a:spcBef>
                <a:spcPts val="0"/>
              </a:spcBef>
              <a:spcAft>
                <a:spcPts val="0"/>
              </a:spcAft>
              <a:defRPr/>
            </a:pPr>
            <a:endParaRPr lang="en-GB" sz="1350" dirty="0">
              <a:solidFill>
                <a:prstClr val="black"/>
              </a:solidFill>
              <a:latin typeface="Calibri"/>
              <a:ea typeface="+mn-ea"/>
            </a:endParaRPr>
          </a:p>
        </p:txBody>
      </p:sp>
      <p:pic>
        <p:nvPicPr>
          <p:cNvPr id="6" name="Image" descr="Image">
            <a:extLst>
              <a:ext uri="{FF2B5EF4-FFF2-40B4-BE49-F238E27FC236}">
                <a16:creationId xmlns:a16="http://schemas.microsoft.com/office/drawing/2014/main" id="{F20245FA-5198-46D8-8D2F-7B785A152F6B}"/>
              </a:ext>
            </a:extLst>
          </p:cNvPr>
          <p:cNvPicPr/>
          <p:nvPr/>
        </p:nvPicPr>
        <p:blipFill>
          <a:blip r:embed="rId3"/>
          <a:stretch>
            <a:fillRect/>
          </a:stretch>
        </p:blipFill>
        <p:spPr>
          <a:xfrm>
            <a:off x="6668102" y="5148348"/>
            <a:ext cx="2043113" cy="1193006"/>
          </a:xfrm>
          <a:prstGeom prst="rect">
            <a:avLst/>
          </a:prstGeom>
          <a:ln w="12700">
            <a:miter lim="400000"/>
          </a:ln>
        </p:spPr>
      </p:pic>
      <p:sp>
        <p:nvSpPr>
          <p:cNvPr id="7" name="Rectangle 6">
            <a:extLst>
              <a:ext uri="{FF2B5EF4-FFF2-40B4-BE49-F238E27FC236}">
                <a16:creationId xmlns:a16="http://schemas.microsoft.com/office/drawing/2014/main" id="{0B8A8F66-BCB7-42C5-A1F0-C8A5CB4F165D}"/>
              </a:ext>
            </a:extLst>
          </p:cNvPr>
          <p:cNvSpPr/>
          <p:nvPr/>
        </p:nvSpPr>
        <p:spPr>
          <a:xfrm>
            <a:off x="487922" y="1517037"/>
            <a:ext cx="6592556" cy="3416320"/>
          </a:xfrm>
          <a:prstGeom prst="rect">
            <a:avLst/>
          </a:prstGeom>
        </p:spPr>
        <p:txBody>
          <a:bodyPr wrap="square">
            <a:spAutoFit/>
          </a:bodyPr>
          <a:lstStyle/>
          <a:p>
            <a:pPr marL="257175" indent="-257175">
              <a:buFont typeface="Arial" panose="020B0604020202020204" pitchFamily="34" charset="0"/>
              <a:buChar char="•"/>
            </a:pPr>
            <a:r>
              <a:rPr lang="en-GB" dirty="0"/>
              <a:t>Citizens </a:t>
            </a:r>
          </a:p>
          <a:p>
            <a:pPr marL="257175" indent="-257175">
              <a:buFont typeface="Arial" panose="020B0604020202020204" pitchFamily="34" charset="0"/>
              <a:buChar char="•"/>
            </a:pPr>
            <a:r>
              <a:rPr lang="en-GB" dirty="0"/>
              <a:t>Communities </a:t>
            </a:r>
          </a:p>
          <a:p>
            <a:pPr marL="257175" indent="-257175">
              <a:buFont typeface="Arial" panose="020B0604020202020204" pitchFamily="34" charset="0"/>
              <a:buChar char="•"/>
            </a:pPr>
            <a:r>
              <a:rPr lang="en-GB" dirty="0"/>
              <a:t>Health and Social Care commissioners</a:t>
            </a:r>
          </a:p>
          <a:p>
            <a:pPr marL="257175" indent="-257175">
              <a:buFont typeface="Arial" panose="020B0604020202020204" pitchFamily="34" charset="0"/>
              <a:buChar char="•"/>
            </a:pPr>
            <a:r>
              <a:rPr lang="en-GB" dirty="0"/>
              <a:t>Providers – medical, mental health, social care sector and voluntary sector</a:t>
            </a:r>
          </a:p>
          <a:p>
            <a:pPr marL="257175" indent="-257175">
              <a:buFont typeface="Arial" panose="020B0604020202020204" pitchFamily="34" charset="0"/>
              <a:buChar char="•"/>
            </a:pPr>
            <a:r>
              <a:rPr lang="en-GB" dirty="0"/>
              <a:t>Public Health</a:t>
            </a:r>
          </a:p>
          <a:p>
            <a:pPr marL="257175" indent="-257175">
              <a:buFont typeface="Arial" panose="020B0604020202020204" pitchFamily="34" charset="0"/>
              <a:buChar char="•"/>
            </a:pPr>
            <a:r>
              <a:rPr lang="en-GB" dirty="0"/>
              <a:t>Academia</a:t>
            </a:r>
          </a:p>
          <a:p>
            <a:pPr marL="257175" indent="-257175">
              <a:buFont typeface="Arial" panose="020B0604020202020204" pitchFamily="34" charset="0"/>
              <a:buChar char="•"/>
            </a:pPr>
            <a:r>
              <a:rPr lang="en-GB" dirty="0"/>
              <a:t>Businesses including Small Medium Enterprises</a:t>
            </a:r>
          </a:p>
        </p:txBody>
      </p:sp>
    </p:spTree>
    <p:extLst>
      <p:ext uri="{BB962C8B-B14F-4D97-AF65-F5344CB8AC3E}">
        <p14:creationId xmlns:p14="http://schemas.microsoft.com/office/powerpoint/2010/main" val="193326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678" y="1457915"/>
            <a:ext cx="2787052" cy="584775"/>
          </a:xfrm>
          <a:prstGeom prst="rect">
            <a:avLst/>
          </a:prstGeom>
          <a:noFill/>
        </p:spPr>
        <p:txBody>
          <a:bodyPr wrap="square" rtlCol="0">
            <a:spAutoFit/>
          </a:bodyPr>
          <a:lstStyle/>
          <a:p>
            <a:pPr algn="ctr"/>
            <a:r>
              <a:rPr lang="en-GB" sz="1600" dirty="0">
                <a:solidFill>
                  <a:schemeClr val="bg1"/>
                </a:solidFill>
              </a:rPr>
              <a:t>Designs high impact </a:t>
            </a:r>
            <a:r>
              <a:rPr lang="en-GB" sz="1600" dirty="0" err="1">
                <a:solidFill>
                  <a:schemeClr val="bg1"/>
                </a:solidFill>
              </a:rPr>
              <a:t>solutionsF</a:t>
            </a:r>
            <a:endParaRPr lang="en-GB" sz="1600" dirty="0">
              <a:solidFill>
                <a:schemeClr val="bg1"/>
              </a:solidFill>
            </a:endParaRPr>
          </a:p>
        </p:txBody>
      </p:sp>
      <p:sp>
        <p:nvSpPr>
          <p:cNvPr id="12" name="TextBox 11"/>
          <p:cNvSpPr txBox="1"/>
          <p:nvPr/>
        </p:nvSpPr>
        <p:spPr>
          <a:xfrm>
            <a:off x="3279262" y="1457915"/>
            <a:ext cx="2787052" cy="584775"/>
          </a:xfrm>
          <a:prstGeom prst="rect">
            <a:avLst/>
          </a:prstGeom>
          <a:noFill/>
        </p:spPr>
        <p:txBody>
          <a:bodyPr wrap="square" rtlCol="0">
            <a:spAutoFit/>
          </a:bodyPr>
          <a:lstStyle/>
          <a:p>
            <a:pPr algn="ctr"/>
            <a:r>
              <a:rPr lang="en-GB" sz="1600" dirty="0">
                <a:solidFill>
                  <a:schemeClr val="bg1"/>
                </a:solidFill>
              </a:rPr>
              <a:t>Meets the challenges facing Health &amp; Social Care</a:t>
            </a:r>
          </a:p>
        </p:txBody>
      </p:sp>
      <p:sp>
        <p:nvSpPr>
          <p:cNvPr id="14" name="TextBox 13"/>
          <p:cNvSpPr txBox="1"/>
          <p:nvPr/>
        </p:nvSpPr>
        <p:spPr>
          <a:xfrm>
            <a:off x="6218714" y="1457913"/>
            <a:ext cx="2787052" cy="584775"/>
          </a:xfrm>
          <a:prstGeom prst="rect">
            <a:avLst/>
          </a:prstGeom>
          <a:noFill/>
        </p:spPr>
        <p:txBody>
          <a:bodyPr wrap="square" rtlCol="0">
            <a:spAutoFit/>
          </a:bodyPr>
          <a:lstStyle/>
          <a:p>
            <a:pPr algn="ctr"/>
            <a:r>
              <a:rPr lang="en-GB" sz="1600" dirty="0">
                <a:solidFill>
                  <a:schemeClr val="bg1"/>
                </a:solidFill>
              </a:rPr>
              <a:t>Innovative use of technology especially digital</a:t>
            </a:r>
          </a:p>
        </p:txBody>
      </p:sp>
      <p:sp>
        <p:nvSpPr>
          <p:cNvPr id="23" name="TextBox 22"/>
          <p:cNvSpPr txBox="1"/>
          <p:nvPr/>
        </p:nvSpPr>
        <p:spPr>
          <a:xfrm>
            <a:off x="3279262" y="1464799"/>
            <a:ext cx="2787052" cy="584775"/>
          </a:xfrm>
          <a:prstGeom prst="rect">
            <a:avLst/>
          </a:prstGeom>
          <a:noFill/>
        </p:spPr>
        <p:txBody>
          <a:bodyPr wrap="square" rtlCol="0">
            <a:spAutoFit/>
          </a:bodyPr>
          <a:lstStyle/>
          <a:p>
            <a:pPr algn="ctr"/>
            <a:r>
              <a:rPr lang="en-GB" sz="1600" dirty="0">
                <a:solidFill>
                  <a:schemeClr val="bg1"/>
                </a:solidFill>
              </a:rPr>
              <a:t>Creates the workforce of the future</a:t>
            </a:r>
          </a:p>
        </p:txBody>
      </p:sp>
      <p:sp>
        <p:nvSpPr>
          <p:cNvPr id="27" name="TextBox 26"/>
          <p:cNvSpPr txBox="1"/>
          <p:nvPr/>
        </p:nvSpPr>
        <p:spPr>
          <a:xfrm>
            <a:off x="3301036" y="4105585"/>
            <a:ext cx="2787052" cy="584775"/>
          </a:xfrm>
          <a:prstGeom prst="rect">
            <a:avLst/>
          </a:prstGeom>
          <a:noFill/>
        </p:spPr>
        <p:txBody>
          <a:bodyPr wrap="square" rtlCol="0">
            <a:spAutoFit/>
          </a:bodyPr>
          <a:lstStyle/>
          <a:p>
            <a:pPr algn="ctr"/>
            <a:r>
              <a:rPr lang="en-GB" sz="1600" dirty="0">
                <a:solidFill>
                  <a:schemeClr val="bg1"/>
                </a:solidFill>
              </a:rPr>
              <a:t>Meets the Challenges facing health &amp; social care</a:t>
            </a:r>
          </a:p>
        </p:txBody>
      </p:sp>
      <p:sp>
        <p:nvSpPr>
          <p:cNvPr id="28" name="TextBox 27"/>
          <p:cNvSpPr txBox="1"/>
          <p:nvPr/>
        </p:nvSpPr>
        <p:spPr>
          <a:xfrm>
            <a:off x="3317024" y="5284174"/>
            <a:ext cx="2787052" cy="584775"/>
          </a:xfrm>
          <a:prstGeom prst="rect">
            <a:avLst/>
          </a:prstGeom>
          <a:noFill/>
        </p:spPr>
        <p:txBody>
          <a:bodyPr wrap="square" rtlCol="0">
            <a:spAutoFit/>
          </a:bodyPr>
          <a:lstStyle/>
          <a:p>
            <a:pPr algn="ctr"/>
            <a:r>
              <a:rPr lang="en-GB" sz="1600" dirty="0">
                <a:solidFill>
                  <a:schemeClr val="bg1"/>
                </a:solidFill>
              </a:rPr>
              <a:t>Innovative use of technology especially digital</a:t>
            </a:r>
          </a:p>
        </p:txBody>
      </p:sp>
      <p:sp>
        <p:nvSpPr>
          <p:cNvPr id="32" name="TextBox 31"/>
          <p:cNvSpPr txBox="1"/>
          <p:nvPr/>
        </p:nvSpPr>
        <p:spPr>
          <a:xfrm>
            <a:off x="226678" y="4555032"/>
            <a:ext cx="2787052" cy="584775"/>
          </a:xfrm>
          <a:prstGeom prst="rect">
            <a:avLst/>
          </a:prstGeom>
          <a:noFill/>
        </p:spPr>
        <p:txBody>
          <a:bodyPr wrap="square" rtlCol="0">
            <a:spAutoFit/>
          </a:bodyPr>
          <a:lstStyle/>
          <a:p>
            <a:pPr algn="ctr"/>
            <a:r>
              <a:rPr lang="en-GB" sz="1600" dirty="0">
                <a:solidFill>
                  <a:schemeClr val="bg1"/>
                </a:solidFill>
              </a:rPr>
              <a:t>Works with </a:t>
            </a:r>
          </a:p>
          <a:p>
            <a:pPr algn="ctr"/>
            <a:r>
              <a:rPr lang="en-GB" sz="1600" dirty="0">
                <a:solidFill>
                  <a:schemeClr val="bg1"/>
                </a:solidFill>
              </a:rPr>
              <a:t>Global Partners</a:t>
            </a:r>
          </a:p>
        </p:txBody>
      </p:sp>
      <p:sp>
        <p:nvSpPr>
          <p:cNvPr id="15" name="TextBox 14">
            <a:extLst>
              <a:ext uri="{FF2B5EF4-FFF2-40B4-BE49-F238E27FC236}">
                <a16:creationId xmlns:a16="http://schemas.microsoft.com/office/drawing/2014/main" id="{F0B9F068-A52C-4653-B5D5-1142AFA3C533}"/>
              </a:ext>
            </a:extLst>
          </p:cNvPr>
          <p:cNvSpPr txBox="1"/>
          <p:nvPr/>
        </p:nvSpPr>
        <p:spPr>
          <a:xfrm>
            <a:off x="236169" y="6462763"/>
            <a:ext cx="8671662" cy="307777"/>
          </a:xfrm>
          <a:prstGeom prst="rect">
            <a:avLst/>
          </a:prstGeom>
          <a:noFill/>
        </p:spPr>
        <p:txBody>
          <a:bodyPr wrap="square" rtlCol="0">
            <a:spAutoFit/>
          </a:bodyPr>
          <a:lstStyle/>
          <a:p>
            <a:r>
              <a:rPr lang="en-GB" sz="1400" b="1" dirty="0">
                <a:solidFill>
                  <a:srgbClr val="482487"/>
                </a:solidFill>
              </a:rPr>
              <a:t>Website: </a:t>
            </a:r>
            <a:r>
              <a:rPr lang="en-GB" sz="1400" dirty="0"/>
              <a:t>designandlearningcentre.com                                                      </a:t>
            </a:r>
            <a:r>
              <a:rPr lang="en-GB" sz="1400" b="1" dirty="0">
                <a:solidFill>
                  <a:srgbClr val="482487"/>
                </a:solidFill>
              </a:rPr>
              <a:t>Follow us on Twitter: </a:t>
            </a:r>
            <a:r>
              <a:rPr lang="en-GB" sz="1400" dirty="0"/>
              <a:t>@</a:t>
            </a:r>
            <a:r>
              <a:rPr lang="en-GB" sz="1400" dirty="0" err="1"/>
              <a:t>KentDLC</a:t>
            </a:r>
            <a:endParaRPr lang="en-GB" sz="1400" dirty="0"/>
          </a:p>
        </p:txBody>
      </p:sp>
      <p:pic>
        <p:nvPicPr>
          <p:cNvPr id="7" name="Picture 6" descr="A close up of a logo&#10;&#10;Description generated with high confidence">
            <a:extLst>
              <a:ext uri="{FF2B5EF4-FFF2-40B4-BE49-F238E27FC236}">
                <a16:creationId xmlns:a16="http://schemas.microsoft.com/office/drawing/2014/main" id="{18853726-5B13-4981-8973-D5CEA36015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346" y="6451280"/>
            <a:ext cx="346730" cy="346730"/>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BEF48CFC-53DA-4AFB-AB35-43C380C4A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69" y="5600637"/>
            <a:ext cx="940538" cy="847261"/>
          </a:xfrm>
          <a:prstGeom prst="rect">
            <a:avLst/>
          </a:prstGeom>
        </p:spPr>
      </p:pic>
      <p:sp>
        <p:nvSpPr>
          <p:cNvPr id="16" name="Content Placeholder 2">
            <a:extLst>
              <a:ext uri="{FF2B5EF4-FFF2-40B4-BE49-F238E27FC236}">
                <a16:creationId xmlns:a16="http://schemas.microsoft.com/office/drawing/2014/main" id="{FDCA8682-D553-4C34-B005-129320B31D46}"/>
              </a:ext>
            </a:extLst>
          </p:cNvPr>
          <p:cNvSpPr txBox="1">
            <a:spLocks/>
          </p:cNvSpPr>
          <p:nvPr/>
        </p:nvSpPr>
        <p:spPr>
          <a:xfrm>
            <a:off x="313271" y="1464799"/>
            <a:ext cx="8517458" cy="4023360"/>
          </a:xfrm>
          <a:prstGeom prst="rect">
            <a:avLst/>
          </a:prstGeom>
        </p:spPr>
        <p:txBody>
          <a:bodyPr/>
          <a:lstStyle>
            <a:lvl1pPr marL="268288" indent="-268288" algn="l" rtl="0" eaLnBrk="0" fontAlgn="base" hangingPunct="0">
              <a:spcBef>
                <a:spcPct val="20000"/>
              </a:spcBef>
              <a:spcAft>
                <a:spcPts val="1800"/>
              </a:spcAft>
              <a:buClr>
                <a:srgbClr val="8179AA"/>
              </a:buClr>
              <a:buFont typeface="Arial" charset="0"/>
              <a:defRPr sz="4400" b="1" kern="1200">
                <a:solidFill>
                  <a:srgbClr val="482487"/>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rgbClr val="482487"/>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rgbClr val="482487"/>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GB" sz="3200" b="0" dirty="0">
              <a:solidFill>
                <a:schemeClr val="tx1"/>
              </a:solidFill>
            </a:endParaRPr>
          </a:p>
        </p:txBody>
      </p:sp>
      <p:sp>
        <p:nvSpPr>
          <p:cNvPr id="2" name="TextBox 1">
            <a:extLst>
              <a:ext uri="{FF2B5EF4-FFF2-40B4-BE49-F238E27FC236}">
                <a16:creationId xmlns:a16="http://schemas.microsoft.com/office/drawing/2014/main" id="{5F988244-9068-476E-90FF-CCB42F4AD0F8}"/>
              </a:ext>
            </a:extLst>
          </p:cNvPr>
          <p:cNvSpPr txBox="1"/>
          <p:nvPr/>
        </p:nvSpPr>
        <p:spPr>
          <a:xfrm>
            <a:off x="372047" y="1344634"/>
            <a:ext cx="8340553" cy="4524315"/>
          </a:xfrm>
          <a:prstGeom prst="rect">
            <a:avLst/>
          </a:prstGeom>
          <a:noFill/>
        </p:spPr>
        <p:txBody>
          <a:bodyPr wrap="none" rtlCol="0">
            <a:spAutoFit/>
          </a:bodyPr>
          <a:lstStyle/>
          <a:p>
            <a:r>
              <a:rPr lang="en-GB" sz="3200" dirty="0"/>
              <a:t>First developed in Sweden 1997</a:t>
            </a:r>
          </a:p>
          <a:p>
            <a:endParaRPr lang="en-GB" sz="3200" dirty="0"/>
          </a:p>
          <a:p>
            <a:r>
              <a:rPr lang="en-GB" sz="3200" dirty="0"/>
              <a:t>Bilateral goal</a:t>
            </a:r>
          </a:p>
          <a:p>
            <a:endParaRPr lang="en-GB" sz="3200" dirty="0"/>
          </a:p>
          <a:p>
            <a:r>
              <a:rPr lang="en-GB" sz="3200" dirty="0"/>
              <a:t>Creating care that is better, safer and </a:t>
            </a:r>
            <a:br>
              <a:rPr lang="en-GB" sz="3200" dirty="0"/>
            </a:br>
            <a:r>
              <a:rPr lang="en-GB" sz="3200" dirty="0"/>
              <a:t>uses resources more efficiently</a:t>
            </a:r>
          </a:p>
          <a:p>
            <a:endParaRPr lang="en-GB" sz="3200" dirty="0"/>
          </a:p>
          <a:p>
            <a:r>
              <a:rPr lang="en-GB" sz="3200" dirty="0"/>
              <a:t>Beneficial for the individual AND professional</a:t>
            </a:r>
          </a:p>
          <a:p>
            <a:endParaRPr lang="en-GB" sz="3200" dirty="0"/>
          </a:p>
        </p:txBody>
      </p:sp>
      <p:pic>
        <p:nvPicPr>
          <p:cNvPr id="18" name="Picture 3">
            <a:extLst>
              <a:ext uri="{FF2B5EF4-FFF2-40B4-BE49-F238E27FC236}">
                <a16:creationId xmlns:a16="http://schemas.microsoft.com/office/drawing/2014/main" id="{D8B68FEC-994E-4090-946E-5F263C09A3E4}"/>
              </a:ext>
            </a:extLst>
          </p:cNvPr>
          <p:cNvPicPr>
            <a:picLocks noChangeAspect="1"/>
          </p:cNvPicPr>
          <p:nvPr/>
        </p:nvPicPr>
        <p:blipFill>
          <a:blip r:embed="rId4"/>
          <a:stretch>
            <a:fillRect/>
          </a:stretch>
        </p:blipFill>
        <p:spPr>
          <a:xfrm>
            <a:off x="3279262" y="182247"/>
            <a:ext cx="2547021" cy="726126"/>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678" y="1457915"/>
            <a:ext cx="2787052" cy="584775"/>
          </a:xfrm>
          <a:prstGeom prst="rect">
            <a:avLst/>
          </a:prstGeom>
          <a:noFill/>
        </p:spPr>
        <p:txBody>
          <a:bodyPr wrap="square" rtlCol="0">
            <a:spAutoFit/>
          </a:bodyPr>
          <a:lstStyle/>
          <a:p>
            <a:pPr algn="ctr"/>
            <a:r>
              <a:rPr lang="en-GB" sz="1600" dirty="0">
                <a:solidFill>
                  <a:schemeClr val="bg1"/>
                </a:solidFill>
              </a:rPr>
              <a:t>Designs high impact solutions</a:t>
            </a:r>
          </a:p>
        </p:txBody>
      </p:sp>
      <p:sp>
        <p:nvSpPr>
          <p:cNvPr id="12" name="TextBox 11"/>
          <p:cNvSpPr txBox="1"/>
          <p:nvPr/>
        </p:nvSpPr>
        <p:spPr>
          <a:xfrm>
            <a:off x="3279262" y="1457915"/>
            <a:ext cx="2787052" cy="584775"/>
          </a:xfrm>
          <a:prstGeom prst="rect">
            <a:avLst/>
          </a:prstGeom>
          <a:noFill/>
        </p:spPr>
        <p:txBody>
          <a:bodyPr wrap="square" rtlCol="0">
            <a:spAutoFit/>
          </a:bodyPr>
          <a:lstStyle/>
          <a:p>
            <a:pPr algn="ctr"/>
            <a:r>
              <a:rPr lang="en-GB" sz="1600" dirty="0">
                <a:solidFill>
                  <a:schemeClr val="bg1"/>
                </a:solidFill>
              </a:rPr>
              <a:t>Meets the challenges facing Health &amp; Social Care</a:t>
            </a:r>
          </a:p>
        </p:txBody>
      </p:sp>
      <p:sp>
        <p:nvSpPr>
          <p:cNvPr id="14" name="TextBox 13"/>
          <p:cNvSpPr txBox="1"/>
          <p:nvPr/>
        </p:nvSpPr>
        <p:spPr>
          <a:xfrm>
            <a:off x="6218714" y="1457913"/>
            <a:ext cx="2787052" cy="584775"/>
          </a:xfrm>
          <a:prstGeom prst="rect">
            <a:avLst/>
          </a:prstGeom>
          <a:noFill/>
        </p:spPr>
        <p:txBody>
          <a:bodyPr wrap="square" rtlCol="0">
            <a:spAutoFit/>
          </a:bodyPr>
          <a:lstStyle/>
          <a:p>
            <a:pPr algn="ctr"/>
            <a:r>
              <a:rPr lang="en-GB" sz="1600" dirty="0">
                <a:solidFill>
                  <a:schemeClr val="bg1"/>
                </a:solidFill>
              </a:rPr>
              <a:t>Innovative use of technology especially digital</a:t>
            </a:r>
          </a:p>
        </p:txBody>
      </p:sp>
      <p:sp>
        <p:nvSpPr>
          <p:cNvPr id="23" name="TextBox 22"/>
          <p:cNvSpPr txBox="1"/>
          <p:nvPr/>
        </p:nvSpPr>
        <p:spPr>
          <a:xfrm>
            <a:off x="3279262" y="1464799"/>
            <a:ext cx="2787052" cy="584775"/>
          </a:xfrm>
          <a:prstGeom prst="rect">
            <a:avLst/>
          </a:prstGeom>
          <a:noFill/>
        </p:spPr>
        <p:txBody>
          <a:bodyPr wrap="square" rtlCol="0">
            <a:spAutoFit/>
          </a:bodyPr>
          <a:lstStyle/>
          <a:p>
            <a:pPr algn="ctr"/>
            <a:r>
              <a:rPr lang="en-GB" sz="1600" dirty="0">
                <a:solidFill>
                  <a:schemeClr val="bg1"/>
                </a:solidFill>
              </a:rPr>
              <a:t>Creates the workforce of the future</a:t>
            </a:r>
          </a:p>
        </p:txBody>
      </p:sp>
      <p:sp>
        <p:nvSpPr>
          <p:cNvPr id="27" name="TextBox 26"/>
          <p:cNvSpPr txBox="1"/>
          <p:nvPr/>
        </p:nvSpPr>
        <p:spPr>
          <a:xfrm>
            <a:off x="3301036" y="4105585"/>
            <a:ext cx="2787052" cy="584775"/>
          </a:xfrm>
          <a:prstGeom prst="rect">
            <a:avLst/>
          </a:prstGeom>
          <a:noFill/>
        </p:spPr>
        <p:txBody>
          <a:bodyPr wrap="square" rtlCol="0">
            <a:spAutoFit/>
          </a:bodyPr>
          <a:lstStyle/>
          <a:p>
            <a:pPr algn="ctr"/>
            <a:r>
              <a:rPr lang="en-GB" sz="1600" dirty="0">
                <a:solidFill>
                  <a:schemeClr val="bg1"/>
                </a:solidFill>
              </a:rPr>
              <a:t>Meets the Challenges facing health &amp; social care</a:t>
            </a:r>
          </a:p>
        </p:txBody>
      </p:sp>
      <p:sp>
        <p:nvSpPr>
          <p:cNvPr id="28" name="TextBox 27"/>
          <p:cNvSpPr txBox="1"/>
          <p:nvPr/>
        </p:nvSpPr>
        <p:spPr>
          <a:xfrm>
            <a:off x="3317024" y="5284174"/>
            <a:ext cx="2787052" cy="584775"/>
          </a:xfrm>
          <a:prstGeom prst="rect">
            <a:avLst/>
          </a:prstGeom>
          <a:noFill/>
        </p:spPr>
        <p:txBody>
          <a:bodyPr wrap="square" rtlCol="0">
            <a:spAutoFit/>
          </a:bodyPr>
          <a:lstStyle/>
          <a:p>
            <a:pPr algn="ctr"/>
            <a:r>
              <a:rPr lang="en-GB" sz="1600" dirty="0">
                <a:solidFill>
                  <a:schemeClr val="bg1"/>
                </a:solidFill>
              </a:rPr>
              <a:t>Innovative use of technology especially digital</a:t>
            </a:r>
          </a:p>
        </p:txBody>
      </p:sp>
      <p:sp>
        <p:nvSpPr>
          <p:cNvPr id="32" name="TextBox 31"/>
          <p:cNvSpPr txBox="1"/>
          <p:nvPr/>
        </p:nvSpPr>
        <p:spPr>
          <a:xfrm>
            <a:off x="-1610345" y="1179263"/>
            <a:ext cx="2787052" cy="584775"/>
          </a:xfrm>
          <a:prstGeom prst="rect">
            <a:avLst/>
          </a:prstGeom>
          <a:noFill/>
        </p:spPr>
        <p:txBody>
          <a:bodyPr wrap="square" rtlCol="0">
            <a:spAutoFit/>
          </a:bodyPr>
          <a:lstStyle/>
          <a:p>
            <a:pPr algn="ctr"/>
            <a:r>
              <a:rPr lang="en-GB" sz="1600" dirty="0">
                <a:solidFill>
                  <a:schemeClr val="bg1"/>
                </a:solidFill>
              </a:rPr>
              <a:t>Works with </a:t>
            </a:r>
          </a:p>
          <a:p>
            <a:pPr algn="ctr"/>
            <a:r>
              <a:rPr lang="en-GB" sz="1600" dirty="0">
                <a:solidFill>
                  <a:schemeClr val="bg1"/>
                </a:solidFill>
              </a:rPr>
              <a:t>Global Partners</a:t>
            </a:r>
          </a:p>
        </p:txBody>
      </p:sp>
      <p:sp>
        <p:nvSpPr>
          <p:cNvPr id="15" name="TextBox 14">
            <a:extLst>
              <a:ext uri="{FF2B5EF4-FFF2-40B4-BE49-F238E27FC236}">
                <a16:creationId xmlns:a16="http://schemas.microsoft.com/office/drawing/2014/main" id="{F0B9F068-A52C-4653-B5D5-1142AFA3C533}"/>
              </a:ext>
            </a:extLst>
          </p:cNvPr>
          <p:cNvSpPr txBox="1"/>
          <p:nvPr/>
        </p:nvSpPr>
        <p:spPr>
          <a:xfrm>
            <a:off x="236169" y="6462763"/>
            <a:ext cx="8671662" cy="307777"/>
          </a:xfrm>
          <a:prstGeom prst="rect">
            <a:avLst/>
          </a:prstGeom>
          <a:noFill/>
        </p:spPr>
        <p:txBody>
          <a:bodyPr wrap="square" rtlCol="0">
            <a:spAutoFit/>
          </a:bodyPr>
          <a:lstStyle/>
          <a:p>
            <a:r>
              <a:rPr lang="en-GB" sz="1400" b="1" dirty="0">
                <a:solidFill>
                  <a:srgbClr val="482487"/>
                </a:solidFill>
              </a:rPr>
              <a:t>Website: </a:t>
            </a:r>
            <a:r>
              <a:rPr lang="en-GB" sz="1400" dirty="0"/>
              <a:t>designandlearningcentre.com                                                      </a:t>
            </a:r>
            <a:r>
              <a:rPr lang="en-GB" sz="1400" b="1" dirty="0">
                <a:solidFill>
                  <a:srgbClr val="482487"/>
                </a:solidFill>
              </a:rPr>
              <a:t>Follow us on Twitter: </a:t>
            </a:r>
            <a:r>
              <a:rPr lang="en-GB" sz="1400" dirty="0"/>
              <a:t>@</a:t>
            </a:r>
            <a:r>
              <a:rPr lang="en-GB" sz="1400" dirty="0" err="1"/>
              <a:t>KentDLC</a:t>
            </a:r>
            <a:endParaRPr lang="en-GB" sz="1400" dirty="0"/>
          </a:p>
        </p:txBody>
      </p:sp>
      <p:pic>
        <p:nvPicPr>
          <p:cNvPr id="7" name="Picture 6" descr="A close up of a logo&#10;&#10;Description generated with high confidence">
            <a:extLst>
              <a:ext uri="{FF2B5EF4-FFF2-40B4-BE49-F238E27FC236}">
                <a16:creationId xmlns:a16="http://schemas.microsoft.com/office/drawing/2014/main" id="{18853726-5B13-4981-8973-D5CEA36015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346" y="6451280"/>
            <a:ext cx="346730" cy="346730"/>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BEF48CFC-53DA-4AFB-AB35-43C380C4A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69" y="5600637"/>
            <a:ext cx="940538" cy="847261"/>
          </a:xfrm>
          <a:prstGeom prst="rect">
            <a:avLst/>
          </a:prstGeom>
        </p:spPr>
      </p:pic>
      <p:sp>
        <p:nvSpPr>
          <p:cNvPr id="16" name="Content Placeholder 2">
            <a:extLst>
              <a:ext uri="{FF2B5EF4-FFF2-40B4-BE49-F238E27FC236}">
                <a16:creationId xmlns:a16="http://schemas.microsoft.com/office/drawing/2014/main" id="{240CB410-51FE-4735-AC28-CDB98C6E7531}"/>
              </a:ext>
            </a:extLst>
          </p:cNvPr>
          <p:cNvSpPr txBox="1">
            <a:spLocks/>
          </p:cNvSpPr>
          <p:nvPr/>
        </p:nvSpPr>
        <p:spPr>
          <a:xfrm>
            <a:off x="648293" y="1630353"/>
            <a:ext cx="10564836" cy="4023360"/>
          </a:xfrm>
          <a:prstGeom prst="rect">
            <a:avLst/>
          </a:prstGeom>
        </p:spPr>
        <p:txBody>
          <a:bodyPr/>
          <a:lstStyle>
            <a:lvl1pPr marL="268288" indent="-268288" algn="l" rtl="0" eaLnBrk="0" fontAlgn="base" hangingPunct="0">
              <a:spcBef>
                <a:spcPct val="20000"/>
              </a:spcBef>
              <a:spcAft>
                <a:spcPts val="1800"/>
              </a:spcAft>
              <a:buClr>
                <a:srgbClr val="8179AA"/>
              </a:buClr>
              <a:buFont typeface="Arial" charset="0"/>
              <a:defRPr sz="4400" b="1" kern="1200">
                <a:solidFill>
                  <a:srgbClr val="482487"/>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rgbClr val="482487"/>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rgbClr val="482487"/>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482487"/>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GB" sz="4000" b="0" dirty="0">
              <a:solidFill>
                <a:schemeClr val="tx1"/>
              </a:solidFill>
              <a:latin typeface="+mn-lt"/>
            </a:endParaRPr>
          </a:p>
        </p:txBody>
      </p:sp>
      <p:pic>
        <p:nvPicPr>
          <p:cNvPr id="13" name="Picture 3">
            <a:extLst>
              <a:ext uri="{FF2B5EF4-FFF2-40B4-BE49-F238E27FC236}">
                <a16:creationId xmlns:a16="http://schemas.microsoft.com/office/drawing/2014/main" id="{6054F9F3-84F0-4AF9-A25A-98A8548137CC}"/>
              </a:ext>
            </a:extLst>
          </p:cNvPr>
          <p:cNvPicPr>
            <a:picLocks noChangeAspect="1"/>
          </p:cNvPicPr>
          <p:nvPr/>
        </p:nvPicPr>
        <p:blipFill>
          <a:blip r:embed="rId4"/>
          <a:stretch>
            <a:fillRect/>
          </a:stretch>
        </p:blipFill>
        <p:spPr>
          <a:xfrm>
            <a:off x="3246043" y="240934"/>
            <a:ext cx="2511303" cy="715943"/>
          </a:xfrm>
          <a:prstGeom prst="rect">
            <a:avLst/>
          </a:prstGeom>
          <a:noFill/>
          <a:ln cap="flat">
            <a:noFill/>
          </a:ln>
        </p:spPr>
      </p:pic>
      <p:sp>
        <p:nvSpPr>
          <p:cNvPr id="2" name="TextBox 1">
            <a:extLst>
              <a:ext uri="{FF2B5EF4-FFF2-40B4-BE49-F238E27FC236}">
                <a16:creationId xmlns:a16="http://schemas.microsoft.com/office/drawing/2014/main" id="{40B63AC8-5E18-4CFE-8409-C80AD45EEF17}"/>
              </a:ext>
            </a:extLst>
          </p:cNvPr>
          <p:cNvSpPr txBox="1"/>
          <p:nvPr/>
        </p:nvSpPr>
        <p:spPr>
          <a:xfrm>
            <a:off x="648292" y="1717274"/>
            <a:ext cx="8041495" cy="3539430"/>
          </a:xfrm>
          <a:prstGeom prst="rect">
            <a:avLst/>
          </a:prstGeom>
          <a:noFill/>
        </p:spPr>
        <p:txBody>
          <a:bodyPr wrap="square" rtlCol="0">
            <a:spAutoFit/>
          </a:bodyPr>
          <a:lstStyle/>
          <a:p>
            <a:r>
              <a:rPr lang="en-GB" sz="2800" dirty="0"/>
              <a:t>What matters to you? </a:t>
            </a:r>
          </a:p>
          <a:p>
            <a:r>
              <a:rPr lang="en-GB" sz="2800" dirty="0"/>
              <a:t>Not just </a:t>
            </a:r>
          </a:p>
          <a:p>
            <a:r>
              <a:rPr lang="en-GB" sz="2800" dirty="0"/>
              <a:t>What is the matter with you?</a:t>
            </a:r>
          </a:p>
          <a:p>
            <a:endParaRPr lang="en-GB" sz="2800" dirty="0"/>
          </a:p>
          <a:p>
            <a:r>
              <a:rPr lang="en-GB" sz="2800" dirty="0"/>
              <a:t>Co-designing care, both at individual and system levels</a:t>
            </a:r>
          </a:p>
          <a:p>
            <a:endParaRPr lang="en-GB" sz="2800" dirty="0"/>
          </a:p>
          <a:p>
            <a:r>
              <a:rPr lang="en-GB" sz="2800" dirty="0"/>
              <a:t>Personalisation and Quality Improvement </a:t>
            </a:r>
          </a:p>
        </p:txBody>
      </p:sp>
    </p:spTree>
    <p:extLst>
      <p:ext uri="{BB962C8B-B14F-4D97-AF65-F5344CB8AC3E}">
        <p14:creationId xmlns:p14="http://schemas.microsoft.com/office/powerpoint/2010/main" val="39004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89" y="5745628"/>
            <a:ext cx="1206098" cy="920986"/>
          </a:xfrm>
          <a:prstGeom prst="rect">
            <a:avLst/>
          </a:prstGeom>
        </p:spPr>
      </p:pic>
      <p:sp>
        <p:nvSpPr>
          <p:cNvPr id="13" name="TextBox 1"/>
          <p:cNvSpPr txBox="1">
            <a:spLocks noChangeArrowheads="1"/>
          </p:cNvSpPr>
          <p:nvPr/>
        </p:nvSpPr>
        <p:spPr bwMode="auto">
          <a:xfrm>
            <a:off x="0" y="118753"/>
            <a:ext cx="9144000"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3000" dirty="0">
                <a:solidFill>
                  <a:schemeClr val="bg1"/>
                </a:solidFill>
              </a:rPr>
              <a:t> 5 Levels of Continuous Quality Improvement Changing culture and strategy for better </a:t>
            </a:r>
            <a:r>
              <a:rPr lang="en-US" sz="3200" dirty="0">
                <a:solidFill>
                  <a:schemeClr val="bg1"/>
                </a:solidFill>
              </a:rPr>
              <a:t>outcomes</a:t>
            </a:r>
          </a:p>
          <a:p>
            <a:pPr algn="ctr" eaLnBrk="1" hangingPunct="1"/>
            <a:r>
              <a:rPr lang="en-US" altLang="en-US" sz="3200" dirty="0">
                <a:solidFill>
                  <a:schemeClr val="bg1"/>
                </a:solidFill>
              </a:rPr>
              <a:t>Bringing together culture and strategy with better outcomes</a:t>
            </a:r>
          </a:p>
          <a:p>
            <a:pPr algn="ctr" eaLnBrk="1" hangingPunct="1"/>
            <a:r>
              <a:rPr lang="en-US" altLang="en-US" sz="3000" dirty="0">
                <a:solidFill>
                  <a:schemeClr val="bg1"/>
                </a:solidFill>
              </a:rPr>
              <a:t>M</a:t>
            </a:r>
          </a:p>
        </p:txBody>
      </p:sp>
      <p:graphicFrame>
        <p:nvGraphicFramePr>
          <p:cNvPr id="3" name="Diagram 2"/>
          <p:cNvGraphicFramePr/>
          <p:nvPr/>
        </p:nvGraphicFramePr>
        <p:xfrm>
          <a:off x="396875" y="1152662"/>
          <a:ext cx="8286750" cy="54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40023486"/>
              </p:ext>
            </p:extLst>
          </p:nvPr>
        </p:nvGraphicFramePr>
        <p:xfrm>
          <a:off x="0" y="1122136"/>
          <a:ext cx="9144000" cy="5627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a:extLst>
              <a:ext uri="{FF2B5EF4-FFF2-40B4-BE49-F238E27FC236}">
                <a16:creationId xmlns:a16="http://schemas.microsoft.com/office/drawing/2014/main" id="{9C378CD9-86F7-4E5F-AE83-B06E201469F8}"/>
              </a:ext>
            </a:extLst>
          </p:cNvPr>
          <p:cNvSpPr/>
          <p:nvPr/>
        </p:nvSpPr>
        <p:spPr>
          <a:xfrm>
            <a:off x="1108369" y="6462248"/>
            <a:ext cx="7638756" cy="276999"/>
          </a:xfrm>
          <a:prstGeom prst="rect">
            <a:avLst/>
          </a:prstGeom>
        </p:spPr>
        <p:txBody>
          <a:bodyPr wrap="square">
            <a:spAutoFit/>
          </a:bodyPr>
          <a:lstStyle/>
          <a:p>
            <a:r>
              <a:rPr lang="en-GB" sz="1200" b="1" dirty="0">
                <a:solidFill>
                  <a:srgbClr val="482487"/>
                </a:solidFill>
              </a:rPr>
              <a:t>Website: </a:t>
            </a:r>
            <a:r>
              <a:rPr lang="en-GB" sz="1200" dirty="0"/>
              <a:t>designandlearningcentre.com                                              </a:t>
            </a:r>
            <a:r>
              <a:rPr lang="en-GB" sz="1200" b="1" dirty="0">
                <a:solidFill>
                  <a:srgbClr val="482487"/>
                </a:solidFill>
              </a:rPr>
              <a:t>Follow us on Twitter: </a:t>
            </a:r>
            <a:r>
              <a:rPr lang="en-GB" sz="1200" dirty="0"/>
              <a:t>@</a:t>
            </a:r>
            <a:r>
              <a:rPr lang="en-GB" sz="1200" dirty="0" err="1"/>
              <a:t>KentDLC</a:t>
            </a:r>
            <a:endParaRPr lang="en-GB" sz="1200" dirty="0"/>
          </a:p>
        </p:txBody>
      </p:sp>
    </p:spTree>
    <p:extLst>
      <p:ext uri="{BB962C8B-B14F-4D97-AF65-F5344CB8AC3E}">
        <p14:creationId xmlns:p14="http://schemas.microsoft.com/office/powerpoint/2010/main" val="201333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1143001" y="1559919"/>
            <a:ext cx="6857999" cy="646331"/>
          </a:xfrm>
          <a:prstGeom prst="rect">
            <a:avLst/>
          </a:prstGeom>
          <a:noFill/>
        </p:spPr>
        <p:txBody>
          <a:bodyPr wrap="square" rtlCol="0">
            <a:spAutoFit/>
          </a:bodyPr>
          <a:lstStyle/>
          <a:p>
            <a:pPr algn="ctr" defTabSz="685800" fontAlgn="auto">
              <a:spcBef>
                <a:spcPts val="0"/>
              </a:spcBef>
              <a:spcAft>
                <a:spcPts val="0"/>
              </a:spcAft>
              <a:defRPr/>
            </a:pPr>
            <a:r>
              <a:rPr lang="en-GB" sz="3600" dirty="0">
                <a:solidFill>
                  <a:prstClr val="white"/>
                </a:solidFill>
                <a:latin typeface="Arial" panose="020B0604020202020204" pitchFamily="34" charset="0"/>
                <a:ea typeface="+mn-ea"/>
                <a:cs typeface="Arial" panose="020B0604020202020204" pitchFamily="34" charset="0"/>
              </a:rPr>
              <a:t>Digitally Enabled ESTHER </a:t>
            </a: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45" y="5329675"/>
            <a:ext cx="2296839" cy="443902"/>
          </a:xfrm>
          <a:prstGeom prst="rect">
            <a:avLst/>
          </a:prstGeom>
        </p:spPr>
      </p:pic>
      <p:sp>
        <p:nvSpPr>
          <p:cNvPr id="4" name="TextBox 3">
            <a:extLst>
              <a:ext uri="{FF2B5EF4-FFF2-40B4-BE49-F238E27FC236}">
                <a16:creationId xmlns:a16="http://schemas.microsoft.com/office/drawing/2014/main" id="{9D4FB2B7-FA2D-4F14-8D6D-7F24C146410C}"/>
              </a:ext>
            </a:extLst>
          </p:cNvPr>
          <p:cNvSpPr txBox="1"/>
          <p:nvPr/>
        </p:nvSpPr>
        <p:spPr>
          <a:xfrm>
            <a:off x="261108" y="785031"/>
            <a:ext cx="8348870" cy="5378395"/>
          </a:xfrm>
          <a:prstGeom prst="rect">
            <a:avLst/>
          </a:prstGeom>
          <a:noFill/>
        </p:spPr>
        <p:txBody>
          <a:bodyPr wrap="square" rtlCol="0">
            <a:spAutoFit/>
          </a:bodyPr>
          <a:lstStyle/>
          <a:p>
            <a:pPr algn="ctr" defTabSz="685800" fontAlgn="auto">
              <a:spcBef>
                <a:spcPts val="0"/>
              </a:spcBef>
              <a:spcAft>
                <a:spcPts val="0"/>
              </a:spcAft>
              <a:defRPr/>
            </a:pPr>
            <a:r>
              <a:rPr lang="en-GB" sz="1800" b="1" dirty="0">
                <a:solidFill>
                  <a:srgbClr val="7030A0"/>
                </a:solidFill>
                <a:latin typeface="Calibri"/>
                <a:ea typeface="+mn-ea"/>
              </a:rPr>
              <a:t>t </a:t>
            </a:r>
          </a:p>
          <a:p>
            <a:pPr algn="ctr" defTabSz="685800" fontAlgn="auto">
              <a:spcBef>
                <a:spcPts val="0"/>
              </a:spcBef>
              <a:spcAft>
                <a:spcPts val="0"/>
              </a:spcAft>
              <a:defRPr/>
            </a:pPr>
            <a:endParaRPr lang="en-GB" sz="1800" dirty="0">
              <a:solidFill>
                <a:srgbClr val="7030A0"/>
              </a:solidFill>
              <a:latin typeface="Calibri"/>
              <a:ea typeface="+mn-ea"/>
            </a:endParaRPr>
          </a:p>
          <a:p>
            <a:pPr marL="257175" indent="-257175">
              <a:buFont typeface="Arial" panose="020B0604020202020204" pitchFamily="34" charset="0"/>
              <a:buChar char="•"/>
            </a:pPr>
            <a:r>
              <a:rPr lang="en-GB" sz="2000" dirty="0"/>
              <a:t>Implementing the philosophy with dedicated resources since 2016 across Kent – care providers, social care and health </a:t>
            </a:r>
          </a:p>
          <a:p>
            <a:pPr marL="257175" indent="-257175">
              <a:buFont typeface="Arial" panose="020B0604020202020204" pitchFamily="34" charset="0"/>
              <a:buChar char="•"/>
            </a:pPr>
            <a:r>
              <a:rPr lang="en-GB" sz="2000" dirty="0"/>
              <a:t>ESTHER is included as one of the personalisation delivery methods for Kent and Medway Health system and we are working with the Kent and Medway Integrated Care Partnerships .</a:t>
            </a:r>
          </a:p>
          <a:p>
            <a:pPr marL="257175" indent="-257175">
              <a:buFont typeface="Arial" panose="020B0604020202020204" pitchFamily="34" charset="0"/>
              <a:buChar char="•"/>
            </a:pPr>
            <a:r>
              <a:rPr lang="en-GB" sz="2000" dirty="0"/>
              <a:t>The NHS and Social Care Workforce Board and Health Education England are supporting the roll out </a:t>
            </a:r>
          </a:p>
          <a:p>
            <a:pPr marL="257175" indent="-257175">
              <a:buFont typeface="Arial" panose="020B0604020202020204" pitchFamily="34" charset="0"/>
              <a:buChar char="•"/>
            </a:pPr>
            <a:r>
              <a:rPr lang="en-GB" sz="2000" dirty="0"/>
              <a:t>To date we have: 80 Coaches and 2042 Ambassadors </a:t>
            </a:r>
          </a:p>
          <a:p>
            <a:pPr marL="257175" indent="-257175">
              <a:buFont typeface="Arial" panose="020B0604020202020204" pitchFamily="34" charset="0"/>
              <a:buChar char="•"/>
            </a:pPr>
            <a:r>
              <a:rPr lang="en-GB" sz="2000" dirty="0"/>
              <a:t>Delivered 3 ESTHER inspiration events </a:t>
            </a:r>
          </a:p>
          <a:p>
            <a:pPr marL="257175" indent="-257175">
              <a:buFont typeface="Arial" panose="020B0604020202020204" pitchFamily="34" charset="0"/>
              <a:buChar char="•"/>
            </a:pPr>
            <a:r>
              <a:rPr lang="en-GB" sz="2000" dirty="0"/>
              <a:t>Working with the national NHS Personalisation delivery team and with the social care based Think Local Act Personal team ( TLAP).</a:t>
            </a:r>
          </a:p>
          <a:p>
            <a:pPr marL="257175" indent="-257175">
              <a:buFont typeface="Arial" panose="020B0604020202020204" pitchFamily="34" charset="0"/>
              <a:buChar char="•"/>
            </a:pPr>
            <a:r>
              <a:rPr lang="en-GB" sz="2000" dirty="0"/>
              <a:t>Seen as best practice by the Chief Social Worker in England </a:t>
            </a:r>
          </a:p>
          <a:p>
            <a:pPr marL="257175" indent="-257175">
              <a:buFont typeface="Arial" panose="020B0604020202020204" pitchFamily="34" charset="0"/>
              <a:buChar char="•"/>
            </a:pPr>
            <a:endParaRPr lang="en-GB" sz="1800" dirty="0"/>
          </a:p>
          <a:p>
            <a:endParaRPr lang="en-GB" sz="1800" dirty="0">
              <a:highlight>
                <a:srgbClr val="FFFF00"/>
              </a:highlight>
            </a:endParaRPr>
          </a:p>
          <a:p>
            <a:pPr marL="257175" indent="-257175">
              <a:buFont typeface="Arial" panose="020B0604020202020204" pitchFamily="34" charset="0"/>
              <a:buChar char="•"/>
            </a:pPr>
            <a:endParaRPr lang="en-GB" sz="1800" dirty="0"/>
          </a:p>
          <a:p>
            <a:pPr algn="ctr" defTabSz="685800" fontAlgn="auto">
              <a:spcBef>
                <a:spcPts val="0"/>
              </a:spcBef>
              <a:spcAft>
                <a:spcPts val="0"/>
              </a:spcAft>
              <a:defRPr/>
            </a:pPr>
            <a:endParaRPr lang="en-GB" sz="1350" dirty="0">
              <a:solidFill>
                <a:prstClr val="black"/>
              </a:solidFill>
              <a:latin typeface="Calibri"/>
              <a:ea typeface="+mn-ea"/>
            </a:endParaRPr>
          </a:p>
        </p:txBody>
      </p:sp>
      <p:pic>
        <p:nvPicPr>
          <p:cNvPr id="6" name="Image" descr="Image">
            <a:extLst>
              <a:ext uri="{FF2B5EF4-FFF2-40B4-BE49-F238E27FC236}">
                <a16:creationId xmlns:a16="http://schemas.microsoft.com/office/drawing/2014/main" id="{F20245FA-5198-46D8-8D2F-7B785A152F6B}"/>
              </a:ext>
            </a:extLst>
          </p:cNvPr>
          <p:cNvPicPr/>
          <p:nvPr/>
        </p:nvPicPr>
        <p:blipFill>
          <a:blip r:embed="rId3"/>
          <a:stretch>
            <a:fillRect/>
          </a:stretch>
        </p:blipFill>
        <p:spPr>
          <a:xfrm>
            <a:off x="6835443" y="5148759"/>
            <a:ext cx="2043113" cy="892455"/>
          </a:xfrm>
          <a:prstGeom prst="rect">
            <a:avLst/>
          </a:prstGeom>
          <a:ln w="12700">
            <a:miter lim="400000"/>
          </a:ln>
        </p:spPr>
      </p:pic>
      <p:sp>
        <p:nvSpPr>
          <p:cNvPr id="2" name="Rectangle 1">
            <a:extLst>
              <a:ext uri="{FF2B5EF4-FFF2-40B4-BE49-F238E27FC236}">
                <a16:creationId xmlns:a16="http://schemas.microsoft.com/office/drawing/2014/main" id="{4629252A-3346-450C-BD09-45EC206355C9}"/>
              </a:ext>
            </a:extLst>
          </p:cNvPr>
          <p:cNvSpPr/>
          <p:nvPr/>
        </p:nvSpPr>
        <p:spPr>
          <a:xfrm>
            <a:off x="2277324" y="335906"/>
            <a:ext cx="3848558" cy="461665"/>
          </a:xfrm>
          <a:prstGeom prst="rect">
            <a:avLst/>
          </a:prstGeom>
        </p:spPr>
        <p:txBody>
          <a:bodyPr wrap="square">
            <a:spAutoFit/>
          </a:bodyPr>
          <a:lstStyle/>
          <a:p>
            <a:r>
              <a:rPr lang="en-GB" b="1" dirty="0">
                <a:solidFill>
                  <a:srgbClr val="7030A0"/>
                </a:solidFill>
                <a:latin typeface="Calibri"/>
                <a:ea typeface="+mn-ea"/>
              </a:rPr>
              <a:t>ESTHER Journey in Kent</a:t>
            </a:r>
            <a:endParaRPr lang="en-GB" dirty="0"/>
          </a:p>
        </p:txBody>
      </p:sp>
    </p:spTree>
    <p:extLst>
      <p:ext uri="{BB962C8B-B14F-4D97-AF65-F5344CB8AC3E}">
        <p14:creationId xmlns:p14="http://schemas.microsoft.com/office/powerpoint/2010/main" val="279056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6C98B-12EA-6142-A431-BF95A3E848B2}"/>
              </a:ext>
            </a:extLst>
          </p:cNvPr>
          <p:cNvSpPr txBox="1"/>
          <p:nvPr/>
        </p:nvSpPr>
        <p:spPr>
          <a:xfrm>
            <a:off x="1143001" y="1559919"/>
            <a:ext cx="6857999" cy="646331"/>
          </a:xfrm>
          <a:prstGeom prst="rect">
            <a:avLst/>
          </a:prstGeom>
          <a:noFill/>
        </p:spPr>
        <p:txBody>
          <a:bodyPr wrap="square" rtlCol="0">
            <a:spAutoFit/>
          </a:bodyPr>
          <a:lstStyle/>
          <a:p>
            <a:pPr algn="ctr" defTabSz="685800" fontAlgn="auto">
              <a:spcBef>
                <a:spcPts val="0"/>
              </a:spcBef>
              <a:spcAft>
                <a:spcPts val="0"/>
              </a:spcAft>
              <a:defRPr/>
            </a:pPr>
            <a:r>
              <a:rPr lang="en-GB" sz="3600" dirty="0">
                <a:solidFill>
                  <a:prstClr val="white"/>
                </a:solidFill>
                <a:latin typeface="Arial" panose="020B0604020202020204" pitchFamily="34" charset="0"/>
                <a:ea typeface="+mn-ea"/>
                <a:cs typeface="Arial" panose="020B0604020202020204" pitchFamily="34" charset="0"/>
              </a:rPr>
              <a:t>Digitally Enabled ESTHER </a:t>
            </a:r>
          </a:p>
        </p:txBody>
      </p:sp>
      <p:pic>
        <p:nvPicPr>
          <p:cNvPr id="5" name="Picture 4">
            <a:extLst>
              <a:ext uri="{FF2B5EF4-FFF2-40B4-BE49-F238E27FC236}">
                <a16:creationId xmlns:a16="http://schemas.microsoft.com/office/drawing/2014/main" id="{AE96F945-19C8-F44B-A3F8-4BE65377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2224"/>
            <a:ext cx="2035496" cy="488004"/>
          </a:xfrm>
          <a:prstGeom prst="rect">
            <a:avLst/>
          </a:prstGeom>
        </p:spPr>
      </p:pic>
      <p:sp>
        <p:nvSpPr>
          <p:cNvPr id="4" name="TextBox 3">
            <a:extLst>
              <a:ext uri="{FF2B5EF4-FFF2-40B4-BE49-F238E27FC236}">
                <a16:creationId xmlns:a16="http://schemas.microsoft.com/office/drawing/2014/main" id="{9D4FB2B7-FA2D-4F14-8D6D-7F24C146410C}"/>
              </a:ext>
            </a:extLst>
          </p:cNvPr>
          <p:cNvSpPr txBox="1"/>
          <p:nvPr/>
        </p:nvSpPr>
        <p:spPr>
          <a:xfrm>
            <a:off x="209176" y="171264"/>
            <a:ext cx="8749553" cy="6394058"/>
          </a:xfrm>
          <a:prstGeom prst="rect">
            <a:avLst/>
          </a:prstGeom>
          <a:noFill/>
        </p:spPr>
        <p:txBody>
          <a:bodyPr wrap="square" rtlCol="0">
            <a:spAutoFit/>
          </a:bodyPr>
          <a:lstStyle/>
          <a:p>
            <a:pPr defTabSz="685800" fontAlgn="auto">
              <a:spcBef>
                <a:spcPts val="0"/>
              </a:spcBef>
              <a:spcAft>
                <a:spcPts val="0"/>
              </a:spcAft>
              <a:defRPr/>
            </a:pPr>
            <a:endParaRPr lang="en-GB" sz="1800" dirty="0">
              <a:latin typeface="Calibri"/>
            </a:endParaRPr>
          </a:p>
          <a:p>
            <a:pPr defTabSz="685800" fontAlgn="auto">
              <a:spcBef>
                <a:spcPts val="0"/>
              </a:spcBef>
              <a:spcAft>
                <a:spcPts val="0"/>
              </a:spcAft>
              <a:defRPr/>
            </a:pPr>
            <a:r>
              <a:rPr lang="en-GB" sz="1800" dirty="0">
                <a:latin typeface="Calibri"/>
              </a:rPr>
              <a:t>We have adapted ESTHER for our system, with the aim to aim culture and strategy for better outcomes by developing:  </a:t>
            </a:r>
          </a:p>
          <a:p>
            <a:pPr defTabSz="685800" fontAlgn="auto">
              <a:spcBef>
                <a:spcPts val="0"/>
              </a:spcBef>
              <a:spcAft>
                <a:spcPts val="0"/>
              </a:spcAft>
              <a:defRPr/>
            </a:pPr>
            <a:endParaRPr lang="en-GB" sz="1800" dirty="0">
              <a:latin typeface="Calibri"/>
            </a:endParaRPr>
          </a:p>
          <a:p>
            <a:pPr defTabSz="685800" fontAlgn="auto">
              <a:spcBef>
                <a:spcPts val="0"/>
              </a:spcBef>
              <a:spcAft>
                <a:spcPts val="0"/>
              </a:spcAft>
              <a:defRPr/>
            </a:pPr>
            <a:r>
              <a:rPr lang="en-GB" sz="1800" b="1" dirty="0">
                <a:solidFill>
                  <a:srgbClr val="7030A0"/>
                </a:solidFill>
                <a:latin typeface="Calibri"/>
              </a:rPr>
              <a:t>ESTHER Ambassadors </a:t>
            </a:r>
            <a:endParaRPr lang="en-GB" sz="1800" dirty="0">
              <a:highlight>
                <a:srgbClr val="FFFF00"/>
              </a:highlight>
              <a:latin typeface="Calibri"/>
            </a:endParaRPr>
          </a:p>
          <a:p>
            <a:pPr defTabSz="685800" fontAlgn="auto">
              <a:spcBef>
                <a:spcPts val="0"/>
              </a:spcBef>
              <a:spcAft>
                <a:spcPts val="0"/>
              </a:spcAft>
              <a:defRPr/>
            </a:pPr>
            <a:r>
              <a:rPr lang="en-GB" sz="1800" dirty="0">
                <a:latin typeface="Calibri"/>
              </a:rPr>
              <a:t>A</a:t>
            </a:r>
            <a:r>
              <a:rPr lang="en-GB" sz="1800" dirty="0"/>
              <a:t>imed at health and social care staff at all levels, care sector, citizens, community services</a:t>
            </a:r>
          </a:p>
          <a:p>
            <a:pPr defTabSz="685800" fontAlgn="auto">
              <a:spcBef>
                <a:spcPts val="0"/>
              </a:spcBef>
              <a:spcAft>
                <a:spcPts val="0"/>
              </a:spcAft>
              <a:defRPr/>
            </a:pPr>
            <a:endParaRPr lang="en-GB" sz="1800" dirty="0">
              <a:latin typeface="Calibri"/>
            </a:endParaRPr>
          </a:p>
          <a:p>
            <a:pPr lvl="0"/>
            <a:r>
              <a:rPr lang="en-GB" sz="1800" dirty="0"/>
              <a:t>• ESTHER Ambassadors understand and promote awareness of the ESTHER Philosophy</a:t>
            </a:r>
          </a:p>
          <a:p>
            <a:pPr lvl="0"/>
            <a:r>
              <a:rPr lang="en-GB" sz="1800" dirty="0"/>
              <a:t>• Be part of the ESTHER network (virtual and face to face networks) which aims to: </a:t>
            </a:r>
          </a:p>
          <a:p>
            <a:pPr marL="900113" lvl="2" indent="-214313">
              <a:buFont typeface="Arial" panose="020B0604020202020204" pitchFamily="34" charset="0"/>
              <a:buChar char="•"/>
            </a:pPr>
            <a:r>
              <a:rPr lang="en-GB" sz="1800" dirty="0"/>
              <a:t>Improve the experience for ESTHER</a:t>
            </a:r>
          </a:p>
          <a:p>
            <a:pPr marL="900113" lvl="2" indent="-214313">
              <a:buFont typeface="Arial" panose="020B0604020202020204" pitchFamily="34" charset="0"/>
              <a:buChar char="•"/>
            </a:pPr>
            <a:r>
              <a:rPr lang="en-GB" sz="1800" dirty="0"/>
              <a:t>Create a common language across the whole system </a:t>
            </a:r>
          </a:p>
          <a:p>
            <a:pPr marL="900113" lvl="2" indent="-214313">
              <a:buFont typeface="Arial" panose="020B0604020202020204" pitchFamily="34" charset="0"/>
              <a:buChar char="•"/>
            </a:pPr>
            <a:r>
              <a:rPr lang="en-GB" sz="1800" dirty="0"/>
              <a:t>Sharing and learning from good practice </a:t>
            </a:r>
            <a:endParaRPr lang="en-GB" sz="1800" dirty="0">
              <a:latin typeface="Calibri"/>
            </a:endParaRPr>
          </a:p>
          <a:p>
            <a:pPr lvl="0"/>
            <a:r>
              <a:rPr lang="en-GB" sz="1800" dirty="0"/>
              <a:t>• Act as change and digital champions </a:t>
            </a:r>
          </a:p>
          <a:p>
            <a:pPr lvl="0"/>
            <a:endParaRPr lang="en-GB" sz="1800" dirty="0"/>
          </a:p>
          <a:p>
            <a:pPr lvl="0"/>
            <a:r>
              <a:rPr lang="en-GB" sz="1800" dirty="0">
                <a:solidFill>
                  <a:srgbClr val="7030A0"/>
                </a:solidFill>
              </a:rPr>
              <a:t>ESTHER Ambassadors wear an ambassador badge to demonstrate that they understand the philosophy </a:t>
            </a:r>
          </a:p>
          <a:p>
            <a:pPr lvl="0"/>
            <a:endParaRPr lang="en-GB" sz="1800" dirty="0">
              <a:solidFill>
                <a:srgbClr val="7030A0"/>
              </a:solidFill>
            </a:endParaRPr>
          </a:p>
          <a:p>
            <a:pPr lvl="0"/>
            <a:r>
              <a:rPr lang="en-GB" sz="1800" dirty="0">
                <a:solidFill>
                  <a:srgbClr val="7030A0"/>
                </a:solidFill>
              </a:rPr>
              <a:t>ESTHER ambassador overview can be completed via e-learning or attend a face to face session, either option does not take longer than 2 hours</a:t>
            </a:r>
          </a:p>
          <a:p>
            <a:pPr lvl="0"/>
            <a:endParaRPr lang="en-GB" sz="1800" dirty="0">
              <a:solidFill>
                <a:srgbClr val="7030A0"/>
              </a:solidFill>
              <a:latin typeface="Calibri"/>
              <a:ea typeface="+mn-ea"/>
            </a:endParaRPr>
          </a:p>
          <a:p>
            <a:pPr algn="ctr" defTabSz="685800" fontAlgn="auto">
              <a:spcBef>
                <a:spcPts val="0"/>
              </a:spcBef>
              <a:spcAft>
                <a:spcPts val="0"/>
              </a:spcAft>
              <a:defRPr/>
            </a:pPr>
            <a:endParaRPr lang="en-GB" sz="1350" dirty="0">
              <a:solidFill>
                <a:prstClr val="black"/>
              </a:solidFill>
              <a:latin typeface="Calibri"/>
              <a:ea typeface="+mn-ea"/>
            </a:endParaRPr>
          </a:p>
        </p:txBody>
      </p:sp>
      <p:pic>
        <p:nvPicPr>
          <p:cNvPr id="6" name="Image" descr="Image">
            <a:extLst>
              <a:ext uri="{FF2B5EF4-FFF2-40B4-BE49-F238E27FC236}">
                <a16:creationId xmlns:a16="http://schemas.microsoft.com/office/drawing/2014/main" id="{F20245FA-5198-46D8-8D2F-7B785A152F6B}"/>
              </a:ext>
            </a:extLst>
          </p:cNvPr>
          <p:cNvPicPr/>
          <p:nvPr/>
        </p:nvPicPr>
        <p:blipFill>
          <a:blip r:embed="rId4"/>
          <a:stretch>
            <a:fillRect/>
          </a:stretch>
        </p:blipFill>
        <p:spPr>
          <a:xfrm>
            <a:off x="7274204" y="6037154"/>
            <a:ext cx="1792101" cy="849730"/>
          </a:xfrm>
          <a:prstGeom prst="rect">
            <a:avLst/>
          </a:prstGeom>
          <a:ln w="12700">
            <a:miter lim="400000"/>
          </a:ln>
        </p:spPr>
      </p:pic>
      <p:sp>
        <p:nvSpPr>
          <p:cNvPr id="2" name="Rectangle 1">
            <a:extLst>
              <a:ext uri="{FF2B5EF4-FFF2-40B4-BE49-F238E27FC236}">
                <a16:creationId xmlns:a16="http://schemas.microsoft.com/office/drawing/2014/main" id="{67B58739-2FC7-476C-9FD7-989A066D551B}"/>
              </a:ext>
            </a:extLst>
          </p:cNvPr>
          <p:cNvSpPr/>
          <p:nvPr/>
        </p:nvSpPr>
        <p:spPr>
          <a:xfrm>
            <a:off x="2867775" y="0"/>
            <a:ext cx="2272545" cy="461665"/>
          </a:xfrm>
          <a:prstGeom prst="rect">
            <a:avLst/>
          </a:prstGeom>
        </p:spPr>
        <p:txBody>
          <a:bodyPr wrap="none">
            <a:spAutoFit/>
          </a:bodyPr>
          <a:lstStyle/>
          <a:p>
            <a:pPr algn="ctr" defTabSz="685800" fontAlgn="auto">
              <a:spcBef>
                <a:spcPts val="0"/>
              </a:spcBef>
              <a:spcAft>
                <a:spcPts val="0"/>
              </a:spcAft>
              <a:defRPr/>
            </a:pPr>
            <a:r>
              <a:rPr lang="en-GB" b="1" dirty="0">
                <a:solidFill>
                  <a:srgbClr val="7030A0"/>
                </a:solidFill>
                <a:latin typeface="Calibri"/>
              </a:rPr>
              <a:t>Evolving ESTHER</a:t>
            </a:r>
          </a:p>
        </p:txBody>
      </p:sp>
    </p:spTree>
    <p:extLst>
      <p:ext uri="{BB962C8B-B14F-4D97-AF65-F5344CB8AC3E}">
        <p14:creationId xmlns:p14="http://schemas.microsoft.com/office/powerpoint/2010/main" val="1692978722"/>
      </p:ext>
    </p:extLst>
  </p:cSld>
  <p:clrMapOvr>
    <a:masterClrMapping/>
  </p:clrMapOvr>
</p:sld>
</file>

<file path=ppt/theme/theme1.xml><?xml version="1.0" encoding="utf-8"?>
<a:theme xmlns:a="http://schemas.openxmlformats.org/drawingml/2006/main" name="1_Interim HASCIP co-logo PowerPoint template (Word 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terim HASCIP co-logo PowerPoint template (Word 2007)">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42229A364E9FC4EBDE1546DFF3D65AD" ma:contentTypeVersion="11" ma:contentTypeDescription="Create a new document." ma:contentTypeScope="" ma:versionID="32c473d7f4174e9cff68940f0fce5c6e">
  <xsd:schema xmlns:xsd="http://www.w3.org/2001/XMLSchema" xmlns:xs="http://www.w3.org/2001/XMLSchema" xmlns:p="http://schemas.microsoft.com/office/2006/metadata/properties" xmlns:ns1="http://schemas.microsoft.com/sharepoint/v3" xmlns:ns2="d3c5681a-6188-4afd-8047-4b7024f49c9f" xmlns:ns3="b607a442-3a8b-46cb-8183-2bec4a9e324b" targetNamespace="http://schemas.microsoft.com/office/2006/metadata/properties" ma:root="true" ma:fieldsID="21a0c757fc3a914945ffe34d44875386" ns1:_="" ns2:_="" ns3:_="">
    <xsd:import namespace="http://schemas.microsoft.com/sharepoint/v3"/>
    <xsd:import namespace="d3c5681a-6188-4afd-8047-4b7024f49c9f"/>
    <xsd:import namespace="b607a442-3a8b-46cb-8183-2bec4a9e324b"/>
    <xsd:element name="properties">
      <xsd:complexType>
        <xsd:sequence>
          <xsd:element name="documentManagement">
            <xsd:complexType>
              <xsd:all>
                <xsd:element ref="ns1:PublishingStartDate" minOccurs="0"/>
                <xsd:element ref="ns1:PublishingExpirationDate" minOccurs="0"/>
                <xsd:element ref="ns2:Directorate"/>
                <xsd:element ref="ns2:Structure_x0020_chart" minOccurs="0"/>
                <xsd:element ref="ns2:Ways_x0020_of_x0020_working" minOccurs="0"/>
                <xsd:element ref="ns2:Category" minOccurs="0"/>
                <xsd:element ref="ns3:_dlc_DocId" minOccurs="0"/>
                <xsd:element ref="ns3:_dlc_DocIdUrl" minOccurs="0"/>
                <xsd:element ref="ns3:_dlc_DocIdPersistId" minOccurs="0"/>
                <xsd:element ref="ns2:Environmental_x0020_performance_x0020_grouping" minOccurs="0"/>
                <xsd:element ref="ns3:Content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c5681a-6188-4afd-8047-4b7024f49c9f" elementFormDefault="qualified">
    <xsd:import namespace="http://schemas.microsoft.com/office/2006/documentManagement/types"/>
    <xsd:import namespace="http://schemas.microsoft.com/office/infopath/2007/PartnerControls"/>
    <xsd:element name="Directorate" ma:index="10" ma:displayName="Directorate" ma:default="All" ma:format="Dropdown" ma:internalName="Directorate">
      <xsd:simpleType>
        <xsd:restriction base="dms:Choice">
          <xsd:enumeration value="All"/>
          <xsd:enumeration value="Business Strategy &amp; Support (BSS)"/>
          <xsd:enumeration value="Customer &amp; Communities (CC)"/>
          <xsd:enumeration value="Education, Learning &amp; Skills (ELS)"/>
          <xsd:enumeration value="Enterprise &amp; Environment (EE)"/>
          <xsd:enumeration value="Families &amp; Social Care (FSC)"/>
        </xsd:restriction>
      </xsd:simpleType>
    </xsd:element>
    <xsd:element name="Structure_x0020_chart" ma:index="11" nillable="true" ma:displayName="Structure chart" ma:default="0" ma:internalName="Structure_x0020_chart">
      <xsd:simpleType>
        <xsd:restriction base="dms:Boolean"/>
      </xsd:simpleType>
    </xsd:element>
    <xsd:element name="Ways_x0020_of_x0020_working" ma:index="12" nillable="true" ma:displayName="Ways of working" ma:default="1" ma:internalName="Ways_x0020_of_x0020_working">
      <xsd:simpleType>
        <xsd:restriction base="dms:Boolean"/>
      </xsd:simpleType>
    </xsd:element>
    <xsd:element name="Category" ma:index="13" nillable="true" ma:displayName="Category" ma:default="Not applicable" ma:format="Dropdown" ma:internalName="Category">
      <xsd:simpleType>
        <xsd:restriction base="dms:Choice">
          <xsd:enumeration value="Not applicable"/>
          <xsd:enumeration value="Procurement"/>
          <xsd:enumeration value="iProcurement"/>
          <xsd:enumeration value="Environmental performance"/>
          <xsd:enumeration value="Communication"/>
          <xsd:enumeration value="Branding"/>
          <xsd:enumeration value="Media"/>
          <xsd:enumeration value="ICT"/>
          <xsd:enumeration value="Legal"/>
          <xsd:enumeration value="Customer service"/>
          <xsd:enumeration value="Finance"/>
          <xsd:enumeration value="Data protection"/>
          <xsd:enumeration value="Access to information"/>
          <xsd:enumeration value="Equality and diversity"/>
          <xsd:enumeration value="Facilities management"/>
          <xsd:enumeration value="Because of You"/>
          <xsd:enumeration value="Health and safety"/>
          <xsd:enumeration value="Internal audit/fraud"/>
          <xsd:enumeration value="Business continuity/emergency planning"/>
          <xsd:enumeration value="Property"/>
          <xsd:enumeration value="Change"/>
          <xsd:enumeration value="Public health"/>
        </xsd:restriction>
      </xsd:simpleType>
    </xsd:element>
    <xsd:element name="Environmental_x0020_performance_x0020_grouping" ma:index="17" nillable="true" ma:displayName="Environmental performance grouping" ma:default="Not applicable" ma:format="Dropdown" ma:internalName="Environmental_x0020_performance_x0020_grouping">
      <xsd:simpleType>
        <xsd:restriction base="dms:Choice">
          <xsd:enumeration value="Not applicable"/>
          <xsd:enumeration value="Registers"/>
          <xsd:enumeration value="Systems procedures"/>
          <xsd:enumeration value="Operational procedures"/>
          <xsd:enumeration value="How to guides"/>
          <xsd:enumeration value="Project opportunities"/>
          <xsd:enumeration value="Energy management guidance"/>
          <xsd:enumeration value="Guidance for managing energy"/>
          <xsd:enumeration value="Energy Efficiency Loan Fund"/>
          <xsd:enumeration value="ISO 14001 Compliance"/>
        </xsd:restriction>
      </xsd:simpleType>
    </xsd:element>
  </xsd:schema>
  <xsd:schema xmlns:xsd="http://www.w3.org/2001/XMLSchema" xmlns:xs="http://www.w3.org/2001/XMLSchema" xmlns:dms="http://schemas.microsoft.com/office/2006/documentManagement/types" xmlns:pc="http://schemas.microsoft.com/office/infopath/2007/PartnerControls" targetNamespace="b607a442-3a8b-46cb-8183-2bec4a9e324b"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ContentOwner" ma:index="19" ma:displayName="Content Owner" ma:list="UserInfo" ma:SharePointGroup="0" ma:internalName="Cont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ca912827-bae3-40cb-8146-7920e969c222"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Environmental_x0020_performance_x0020_grouping xmlns="d3c5681a-6188-4afd-8047-4b7024f49c9f">Not applicable</Environmental_x0020_performance_x0020_grouping>
    <Category xmlns="d3c5681a-6188-4afd-8047-4b7024f49c9f">Communication</Category>
    <Ways_x0020_of_x0020_working xmlns="d3c5681a-6188-4afd-8047-4b7024f49c9f">true</Ways_x0020_of_x0020_working>
    <ContentOwner xmlns="b607a442-3a8b-46cb-8183-2bec4a9e324b">
      <UserInfo>
        <DisplayName/>
        <AccountId/>
        <AccountType/>
      </UserInfo>
    </ContentOwner>
    <PublishingExpirationDate xmlns="http://schemas.microsoft.com/sharepoint/v3" xsi:nil="true"/>
    <Directorate xmlns="d3c5681a-6188-4afd-8047-4b7024f49c9f">All</Directorate>
    <PublishingStartDate xmlns="http://schemas.microsoft.com/sharepoint/v3" xsi:nil="true"/>
    <Structure_x0020_chart xmlns="d3c5681a-6188-4afd-8047-4b7024f49c9f">false</Structure_x0020_chart>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CA79B8-2782-4563-B143-04BDEE9748D1}">
  <ds:schemaRefs>
    <ds:schemaRef ds:uri="http://schemas.microsoft.com/sharepoint/events"/>
  </ds:schemaRefs>
</ds:datastoreItem>
</file>

<file path=customXml/itemProps2.xml><?xml version="1.0" encoding="utf-8"?>
<ds:datastoreItem xmlns:ds="http://schemas.openxmlformats.org/officeDocument/2006/customXml" ds:itemID="{1C7E23E6-F5C9-4DBB-BEFA-CAAF83FC5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c5681a-6188-4afd-8047-4b7024f49c9f"/>
    <ds:schemaRef ds:uri="b607a442-3a8b-46cb-8183-2bec4a9e3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86BF3-C40C-41D8-8A68-D1DF30164F8A}">
  <ds:schemaRefs>
    <ds:schemaRef ds:uri="Microsoft.SharePoint.Taxonomy.ContentTypeSync"/>
  </ds:schemaRefs>
</ds:datastoreItem>
</file>

<file path=customXml/itemProps4.xml><?xml version="1.0" encoding="utf-8"?>
<ds:datastoreItem xmlns:ds="http://schemas.openxmlformats.org/officeDocument/2006/customXml" ds:itemID="{EC4A5D91-2465-46C1-942C-AD4B9F73BD71}">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d3c5681a-6188-4afd-8047-4b7024f49c9f"/>
    <ds:schemaRef ds:uri="http://purl.org/dc/dcmitype/"/>
    <ds:schemaRef ds:uri="http://schemas.microsoft.com/office/infopath/2007/PartnerControls"/>
    <ds:schemaRef ds:uri="b607a442-3a8b-46cb-8183-2bec4a9e324b"/>
    <ds:schemaRef ds:uri="http://www.w3.org/XML/1998/namespace"/>
  </ds:schemaRefs>
</ds:datastoreItem>
</file>

<file path=customXml/itemProps5.xml><?xml version="1.0" encoding="utf-8"?>
<ds:datastoreItem xmlns:ds="http://schemas.openxmlformats.org/officeDocument/2006/customXml" ds:itemID="{26A221AD-22C9-4FF9-8E1B-94BC624F3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147999</TotalTime>
  <Words>1227</Words>
  <Application>Microsoft Office PowerPoint</Application>
  <PresentationFormat>On-screen Show (4:3)</PresentationFormat>
  <Paragraphs>211</Paragraphs>
  <Slides>16</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1_Interim HASCIP co-logo PowerPoint template (Word 2007)</vt:lpstr>
      <vt:lpstr>2_Interim HASCIP co-logo PowerPoint template (Word 2007)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Bose</dc:creator>
  <cp:lastModifiedBy>Tidmarsh, Anne - AH PTR</cp:lastModifiedBy>
  <cp:revision>567</cp:revision>
  <cp:lastPrinted>2016-06-08T06:31:29Z</cp:lastPrinted>
  <dcterms:created xsi:type="dcterms:W3CDTF">2016-07-06T10:03:54Z</dcterms:created>
  <dcterms:modified xsi:type="dcterms:W3CDTF">2020-02-29T22:31:26Z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5e328715-89ef-4d66-9f66-cdc39c758dae</vt:lpwstr>
  </property>
  <property fmtid="{D5CDD505-2E9C-101B-9397-08002B2CF9AE}" pid="3" name="ContentTypeId">
    <vt:lpwstr>0x010100D42229A364E9FC4EBDE1546DFF3D65AD</vt:lpwstr>
  </property>
  <property fmtid="{D5CDD505-2E9C-101B-9397-08002B2CF9AE}" pid="4" name="_dlc_DocId">
    <vt:lpwstr>HDA2S5J67HAM-54-389</vt:lpwstr>
  </property>
  <property fmtid="{D5CDD505-2E9C-101B-9397-08002B2CF9AE}" pid="5" name="_dlc_DocIdUrl">
    <vt:lpwstr>http://knet/ourcouncil/_layouts/DocIdRedir.aspx?ID=HDA2S5J67HAM-54-389, HDA2S5J67HAM-54-389</vt:lpwstr>
  </property>
</Properties>
</file>