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83" r:id="rId2"/>
    <p:sldId id="313" r:id="rId3"/>
    <p:sldId id="286" r:id="rId4"/>
    <p:sldId id="285" r:id="rId5"/>
    <p:sldId id="280" r:id="rId6"/>
    <p:sldId id="287" r:id="rId7"/>
    <p:sldId id="308" r:id="rId8"/>
    <p:sldId id="309" r:id="rId9"/>
    <p:sldId id="291" r:id="rId10"/>
    <p:sldId id="321" r:id="rId11"/>
    <p:sldId id="299" r:id="rId12"/>
    <p:sldId id="315" r:id="rId13"/>
    <p:sldId id="326" r:id="rId14"/>
    <p:sldId id="325" r:id="rId15"/>
    <p:sldId id="271" r:id="rId16"/>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Leslie" initials="KL" lastIdx="0" clrIdx="0">
    <p:extLst>
      <p:ext uri="{19B8F6BF-5375-455C-9EA6-DF929625EA0E}">
        <p15:presenceInfo xmlns:p15="http://schemas.microsoft.com/office/powerpoint/2012/main" userId="S-1-5-21-760161994-1918810379-74742975-23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D"/>
    <a:srgbClr val="00AAB4"/>
    <a:srgbClr val="009CA4"/>
    <a:srgbClr val="009999"/>
    <a:srgbClr val="34B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3910" autoAdjust="0"/>
  </p:normalViewPr>
  <p:slideViewPr>
    <p:cSldViewPr snapToGrid="0">
      <p:cViewPr varScale="1">
        <p:scale>
          <a:sx n="80" d="100"/>
          <a:sy n="80" d="100"/>
        </p:scale>
        <p:origin x="126" y="53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1632" y="-13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94387-5708-4AF7-97BA-1F1E513EE83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11D3B522-AAF5-4283-908A-6D96FCBE424D}">
      <dgm:prSet phldrT="[Text]" custT="1"/>
      <dgm:spPr>
        <a:solidFill>
          <a:srgbClr val="009CA4"/>
        </a:solidFill>
      </dgm:spPr>
      <dgm:t>
        <a:bodyPr/>
        <a:lstStyle/>
        <a:p>
          <a:r>
            <a:rPr lang="en-GB" sz="1600" b="1" dirty="0">
              <a:solidFill>
                <a:schemeClr val="bg1"/>
              </a:solidFill>
              <a:latin typeface="Trebuchet MS" panose="020B0603020202020204" pitchFamily="34" charset="0"/>
            </a:rPr>
            <a:t>Referral</a:t>
          </a:r>
          <a:r>
            <a:rPr lang="en-GB" sz="1400" b="1" dirty="0">
              <a:solidFill>
                <a:schemeClr val="bg1"/>
              </a:solidFill>
              <a:latin typeface="Trebuchet MS" panose="020B0603020202020204" pitchFamily="34" charset="0"/>
            </a:rPr>
            <a:t> to HHC	</a:t>
          </a:r>
        </a:p>
      </dgm:t>
    </dgm:pt>
    <dgm:pt modelId="{7BC85941-DE83-4624-9438-6D1AECBCF7E0}" type="parTrans" cxnId="{8E66397A-0306-4333-ACA4-66D5FC27FA23}">
      <dgm:prSet/>
      <dgm:spPr/>
      <dgm:t>
        <a:bodyPr/>
        <a:lstStyle/>
        <a:p>
          <a:endParaRPr lang="en-GB"/>
        </a:p>
      </dgm:t>
    </dgm:pt>
    <dgm:pt modelId="{AF31CF10-F647-4170-95A4-EAD756CAEDD2}" type="sibTrans" cxnId="{8E66397A-0306-4333-ACA4-66D5FC27FA23}">
      <dgm:prSet/>
      <dgm:spPr/>
      <dgm:t>
        <a:bodyPr/>
        <a:lstStyle/>
        <a:p>
          <a:endParaRPr lang="en-GB"/>
        </a:p>
      </dgm:t>
    </dgm:pt>
    <dgm:pt modelId="{1049E127-5DC6-4F61-918D-8900F2940283}">
      <dgm:prSet phldrT="[Text]">
        <dgm:style>
          <a:lnRef idx="2">
            <a:schemeClr val="accent3">
              <a:shade val="50000"/>
            </a:schemeClr>
          </a:lnRef>
          <a:fillRef idx="1">
            <a:schemeClr val="accent3"/>
          </a:fillRef>
          <a:effectRef idx="0">
            <a:schemeClr val="accent3"/>
          </a:effectRef>
          <a:fontRef idx="minor">
            <a:schemeClr val="lt1"/>
          </a:fontRef>
        </dgm:style>
      </dgm:prSet>
      <dgm:spPr>
        <a:ln/>
      </dgm:spPr>
      <dgm:t>
        <a:bodyPr/>
        <a:lstStyle/>
        <a:p>
          <a:r>
            <a:rPr lang="en-GB" dirty="0">
              <a:latin typeface="+mn-lt"/>
            </a:rPr>
            <a:t>HHC hospital assessment - on acute site</a:t>
          </a:r>
        </a:p>
      </dgm:t>
    </dgm:pt>
    <dgm:pt modelId="{9B818527-0C13-496E-94F2-65D7921D4677}" type="parTrans" cxnId="{27A629EA-9397-4123-9566-1D9555F4EE54}">
      <dgm:prSet/>
      <dgm:spPr/>
      <dgm:t>
        <a:bodyPr/>
        <a:lstStyle/>
        <a:p>
          <a:endParaRPr lang="en-GB"/>
        </a:p>
      </dgm:t>
    </dgm:pt>
    <dgm:pt modelId="{22CD5304-00D9-4E2C-8F4E-A5AF36F24413}" type="sibTrans" cxnId="{27A629EA-9397-4123-9566-1D9555F4EE54}">
      <dgm:prSet/>
      <dgm:spPr/>
      <dgm:t>
        <a:bodyPr/>
        <a:lstStyle/>
        <a:p>
          <a:endParaRPr lang="en-GB"/>
        </a:p>
      </dgm:t>
    </dgm:pt>
    <dgm:pt modelId="{2DC3735A-ED4C-4784-AE3E-7961B4AB05D7}">
      <dgm:prSet phldrT="[Text]">
        <dgm:style>
          <a:lnRef idx="2">
            <a:schemeClr val="accent3">
              <a:shade val="50000"/>
            </a:schemeClr>
          </a:lnRef>
          <a:fillRef idx="1">
            <a:schemeClr val="accent3"/>
          </a:fillRef>
          <a:effectRef idx="0">
            <a:schemeClr val="accent3"/>
          </a:effectRef>
          <a:fontRef idx="minor">
            <a:schemeClr val="lt1"/>
          </a:fontRef>
        </dgm:style>
      </dgm:prSet>
      <dgm:spPr>
        <a:ln/>
      </dgm:spPr>
      <dgm:t>
        <a:bodyPr/>
        <a:lstStyle/>
        <a:p>
          <a:r>
            <a:rPr lang="en-GB" dirty="0">
              <a:latin typeface="+mn-lt"/>
            </a:rPr>
            <a:t>Home access visit</a:t>
          </a:r>
        </a:p>
      </dgm:t>
    </dgm:pt>
    <dgm:pt modelId="{98A7F822-D676-4528-A94E-90733E8A51D0}" type="parTrans" cxnId="{132D3F03-7977-4C12-B355-4CA175017A6F}">
      <dgm:prSet/>
      <dgm:spPr/>
      <dgm:t>
        <a:bodyPr/>
        <a:lstStyle/>
        <a:p>
          <a:endParaRPr lang="en-GB"/>
        </a:p>
      </dgm:t>
    </dgm:pt>
    <dgm:pt modelId="{662BEEDE-C078-4BC5-99C0-E8DF378B1A63}" type="sibTrans" cxnId="{132D3F03-7977-4C12-B355-4CA175017A6F}">
      <dgm:prSet/>
      <dgm:spPr/>
      <dgm:t>
        <a:bodyPr/>
        <a:lstStyle/>
        <a:p>
          <a:endParaRPr lang="en-GB"/>
        </a:p>
      </dgm:t>
    </dgm:pt>
    <dgm:pt modelId="{5DD5EFE5-BB2C-4E2B-80C7-E6E828A90B4B}">
      <dgm:prSet phldrT="[Text]"/>
      <dgm:spPr>
        <a:solidFill>
          <a:srgbClr val="00A3AD"/>
        </a:solidFill>
      </dgm:spPr>
      <dgm:t>
        <a:bodyPr/>
        <a:lstStyle/>
        <a:p>
          <a:r>
            <a:rPr lang="en-GB" b="1" dirty="0">
              <a:latin typeface="Trebuchet MS" panose="020B0603020202020204" pitchFamily="34" charset="0"/>
            </a:rPr>
            <a:t>Action HHC Discharge plan</a:t>
          </a:r>
        </a:p>
      </dgm:t>
    </dgm:pt>
    <dgm:pt modelId="{0C81F41B-52D2-4758-ACF1-3A151F281B07}" type="parTrans" cxnId="{A26E6394-FB1F-4581-81C5-4D81404DD362}">
      <dgm:prSet/>
      <dgm:spPr/>
      <dgm:t>
        <a:bodyPr/>
        <a:lstStyle/>
        <a:p>
          <a:endParaRPr lang="en-GB"/>
        </a:p>
      </dgm:t>
    </dgm:pt>
    <dgm:pt modelId="{D50E6355-10DA-49FF-86D1-25D6AD087188}" type="sibTrans" cxnId="{A26E6394-FB1F-4581-81C5-4D81404DD362}">
      <dgm:prSet/>
      <dgm:spPr/>
      <dgm:t>
        <a:bodyPr/>
        <a:lstStyle/>
        <a:p>
          <a:endParaRPr lang="en-GB"/>
        </a:p>
      </dgm:t>
    </dgm:pt>
    <dgm:pt modelId="{8CF409F9-FE31-4FF9-93FF-714EB8067097}">
      <dgm:prSet phldrT="[Text]" custT="1">
        <dgm:style>
          <a:lnRef idx="2">
            <a:schemeClr val="accent3">
              <a:shade val="50000"/>
            </a:schemeClr>
          </a:lnRef>
          <a:fillRef idx="1">
            <a:schemeClr val="accent3"/>
          </a:fillRef>
          <a:effectRef idx="0">
            <a:schemeClr val="accent3"/>
          </a:effectRef>
          <a:fontRef idx="minor">
            <a:schemeClr val="lt1"/>
          </a:fontRef>
        </dgm:style>
      </dgm:prSet>
      <dgm:spPr>
        <a:ln/>
      </dgm:spPr>
      <dgm:t>
        <a:bodyPr/>
        <a:lstStyle/>
        <a:p>
          <a:r>
            <a:rPr lang="en-GB" sz="1300" dirty="0">
              <a:latin typeface="+mn-lt"/>
            </a:rPr>
            <a:t>Referrals to community services</a:t>
          </a:r>
        </a:p>
      </dgm:t>
    </dgm:pt>
    <dgm:pt modelId="{BAB4FF80-32AC-4F20-BEE3-2498C3787D81}" type="parTrans" cxnId="{027D92B4-B5B8-4497-ACB3-EB2EDEBD216F}">
      <dgm:prSet/>
      <dgm:spPr/>
      <dgm:t>
        <a:bodyPr/>
        <a:lstStyle/>
        <a:p>
          <a:endParaRPr lang="en-GB"/>
        </a:p>
      </dgm:t>
    </dgm:pt>
    <dgm:pt modelId="{DE259B79-C75E-4EAD-BBED-88D356E750B8}" type="sibTrans" cxnId="{027D92B4-B5B8-4497-ACB3-EB2EDEBD216F}">
      <dgm:prSet/>
      <dgm:spPr/>
      <dgm:t>
        <a:bodyPr/>
        <a:lstStyle/>
        <a:p>
          <a:endParaRPr lang="en-GB"/>
        </a:p>
      </dgm:t>
    </dgm:pt>
    <dgm:pt modelId="{C9803A39-98DE-4636-9136-DF1F23FA35AC}">
      <dgm:prSet phldrT="[Text]" custT="1">
        <dgm:style>
          <a:lnRef idx="2">
            <a:schemeClr val="accent3">
              <a:shade val="50000"/>
            </a:schemeClr>
          </a:lnRef>
          <a:fillRef idx="1">
            <a:schemeClr val="accent3"/>
          </a:fillRef>
          <a:effectRef idx="0">
            <a:schemeClr val="accent3"/>
          </a:effectRef>
          <a:fontRef idx="minor">
            <a:schemeClr val="lt1"/>
          </a:fontRef>
        </dgm:style>
      </dgm:prSet>
      <dgm:spPr>
        <a:ln/>
      </dgm:spPr>
      <dgm:t>
        <a:bodyPr/>
        <a:lstStyle/>
        <a:p>
          <a:r>
            <a:rPr lang="en-GB" sz="1300" dirty="0">
              <a:latin typeface="+mn-lt"/>
            </a:rPr>
            <a:t>Practical work to home by handyperson to enable discharge</a:t>
          </a:r>
        </a:p>
      </dgm:t>
    </dgm:pt>
    <dgm:pt modelId="{85A742D3-F095-462F-A12E-1E1C4E358337}" type="parTrans" cxnId="{698BD9D3-69E1-42E0-87AB-C8F35A8D2294}">
      <dgm:prSet/>
      <dgm:spPr/>
      <dgm:t>
        <a:bodyPr/>
        <a:lstStyle/>
        <a:p>
          <a:endParaRPr lang="en-GB"/>
        </a:p>
      </dgm:t>
    </dgm:pt>
    <dgm:pt modelId="{E9F4DF71-0842-4B22-8F9B-C1F1ACE6164E}" type="sibTrans" cxnId="{698BD9D3-69E1-42E0-87AB-C8F35A8D2294}">
      <dgm:prSet/>
      <dgm:spPr/>
      <dgm:t>
        <a:bodyPr/>
        <a:lstStyle/>
        <a:p>
          <a:endParaRPr lang="en-GB"/>
        </a:p>
      </dgm:t>
    </dgm:pt>
    <dgm:pt modelId="{BC07CEF5-3D71-4541-B95F-726273577BDD}">
      <dgm:prSet phldrT="[Text]"/>
      <dgm:spPr>
        <a:solidFill>
          <a:srgbClr val="00A3AD"/>
        </a:solidFill>
      </dgm:spPr>
      <dgm:t>
        <a:bodyPr/>
        <a:lstStyle/>
        <a:p>
          <a:r>
            <a:rPr lang="en-GB" b="1" dirty="0">
              <a:latin typeface="Trebuchet MS" panose="020B0603020202020204" pitchFamily="34" charset="0"/>
            </a:rPr>
            <a:t>Post discharge home visit</a:t>
          </a:r>
        </a:p>
      </dgm:t>
    </dgm:pt>
    <dgm:pt modelId="{A4397CCC-75F0-4BB4-972B-36C1C638757B}" type="parTrans" cxnId="{E5CFD420-5EB8-463B-ACE4-D8D22E44617D}">
      <dgm:prSet/>
      <dgm:spPr/>
      <dgm:t>
        <a:bodyPr/>
        <a:lstStyle/>
        <a:p>
          <a:endParaRPr lang="en-GB"/>
        </a:p>
      </dgm:t>
    </dgm:pt>
    <dgm:pt modelId="{BFE0A393-BDE2-41EF-AEE6-67F9C2BD0724}" type="sibTrans" cxnId="{E5CFD420-5EB8-463B-ACE4-D8D22E44617D}">
      <dgm:prSet/>
      <dgm:spPr/>
      <dgm:t>
        <a:bodyPr/>
        <a:lstStyle/>
        <a:p>
          <a:endParaRPr lang="en-GB"/>
        </a:p>
      </dgm:t>
    </dgm:pt>
    <dgm:pt modelId="{F87E8583-1A46-4B28-82A4-A98E92CB5C87}">
      <dgm:prSet phldrT="[Text]">
        <dgm:style>
          <a:lnRef idx="2">
            <a:schemeClr val="accent3">
              <a:shade val="50000"/>
            </a:schemeClr>
          </a:lnRef>
          <a:fillRef idx="1">
            <a:schemeClr val="accent3"/>
          </a:fillRef>
          <a:effectRef idx="0">
            <a:schemeClr val="accent3"/>
          </a:effectRef>
          <a:fontRef idx="minor">
            <a:schemeClr val="lt1"/>
          </a:fontRef>
        </dgm:style>
      </dgm:prSet>
      <dgm:spPr>
        <a:ln/>
      </dgm:spPr>
      <dgm:t>
        <a:bodyPr/>
        <a:lstStyle/>
        <a:p>
          <a:r>
            <a:rPr lang="en-GB" dirty="0">
              <a:latin typeface="+mn-lt"/>
            </a:rPr>
            <a:t>Action longer term interventions;</a:t>
          </a:r>
        </a:p>
      </dgm:t>
    </dgm:pt>
    <dgm:pt modelId="{59E035FC-C8CB-42AB-8B4C-D916B2B4B0DD}" type="parTrans" cxnId="{A9828BB8-82F8-47EC-892C-D87436A8FF02}">
      <dgm:prSet/>
      <dgm:spPr/>
      <dgm:t>
        <a:bodyPr/>
        <a:lstStyle/>
        <a:p>
          <a:endParaRPr lang="en-GB"/>
        </a:p>
      </dgm:t>
    </dgm:pt>
    <dgm:pt modelId="{5E6A7AB2-C229-439A-AEA2-12AF8C1C9825}" type="sibTrans" cxnId="{A9828BB8-82F8-47EC-892C-D87436A8FF02}">
      <dgm:prSet/>
      <dgm:spPr/>
      <dgm:t>
        <a:bodyPr/>
        <a:lstStyle/>
        <a:p>
          <a:endParaRPr lang="en-GB"/>
        </a:p>
      </dgm:t>
    </dgm:pt>
    <dgm:pt modelId="{7532C6A7-E065-4D92-928E-F19B46994F4B}">
      <dgm:prSet phldrT="[Text]">
        <dgm:style>
          <a:lnRef idx="2">
            <a:schemeClr val="accent3">
              <a:shade val="50000"/>
            </a:schemeClr>
          </a:lnRef>
          <a:fillRef idx="1">
            <a:schemeClr val="accent3"/>
          </a:fillRef>
          <a:effectRef idx="0">
            <a:schemeClr val="accent3"/>
          </a:effectRef>
          <a:fontRef idx="minor">
            <a:schemeClr val="lt1"/>
          </a:fontRef>
        </dgm:style>
      </dgm:prSet>
      <dgm:spPr>
        <a:ln/>
      </dgm:spPr>
      <dgm:t>
        <a:bodyPr/>
        <a:lstStyle/>
        <a:p>
          <a:r>
            <a:rPr lang="en-GB" dirty="0">
              <a:latin typeface="+mn-lt"/>
            </a:rPr>
            <a:t>Housing</a:t>
          </a:r>
        </a:p>
      </dgm:t>
    </dgm:pt>
    <dgm:pt modelId="{BD99EA27-1A49-4BEA-AF22-BCBFB8E53FB9}" type="parTrans" cxnId="{45531170-0F8A-427C-B351-D3F0770A7D0D}">
      <dgm:prSet/>
      <dgm:spPr/>
      <dgm:t>
        <a:bodyPr/>
        <a:lstStyle/>
        <a:p>
          <a:endParaRPr lang="en-GB"/>
        </a:p>
      </dgm:t>
    </dgm:pt>
    <dgm:pt modelId="{B232542E-3097-4149-9C2E-8B594E4A74B5}" type="sibTrans" cxnId="{45531170-0F8A-427C-B351-D3F0770A7D0D}">
      <dgm:prSet/>
      <dgm:spPr/>
      <dgm:t>
        <a:bodyPr/>
        <a:lstStyle/>
        <a:p>
          <a:endParaRPr lang="en-GB"/>
        </a:p>
      </dgm:t>
    </dgm:pt>
    <dgm:pt modelId="{762480E1-5EBC-491E-B38C-C69893E3213B}">
      <dgm:prSet phldrT="[Text]">
        <dgm:style>
          <a:lnRef idx="2">
            <a:schemeClr val="accent3">
              <a:shade val="50000"/>
            </a:schemeClr>
          </a:lnRef>
          <a:fillRef idx="1">
            <a:schemeClr val="accent3"/>
          </a:fillRef>
          <a:effectRef idx="0">
            <a:schemeClr val="accent3"/>
          </a:effectRef>
          <a:fontRef idx="minor">
            <a:schemeClr val="lt1"/>
          </a:fontRef>
        </dgm:style>
      </dgm:prSet>
      <dgm:spPr>
        <a:ln/>
      </dgm:spPr>
      <dgm:t>
        <a:bodyPr/>
        <a:lstStyle/>
        <a:p>
          <a:r>
            <a:rPr lang="en-GB" dirty="0">
              <a:latin typeface="+mn-lt"/>
            </a:rPr>
            <a:t>DFG adaptions</a:t>
          </a:r>
        </a:p>
      </dgm:t>
    </dgm:pt>
    <dgm:pt modelId="{1ADA6089-4418-4D41-BC55-220A5A63C5DD}" type="parTrans" cxnId="{4EC11E87-FCCC-438B-95C8-C822A4576472}">
      <dgm:prSet/>
      <dgm:spPr/>
      <dgm:t>
        <a:bodyPr/>
        <a:lstStyle/>
        <a:p>
          <a:endParaRPr lang="en-GB"/>
        </a:p>
      </dgm:t>
    </dgm:pt>
    <dgm:pt modelId="{780772F6-AE56-4F4F-8DBD-9FABF937B562}" type="sibTrans" cxnId="{4EC11E87-FCCC-438B-95C8-C822A4576472}">
      <dgm:prSet/>
      <dgm:spPr/>
      <dgm:t>
        <a:bodyPr/>
        <a:lstStyle/>
        <a:p>
          <a:endParaRPr lang="en-GB"/>
        </a:p>
      </dgm:t>
    </dgm:pt>
    <dgm:pt modelId="{D02A3EF2-B11F-4961-BEE5-6E9CBB7C5D20}">
      <dgm:prSet phldrT="[Text]">
        <dgm:style>
          <a:lnRef idx="2">
            <a:schemeClr val="accent3">
              <a:shade val="50000"/>
            </a:schemeClr>
          </a:lnRef>
          <a:fillRef idx="1">
            <a:schemeClr val="accent3"/>
          </a:fillRef>
          <a:effectRef idx="0">
            <a:schemeClr val="accent3"/>
          </a:effectRef>
          <a:fontRef idx="minor">
            <a:schemeClr val="lt1"/>
          </a:fontRef>
        </dgm:style>
      </dgm:prSet>
      <dgm:spPr>
        <a:ln/>
      </dgm:spPr>
      <dgm:t>
        <a:bodyPr/>
        <a:lstStyle/>
        <a:p>
          <a:r>
            <a:rPr lang="en-GB" dirty="0">
              <a:latin typeface="+mn-lt"/>
            </a:rPr>
            <a:t>Hoarding</a:t>
          </a:r>
        </a:p>
      </dgm:t>
    </dgm:pt>
    <dgm:pt modelId="{B7BFA0B4-958B-4BC6-A0C1-4D7E42DD3975}" type="parTrans" cxnId="{9520C4F1-0814-4CC0-A6CC-4DA2C5E7A0BF}">
      <dgm:prSet/>
      <dgm:spPr/>
      <dgm:t>
        <a:bodyPr/>
        <a:lstStyle/>
        <a:p>
          <a:endParaRPr lang="en-GB"/>
        </a:p>
      </dgm:t>
    </dgm:pt>
    <dgm:pt modelId="{9788560C-7838-4F7B-8196-E06838FFBF27}" type="sibTrans" cxnId="{9520C4F1-0814-4CC0-A6CC-4DA2C5E7A0BF}">
      <dgm:prSet/>
      <dgm:spPr/>
      <dgm:t>
        <a:bodyPr/>
        <a:lstStyle/>
        <a:p>
          <a:endParaRPr lang="en-GB"/>
        </a:p>
      </dgm:t>
    </dgm:pt>
    <dgm:pt modelId="{F9B6D58C-945A-4728-86E7-FDFD7E5F5B42}" type="pres">
      <dgm:prSet presAssocID="{4C094387-5708-4AF7-97BA-1F1E513EE837}" presName="theList" presStyleCnt="0">
        <dgm:presLayoutVars>
          <dgm:dir/>
          <dgm:animLvl val="lvl"/>
          <dgm:resizeHandles val="exact"/>
        </dgm:presLayoutVars>
      </dgm:prSet>
      <dgm:spPr/>
    </dgm:pt>
    <dgm:pt modelId="{1BB047E5-84FB-4C9A-8E43-358986D45AB7}" type="pres">
      <dgm:prSet presAssocID="{11D3B522-AAF5-4283-908A-6D96FCBE424D}" presName="compNode" presStyleCnt="0"/>
      <dgm:spPr/>
    </dgm:pt>
    <dgm:pt modelId="{229CB58F-4F91-4AFF-A0C6-6548A6E5281A}" type="pres">
      <dgm:prSet presAssocID="{11D3B522-AAF5-4283-908A-6D96FCBE424D}" presName="noGeometry" presStyleCnt="0"/>
      <dgm:spPr/>
    </dgm:pt>
    <dgm:pt modelId="{97C839DB-04BC-4303-9E27-E498ABBEA15F}" type="pres">
      <dgm:prSet presAssocID="{11D3B522-AAF5-4283-908A-6D96FCBE424D}" presName="childTextVisible" presStyleLbl="bgAccFollowNode1" presStyleIdx="0" presStyleCnt="3">
        <dgm:presLayoutVars>
          <dgm:bulletEnabled val="1"/>
        </dgm:presLayoutVars>
      </dgm:prSet>
      <dgm:spPr/>
    </dgm:pt>
    <dgm:pt modelId="{CA54E61E-988E-4B08-87BB-AEF3195CBCC1}" type="pres">
      <dgm:prSet presAssocID="{11D3B522-AAF5-4283-908A-6D96FCBE424D}" presName="childTextHidden" presStyleLbl="bgAccFollowNode1" presStyleIdx="0" presStyleCnt="3"/>
      <dgm:spPr/>
    </dgm:pt>
    <dgm:pt modelId="{3A0BEB3C-9432-41FF-A9C5-1A144E6A71CC}" type="pres">
      <dgm:prSet presAssocID="{11D3B522-AAF5-4283-908A-6D96FCBE424D}" presName="parentText" presStyleLbl="node1" presStyleIdx="0" presStyleCnt="3">
        <dgm:presLayoutVars>
          <dgm:chMax val="1"/>
          <dgm:bulletEnabled val="1"/>
        </dgm:presLayoutVars>
      </dgm:prSet>
      <dgm:spPr/>
    </dgm:pt>
    <dgm:pt modelId="{6BE4C4CB-893D-49C7-BD7A-05471D6AEB9B}" type="pres">
      <dgm:prSet presAssocID="{11D3B522-AAF5-4283-908A-6D96FCBE424D}" presName="aSpace" presStyleCnt="0"/>
      <dgm:spPr/>
    </dgm:pt>
    <dgm:pt modelId="{AB01BA48-C34A-482E-8CD0-68238B3318BB}" type="pres">
      <dgm:prSet presAssocID="{5DD5EFE5-BB2C-4E2B-80C7-E6E828A90B4B}" presName="compNode" presStyleCnt="0"/>
      <dgm:spPr/>
    </dgm:pt>
    <dgm:pt modelId="{FA9EDF94-201D-4FC8-80A1-B7775597C521}" type="pres">
      <dgm:prSet presAssocID="{5DD5EFE5-BB2C-4E2B-80C7-E6E828A90B4B}" presName="noGeometry" presStyleCnt="0"/>
      <dgm:spPr/>
    </dgm:pt>
    <dgm:pt modelId="{BD1A1FB7-8AFA-4895-AEFC-D873B929A5F5}" type="pres">
      <dgm:prSet presAssocID="{5DD5EFE5-BB2C-4E2B-80C7-E6E828A90B4B}" presName="childTextVisible" presStyleLbl="bgAccFollowNode1" presStyleIdx="1" presStyleCnt="3">
        <dgm:presLayoutVars>
          <dgm:bulletEnabled val="1"/>
        </dgm:presLayoutVars>
      </dgm:prSet>
      <dgm:spPr/>
    </dgm:pt>
    <dgm:pt modelId="{AEDDFBE5-A7B5-4E6C-8ED6-1410D6D8FE0A}" type="pres">
      <dgm:prSet presAssocID="{5DD5EFE5-BB2C-4E2B-80C7-E6E828A90B4B}" presName="childTextHidden" presStyleLbl="bgAccFollowNode1" presStyleIdx="1" presStyleCnt="3"/>
      <dgm:spPr/>
    </dgm:pt>
    <dgm:pt modelId="{C21BC8D9-0FCC-42A4-84F2-C0606A6F482C}" type="pres">
      <dgm:prSet presAssocID="{5DD5EFE5-BB2C-4E2B-80C7-E6E828A90B4B}" presName="parentText" presStyleLbl="node1" presStyleIdx="1" presStyleCnt="3" custLinFactNeighborX="779" custLinFactNeighborY="0">
        <dgm:presLayoutVars>
          <dgm:chMax val="1"/>
          <dgm:bulletEnabled val="1"/>
        </dgm:presLayoutVars>
      </dgm:prSet>
      <dgm:spPr/>
    </dgm:pt>
    <dgm:pt modelId="{9C3B9A84-93BF-4F4E-897E-AC6A6F5E4E7D}" type="pres">
      <dgm:prSet presAssocID="{5DD5EFE5-BB2C-4E2B-80C7-E6E828A90B4B}" presName="aSpace" presStyleCnt="0"/>
      <dgm:spPr/>
    </dgm:pt>
    <dgm:pt modelId="{A330E038-13FE-436E-BCE1-E6E3DCB181CA}" type="pres">
      <dgm:prSet presAssocID="{BC07CEF5-3D71-4541-B95F-726273577BDD}" presName="compNode" presStyleCnt="0"/>
      <dgm:spPr/>
    </dgm:pt>
    <dgm:pt modelId="{96CB95C2-296D-4B29-8EFA-F8F86C0F6766}" type="pres">
      <dgm:prSet presAssocID="{BC07CEF5-3D71-4541-B95F-726273577BDD}" presName="noGeometry" presStyleCnt="0"/>
      <dgm:spPr/>
    </dgm:pt>
    <dgm:pt modelId="{9FDC7A98-F954-4F36-A8F0-DD47C99F43CA}" type="pres">
      <dgm:prSet presAssocID="{BC07CEF5-3D71-4541-B95F-726273577BDD}" presName="childTextVisible" presStyleLbl="bgAccFollowNode1" presStyleIdx="2" presStyleCnt="3">
        <dgm:presLayoutVars>
          <dgm:bulletEnabled val="1"/>
        </dgm:presLayoutVars>
      </dgm:prSet>
      <dgm:spPr/>
    </dgm:pt>
    <dgm:pt modelId="{F6E2CAB7-8C13-421C-8272-24307C3E322A}" type="pres">
      <dgm:prSet presAssocID="{BC07CEF5-3D71-4541-B95F-726273577BDD}" presName="childTextHidden" presStyleLbl="bgAccFollowNode1" presStyleIdx="2" presStyleCnt="3"/>
      <dgm:spPr/>
    </dgm:pt>
    <dgm:pt modelId="{47DAE4A8-4C17-4DCA-9F30-109A2904776B}" type="pres">
      <dgm:prSet presAssocID="{BC07CEF5-3D71-4541-B95F-726273577BDD}" presName="parentText" presStyleLbl="node1" presStyleIdx="2" presStyleCnt="3">
        <dgm:presLayoutVars>
          <dgm:chMax val="1"/>
          <dgm:bulletEnabled val="1"/>
        </dgm:presLayoutVars>
      </dgm:prSet>
      <dgm:spPr/>
    </dgm:pt>
  </dgm:ptLst>
  <dgm:cxnLst>
    <dgm:cxn modelId="{132D3F03-7977-4C12-B355-4CA175017A6F}" srcId="{11D3B522-AAF5-4283-908A-6D96FCBE424D}" destId="{2DC3735A-ED4C-4784-AE3E-7961B4AB05D7}" srcOrd="1" destOrd="0" parTransId="{98A7F822-D676-4528-A94E-90733E8A51D0}" sibTransId="{662BEEDE-C078-4BC5-99C0-E8DF378B1A63}"/>
    <dgm:cxn modelId="{EC0B0E05-158C-4B7D-AB1A-340A91309505}" type="presOf" srcId="{11D3B522-AAF5-4283-908A-6D96FCBE424D}" destId="{3A0BEB3C-9432-41FF-A9C5-1A144E6A71CC}" srcOrd="0" destOrd="0" presId="urn:microsoft.com/office/officeart/2005/8/layout/hProcess6"/>
    <dgm:cxn modelId="{E5CFD420-5EB8-463B-ACE4-D8D22E44617D}" srcId="{4C094387-5708-4AF7-97BA-1F1E513EE837}" destId="{BC07CEF5-3D71-4541-B95F-726273577BDD}" srcOrd="2" destOrd="0" parTransId="{A4397CCC-75F0-4BB4-972B-36C1C638757B}" sibTransId="{BFE0A393-BDE2-41EF-AEE6-67F9C2BD0724}"/>
    <dgm:cxn modelId="{0F80C422-0D12-4830-BF50-90D09F676EA7}" type="presOf" srcId="{762480E1-5EBC-491E-B38C-C69893E3213B}" destId="{9FDC7A98-F954-4F36-A8F0-DD47C99F43CA}" srcOrd="0" destOrd="1" presId="urn:microsoft.com/office/officeart/2005/8/layout/hProcess6"/>
    <dgm:cxn modelId="{35221827-6FB1-4DC2-B426-E599DD377248}" type="presOf" srcId="{1049E127-5DC6-4F61-918D-8900F2940283}" destId="{CA54E61E-988E-4B08-87BB-AEF3195CBCC1}" srcOrd="1" destOrd="0" presId="urn:microsoft.com/office/officeart/2005/8/layout/hProcess6"/>
    <dgm:cxn modelId="{DA0DED2A-C68F-43B6-992B-C9104174C000}" type="presOf" srcId="{C9803A39-98DE-4636-9136-DF1F23FA35AC}" destId="{BD1A1FB7-8AFA-4895-AEFC-D873B929A5F5}" srcOrd="0" destOrd="1" presId="urn:microsoft.com/office/officeart/2005/8/layout/hProcess6"/>
    <dgm:cxn modelId="{3680DE34-6743-40F6-B0B6-56BF6437052D}" type="presOf" srcId="{F87E8583-1A46-4B28-82A4-A98E92CB5C87}" destId="{F6E2CAB7-8C13-421C-8272-24307C3E322A}" srcOrd="1" destOrd="0" presId="urn:microsoft.com/office/officeart/2005/8/layout/hProcess6"/>
    <dgm:cxn modelId="{D2A70340-A8C7-4A71-825C-033203B5E1A4}" type="presOf" srcId="{D02A3EF2-B11F-4961-BEE5-6E9CBB7C5D20}" destId="{F6E2CAB7-8C13-421C-8272-24307C3E322A}" srcOrd="1" destOrd="2" presId="urn:microsoft.com/office/officeart/2005/8/layout/hProcess6"/>
    <dgm:cxn modelId="{8A26D840-FAC5-4052-9F26-CDBC534C5E26}" type="presOf" srcId="{8CF409F9-FE31-4FF9-93FF-714EB8067097}" destId="{BD1A1FB7-8AFA-4895-AEFC-D873B929A5F5}" srcOrd="0" destOrd="0" presId="urn:microsoft.com/office/officeart/2005/8/layout/hProcess6"/>
    <dgm:cxn modelId="{50E60F6A-1630-4B96-88BA-76DEE751201A}" type="presOf" srcId="{2DC3735A-ED4C-4784-AE3E-7961B4AB05D7}" destId="{CA54E61E-988E-4B08-87BB-AEF3195CBCC1}" srcOrd="1" destOrd="1" presId="urn:microsoft.com/office/officeart/2005/8/layout/hProcess6"/>
    <dgm:cxn modelId="{F2F0CC6E-951F-4415-8972-26D6A5AA282A}" type="presOf" srcId="{7532C6A7-E065-4D92-928E-F19B46994F4B}" destId="{F6E2CAB7-8C13-421C-8272-24307C3E322A}" srcOrd="1" destOrd="3" presId="urn:microsoft.com/office/officeart/2005/8/layout/hProcess6"/>
    <dgm:cxn modelId="{45531170-0F8A-427C-B351-D3F0770A7D0D}" srcId="{BC07CEF5-3D71-4541-B95F-726273577BDD}" destId="{7532C6A7-E065-4D92-928E-F19B46994F4B}" srcOrd="3" destOrd="0" parTransId="{BD99EA27-1A49-4BEA-AF22-BCBFB8E53FB9}" sibTransId="{B232542E-3097-4149-9C2E-8B594E4A74B5}"/>
    <dgm:cxn modelId="{9CE47552-3235-4DDB-993E-061B865F11F6}" type="presOf" srcId="{5DD5EFE5-BB2C-4E2B-80C7-E6E828A90B4B}" destId="{C21BC8D9-0FCC-42A4-84F2-C0606A6F482C}" srcOrd="0" destOrd="0" presId="urn:microsoft.com/office/officeart/2005/8/layout/hProcess6"/>
    <dgm:cxn modelId="{462EAD75-D99A-40EA-8F99-968896DECE3E}" type="presOf" srcId="{8CF409F9-FE31-4FF9-93FF-714EB8067097}" destId="{AEDDFBE5-A7B5-4E6C-8ED6-1410D6D8FE0A}" srcOrd="1" destOrd="0" presId="urn:microsoft.com/office/officeart/2005/8/layout/hProcess6"/>
    <dgm:cxn modelId="{8E66397A-0306-4333-ACA4-66D5FC27FA23}" srcId="{4C094387-5708-4AF7-97BA-1F1E513EE837}" destId="{11D3B522-AAF5-4283-908A-6D96FCBE424D}" srcOrd="0" destOrd="0" parTransId="{7BC85941-DE83-4624-9438-6D1AECBCF7E0}" sibTransId="{AF31CF10-F647-4170-95A4-EAD756CAEDD2}"/>
    <dgm:cxn modelId="{1BAFD880-A031-4ECC-A191-0F93DCA13607}" type="presOf" srcId="{762480E1-5EBC-491E-B38C-C69893E3213B}" destId="{F6E2CAB7-8C13-421C-8272-24307C3E322A}" srcOrd="1" destOrd="1" presId="urn:microsoft.com/office/officeart/2005/8/layout/hProcess6"/>
    <dgm:cxn modelId="{4EC11E87-FCCC-438B-95C8-C822A4576472}" srcId="{BC07CEF5-3D71-4541-B95F-726273577BDD}" destId="{762480E1-5EBC-491E-B38C-C69893E3213B}" srcOrd="1" destOrd="0" parTransId="{1ADA6089-4418-4D41-BC55-220A5A63C5DD}" sibTransId="{780772F6-AE56-4F4F-8DBD-9FABF937B562}"/>
    <dgm:cxn modelId="{A7A8DD88-DAAC-4667-BC07-C86CC965A42B}" type="presOf" srcId="{4C094387-5708-4AF7-97BA-1F1E513EE837}" destId="{F9B6D58C-945A-4728-86E7-FDFD7E5F5B42}" srcOrd="0" destOrd="0" presId="urn:microsoft.com/office/officeart/2005/8/layout/hProcess6"/>
    <dgm:cxn modelId="{A26E6394-FB1F-4581-81C5-4D81404DD362}" srcId="{4C094387-5708-4AF7-97BA-1F1E513EE837}" destId="{5DD5EFE5-BB2C-4E2B-80C7-E6E828A90B4B}" srcOrd="1" destOrd="0" parTransId="{0C81F41B-52D2-4758-ACF1-3A151F281B07}" sibTransId="{D50E6355-10DA-49FF-86D1-25D6AD087188}"/>
    <dgm:cxn modelId="{D3B3479C-8AB2-4FDD-B05E-F19711AE7999}" type="presOf" srcId="{7532C6A7-E065-4D92-928E-F19B46994F4B}" destId="{9FDC7A98-F954-4F36-A8F0-DD47C99F43CA}" srcOrd="0" destOrd="3" presId="urn:microsoft.com/office/officeart/2005/8/layout/hProcess6"/>
    <dgm:cxn modelId="{027D92B4-B5B8-4497-ACB3-EB2EDEBD216F}" srcId="{5DD5EFE5-BB2C-4E2B-80C7-E6E828A90B4B}" destId="{8CF409F9-FE31-4FF9-93FF-714EB8067097}" srcOrd="0" destOrd="0" parTransId="{BAB4FF80-32AC-4F20-BEE3-2498C3787D81}" sibTransId="{DE259B79-C75E-4EAD-BBED-88D356E750B8}"/>
    <dgm:cxn modelId="{B5256FB5-81EB-4C59-97B3-AE198F6DDC36}" type="presOf" srcId="{D02A3EF2-B11F-4961-BEE5-6E9CBB7C5D20}" destId="{9FDC7A98-F954-4F36-A8F0-DD47C99F43CA}" srcOrd="0" destOrd="2" presId="urn:microsoft.com/office/officeart/2005/8/layout/hProcess6"/>
    <dgm:cxn modelId="{A9828BB8-82F8-47EC-892C-D87436A8FF02}" srcId="{BC07CEF5-3D71-4541-B95F-726273577BDD}" destId="{F87E8583-1A46-4B28-82A4-A98E92CB5C87}" srcOrd="0" destOrd="0" parTransId="{59E035FC-C8CB-42AB-8B4C-D916B2B4B0DD}" sibTransId="{5E6A7AB2-C229-439A-AEA2-12AF8C1C9825}"/>
    <dgm:cxn modelId="{6F06D8C3-DFD0-4256-BDFE-0DEC7420299B}" type="presOf" srcId="{F87E8583-1A46-4B28-82A4-A98E92CB5C87}" destId="{9FDC7A98-F954-4F36-A8F0-DD47C99F43CA}" srcOrd="0" destOrd="0" presId="urn:microsoft.com/office/officeart/2005/8/layout/hProcess6"/>
    <dgm:cxn modelId="{4E4E26C5-448B-4580-8260-3D023430F14A}" type="presOf" srcId="{1049E127-5DC6-4F61-918D-8900F2940283}" destId="{97C839DB-04BC-4303-9E27-E498ABBEA15F}" srcOrd="0" destOrd="0" presId="urn:microsoft.com/office/officeart/2005/8/layout/hProcess6"/>
    <dgm:cxn modelId="{698BD9D3-69E1-42E0-87AB-C8F35A8D2294}" srcId="{5DD5EFE5-BB2C-4E2B-80C7-E6E828A90B4B}" destId="{C9803A39-98DE-4636-9136-DF1F23FA35AC}" srcOrd="1" destOrd="0" parTransId="{85A742D3-F095-462F-A12E-1E1C4E358337}" sibTransId="{E9F4DF71-0842-4B22-8F9B-C1F1ACE6164E}"/>
    <dgm:cxn modelId="{27A629EA-9397-4123-9566-1D9555F4EE54}" srcId="{11D3B522-AAF5-4283-908A-6D96FCBE424D}" destId="{1049E127-5DC6-4F61-918D-8900F2940283}" srcOrd="0" destOrd="0" parTransId="{9B818527-0C13-496E-94F2-65D7921D4677}" sibTransId="{22CD5304-00D9-4E2C-8F4E-A5AF36F24413}"/>
    <dgm:cxn modelId="{9520C4F1-0814-4CC0-A6CC-4DA2C5E7A0BF}" srcId="{BC07CEF5-3D71-4541-B95F-726273577BDD}" destId="{D02A3EF2-B11F-4961-BEE5-6E9CBB7C5D20}" srcOrd="2" destOrd="0" parTransId="{B7BFA0B4-958B-4BC6-A0C1-4D7E42DD3975}" sibTransId="{9788560C-7838-4F7B-8196-E06838FFBF27}"/>
    <dgm:cxn modelId="{215E3BF2-0A15-4654-9275-AC13A463FCC9}" type="presOf" srcId="{BC07CEF5-3D71-4541-B95F-726273577BDD}" destId="{47DAE4A8-4C17-4DCA-9F30-109A2904776B}" srcOrd="0" destOrd="0" presId="urn:microsoft.com/office/officeart/2005/8/layout/hProcess6"/>
    <dgm:cxn modelId="{195E6CF3-A452-41E6-98DD-C894532033FA}" type="presOf" srcId="{C9803A39-98DE-4636-9136-DF1F23FA35AC}" destId="{AEDDFBE5-A7B5-4E6C-8ED6-1410D6D8FE0A}" srcOrd="1" destOrd="1" presId="urn:microsoft.com/office/officeart/2005/8/layout/hProcess6"/>
    <dgm:cxn modelId="{D39779F9-F231-4B0A-93CD-A460C227E853}" type="presOf" srcId="{2DC3735A-ED4C-4784-AE3E-7961B4AB05D7}" destId="{97C839DB-04BC-4303-9E27-E498ABBEA15F}" srcOrd="0" destOrd="1" presId="urn:microsoft.com/office/officeart/2005/8/layout/hProcess6"/>
    <dgm:cxn modelId="{8AA0E664-4907-4500-8872-27045EA01B01}" type="presParOf" srcId="{F9B6D58C-945A-4728-86E7-FDFD7E5F5B42}" destId="{1BB047E5-84FB-4C9A-8E43-358986D45AB7}" srcOrd="0" destOrd="0" presId="urn:microsoft.com/office/officeart/2005/8/layout/hProcess6"/>
    <dgm:cxn modelId="{ABC4F157-1363-4652-8286-ABBC81BF33BC}" type="presParOf" srcId="{1BB047E5-84FB-4C9A-8E43-358986D45AB7}" destId="{229CB58F-4F91-4AFF-A0C6-6548A6E5281A}" srcOrd="0" destOrd="0" presId="urn:microsoft.com/office/officeart/2005/8/layout/hProcess6"/>
    <dgm:cxn modelId="{4CF5D0B1-342E-42E8-A8C4-EF901FD6AFD7}" type="presParOf" srcId="{1BB047E5-84FB-4C9A-8E43-358986D45AB7}" destId="{97C839DB-04BC-4303-9E27-E498ABBEA15F}" srcOrd="1" destOrd="0" presId="urn:microsoft.com/office/officeart/2005/8/layout/hProcess6"/>
    <dgm:cxn modelId="{360D3BEA-2252-4F77-B473-59522E1CCED2}" type="presParOf" srcId="{1BB047E5-84FB-4C9A-8E43-358986D45AB7}" destId="{CA54E61E-988E-4B08-87BB-AEF3195CBCC1}" srcOrd="2" destOrd="0" presId="urn:microsoft.com/office/officeart/2005/8/layout/hProcess6"/>
    <dgm:cxn modelId="{C8481A23-2230-4528-821D-A0194E739488}" type="presParOf" srcId="{1BB047E5-84FB-4C9A-8E43-358986D45AB7}" destId="{3A0BEB3C-9432-41FF-A9C5-1A144E6A71CC}" srcOrd="3" destOrd="0" presId="urn:microsoft.com/office/officeart/2005/8/layout/hProcess6"/>
    <dgm:cxn modelId="{2AD057D3-BB56-41A4-907C-7EC472A16A71}" type="presParOf" srcId="{F9B6D58C-945A-4728-86E7-FDFD7E5F5B42}" destId="{6BE4C4CB-893D-49C7-BD7A-05471D6AEB9B}" srcOrd="1" destOrd="0" presId="urn:microsoft.com/office/officeart/2005/8/layout/hProcess6"/>
    <dgm:cxn modelId="{56EB1233-93F6-4F70-8EA8-6BA29BC23DBE}" type="presParOf" srcId="{F9B6D58C-945A-4728-86E7-FDFD7E5F5B42}" destId="{AB01BA48-C34A-482E-8CD0-68238B3318BB}" srcOrd="2" destOrd="0" presId="urn:microsoft.com/office/officeart/2005/8/layout/hProcess6"/>
    <dgm:cxn modelId="{AA213E0C-752A-41ED-B8B7-80690F9246C8}" type="presParOf" srcId="{AB01BA48-C34A-482E-8CD0-68238B3318BB}" destId="{FA9EDF94-201D-4FC8-80A1-B7775597C521}" srcOrd="0" destOrd="0" presId="urn:microsoft.com/office/officeart/2005/8/layout/hProcess6"/>
    <dgm:cxn modelId="{EE7A980F-4EC5-4DDE-96BA-9A7D8FE7C6CC}" type="presParOf" srcId="{AB01BA48-C34A-482E-8CD0-68238B3318BB}" destId="{BD1A1FB7-8AFA-4895-AEFC-D873B929A5F5}" srcOrd="1" destOrd="0" presId="urn:microsoft.com/office/officeart/2005/8/layout/hProcess6"/>
    <dgm:cxn modelId="{9A156490-E726-4961-BA6F-997B19419EB9}" type="presParOf" srcId="{AB01BA48-C34A-482E-8CD0-68238B3318BB}" destId="{AEDDFBE5-A7B5-4E6C-8ED6-1410D6D8FE0A}" srcOrd="2" destOrd="0" presId="urn:microsoft.com/office/officeart/2005/8/layout/hProcess6"/>
    <dgm:cxn modelId="{7A67084D-A381-48A5-A29F-2FACA0BC9D4A}" type="presParOf" srcId="{AB01BA48-C34A-482E-8CD0-68238B3318BB}" destId="{C21BC8D9-0FCC-42A4-84F2-C0606A6F482C}" srcOrd="3" destOrd="0" presId="urn:microsoft.com/office/officeart/2005/8/layout/hProcess6"/>
    <dgm:cxn modelId="{D83E3E12-520C-401A-8A8A-E01371F18C09}" type="presParOf" srcId="{F9B6D58C-945A-4728-86E7-FDFD7E5F5B42}" destId="{9C3B9A84-93BF-4F4E-897E-AC6A6F5E4E7D}" srcOrd="3" destOrd="0" presId="urn:microsoft.com/office/officeart/2005/8/layout/hProcess6"/>
    <dgm:cxn modelId="{CD445492-F4BB-467E-8A07-B699309AC510}" type="presParOf" srcId="{F9B6D58C-945A-4728-86E7-FDFD7E5F5B42}" destId="{A330E038-13FE-436E-BCE1-E6E3DCB181CA}" srcOrd="4" destOrd="0" presId="urn:microsoft.com/office/officeart/2005/8/layout/hProcess6"/>
    <dgm:cxn modelId="{C2496A28-B468-4E7D-BA2E-74BD1291E335}" type="presParOf" srcId="{A330E038-13FE-436E-BCE1-E6E3DCB181CA}" destId="{96CB95C2-296D-4B29-8EFA-F8F86C0F6766}" srcOrd="0" destOrd="0" presId="urn:microsoft.com/office/officeart/2005/8/layout/hProcess6"/>
    <dgm:cxn modelId="{E5515F8F-1B1C-4FAB-BE73-B6F81CAB860E}" type="presParOf" srcId="{A330E038-13FE-436E-BCE1-E6E3DCB181CA}" destId="{9FDC7A98-F954-4F36-A8F0-DD47C99F43CA}" srcOrd="1" destOrd="0" presId="urn:microsoft.com/office/officeart/2005/8/layout/hProcess6"/>
    <dgm:cxn modelId="{E74EF3BB-68BA-4FEE-B9DA-C77BA5623FE6}" type="presParOf" srcId="{A330E038-13FE-436E-BCE1-E6E3DCB181CA}" destId="{F6E2CAB7-8C13-421C-8272-24307C3E322A}" srcOrd="2" destOrd="0" presId="urn:microsoft.com/office/officeart/2005/8/layout/hProcess6"/>
    <dgm:cxn modelId="{985ECB7F-4233-4015-AF26-D9D81FEE43E5}" type="presParOf" srcId="{A330E038-13FE-436E-BCE1-E6E3DCB181CA}" destId="{47DAE4A8-4C17-4DCA-9F30-109A2904776B}"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3B2902-014A-4E2F-B279-003C4CF8C954}"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3FC3F8D6-2CE4-4834-A568-DBACDBE4FB75}">
      <dgm:prSet phldrT="[Text]"/>
      <dgm:spPr>
        <a:solidFill>
          <a:srgbClr val="009999">
            <a:alpha val="50000"/>
          </a:srgbClr>
        </a:solidFill>
      </dgm:spPr>
      <dgm:t>
        <a:bodyPr/>
        <a:lstStyle/>
        <a:p>
          <a:r>
            <a:rPr lang="en-GB" b="1" dirty="0">
              <a:solidFill>
                <a:schemeClr val="bg1"/>
              </a:solidFill>
            </a:rPr>
            <a:t>Patient &amp; Peabody HHC</a:t>
          </a:r>
        </a:p>
      </dgm:t>
    </dgm:pt>
    <dgm:pt modelId="{074BA40E-4151-46BD-AF06-A89C7653DEA5}" type="parTrans" cxnId="{ECDD368A-92C4-4691-8C0E-CDDCEC9D6621}">
      <dgm:prSet/>
      <dgm:spPr/>
      <dgm:t>
        <a:bodyPr/>
        <a:lstStyle/>
        <a:p>
          <a:endParaRPr lang="en-GB"/>
        </a:p>
      </dgm:t>
    </dgm:pt>
    <dgm:pt modelId="{A5F46EDF-BEA9-4CF6-888A-DFE2F049E163}" type="sibTrans" cxnId="{ECDD368A-92C4-4691-8C0E-CDDCEC9D6621}">
      <dgm:prSet/>
      <dgm:spPr/>
      <dgm:t>
        <a:bodyPr/>
        <a:lstStyle/>
        <a:p>
          <a:endParaRPr lang="en-GB"/>
        </a:p>
      </dgm:t>
    </dgm:pt>
    <dgm:pt modelId="{D9BB3AE8-A738-496F-912A-AC5B83210C25}">
      <dgm:prSet phldrT="[Text]" custT="1"/>
      <dgm:spPr>
        <a:solidFill>
          <a:srgbClr val="009999">
            <a:alpha val="50000"/>
          </a:srgbClr>
        </a:solidFill>
      </dgm:spPr>
      <dgm:t>
        <a:bodyPr/>
        <a:lstStyle/>
        <a:p>
          <a:r>
            <a:rPr lang="en-GB" sz="1800" b="1" dirty="0">
              <a:solidFill>
                <a:schemeClr val="bg1"/>
              </a:solidFill>
            </a:rPr>
            <a:t>Community services, family, patient social network</a:t>
          </a:r>
        </a:p>
      </dgm:t>
    </dgm:pt>
    <dgm:pt modelId="{6B0E37E6-730F-48BE-9A1E-A3886E35368F}" type="parTrans" cxnId="{C6736526-6ED6-4299-B8E4-B9337B7221D1}">
      <dgm:prSet/>
      <dgm:spPr/>
      <dgm:t>
        <a:bodyPr/>
        <a:lstStyle/>
        <a:p>
          <a:endParaRPr lang="en-GB"/>
        </a:p>
      </dgm:t>
    </dgm:pt>
    <dgm:pt modelId="{C6DA01D5-A7CE-4833-A4EA-406E9ECAF390}" type="sibTrans" cxnId="{C6736526-6ED6-4299-B8E4-B9337B7221D1}">
      <dgm:prSet/>
      <dgm:spPr/>
      <dgm:t>
        <a:bodyPr/>
        <a:lstStyle/>
        <a:p>
          <a:endParaRPr lang="en-GB"/>
        </a:p>
      </dgm:t>
    </dgm:pt>
    <dgm:pt modelId="{AFA95F33-CC7E-4DD7-9665-25411503BCB1}">
      <dgm:prSet phldrT="[Text]" custT="1"/>
      <dgm:spPr>
        <a:solidFill>
          <a:srgbClr val="009CA4">
            <a:alpha val="50000"/>
          </a:srgbClr>
        </a:solidFill>
      </dgm:spPr>
      <dgm:t>
        <a:bodyPr/>
        <a:lstStyle/>
        <a:p>
          <a:r>
            <a:rPr lang="en-GB" sz="1800" b="1" dirty="0">
              <a:solidFill>
                <a:schemeClr val="bg1"/>
              </a:solidFill>
            </a:rPr>
            <a:t>LA Housing</a:t>
          </a:r>
        </a:p>
      </dgm:t>
    </dgm:pt>
    <dgm:pt modelId="{FFAE663D-A40F-4DB0-8A3C-3F8B147573FF}" type="parTrans" cxnId="{AF04B6B8-0CA6-491C-A9E1-A2ACECD768CD}">
      <dgm:prSet/>
      <dgm:spPr/>
      <dgm:t>
        <a:bodyPr/>
        <a:lstStyle/>
        <a:p>
          <a:endParaRPr lang="en-GB"/>
        </a:p>
      </dgm:t>
    </dgm:pt>
    <dgm:pt modelId="{FB34BAFA-4CF3-4872-9673-4A8CCF5D4A11}" type="sibTrans" cxnId="{AF04B6B8-0CA6-491C-A9E1-A2ACECD768CD}">
      <dgm:prSet/>
      <dgm:spPr/>
      <dgm:t>
        <a:bodyPr/>
        <a:lstStyle/>
        <a:p>
          <a:endParaRPr lang="en-GB"/>
        </a:p>
      </dgm:t>
    </dgm:pt>
    <dgm:pt modelId="{85B13B88-1FFC-4AEF-BB65-F876C39ED7BE}">
      <dgm:prSet phldrT="[Text]" custT="1"/>
      <dgm:spPr>
        <a:solidFill>
          <a:srgbClr val="009999">
            <a:alpha val="50000"/>
          </a:srgbClr>
        </a:solidFill>
      </dgm:spPr>
      <dgm:t>
        <a:bodyPr/>
        <a:lstStyle/>
        <a:p>
          <a:r>
            <a:rPr lang="en-GB" sz="1800" b="1" dirty="0">
              <a:solidFill>
                <a:schemeClr val="bg1"/>
              </a:solidFill>
            </a:rPr>
            <a:t>Community Health &amp; Social Care</a:t>
          </a:r>
        </a:p>
      </dgm:t>
    </dgm:pt>
    <dgm:pt modelId="{86492C86-2306-43F4-9420-5B75C589907B}" type="parTrans" cxnId="{99732560-06C1-4387-94DC-71B449470B11}">
      <dgm:prSet/>
      <dgm:spPr/>
      <dgm:t>
        <a:bodyPr/>
        <a:lstStyle/>
        <a:p>
          <a:endParaRPr lang="en-GB"/>
        </a:p>
      </dgm:t>
    </dgm:pt>
    <dgm:pt modelId="{60589AD0-2A70-4C0F-9668-AFB95ABBC57C}" type="sibTrans" cxnId="{99732560-06C1-4387-94DC-71B449470B11}">
      <dgm:prSet/>
      <dgm:spPr/>
      <dgm:t>
        <a:bodyPr/>
        <a:lstStyle/>
        <a:p>
          <a:endParaRPr lang="en-GB"/>
        </a:p>
      </dgm:t>
    </dgm:pt>
    <dgm:pt modelId="{2630D448-890F-4AF5-8B9A-FACF3AEB7E73}">
      <dgm:prSet phldrT="[Text]" custT="1"/>
      <dgm:spPr>
        <a:solidFill>
          <a:srgbClr val="00A3AD">
            <a:alpha val="50000"/>
          </a:srgbClr>
        </a:solidFill>
      </dgm:spPr>
      <dgm:t>
        <a:bodyPr/>
        <a:lstStyle/>
        <a:p>
          <a:r>
            <a:rPr lang="en-GB" sz="1800" b="1" dirty="0">
              <a:solidFill>
                <a:schemeClr val="bg1"/>
              </a:solidFill>
            </a:rPr>
            <a:t>Discharge Team &amp; NHS services</a:t>
          </a:r>
        </a:p>
      </dgm:t>
    </dgm:pt>
    <dgm:pt modelId="{EC48CE93-7731-43BB-B361-6793D3A01351}" type="parTrans" cxnId="{A136D20C-9040-45CE-8BD4-0BF3744840BD}">
      <dgm:prSet/>
      <dgm:spPr/>
      <dgm:t>
        <a:bodyPr/>
        <a:lstStyle/>
        <a:p>
          <a:endParaRPr lang="en-GB"/>
        </a:p>
      </dgm:t>
    </dgm:pt>
    <dgm:pt modelId="{BF172B20-83D0-4B2A-B62B-48E1798ABAFC}" type="sibTrans" cxnId="{A136D20C-9040-45CE-8BD4-0BF3744840BD}">
      <dgm:prSet/>
      <dgm:spPr/>
      <dgm:t>
        <a:bodyPr/>
        <a:lstStyle/>
        <a:p>
          <a:endParaRPr lang="en-GB"/>
        </a:p>
      </dgm:t>
    </dgm:pt>
    <dgm:pt modelId="{2F711F60-C467-4B80-AB76-4EA231C86CB6}" type="pres">
      <dgm:prSet presAssocID="{563B2902-014A-4E2F-B279-003C4CF8C954}" presName="composite" presStyleCnt="0">
        <dgm:presLayoutVars>
          <dgm:chMax val="1"/>
          <dgm:dir/>
          <dgm:resizeHandles val="exact"/>
        </dgm:presLayoutVars>
      </dgm:prSet>
      <dgm:spPr/>
    </dgm:pt>
    <dgm:pt modelId="{65CDF680-58DF-42A1-A2F2-18F6F9451B4C}" type="pres">
      <dgm:prSet presAssocID="{563B2902-014A-4E2F-B279-003C4CF8C954}" presName="radial" presStyleCnt="0">
        <dgm:presLayoutVars>
          <dgm:animLvl val="ctr"/>
        </dgm:presLayoutVars>
      </dgm:prSet>
      <dgm:spPr/>
    </dgm:pt>
    <dgm:pt modelId="{BAC5FF84-AD49-42D0-9749-4E6831A4AE83}" type="pres">
      <dgm:prSet presAssocID="{3FC3F8D6-2CE4-4834-A568-DBACDBE4FB75}" presName="centerShape" presStyleLbl="vennNode1" presStyleIdx="0" presStyleCnt="5"/>
      <dgm:spPr/>
    </dgm:pt>
    <dgm:pt modelId="{0588C224-BBA4-473F-B68B-12C28C6DFA75}" type="pres">
      <dgm:prSet presAssocID="{D9BB3AE8-A738-496F-912A-AC5B83210C25}" presName="node" presStyleLbl="vennNode1" presStyleIdx="1" presStyleCnt="5">
        <dgm:presLayoutVars>
          <dgm:bulletEnabled val="1"/>
        </dgm:presLayoutVars>
      </dgm:prSet>
      <dgm:spPr/>
    </dgm:pt>
    <dgm:pt modelId="{BF9D67DD-859C-4EB6-94CE-C6D1B13A128E}" type="pres">
      <dgm:prSet presAssocID="{AFA95F33-CC7E-4DD7-9665-25411503BCB1}" presName="node" presStyleLbl="vennNode1" presStyleIdx="2" presStyleCnt="5">
        <dgm:presLayoutVars>
          <dgm:bulletEnabled val="1"/>
        </dgm:presLayoutVars>
      </dgm:prSet>
      <dgm:spPr/>
    </dgm:pt>
    <dgm:pt modelId="{7AE91EF5-2994-462C-AFA1-F14CC333F22B}" type="pres">
      <dgm:prSet presAssocID="{85B13B88-1FFC-4AEF-BB65-F876C39ED7BE}" presName="node" presStyleLbl="vennNode1" presStyleIdx="3" presStyleCnt="5">
        <dgm:presLayoutVars>
          <dgm:bulletEnabled val="1"/>
        </dgm:presLayoutVars>
      </dgm:prSet>
      <dgm:spPr/>
    </dgm:pt>
    <dgm:pt modelId="{E131D745-D426-4956-A214-1D27897E8D6D}" type="pres">
      <dgm:prSet presAssocID="{2630D448-890F-4AF5-8B9A-FACF3AEB7E73}" presName="node" presStyleLbl="vennNode1" presStyleIdx="4" presStyleCnt="5">
        <dgm:presLayoutVars>
          <dgm:bulletEnabled val="1"/>
        </dgm:presLayoutVars>
      </dgm:prSet>
      <dgm:spPr/>
    </dgm:pt>
  </dgm:ptLst>
  <dgm:cxnLst>
    <dgm:cxn modelId="{A136D20C-9040-45CE-8BD4-0BF3744840BD}" srcId="{3FC3F8D6-2CE4-4834-A568-DBACDBE4FB75}" destId="{2630D448-890F-4AF5-8B9A-FACF3AEB7E73}" srcOrd="3" destOrd="0" parTransId="{EC48CE93-7731-43BB-B361-6793D3A01351}" sibTransId="{BF172B20-83D0-4B2A-B62B-48E1798ABAFC}"/>
    <dgm:cxn modelId="{06A4E215-F7B8-4A2C-B7EB-5277DF5CCA7D}" type="presOf" srcId="{563B2902-014A-4E2F-B279-003C4CF8C954}" destId="{2F711F60-C467-4B80-AB76-4EA231C86CB6}" srcOrd="0" destOrd="0" presId="urn:microsoft.com/office/officeart/2005/8/layout/radial3"/>
    <dgm:cxn modelId="{C6736526-6ED6-4299-B8E4-B9337B7221D1}" srcId="{3FC3F8D6-2CE4-4834-A568-DBACDBE4FB75}" destId="{D9BB3AE8-A738-496F-912A-AC5B83210C25}" srcOrd="0" destOrd="0" parTransId="{6B0E37E6-730F-48BE-9A1E-A3886E35368F}" sibTransId="{C6DA01D5-A7CE-4833-A4EA-406E9ECAF390}"/>
    <dgm:cxn modelId="{1E83932F-E16B-497C-99B9-5F54CABE8262}" type="presOf" srcId="{D9BB3AE8-A738-496F-912A-AC5B83210C25}" destId="{0588C224-BBA4-473F-B68B-12C28C6DFA75}" srcOrd="0" destOrd="0" presId="urn:microsoft.com/office/officeart/2005/8/layout/radial3"/>
    <dgm:cxn modelId="{99732560-06C1-4387-94DC-71B449470B11}" srcId="{3FC3F8D6-2CE4-4834-A568-DBACDBE4FB75}" destId="{85B13B88-1FFC-4AEF-BB65-F876C39ED7BE}" srcOrd="2" destOrd="0" parTransId="{86492C86-2306-43F4-9420-5B75C589907B}" sibTransId="{60589AD0-2A70-4C0F-9668-AFB95ABBC57C}"/>
    <dgm:cxn modelId="{CB24F441-AB3E-4E7D-B51B-EDE129D80196}" type="presOf" srcId="{2630D448-890F-4AF5-8B9A-FACF3AEB7E73}" destId="{E131D745-D426-4956-A214-1D27897E8D6D}" srcOrd="0" destOrd="0" presId="urn:microsoft.com/office/officeart/2005/8/layout/radial3"/>
    <dgm:cxn modelId="{6DEFFB51-B56D-4E07-A9A2-552DC53D6166}" type="presOf" srcId="{3FC3F8D6-2CE4-4834-A568-DBACDBE4FB75}" destId="{BAC5FF84-AD49-42D0-9749-4E6831A4AE83}" srcOrd="0" destOrd="0" presId="urn:microsoft.com/office/officeart/2005/8/layout/radial3"/>
    <dgm:cxn modelId="{DB27767E-B688-42FD-81F9-5EC294709C5C}" type="presOf" srcId="{AFA95F33-CC7E-4DD7-9665-25411503BCB1}" destId="{BF9D67DD-859C-4EB6-94CE-C6D1B13A128E}" srcOrd="0" destOrd="0" presId="urn:microsoft.com/office/officeart/2005/8/layout/radial3"/>
    <dgm:cxn modelId="{ECDD368A-92C4-4691-8C0E-CDDCEC9D6621}" srcId="{563B2902-014A-4E2F-B279-003C4CF8C954}" destId="{3FC3F8D6-2CE4-4834-A568-DBACDBE4FB75}" srcOrd="0" destOrd="0" parTransId="{074BA40E-4151-46BD-AF06-A89C7653DEA5}" sibTransId="{A5F46EDF-BEA9-4CF6-888A-DFE2F049E163}"/>
    <dgm:cxn modelId="{AF04B6B8-0CA6-491C-A9E1-A2ACECD768CD}" srcId="{3FC3F8D6-2CE4-4834-A568-DBACDBE4FB75}" destId="{AFA95F33-CC7E-4DD7-9665-25411503BCB1}" srcOrd="1" destOrd="0" parTransId="{FFAE663D-A40F-4DB0-8A3C-3F8B147573FF}" sibTransId="{FB34BAFA-4CF3-4872-9673-4A8CCF5D4A11}"/>
    <dgm:cxn modelId="{123E1FF9-1985-48DC-9DBA-E3B0BDCE7DDF}" type="presOf" srcId="{85B13B88-1FFC-4AEF-BB65-F876C39ED7BE}" destId="{7AE91EF5-2994-462C-AFA1-F14CC333F22B}" srcOrd="0" destOrd="0" presId="urn:microsoft.com/office/officeart/2005/8/layout/radial3"/>
    <dgm:cxn modelId="{967F3384-A5B8-430C-950A-8E502C0A81C4}" type="presParOf" srcId="{2F711F60-C467-4B80-AB76-4EA231C86CB6}" destId="{65CDF680-58DF-42A1-A2F2-18F6F9451B4C}" srcOrd="0" destOrd="0" presId="urn:microsoft.com/office/officeart/2005/8/layout/radial3"/>
    <dgm:cxn modelId="{7EA2D2FB-78C5-44BA-ACFB-5257EDD99658}" type="presParOf" srcId="{65CDF680-58DF-42A1-A2F2-18F6F9451B4C}" destId="{BAC5FF84-AD49-42D0-9749-4E6831A4AE83}" srcOrd="0" destOrd="0" presId="urn:microsoft.com/office/officeart/2005/8/layout/radial3"/>
    <dgm:cxn modelId="{EA6772DE-13F0-4BC7-B882-1953F700C64A}" type="presParOf" srcId="{65CDF680-58DF-42A1-A2F2-18F6F9451B4C}" destId="{0588C224-BBA4-473F-B68B-12C28C6DFA75}" srcOrd="1" destOrd="0" presId="urn:microsoft.com/office/officeart/2005/8/layout/radial3"/>
    <dgm:cxn modelId="{A4B5B0B6-18C4-4A03-BE3F-1C7072CBDF37}" type="presParOf" srcId="{65CDF680-58DF-42A1-A2F2-18F6F9451B4C}" destId="{BF9D67DD-859C-4EB6-94CE-C6D1B13A128E}" srcOrd="2" destOrd="0" presId="urn:microsoft.com/office/officeart/2005/8/layout/radial3"/>
    <dgm:cxn modelId="{98BCB91F-F4DA-4E77-B93E-8EBA5CC10517}" type="presParOf" srcId="{65CDF680-58DF-42A1-A2F2-18F6F9451B4C}" destId="{7AE91EF5-2994-462C-AFA1-F14CC333F22B}" srcOrd="3" destOrd="0" presId="urn:microsoft.com/office/officeart/2005/8/layout/radial3"/>
    <dgm:cxn modelId="{969A844B-E0CD-4AC6-AD45-1C2F6B29B9DE}" type="presParOf" srcId="{65CDF680-58DF-42A1-A2F2-18F6F9451B4C}" destId="{E131D745-D426-4956-A214-1D27897E8D6D}"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6C14B3-2EA1-4990-8FC8-88F1A390E94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GB"/>
        </a:p>
      </dgm:t>
    </dgm:pt>
    <dgm:pt modelId="{66AE65C1-5368-4438-B22C-EB9014C04423}">
      <dgm:prSet phldrT="[Text]"/>
      <dgm:spPr>
        <a:solidFill>
          <a:srgbClr val="00A3AD"/>
        </a:solidFill>
      </dgm:spPr>
      <dgm:t>
        <a:bodyPr/>
        <a:lstStyle/>
        <a:p>
          <a:r>
            <a:rPr lang="en-GB" dirty="0"/>
            <a:t>938 people with housing related issues referred for assistance to  discharge</a:t>
          </a:r>
        </a:p>
      </dgm:t>
    </dgm:pt>
    <dgm:pt modelId="{F530278C-FED2-49C0-BABB-219D0DA2931F}" type="parTrans" cxnId="{62624398-AF8B-4CBD-A815-C3B12DF9FD95}">
      <dgm:prSet/>
      <dgm:spPr/>
      <dgm:t>
        <a:bodyPr/>
        <a:lstStyle/>
        <a:p>
          <a:endParaRPr lang="en-GB"/>
        </a:p>
      </dgm:t>
    </dgm:pt>
    <dgm:pt modelId="{DEF8FAD0-B79D-40BF-93FB-9E1EAFC4E523}" type="sibTrans" cxnId="{62624398-AF8B-4CBD-A815-C3B12DF9FD95}">
      <dgm:prSet/>
      <dgm:spPr/>
      <dgm:t>
        <a:bodyPr/>
        <a:lstStyle/>
        <a:p>
          <a:endParaRPr lang="en-GB"/>
        </a:p>
      </dgm:t>
    </dgm:pt>
    <dgm:pt modelId="{BC7D9660-10E5-4D93-AA5D-3142D6A4B4A0}">
      <dgm:prSet phldrT="[Text]"/>
      <dgm:spPr>
        <a:solidFill>
          <a:srgbClr val="00A3AD"/>
        </a:solidFill>
      </dgm:spPr>
      <dgm:t>
        <a:bodyPr/>
        <a:lstStyle/>
        <a:p>
          <a:r>
            <a:rPr lang="en-GB" dirty="0"/>
            <a:t>518 home access visits pre discharge</a:t>
          </a:r>
        </a:p>
      </dgm:t>
    </dgm:pt>
    <dgm:pt modelId="{0536633D-E4D1-4FBF-B6C7-B14057829A34}" type="parTrans" cxnId="{6369D32E-FAE4-4C56-961F-97A8C5CD612B}">
      <dgm:prSet/>
      <dgm:spPr/>
      <dgm:t>
        <a:bodyPr/>
        <a:lstStyle/>
        <a:p>
          <a:endParaRPr lang="en-GB"/>
        </a:p>
      </dgm:t>
    </dgm:pt>
    <dgm:pt modelId="{0AC65BA5-5249-4CCF-B0FE-05BBA2AAC9F7}" type="sibTrans" cxnId="{6369D32E-FAE4-4C56-961F-97A8C5CD612B}">
      <dgm:prSet/>
      <dgm:spPr/>
      <dgm:t>
        <a:bodyPr/>
        <a:lstStyle/>
        <a:p>
          <a:endParaRPr lang="en-GB"/>
        </a:p>
      </dgm:t>
    </dgm:pt>
    <dgm:pt modelId="{A11967ED-78FA-4D6F-9F20-0379E20C202B}">
      <dgm:prSet phldrT="[Text]"/>
      <dgm:spPr>
        <a:solidFill>
          <a:srgbClr val="00A3AD"/>
        </a:solidFill>
      </dgm:spPr>
      <dgm:t>
        <a:bodyPr/>
        <a:lstStyle/>
        <a:p>
          <a:r>
            <a:rPr lang="en-GB" dirty="0"/>
            <a:t>894 assisted discharges  </a:t>
          </a:r>
        </a:p>
      </dgm:t>
    </dgm:pt>
    <dgm:pt modelId="{D1EA2586-D661-4A09-8575-7FD9E53D9AA2}" type="parTrans" cxnId="{C5AFFA07-2B10-48C0-8142-AFA3C4B9CA71}">
      <dgm:prSet/>
      <dgm:spPr/>
      <dgm:t>
        <a:bodyPr/>
        <a:lstStyle/>
        <a:p>
          <a:endParaRPr lang="en-GB"/>
        </a:p>
      </dgm:t>
    </dgm:pt>
    <dgm:pt modelId="{E03D3165-5EA7-4DA1-8135-1E38D14B6748}" type="sibTrans" cxnId="{C5AFFA07-2B10-48C0-8142-AFA3C4B9CA71}">
      <dgm:prSet/>
      <dgm:spPr/>
      <dgm:t>
        <a:bodyPr/>
        <a:lstStyle/>
        <a:p>
          <a:endParaRPr lang="en-GB"/>
        </a:p>
      </dgm:t>
    </dgm:pt>
    <dgm:pt modelId="{7145CF3C-F82E-4984-BE15-0B8C0C654CE7}">
      <dgm:prSet phldrT="[Text]"/>
      <dgm:spPr>
        <a:solidFill>
          <a:srgbClr val="00A3AD"/>
        </a:solidFill>
      </dgm:spPr>
      <dgm:t>
        <a:bodyPr/>
        <a:lstStyle/>
        <a:p>
          <a:r>
            <a:rPr lang="en-GB" dirty="0"/>
            <a:t>246 post discharge home visits</a:t>
          </a:r>
        </a:p>
      </dgm:t>
    </dgm:pt>
    <dgm:pt modelId="{7BB8A34F-9EC3-4871-979B-746F0046246D}" type="parTrans" cxnId="{ACAE93C8-462F-4E86-9099-011B9707C5CB}">
      <dgm:prSet/>
      <dgm:spPr/>
      <dgm:t>
        <a:bodyPr/>
        <a:lstStyle/>
        <a:p>
          <a:endParaRPr lang="en-GB"/>
        </a:p>
      </dgm:t>
    </dgm:pt>
    <dgm:pt modelId="{96BB6470-7F61-4A8E-814C-5390ED161D03}" type="sibTrans" cxnId="{ACAE93C8-462F-4E86-9099-011B9707C5CB}">
      <dgm:prSet/>
      <dgm:spPr/>
      <dgm:t>
        <a:bodyPr/>
        <a:lstStyle/>
        <a:p>
          <a:endParaRPr lang="en-GB"/>
        </a:p>
      </dgm:t>
    </dgm:pt>
    <dgm:pt modelId="{C6643ACB-1FA6-42A5-AC40-CE67E913B3B0}" type="pres">
      <dgm:prSet presAssocID="{0E6C14B3-2EA1-4990-8FC8-88F1A390E940}" presName="composite" presStyleCnt="0">
        <dgm:presLayoutVars>
          <dgm:chMax val="1"/>
          <dgm:dir/>
          <dgm:resizeHandles val="exact"/>
        </dgm:presLayoutVars>
      </dgm:prSet>
      <dgm:spPr/>
    </dgm:pt>
    <dgm:pt modelId="{A007C9A9-0327-4142-8BC7-6E5FA9D092A9}" type="pres">
      <dgm:prSet presAssocID="{66AE65C1-5368-4438-B22C-EB9014C04423}" presName="roof" presStyleLbl="dkBgShp" presStyleIdx="0" presStyleCnt="2"/>
      <dgm:spPr/>
    </dgm:pt>
    <dgm:pt modelId="{48F76C4F-462B-4299-BF3C-1B230A98434C}" type="pres">
      <dgm:prSet presAssocID="{66AE65C1-5368-4438-B22C-EB9014C04423}" presName="pillars" presStyleCnt="0"/>
      <dgm:spPr/>
    </dgm:pt>
    <dgm:pt modelId="{1CC2BEC4-5D2D-4BBF-9758-DC5664AE3B96}" type="pres">
      <dgm:prSet presAssocID="{66AE65C1-5368-4438-B22C-EB9014C04423}" presName="pillar1" presStyleLbl="node1" presStyleIdx="0" presStyleCnt="3">
        <dgm:presLayoutVars>
          <dgm:bulletEnabled val="1"/>
        </dgm:presLayoutVars>
      </dgm:prSet>
      <dgm:spPr/>
    </dgm:pt>
    <dgm:pt modelId="{B923459F-C52E-493D-BE38-F1EA8BDBF76D}" type="pres">
      <dgm:prSet presAssocID="{A11967ED-78FA-4D6F-9F20-0379E20C202B}" presName="pillarX" presStyleLbl="node1" presStyleIdx="1" presStyleCnt="3">
        <dgm:presLayoutVars>
          <dgm:bulletEnabled val="1"/>
        </dgm:presLayoutVars>
      </dgm:prSet>
      <dgm:spPr/>
    </dgm:pt>
    <dgm:pt modelId="{F80E4C73-438E-45C8-A2B0-0164C2243682}" type="pres">
      <dgm:prSet presAssocID="{7145CF3C-F82E-4984-BE15-0B8C0C654CE7}" presName="pillarX" presStyleLbl="node1" presStyleIdx="2" presStyleCnt="3">
        <dgm:presLayoutVars>
          <dgm:bulletEnabled val="1"/>
        </dgm:presLayoutVars>
      </dgm:prSet>
      <dgm:spPr/>
    </dgm:pt>
    <dgm:pt modelId="{5D6A45FE-D77A-4428-8A0D-5651CD7029B8}" type="pres">
      <dgm:prSet presAssocID="{66AE65C1-5368-4438-B22C-EB9014C04423}" presName="base" presStyleLbl="dkBgShp" presStyleIdx="1" presStyleCnt="2"/>
      <dgm:spPr>
        <a:solidFill>
          <a:srgbClr val="00A3AD"/>
        </a:solidFill>
      </dgm:spPr>
    </dgm:pt>
  </dgm:ptLst>
  <dgm:cxnLst>
    <dgm:cxn modelId="{C5AFFA07-2B10-48C0-8142-AFA3C4B9CA71}" srcId="{66AE65C1-5368-4438-B22C-EB9014C04423}" destId="{A11967ED-78FA-4D6F-9F20-0379E20C202B}" srcOrd="1" destOrd="0" parTransId="{D1EA2586-D661-4A09-8575-7FD9E53D9AA2}" sibTransId="{E03D3165-5EA7-4DA1-8135-1E38D14B6748}"/>
    <dgm:cxn modelId="{FF7E360F-9950-4EFC-A638-450BFD6AE467}" type="presOf" srcId="{BC7D9660-10E5-4D93-AA5D-3142D6A4B4A0}" destId="{1CC2BEC4-5D2D-4BBF-9758-DC5664AE3B96}" srcOrd="0" destOrd="0" presId="urn:microsoft.com/office/officeart/2005/8/layout/hList3"/>
    <dgm:cxn modelId="{6369D32E-FAE4-4C56-961F-97A8C5CD612B}" srcId="{66AE65C1-5368-4438-B22C-EB9014C04423}" destId="{BC7D9660-10E5-4D93-AA5D-3142D6A4B4A0}" srcOrd="0" destOrd="0" parTransId="{0536633D-E4D1-4FBF-B6C7-B14057829A34}" sibTransId="{0AC65BA5-5249-4CCF-B0FE-05BBA2AAC9F7}"/>
    <dgm:cxn modelId="{62624398-AF8B-4CBD-A815-C3B12DF9FD95}" srcId="{0E6C14B3-2EA1-4990-8FC8-88F1A390E940}" destId="{66AE65C1-5368-4438-B22C-EB9014C04423}" srcOrd="0" destOrd="0" parTransId="{F530278C-FED2-49C0-BABB-219D0DA2931F}" sibTransId="{DEF8FAD0-B79D-40BF-93FB-9E1EAFC4E523}"/>
    <dgm:cxn modelId="{0FECBF9F-4BBD-4C82-A46C-93B3346FC679}" type="presOf" srcId="{7145CF3C-F82E-4984-BE15-0B8C0C654CE7}" destId="{F80E4C73-438E-45C8-A2B0-0164C2243682}" srcOrd="0" destOrd="0" presId="urn:microsoft.com/office/officeart/2005/8/layout/hList3"/>
    <dgm:cxn modelId="{2E4E75BF-488C-4EFB-AED9-680549D1DB6D}" type="presOf" srcId="{66AE65C1-5368-4438-B22C-EB9014C04423}" destId="{A007C9A9-0327-4142-8BC7-6E5FA9D092A9}" srcOrd="0" destOrd="0" presId="urn:microsoft.com/office/officeart/2005/8/layout/hList3"/>
    <dgm:cxn modelId="{ACAE93C8-462F-4E86-9099-011B9707C5CB}" srcId="{66AE65C1-5368-4438-B22C-EB9014C04423}" destId="{7145CF3C-F82E-4984-BE15-0B8C0C654CE7}" srcOrd="2" destOrd="0" parTransId="{7BB8A34F-9EC3-4871-979B-746F0046246D}" sibTransId="{96BB6470-7F61-4A8E-814C-5390ED161D03}"/>
    <dgm:cxn modelId="{E9FDEECF-FC9A-4F41-9E7E-182EB37ABF86}" type="presOf" srcId="{A11967ED-78FA-4D6F-9F20-0379E20C202B}" destId="{B923459F-C52E-493D-BE38-F1EA8BDBF76D}" srcOrd="0" destOrd="0" presId="urn:microsoft.com/office/officeart/2005/8/layout/hList3"/>
    <dgm:cxn modelId="{0CF465F0-8DD1-4B32-A7EB-5A48911AF992}" type="presOf" srcId="{0E6C14B3-2EA1-4990-8FC8-88F1A390E940}" destId="{C6643ACB-1FA6-42A5-AC40-CE67E913B3B0}" srcOrd="0" destOrd="0" presId="urn:microsoft.com/office/officeart/2005/8/layout/hList3"/>
    <dgm:cxn modelId="{350FBF78-0E53-444D-A146-AF97AA9DDCEE}" type="presParOf" srcId="{C6643ACB-1FA6-42A5-AC40-CE67E913B3B0}" destId="{A007C9A9-0327-4142-8BC7-6E5FA9D092A9}" srcOrd="0" destOrd="0" presId="urn:microsoft.com/office/officeart/2005/8/layout/hList3"/>
    <dgm:cxn modelId="{E8AC1FB6-F06A-44C1-915C-59E4B5EC6D89}" type="presParOf" srcId="{C6643ACB-1FA6-42A5-AC40-CE67E913B3B0}" destId="{48F76C4F-462B-4299-BF3C-1B230A98434C}" srcOrd="1" destOrd="0" presId="urn:microsoft.com/office/officeart/2005/8/layout/hList3"/>
    <dgm:cxn modelId="{5E76A25E-7B4A-4CC2-8CC8-7130E2FB24D5}" type="presParOf" srcId="{48F76C4F-462B-4299-BF3C-1B230A98434C}" destId="{1CC2BEC4-5D2D-4BBF-9758-DC5664AE3B96}" srcOrd="0" destOrd="0" presId="urn:microsoft.com/office/officeart/2005/8/layout/hList3"/>
    <dgm:cxn modelId="{7FF607BF-83F9-40EF-9E46-7034AC133AEB}" type="presParOf" srcId="{48F76C4F-462B-4299-BF3C-1B230A98434C}" destId="{B923459F-C52E-493D-BE38-F1EA8BDBF76D}" srcOrd="1" destOrd="0" presId="urn:microsoft.com/office/officeart/2005/8/layout/hList3"/>
    <dgm:cxn modelId="{CA155051-0EBE-4B4C-AED9-8EC419D7323F}" type="presParOf" srcId="{48F76C4F-462B-4299-BF3C-1B230A98434C}" destId="{F80E4C73-438E-45C8-A2B0-0164C2243682}" srcOrd="2" destOrd="0" presId="urn:microsoft.com/office/officeart/2005/8/layout/hList3"/>
    <dgm:cxn modelId="{6906DA46-B5F7-4844-B0D9-CB239529F588}" type="presParOf" srcId="{C6643ACB-1FA6-42A5-AC40-CE67E913B3B0}" destId="{5D6A45FE-D77A-4428-8A0D-5651CD7029B8}"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839DB-04BC-4303-9E27-E498ABBEA15F}">
      <dsp:nvSpPr>
        <dsp:cNvPr id="0" name=""/>
        <dsp:cNvSpPr/>
      </dsp:nvSpPr>
      <dsp:spPr>
        <a:xfrm>
          <a:off x="640661" y="1939391"/>
          <a:ext cx="2543378" cy="2223233"/>
        </a:xfrm>
        <a:prstGeom prst="rightArrow">
          <a:avLst>
            <a:gd name="adj1" fmla="val 70000"/>
            <a:gd name="adj2" fmla="val 50000"/>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latin typeface="+mn-lt"/>
            </a:rPr>
            <a:t>HHC hospital assessment - on acute site</a:t>
          </a:r>
        </a:p>
        <a:p>
          <a:pPr marL="114300" lvl="1" indent="-114300" algn="l" defTabSz="666750">
            <a:lnSpc>
              <a:spcPct val="90000"/>
            </a:lnSpc>
            <a:spcBef>
              <a:spcPct val="0"/>
            </a:spcBef>
            <a:spcAft>
              <a:spcPct val="15000"/>
            </a:spcAft>
            <a:buChar char="•"/>
          </a:pPr>
          <a:r>
            <a:rPr lang="en-GB" sz="1500" kern="1200" dirty="0">
              <a:latin typeface="+mn-lt"/>
            </a:rPr>
            <a:t>Home access visit</a:t>
          </a:r>
        </a:p>
      </dsp:txBody>
      <dsp:txXfrm>
        <a:off x="1276506" y="2272876"/>
        <a:ext cx="1239896" cy="1556263"/>
      </dsp:txXfrm>
    </dsp:sp>
    <dsp:sp modelId="{3A0BEB3C-9432-41FF-A9C5-1A144E6A71CC}">
      <dsp:nvSpPr>
        <dsp:cNvPr id="0" name=""/>
        <dsp:cNvSpPr/>
      </dsp:nvSpPr>
      <dsp:spPr>
        <a:xfrm>
          <a:off x="4817" y="2415163"/>
          <a:ext cx="1271689" cy="1271689"/>
        </a:xfrm>
        <a:prstGeom prst="ellipse">
          <a:avLst/>
        </a:prstGeom>
        <a:solidFill>
          <a:srgbClr val="009CA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Trebuchet MS" panose="020B0603020202020204" pitchFamily="34" charset="0"/>
            </a:rPr>
            <a:t>Referral</a:t>
          </a:r>
          <a:r>
            <a:rPr lang="en-GB" sz="1400" b="1" kern="1200" dirty="0">
              <a:solidFill>
                <a:schemeClr val="bg1"/>
              </a:solidFill>
              <a:latin typeface="Trebuchet MS" panose="020B0603020202020204" pitchFamily="34" charset="0"/>
            </a:rPr>
            <a:t> to HHC	</a:t>
          </a:r>
        </a:p>
      </dsp:txBody>
      <dsp:txXfrm>
        <a:off x="191052" y="2601398"/>
        <a:ext cx="899219" cy="899219"/>
      </dsp:txXfrm>
    </dsp:sp>
    <dsp:sp modelId="{BD1A1FB7-8AFA-4895-AEFC-D873B929A5F5}">
      <dsp:nvSpPr>
        <dsp:cNvPr id="0" name=""/>
        <dsp:cNvSpPr/>
      </dsp:nvSpPr>
      <dsp:spPr>
        <a:xfrm>
          <a:off x="3978846" y="1939391"/>
          <a:ext cx="2543378" cy="2223233"/>
        </a:xfrm>
        <a:prstGeom prst="rightArrow">
          <a:avLst>
            <a:gd name="adj1" fmla="val 70000"/>
            <a:gd name="adj2" fmla="val 50000"/>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latin typeface="+mn-lt"/>
            </a:rPr>
            <a:t>Referrals to community services</a:t>
          </a:r>
        </a:p>
        <a:p>
          <a:pPr marL="114300" lvl="1" indent="-114300" algn="l" defTabSz="577850">
            <a:lnSpc>
              <a:spcPct val="90000"/>
            </a:lnSpc>
            <a:spcBef>
              <a:spcPct val="0"/>
            </a:spcBef>
            <a:spcAft>
              <a:spcPct val="15000"/>
            </a:spcAft>
            <a:buChar char="•"/>
          </a:pPr>
          <a:r>
            <a:rPr lang="en-GB" sz="1300" kern="1200" dirty="0">
              <a:latin typeface="+mn-lt"/>
            </a:rPr>
            <a:t>Practical work to home by handyperson to enable discharge</a:t>
          </a:r>
        </a:p>
      </dsp:txBody>
      <dsp:txXfrm>
        <a:off x="4614690" y="2272876"/>
        <a:ext cx="1239896" cy="1556263"/>
      </dsp:txXfrm>
    </dsp:sp>
    <dsp:sp modelId="{C21BC8D9-0FCC-42A4-84F2-C0606A6F482C}">
      <dsp:nvSpPr>
        <dsp:cNvPr id="0" name=""/>
        <dsp:cNvSpPr/>
      </dsp:nvSpPr>
      <dsp:spPr>
        <a:xfrm>
          <a:off x="3352907" y="2415163"/>
          <a:ext cx="1271689" cy="1271689"/>
        </a:xfrm>
        <a:prstGeom prst="ellipse">
          <a:avLst/>
        </a:prstGeom>
        <a:solidFill>
          <a:srgbClr val="00A3A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Trebuchet MS" panose="020B0603020202020204" pitchFamily="34" charset="0"/>
            </a:rPr>
            <a:t>Action HHC Discharge plan</a:t>
          </a:r>
        </a:p>
      </dsp:txBody>
      <dsp:txXfrm>
        <a:off x="3539142" y="2601398"/>
        <a:ext cx="899219" cy="899219"/>
      </dsp:txXfrm>
    </dsp:sp>
    <dsp:sp modelId="{9FDC7A98-F954-4F36-A8F0-DD47C99F43CA}">
      <dsp:nvSpPr>
        <dsp:cNvPr id="0" name=""/>
        <dsp:cNvSpPr/>
      </dsp:nvSpPr>
      <dsp:spPr>
        <a:xfrm>
          <a:off x="7317030" y="1939391"/>
          <a:ext cx="2543378" cy="2223233"/>
        </a:xfrm>
        <a:prstGeom prst="rightArrow">
          <a:avLst>
            <a:gd name="adj1" fmla="val 70000"/>
            <a:gd name="adj2" fmla="val 50000"/>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latin typeface="+mn-lt"/>
            </a:rPr>
            <a:t>Action longer term interventions;</a:t>
          </a:r>
        </a:p>
        <a:p>
          <a:pPr marL="114300" lvl="1" indent="-114300" algn="l" defTabSz="666750">
            <a:lnSpc>
              <a:spcPct val="90000"/>
            </a:lnSpc>
            <a:spcBef>
              <a:spcPct val="0"/>
            </a:spcBef>
            <a:spcAft>
              <a:spcPct val="15000"/>
            </a:spcAft>
            <a:buChar char="•"/>
          </a:pPr>
          <a:r>
            <a:rPr lang="en-GB" sz="1500" kern="1200" dirty="0">
              <a:latin typeface="+mn-lt"/>
            </a:rPr>
            <a:t>DFG adaptions</a:t>
          </a:r>
        </a:p>
        <a:p>
          <a:pPr marL="114300" lvl="1" indent="-114300" algn="l" defTabSz="666750">
            <a:lnSpc>
              <a:spcPct val="90000"/>
            </a:lnSpc>
            <a:spcBef>
              <a:spcPct val="0"/>
            </a:spcBef>
            <a:spcAft>
              <a:spcPct val="15000"/>
            </a:spcAft>
            <a:buChar char="•"/>
          </a:pPr>
          <a:r>
            <a:rPr lang="en-GB" sz="1500" kern="1200" dirty="0">
              <a:latin typeface="+mn-lt"/>
            </a:rPr>
            <a:t>Hoarding</a:t>
          </a:r>
        </a:p>
        <a:p>
          <a:pPr marL="114300" lvl="1" indent="-114300" algn="l" defTabSz="666750">
            <a:lnSpc>
              <a:spcPct val="90000"/>
            </a:lnSpc>
            <a:spcBef>
              <a:spcPct val="0"/>
            </a:spcBef>
            <a:spcAft>
              <a:spcPct val="15000"/>
            </a:spcAft>
            <a:buChar char="•"/>
          </a:pPr>
          <a:r>
            <a:rPr lang="en-GB" sz="1500" kern="1200" dirty="0">
              <a:latin typeface="+mn-lt"/>
            </a:rPr>
            <a:t>Housing</a:t>
          </a:r>
        </a:p>
      </dsp:txBody>
      <dsp:txXfrm>
        <a:off x="7952875" y="2272876"/>
        <a:ext cx="1239896" cy="1556263"/>
      </dsp:txXfrm>
    </dsp:sp>
    <dsp:sp modelId="{47DAE4A8-4C17-4DCA-9F30-109A2904776B}">
      <dsp:nvSpPr>
        <dsp:cNvPr id="0" name=""/>
        <dsp:cNvSpPr/>
      </dsp:nvSpPr>
      <dsp:spPr>
        <a:xfrm>
          <a:off x="6681185" y="2415163"/>
          <a:ext cx="1271689" cy="1271689"/>
        </a:xfrm>
        <a:prstGeom prst="ellipse">
          <a:avLst/>
        </a:prstGeom>
        <a:solidFill>
          <a:srgbClr val="00A3A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Trebuchet MS" panose="020B0603020202020204" pitchFamily="34" charset="0"/>
            </a:rPr>
            <a:t>Post discharge home visit</a:t>
          </a:r>
        </a:p>
      </dsp:txBody>
      <dsp:txXfrm>
        <a:off x="6867420" y="2601398"/>
        <a:ext cx="899219" cy="899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5FF84-AD49-42D0-9749-4E6831A4AE83}">
      <dsp:nvSpPr>
        <dsp:cNvPr id="0" name=""/>
        <dsp:cNvSpPr/>
      </dsp:nvSpPr>
      <dsp:spPr>
        <a:xfrm>
          <a:off x="2963094" y="1363563"/>
          <a:ext cx="3396947" cy="3396947"/>
        </a:xfrm>
        <a:prstGeom prst="ellipse">
          <a:avLst/>
        </a:prstGeom>
        <a:solidFill>
          <a:srgbClr val="009999">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GB" sz="4800" b="1" kern="1200" dirty="0">
              <a:solidFill>
                <a:schemeClr val="bg1"/>
              </a:solidFill>
            </a:rPr>
            <a:t>Patient &amp; Peabody HHC</a:t>
          </a:r>
        </a:p>
      </dsp:txBody>
      <dsp:txXfrm>
        <a:off x="3460565" y="1861034"/>
        <a:ext cx="2402005" cy="2402005"/>
      </dsp:txXfrm>
    </dsp:sp>
    <dsp:sp modelId="{0588C224-BBA4-473F-B68B-12C28C6DFA75}">
      <dsp:nvSpPr>
        <dsp:cNvPr id="0" name=""/>
        <dsp:cNvSpPr/>
      </dsp:nvSpPr>
      <dsp:spPr>
        <a:xfrm>
          <a:off x="3812331" y="606"/>
          <a:ext cx="1698473" cy="1698473"/>
        </a:xfrm>
        <a:prstGeom prst="ellipse">
          <a:avLst/>
        </a:prstGeom>
        <a:solidFill>
          <a:srgbClr val="009999">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rPr>
            <a:t>Community services, family, patient social network</a:t>
          </a:r>
        </a:p>
      </dsp:txBody>
      <dsp:txXfrm>
        <a:off x="4061067" y="249342"/>
        <a:ext cx="1201001" cy="1201001"/>
      </dsp:txXfrm>
    </dsp:sp>
    <dsp:sp modelId="{BF9D67DD-859C-4EB6-94CE-C6D1B13A128E}">
      <dsp:nvSpPr>
        <dsp:cNvPr id="0" name=""/>
        <dsp:cNvSpPr/>
      </dsp:nvSpPr>
      <dsp:spPr>
        <a:xfrm>
          <a:off x="6024525" y="2212800"/>
          <a:ext cx="1698473" cy="1698473"/>
        </a:xfrm>
        <a:prstGeom prst="ellipse">
          <a:avLst/>
        </a:prstGeom>
        <a:solidFill>
          <a:srgbClr val="009CA4">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rPr>
            <a:t>LA Housing</a:t>
          </a:r>
        </a:p>
      </dsp:txBody>
      <dsp:txXfrm>
        <a:off x="6273261" y="2461536"/>
        <a:ext cx="1201001" cy="1201001"/>
      </dsp:txXfrm>
    </dsp:sp>
    <dsp:sp modelId="{7AE91EF5-2994-462C-AFA1-F14CC333F22B}">
      <dsp:nvSpPr>
        <dsp:cNvPr id="0" name=""/>
        <dsp:cNvSpPr/>
      </dsp:nvSpPr>
      <dsp:spPr>
        <a:xfrm>
          <a:off x="3812331" y="4424994"/>
          <a:ext cx="1698473" cy="1698473"/>
        </a:xfrm>
        <a:prstGeom prst="ellipse">
          <a:avLst/>
        </a:prstGeom>
        <a:solidFill>
          <a:srgbClr val="009999">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rPr>
            <a:t>Community Health &amp; Social Care</a:t>
          </a:r>
        </a:p>
      </dsp:txBody>
      <dsp:txXfrm>
        <a:off x="4061067" y="4673730"/>
        <a:ext cx="1201001" cy="1201001"/>
      </dsp:txXfrm>
    </dsp:sp>
    <dsp:sp modelId="{E131D745-D426-4956-A214-1D27897E8D6D}">
      <dsp:nvSpPr>
        <dsp:cNvPr id="0" name=""/>
        <dsp:cNvSpPr/>
      </dsp:nvSpPr>
      <dsp:spPr>
        <a:xfrm>
          <a:off x="1600137" y="2212800"/>
          <a:ext cx="1698473" cy="1698473"/>
        </a:xfrm>
        <a:prstGeom prst="ellipse">
          <a:avLst/>
        </a:prstGeom>
        <a:solidFill>
          <a:srgbClr val="00A3AD">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rPr>
            <a:t>Discharge Team &amp; NHS services</a:t>
          </a:r>
        </a:p>
      </dsp:txBody>
      <dsp:txXfrm>
        <a:off x="1848873" y="2461536"/>
        <a:ext cx="1201001" cy="1201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7C9A9-0327-4142-8BC7-6E5FA9D092A9}">
      <dsp:nvSpPr>
        <dsp:cNvPr id="0" name=""/>
        <dsp:cNvSpPr/>
      </dsp:nvSpPr>
      <dsp:spPr>
        <a:xfrm>
          <a:off x="0" y="0"/>
          <a:ext cx="8455473" cy="1407159"/>
        </a:xfrm>
        <a:prstGeom prst="rect">
          <a:avLst/>
        </a:prstGeom>
        <a:solidFill>
          <a:srgbClr val="00A3AD"/>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938 people with housing related issues referred for assistance to  discharge</a:t>
          </a:r>
        </a:p>
      </dsp:txBody>
      <dsp:txXfrm>
        <a:off x="0" y="0"/>
        <a:ext cx="8455473" cy="1407159"/>
      </dsp:txXfrm>
    </dsp:sp>
    <dsp:sp modelId="{1CC2BEC4-5D2D-4BBF-9758-DC5664AE3B96}">
      <dsp:nvSpPr>
        <dsp:cNvPr id="0" name=""/>
        <dsp:cNvSpPr/>
      </dsp:nvSpPr>
      <dsp:spPr>
        <a:xfrm>
          <a:off x="4128" y="1407159"/>
          <a:ext cx="2815738" cy="2955035"/>
        </a:xfrm>
        <a:prstGeom prst="rect">
          <a:avLst/>
        </a:prstGeom>
        <a:solidFill>
          <a:srgbClr val="00A3A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dirty="0"/>
            <a:t>518 home access visits pre discharge</a:t>
          </a:r>
        </a:p>
      </dsp:txBody>
      <dsp:txXfrm>
        <a:off x="4128" y="1407159"/>
        <a:ext cx="2815738" cy="2955035"/>
      </dsp:txXfrm>
    </dsp:sp>
    <dsp:sp modelId="{B923459F-C52E-493D-BE38-F1EA8BDBF76D}">
      <dsp:nvSpPr>
        <dsp:cNvPr id="0" name=""/>
        <dsp:cNvSpPr/>
      </dsp:nvSpPr>
      <dsp:spPr>
        <a:xfrm>
          <a:off x="2819867" y="1407159"/>
          <a:ext cx="2815738" cy="2955035"/>
        </a:xfrm>
        <a:prstGeom prst="rect">
          <a:avLst/>
        </a:prstGeom>
        <a:solidFill>
          <a:srgbClr val="00A3A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dirty="0"/>
            <a:t>894 assisted discharges  </a:t>
          </a:r>
        </a:p>
      </dsp:txBody>
      <dsp:txXfrm>
        <a:off x="2819867" y="1407159"/>
        <a:ext cx="2815738" cy="2955035"/>
      </dsp:txXfrm>
    </dsp:sp>
    <dsp:sp modelId="{F80E4C73-438E-45C8-A2B0-0164C2243682}">
      <dsp:nvSpPr>
        <dsp:cNvPr id="0" name=""/>
        <dsp:cNvSpPr/>
      </dsp:nvSpPr>
      <dsp:spPr>
        <a:xfrm>
          <a:off x="5635605" y="1407159"/>
          <a:ext cx="2815738" cy="2955035"/>
        </a:xfrm>
        <a:prstGeom prst="rect">
          <a:avLst/>
        </a:prstGeom>
        <a:solidFill>
          <a:srgbClr val="00A3A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dirty="0"/>
            <a:t>246 post discharge home visits</a:t>
          </a:r>
        </a:p>
      </dsp:txBody>
      <dsp:txXfrm>
        <a:off x="5635605" y="1407159"/>
        <a:ext cx="2815738" cy="2955035"/>
      </dsp:txXfrm>
    </dsp:sp>
    <dsp:sp modelId="{5D6A45FE-D77A-4428-8A0D-5651CD7029B8}">
      <dsp:nvSpPr>
        <dsp:cNvPr id="0" name=""/>
        <dsp:cNvSpPr/>
      </dsp:nvSpPr>
      <dsp:spPr>
        <a:xfrm>
          <a:off x="0" y="4362195"/>
          <a:ext cx="8455473" cy="328337"/>
        </a:xfrm>
        <a:prstGeom prst="rect">
          <a:avLst/>
        </a:prstGeom>
        <a:solidFill>
          <a:srgbClr val="00A3AD"/>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0F2759A-39A8-4317-8A35-7032BF04D934}" type="datetimeFigureOut">
              <a:rPr lang="en-GB" smtClean="0"/>
              <a:t>13/09/2019</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A7C5C8A-6E71-42BB-9DC6-0D1124E1C38D}" type="slidenum">
              <a:rPr lang="en-GB" smtClean="0"/>
              <a:t>‹#›</a:t>
            </a:fld>
            <a:endParaRPr lang="en-GB"/>
          </a:p>
        </p:txBody>
      </p:sp>
    </p:spTree>
    <p:extLst>
      <p:ext uri="{BB962C8B-B14F-4D97-AF65-F5344CB8AC3E}">
        <p14:creationId xmlns:p14="http://schemas.microsoft.com/office/powerpoint/2010/main" val="378528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595024-0A76-B34A-90B6-FA443AB54B76}" type="slidenum">
              <a:rPr lang="en-US" smtClean="0"/>
              <a:t>1</a:t>
            </a:fld>
            <a:endParaRPr lang="en-US"/>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37083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595024-0A76-B34A-90B6-FA443AB54B76}" type="slidenum">
              <a:rPr lang="en-US" smtClean="0"/>
              <a:t>10</a:t>
            </a:fld>
            <a:endParaRPr lang="en-US"/>
          </a:p>
        </p:txBody>
      </p:sp>
      <p:sp>
        <p:nvSpPr>
          <p:cNvPr id="5" name="Notes Placeholder 4"/>
          <p:cNvSpPr>
            <a:spLocks noGrp="1"/>
          </p:cNvSpPr>
          <p:nvPr>
            <p:ph type="body" sz="quarter" idx="11"/>
          </p:nvPr>
        </p:nvSpPr>
        <p:spPr/>
        <p:txBody>
          <a:bodyPr/>
          <a:lstStyle/>
          <a:p>
            <a:pPr marL="342900" indent="-342900">
              <a:buFont typeface="Arial" panose="020B0604020202020204" pitchFamily="34" charset="0"/>
              <a:buChar char="•"/>
            </a:pPr>
            <a:r>
              <a:rPr lang="en-GB" b="1" dirty="0">
                <a:solidFill>
                  <a:srgbClr val="009999"/>
                </a:solidFill>
                <a:latin typeface="Trebuchet MS" panose="020B0603020202020204" pitchFamily="34" charset="0"/>
              </a:rPr>
              <a:t>Hoarding was one area that was significantly highlighted as a barrier for hospital discharge and also one that was recognised as not something that could  be dealt with easily or quickly.</a:t>
            </a:r>
          </a:p>
          <a:p>
            <a:endParaRPr lang="en-GB" b="1" dirty="0">
              <a:solidFill>
                <a:srgbClr val="009999"/>
              </a:solidFill>
              <a:latin typeface="Trebuchet MS" panose="020B0603020202020204" pitchFamily="34" charset="0"/>
            </a:endParaRPr>
          </a:p>
          <a:p>
            <a:pPr marL="342900" indent="-342900">
              <a:buFont typeface="Arial" panose="020B0604020202020204" pitchFamily="34" charset="0"/>
              <a:buChar char="•"/>
            </a:pPr>
            <a:r>
              <a:rPr lang="en-GB" b="1" dirty="0">
                <a:solidFill>
                  <a:srgbClr val="009999"/>
                </a:solidFill>
                <a:latin typeface="Trebuchet MS" panose="020B0603020202020204" pitchFamily="34" charset="0"/>
              </a:rPr>
              <a:t>Engagement with our Local Authority partners lead to the development of our Home Straight service.  Offering assistance and support for vulnerable people to address clutter and hoarding within their home especially where it impacts on a persons physical health or where the house has significant disrepair issues that cannot be addressed due to the clutter within.</a:t>
            </a:r>
          </a:p>
          <a:p>
            <a:endParaRPr lang="en-GB" b="1" dirty="0">
              <a:solidFill>
                <a:srgbClr val="009999"/>
              </a:solidFill>
              <a:latin typeface="Trebuchet MS" panose="020B0603020202020204" pitchFamily="34" charset="0"/>
            </a:endParaRPr>
          </a:p>
          <a:p>
            <a:pPr marL="342900" indent="-342900">
              <a:buFont typeface="Arial" panose="020B0604020202020204" pitchFamily="34" charset="0"/>
              <a:buChar char="•"/>
            </a:pPr>
            <a:r>
              <a:rPr lang="en-GB" b="1" dirty="0">
                <a:solidFill>
                  <a:srgbClr val="009999"/>
                </a:solidFill>
                <a:latin typeface="Trebuchet MS" panose="020B0603020202020204" pitchFamily="34" charset="0"/>
              </a:rPr>
              <a:t>Initially the service started in Tunbridge Wells local authority area and has since expanded with Home Straight Coordinators now available in Folkestone &amp; Hythe and Dartford and Gravesham districts. </a:t>
            </a:r>
          </a:p>
          <a:p>
            <a:endParaRPr lang="en-GB" dirty="0"/>
          </a:p>
        </p:txBody>
      </p:sp>
    </p:spTree>
    <p:extLst>
      <p:ext uri="{BB962C8B-B14F-4D97-AF65-F5344CB8AC3E}">
        <p14:creationId xmlns:p14="http://schemas.microsoft.com/office/powerpoint/2010/main" val="269207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595024-0A76-B34A-90B6-FA443AB54B76}" type="slidenum">
              <a:rPr lang="en-US" smtClean="0"/>
              <a:t>11</a:t>
            </a:fld>
            <a:endParaRPr lang="en-US"/>
          </a:p>
        </p:txBody>
      </p:sp>
      <p:sp>
        <p:nvSpPr>
          <p:cNvPr id="5" name="Notes Placeholder 4"/>
          <p:cNvSpPr>
            <a:spLocks noGrp="1"/>
          </p:cNvSpPr>
          <p:nvPr>
            <p:ph type="body" sz="quarter" idx="11"/>
          </p:nvPr>
        </p:nvSpPr>
        <p:spPr/>
        <p:txBody>
          <a:bodyPr/>
          <a:lstStyle/>
          <a:p>
            <a:r>
              <a:rPr lang="en-GB" dirty="0"/>
              <a:t>This is a testimonial from the customer whose pictures were displayed on the previous slide and who was supported by the Home Straight service. This lady had had a fall within her home and was unable to get up, she was due to go to her friends for dinner which was a regular occurrence and when she hadn’t arrived the friend went in search of her. The friend was shocked at the condition of the property and totally unaware of how Mrs X had been living. Mrs X was so embarrassed about the condition of her home she simply wouldn’t allow anyone to visit her, she always went to them.</a:t>
            </a:r>
          </a:p>
        </p:txBody>
      </p:sp>
    </p:spTree>
    <p:extLst>
      <p:ext uri="{BB962C8B-B14F-4D97-AF65-F5344CB8AC3E}">
        <p14:creationId xmlns:p14="http://schemas.microsoft.com/office/powerpoint/2010/main" val="3112074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595024-0A76-B34A-90B6-FA443AB54B76}" type="slidenum">
              <a:rPr lang="en-US" smtClean="0"/>
              <a:t>12</a:t>
            </a:fld>
            <a:endParaRPr lang="en-US"/>
          </a:p>
        </p:txBody>
      </p:sp>
      <p:sp>
        <p:nvSpPr>
          <p:cNvPr id="5" name="Notes Placeholder 4"/>
          <p:cNvSpPr>
            <a:spLocks noGrp="1"/>
          </p:cNvSpPr>
          <p:nvPr>
            <p:ph type="body" sz="quarter" idx="11"/>
          </p:nvPr>
        </p:nvSpPr>
        <p:spPr/>
        <p:txBody>
          <a:bodyPr/>
          <a:lstStyle/>
          <a:p>
            <a:r>
              <a:rPr lang="en-GB" dirty="0"/>
              <a:t>A new service currently available in Folkestone &amp; Hythe LA area only;</a:t>
            </a:r>
          </a:p>
          <a:p>
            <a:r>
              <a:rPr lang="en-GB" dirty="0"/>
              <a:t>Offering to fund bespoke pieces of equipment and items where a customer cannot afford to fund them or they are not available via health or social care.</a:t>
            </a:r>
          </a:p>
          <a:p>
            <a:r>
              <a:rPr lang="en-GB" dirty="0"/>
              <a:t>Examples are: </a:t>
            </a:r>
          </a:p>
          <a:p>
            <a:r>
              <a:rPr lang="en-GB" dirty="0"/>
              <a:t>Plate Guard, Gel Mats, Colour coded crockery, Large Button Telephones, Safe sockets, sensory pads and cushions, Lifeline funded for a 1 year period, footprint tracker funded for a 1 year period. Changes to home décor, floor coverings, walls, curtains etc.</a:t>
            </a:r>
          </a:p>
          <a:p>
            <a:r>
              <a:rPr lang="en-GB" dirty="0"/>
              <a:t>Referrals can only be accepted from a health professional</a:t>
            </a:r>
          </a:p>
        </p:txBody>
      </p:sp>
    </p:spTree>
    <p:extLst>
      <p:ext uri="{BB962C8B-B14F-4D97-AF65-F5344CB8AC3E}">
        <p14:creationId xmlns:p14="http://schemas.microsoft.com/office/powerpoint/2010/main" val="4181192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7C5C8A-6E71-42BB-9DC6-0D1124E1C3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167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595024-0A76-B34A-90B6-FA443AB54B76}" type="slidenum">
              <a:rPr lang="en-US" smtClean="0"/>
              <a:t>14</a:t>
            </a:fld>
            <a:endParaRPr lang="en-US"/>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995425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7C5C8A-6E71-42BB-9DC6-0D1124E1C38D}" type="slidenum">
              <a:rPr lang="en-GB" smtClean="0"/>
              <a:t>15</a:t>
            </a:fld>
            <a:endParaRPr lang="en-GB"/>
          </a:p>
        </p:txBody>
      </p:sp>
    </p:spTree>
    <p:extLst>
      <p:ext uri="{BB962C8B-B14F-4D97-AF65-F5344CB8AC3E}">
        <p14:creationId xmlns:p14="http://schemas.microsoft.com/office/powerpoint/2010/main" val="310430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595024-0A76-B34A-90B6-FA443AB54B76}" type="slidenum">
              <a:rPr lang="en-US" smtClean="0"/>
              <a:t>2</a:t>
            </a:fld>
            <a:endParaRPr lang="en-US"/>
          </a:p>
        </p:txBody>
      </p:sp>
      <p:sp>
        <p:nvSpPr>
          <p:cNvPr id="5" name="Notes Placeholder 4"/>
          <p:cNvSpPr>
            <a:spLocks noGrp="1"/>
          </p:cNvSpPr>
          <p:nvPr>
            <p:ph type="body" sz="quarter" idx="11"/>
          </p:nvPr>
        </p:nvSpPr>
        <p:spPr/>
        <p:txBody>
          <a:bodyPr/>
          <a:lstStyle/>
          <a:p>
            <a:r>
              <a:rPr lang="en-GB" dirty="0"/>
              <a:t>As you can see from this slide these are the services that the Home Improvement Agency offer.  One or two of these are initiatives that have developed as a result of the increase to the Better Care Fund budget and I will cover these schemes in the following slides.</a:t>
            </a:r>
          </a:p>
        </p:txBody>
      </p:sp>
    </p:spTree>
    <p:extLst>
      <p:ext uri="{BB962C8B-B14F-4D97-AF65-F5344CB8AC3E}">
        <p14:creationId xmlns:p14="http://schemas.microsoft.com/office/powerpoint/2010/main" val="344270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I am probably preaching to the converted when I say that we have an:</a:t>
            </a:r>
          </a:p>
          <a:p>
            <a:pPr marL="285750" indent="-285750">
              <a:buFont typeface="Arial" panose="020B0604020202020204" pitchFamily="34" charset="0"/>
              <a:buChar char="•"/>
            </a:pPr>
            <a:r>
              <a:rPr lang="en-GB" sz="1200" b="1" dirty="0"/>
              <a:t>Ageing population – people are living longer.</a:t>
            </a:r>
          </a:p>
          <a:p>
            <a:pPr marL="285750" indent="-285750">
              <a:buFont typeface="Arial" panose="020B0604020202020204" pitchFamily="34" charset="0"/>
              <a:buChar char="•"/>
            </a:pPr>
            <a:r>
              <a:rPr lang="en-GB" sz="1200" b="1" dirty="0"/>
              <a:t>There is a need for real person centred co-ordinated care</a:t>
            </a:r>
            <a:endParaRPr lang="en-GB" sz="1200" b="1" baseline="0" dirty="0"/>
          </a:p>
          <a:p>
            <a:pPr marL="285750" indent="-285750">
              <a:buFont typeface="Arial" panose="020B0604020202020204" pitchFamily="34" charset="0"/>
              <a:buChar char="•"/>
            </a:pPr>
            <a:r>
              <a:rPr lang="en-GB" sz="1200" b="1" baseline="0" dirty="0"/>
              <a:t>Growing evidence base on the contribution that housing makes to good health and wellbeing.  Long recognised by environmental health and housing practitioners. </a:t>
            </a:r>
          </a:p>
          <a:p>
            <a:pPr marL="285750" indent="-285750">
              <a:buFont typeface="Arial" panose="020B0604020202020204" pitchFamily="34" charset="0"/>
              <a:buChar char="•"/>
            </a:pPr>
            <a:r>
              <a:rPr lang="en-GB" sz="1200" b="1" baseline="0" dirty="0"/>
              <a:t>Poor housing,  costs the NHS at least £1.4 </a:t>
            </a:r>
            <a:r>
              <a:rPr lang="en-GB" sz="1200" b="1" baseline="0" dirty="0" err="1"/>
              <a:t>bn</a:t>
            </a:r>
            <a:r>
              <a:rPr lang="en-GB" sz="1200" b="1" baseline="0" dirty="0"/>
              <a:t> per yr. Plus the costs to local government and social care. </a:t>
            </a:r>
          </a:p>
          <a:p>
            <a:pPr marL="285750" indent="-285750">
              <a:buFont typeface="Arial" panose="020B0604020202020204" pitchFamily="34" charset="0"/>
              <a:buChar char="•"/>
            </a:pPr>
            <a:r>
              <a:rPr lang="en-GB" sz="1200" b="1" baseline="0" dirty="0"/>
              <a:t>Suitable housing can help people remain healthier, happier and independent for longer, and support them to perform the activities of daily living that are important to them – washing and dressing, preparing meals, staying in contact with friends and family.</a:t>
            </a:r>
          </a:p>
          <a:p>
            <a:endParaRPr lang="en-GB" dirty="0"/>
          </a:p>
          <a:p>
            <a:endParaRPr lang="en-GB" dirty="0"/>
          </a:p>
        </p:txBody>
      </p:sp>
      <p:sp>
        <p:nvSpPr>
          <p:cNvPr id="4" name="Slide Number Placeholder 3"/>
          <p:cNvSpPr>
            <a:spLocks noGrp="1"/>
          </p:cNvSpPr>
          <p:nvPr>
            <p:ph type="sldNum" sz="quarter" idx="10"/>
          </p:nvPr>
        </p:nvSpPr>
        <p:spPr/>
        <p:txBody>
          <a:bodyPr/>
          <a:lstStyle/>
          <a:p>
            <a:fld id="{C7595024-0A76-B34A-90B6-FA443AB54B76}" type="slidenum">
              <a:rPr lang="en-US" smtClean="0"/>
              <a:t>3</a:t>
            </a:fld>
            <a:endParaRPr lang="en-US"/>
          </a:p>
        </p:txBody>
      </p:sp>
    </p:spTree>
    <p:extLst>
      <p:ext uri="{BB962C8B-B14F-4D97-AF65-F5344CB8AC3E}">
        <p14:creationId xmlns:p14="http://schemas.microsoft.com/office/powerpoint/2010/main" val="240777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people in hospital just want to go home, however the reality is that quite often they are unable to discharge home safely and timely as there are housing related issues that need addressing prior to discharge. Recognition of these issues lead to the  first Health &amp; Housing Coordinator service being developed in partnership with LA’s using enhanced</a:t>
            </a:r>
            <a:r>
              <a:rPr lang="en-GB" baseline="0" dirty="0"/>
              <a:t> BCF monies</a:t>
            </a:r>
            <a:r>
              <a:rPr lang="en-GB" dirty="0"/>
              <a:t> . </a:t>
            </a:r>
            <a:r>
              <a:rPr lang="en-GB" baseline="0" dirty="0"/>
              <a:t>Tunbridge Wells Hospital  was our pilot hospital with the first service starting in November 2016,  the service expanded with Coordinators now at </a:t>
            </a:r>
            <a:r>
              <a:rPr lang="en-GB" baseline="0" dirty="0" err="1"/>
              <a:t>Darent</a:t>
            </a:r>
            <a:r>
              <a:rPr lang="en-GB" baseline="0" dirty="0"/>
              <a:t> Valley, Maidstone and in May 2018 Ashford , and I am pleased to say that the QEQM at Margate will be covered from November this year. </a:t>
            </a:r>
          </a:p>
          <a:p>
            <a:r>
              <a:rPr lang="en-GB" dirty="0"/>
              <a:t>Common every day issues that significantly delay or complicate a safe discharge;</a:t>
            </a:r>
          </a:p>
          <a:p>
            <a:endParaRPr lang="en-GB" dirty="0"/>
          </a:p>
          <a:p>
            <a:pPr marL="171450" indent="-171450">
              <a:buFont typeface="Arial" panose="020B0604020202020204" pitchFamily="34" charset="0"/>
              <a:buChar char="•"/>
            </a:pPr>
            <a:r>
              <a:rPr lang="en-GB" dirty="0"/>
              <a:t>Safeguarding issue raised</a:t>
            </a:r>
          </a:p>
          <a:p>
            <a:pPr marL="171450" indent="-171450">
              <a:buFont typeface="Arial" panose="020B0604020202020204" pitchFamily="34" charset="0"/>
              <a:buChar char="•"/>
            </a:pPr>
            <a:r>
              <a:rPr lang="en-GB" dirty="0"/>
              <a:t>“I don’t have anyone to help me get about at home”</a:t>
            </a:r>
          </a:p>
          <a:p>
            <a:pPr marL="171450" indent="-171450">
              <a:buFont typeface="Arial" panose="020B0604020202020204" pitchFamily="34" charset="0"/>
              <a:buChar char="•"/>
            </a:pPr>
            <a:r>
              <a:rPr lang="en-GB" dirty="0"/>
              <a:t>“I can’t answer the door”</a:t>
            </a:r>
          </a:p>
          <a:p>
            <a:pPr marL="171450" indent="-171450">
              <a:buFont typeface="Arial" panose="020B0604020202020204" pitchFamily="34" charset="0"/>
              <a:buChar char="•"/>
            </a:pPr>
            <a:r>
              <a:rPr lang="en-GB" dirty="0"/>
              <a:t>“I'm frightened of falling”</a:t>
            </a:r>
          </a:p>
          <a:p>
            <a:pPr marL="171450" indent="-171450">
              <a:buFont typeface="Arial" panose="020B0604020202020204" pitchFamily="34" charset="0"/>
              <a:buChar char="•"/>
            </a:pPr>
            <a:r>
              <a:rPr lang="en-GB" dirty="0"/>
              <a:t>“My bed is upstairs”</a:t>
            </a:r>
          </a:p>
          <a:p>
            <a:pPr marL="171450" indent="-171450">
              <a:buFont typeface="Arial" panose="020B0604020202020204" pitchFamily="34" charset="0"/>
              <a:buChar char="•"/>
            </a:pPr>
            <a:r>
              <a:rPr lang="en-GB" dirty="0"/>
              <a:t>“My house is cluttered”</a:t>
            </a:r>
          </a:p>
          <a:p>
            <a:pPr marL="171450" indent="-171450">
              <a:buFont typeface="Arial" panose="020B0604020202020204" pitchFamily="34" charset="0"/>
              <a:buChar char="•"/>
            </a:pPr>
            <a:r>
              <a:rPr lang="en-GB" dirty="0"/>
              <a:t>“My house is cold”</a:t>
            </a:r>
          </a:p>
          <a:p>
            <a:pPr marL="171450" indent="-171450">
              <a:buFont typeface="Arial" panose="020B0604020202020204" pitchFamily="34" charset="0"/>
              <a:buChar char="•"/>
            </a:pPr>
            <a:r>
              <a:rPr lang="en-GB" dirty="0"/>
              <a:t>“My loo is upstairs”</a:t>
            </a:r>
          </a:p>
          <a:p>
            <a:pPr marL="171450" indent="-171450">
              <a:buFont typeface="Arial" panose="020B0604020202020204" pitchFamily="34" charset="0"/>
              <a:buChar char="•"/>
            </a:pPr>
            <a:r>
              <a:rPr lang="en-GB" dirty="0"/>
              <a:t>“I'm homeless and I cant go back to where I was”</a:t>
            </a:r>
          </a:p>
          <a:p>
            <a:pPr marL="171450" indent="-171450">
              <a:buFont typeface="Arial" panose="020B0604020202020204" pitchFamily="34" charset="0"/>
              <a:buChar cha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C7595024-0A76-B34A-90B6-FA443AB54B76}" type="slidenum">
              <a:rPr lang="en-US" smtClean="0"/>
              <a:t>4</a:t>
            </a:fld>
            <a:endParaRPr lang="en-US"/>
          </a:p>
        </p:txBody>
      </p:sp>
    </p:spTree>
    <p:extLst>
      <p:ext uri="{BB962C8B-B14F-4D97-AF65-F5344CB8AC3E}">
        <p14:creationId xmlns:p14="http://schemas.microsoft.com/office/powerpoint/2010/main" val="3956977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595024-0A76-B34A-90B6-FA443AB54B76}" type="slidenum">
              <a:rPr lang="en-US" smtClean="0"/>
              <a:t>5</a:t>
            </a:fld>
            <a:endParaRPr lang="en-US"/>
          </a:p>
        </p:txBody>
      </p:sp>
      <p:sp>
        <p:nvSpPr>
          <p:cNvPr id="5" name="Notes Placeholder 4"/>
          <p:cNvSpPr>
            <a:spLocks noGrp="1"/>
          </p:cNvSpPr>
          <p:nvPr>
            <p:ph type="body" sz="quarter" idx="11"/>
          </p:nvPr>
        </p:nvSpPr>
        <p:spPr/>
        <p:txBody>
          <a:bodyPr/>
          <a:lstStyle/>
          <a:p>
            <a:r>
              <a:rPr lang="en-GB" dirty="0"/>
              <a:t>How does the service work ?</a:t>
            </a:r>
          </a:p>
          <a:p>
            <a:r>
              <a:rPr lang="en-GB" dirty="0"/>
              <a:t>Health &amp; Housing Coordinators form part of the Rapid Transfer Service within the acute sites.</a:t>
            </a:r>
          </a:p>
          <a:p>
            <a:r>
              <a:rPr lang="en-GB" dirty="0"/>
              <a:t>Referrals are made  to the Health &amp; Housing Coordinator. HHC also attends ward rounds and wash up meetings. Picking up referrals</a:t>
            </a:r>
          </a:p>
          <a:p>
            <a:r>
              <a:rPr lang="en-GB" dirty="0"/>
              <a:t>HHC visits patient on the ward to discuss and establish issues/barriers.</a:t>
            </a:r>
          </a:p>
          <a:p>
            <a:r>
              <a:rPr lang="en-GB" dirty="0"/>
              <a:t>Home access visit completed prior to discharge, identifies issues and works to put measures in place to start to remedy problems.</a:t>
            </a:r>
          </a:p>
          <a:p>
            <a:r>
              <a:rPr lang="en-GB" dirty="0"/>
              <a:t>Referrals and signposting made to community based services as necessary. Practical tasks undertaken by the Handyperson Enablement Service.</a:t>
            </a:r>
          </a:p>
          <a:p>
            <a:r>
              <a:rPr lang="en-GB" dirty="0"/>
              <a:t>Post discharge – Home visit looking at longer term  interventions and solutions., such as DFG, Hoarding, Disrepair issues etc.</a:t>
            </a:r>
          </a:p>
        </p:txBody>
      </p:sp>
    </p:spTree>
    <p:extLst>
      <p:ext uri="{BB962C8B-B14F-4D97-AF65-F5344CB8AC3E}">
        <p14:creationId xmlns:p14="http://schemas.microsoft.com/office/powerpoint/2010/main" val="1272946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595024-0A76-B34A-90B6-FA443AB54B76}" type="slidenum">
              <a:rPr lang="en-US" smtClean="0"/>
              <a:t>6</a:t>
            </a:fld>
            <a:endParaRPr lang="en-US"/>
          </a:p>
        </p:txBody>
      </p:sp>
      <p:sp>
        <p:nvSpPr>
          <p:cNvPr id="5" name="Notes Placeholder 4"/>
          <p:cNvSpPr>
            <a:spLocks noGrp="1"/>
          </p:cNvSpPr>
          <p:nvPr>
            <p:ph type="body" sz="quarter" idx="11"/>
          </p:nvPr>
        </p:nvSpPr>
        <p:spPr/>
        <p:txBody>
          <a:bodyPr/>
          <a:lstStyle/>
          <a:p>
            <a:r>
              <a:rPr lang="en-GB" dirty="0"/>
              <a:t>It is so important to engage everyone at the start of the journey to plan a coordinated and joined up approach.</a:t>
            </a:r>
          </a:p>
        </p:txBody>
      </p:sp>
    </p:spTree>
    <p:extLst>
      <p:ext uri="{BB962C8B-B14F-4D97-AF65-F5344CB8AC3E}">
        <p14:creationId xmlns:p14="http://schemas.microsoft.com/office/powerpoint/2010/main" val="236312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595024-0A76-B34A-90B6-FA443AB54B76}" type="slidenum">
              <a:rPr lang="en-US" smtClean="0"/>
              <a:t>7</a:t>
            </a:fld>
            <a:endParaRPr lang="en-US"/>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33651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595024-0A76-B34A-90B6-FA443AB54B76}" type="slidenum">
              <a:rPr lang="en-US" smtClean="0"/>
              <a:t>8</a:t>
            </a:fld>
            <a:endParaRPr lang="en-US"/>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29579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595024-0A76-B34A-90B6-FA443AB54B76}" type="slidenum">
              <a:rPr lang="en-US" smtClean="0"/>
              <a:t>9</a:t>
            </a:fld>
            <a:endParaRPr lang="en-US"/>
          </a:p>
        </p:txBody>
      </p:sp>
      <p:sp>
        <p:nvSpPr>
          <p:cNvPr id="5" name="Notes Placeholder 4"/>
          <p:cNvSpPr>
            <a:spLocks noGrp="1"/>
          </p:cNvSpPr>
          <p:nvPr>
            <p:ph type="body" sz="quarter" idx="11"/>
          </p:nvPr>
        </p:nvSpPr>
        <p:spPr/>
        <p:txBody>
          <a:bodyPr/>
          <a:lstStyle/>
          <a:p>
            <a:r>
              <a:rPr lang="en-GB" dirty="0"/>
              <a:t>These are the Kent figures for 2018/19 </a:t>
            </a:r>
          </a:p>
        </p:txBody>
      </p:sp>
    </p:spTree>
    <p:extLst>
      <p:ext uri="{BB962C8B-B14F-4D97-AF65-F5344CB8AC3E}">
        <p14:creationId xmlns:p14="http://schemas.microsoft.com/office/powerpoint/2010/main" val="163171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D771A61-5F06-4B76-9AEA-12C36A39932B}"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87CFC9-7CF0-4D93-B4B0-5A0B21B5BCB4}"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256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71A61-5F06-4B76-9AEA-12C36A39932B}"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87CFC9-7CF0-4D93-B4B0-5A0B21B5BCB4}" type="slidenum">
              <a:rPr lang="en-GB" smtClean="0"/>
              <a:t>‹#›</a:t>
            </a:fld>
            <a:endParaRPr lang="en-GB"/>
          </a:p>
        </p:txBody>
      </p:sp>
    </p:spTree>
    <p:extLst>
      <p:ext uri="{BB962C8B-B14F-4D97-AF65-F5344CB8AC3E}">
        <p14:creationId xmlns:p14="http://schemas.microsoft.com/office/powerpoint/2010/main" val="184996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71A61-5F06-4B76-9AEA-12C36A39932B}"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87CFC9-7CF0-4D93-B4B0-5A0B21B5BCB4}"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44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71A61-5F06-4B76-9AEA-12C36A39932B}"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87CFC9-7CF0-4D93-B4B0-5A0B21B5BCB4}" type="slidenum">
              <a:rPr lang="en-GB" smtClean="0"/>
              <a:t>‹#›</a:t>
            </a:fld>
            <a:endParaRPr lang="en-GB"/>
          </a:p>
        </p:txBody>
      </p:sp>
    </p:spTree>
    <p:extLst>
      <p:ext uri="{BB962C8B-B14F-4D97-AF65-F5344CB8AC3E}">
        <p14:creationId xmlns:p14="http://schemas.microsoft.com/office/powerpoint/2010/main" val="735459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771A61-5F06-4B76-9AEA-12C36A39932B}"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87CFC9-7CF0-4D93-B4B0-5A0B21B5BCB4}"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319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771A61-5F06-4B76-9AEA-12C36A39932B}"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87CFC9-7CF0-4D93-B4B0-5A0B21B5BCB4}" type="slidenum">
              <a:rPr lang="en-GB" smtClean="0"/>
              <a:t>‹#›</a:t>
            </a:fld>
            <a:endParaRPr lang="en-GB"/>
          </a:p>
        </p:txBody>
      </p:sp>
    </p:spTree>
    <p:extLst>
      <p:ext uri="{BB962C8B-B14F-4D97-AF65-F5344CB8AC3E}">
        <p14:creationId xmlns:p14="http://schemas.microsoft.com/office/powerpoint/2010/main" val="81659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771A61-5F06-4B76-9AEA-12C36A39932B}" type="datetimeFigureOut">
              <a:rPr lang="en-GB" smtClean="0"/>
              <a:t>13/09/2019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87CFC9-7CF0-4D93-B4B0-5A0B21B5BCB4}" type="slidenum">
              <a:rPr lang="en-GB" smtClean="0"/>
              <a:t>‹#›</a:t>
            </a:fld>
            <a:endParaRPr lang="en-GB"/>
          </a:p>
        </p:txBody>
      </p:sp>
    </p:spTree>
    <p:extLst>
      <p:ext uri="{BB962C8B-B14F-4D97-AF65-F5344CB8AC3E}">
        <p14:creationId xmlns:p14="http://schemas.microsoft.com/office/powerpoint/2010/main" val="157006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771A61-5F06-4B76-9AEA-12C36A39932B}" type="datetimeFigureOut">
              <a:rPr lang="en-GB" smtClean="0"/>
              <a:t>13/09/2019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87CFC9-7CF0-4D93-B4B0-5A0B21B5BCB4}" type="slidenum">
              <a:rPr lang="en-GB" smtClean="0"/>
              <a:t>‹#›</a:t>
            </a:fld>
            <a:endParaRPr lang="en-GB"/>
          </a:p>
        </p:txBody>
      </p:sp>
    </p:spTree>
    <p:extLst>
      <p:ext uri="{BB962C8B-B14F-4D97-AF65-F5344CB8AC3E}">
        <p14:creationId xmlns:p14="http://schemas.microsoft.com/office/powerpoint/2010/main" val="72000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71A61-5F06-4B76-9AEA-12C36A39932B}" type="datetimeFigureOut">
              <a:rPr lang="en-GB" smtClean="0"/>
              <a:t>13/09/2019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87CFC9-7CF0-4D93-B4B0-5A0B21B5BCB4}" type="slidenum">
              <a:rPr lang="en-GB" smtClean="0"/>
              <a:t>‹#›</a:t>
            </a:fld>
            <a:endParaRPr lang="en-GB"/>
          </a:p>
        </p:txBody>
      </p:sp>
    </p:spTree>
    <p:extLst>
      <p:ext uri="{BB962C8B-B14F-4D97-AF65-F5344CB8AC3E}">
        <p14:creationId xmlns:p14="http://schemas.microsoft.com/office/powerpoint/2010/main" val="333907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771A61-5F06-4B76-9AEA-12C36A39932B}"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87CFC9-7CF0-4D93-B4B0-5A0B21B5BCB4}" type="slidenum">
              <a:rPr lang="en-GB" smtClean="0"/>
              <a:t>‹#›</a:t>
            </a:fld>
            <a:endParaRPr lang="en-GB"/>
          </a:p>
        </p:txBody>
      </p:sp>
    </p:spTree>
    <p:extLst>
      <p:ext uri="{BB962C8B-B14F-4D97-AF65-F5344CB8AC3E}">
        <p14:creationId xmlns:p14="http://schemas.microsoft.com/office/powerpoint/2010/main" val="1324683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771A61-5F06-4B76-9AEA-12C36A39932B}"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87CFC9-7CF0-4D93-B4B0-5A0B21B5BCB4}"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984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D771A61-5F06-4B76-9AEA-12C36A39932B}" type="datetimeFigureOut">
              <a:rPr lang="en-GB" smtClean="0"/>
              <a:t>13/09/2019</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F87CFC9-7CF0-4D93-B4B0-5A0B21B5BCB4}"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7323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google.co.uk/url?sa=i&amp;rct=j&amp;q=&amp;esrc=s&amp;source=images&amp;cd=&amp;ved=2ahUKEwj7psjd4arkAhWuzYUKHcHIBY8QjRx6BAgBEAQ&amp;url=https%3A%2F%2Fwww.nrshealthcare.co.uk%2Fhousehold-aids%2Fclocks-and-watches%2Frosebud-reminder-clock-dementia-clock&amp;psig=AOvVaw3gXbK5mr3AtoYi0LLQqbvw&amp;ust=1567260270305835"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svg"/><Relationship Id="rId2" Type="http://schemas.openxmlformats.org/officeDocument/2006/relationships/notesSlide" Target="../notesSlides/notesSlide13.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974" y="0"/>
            <a:ext cx="3292026"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9936" y="412681"/>
            <a:ext cx="2671011" cy="636798"/>
          </a:xfrm>
          <a:prstGeom prst="rect">
            <a:avLst/>
          </a:prstGeom>
        </p:spPr>
      </p:pic>
      <p:sp>
        <p:nvSpPr>
          <p:cNvPr id="4" name="TextBox 3"/>
          <p:cNvSpPr txBox="1"/>
          <p:nvPr/>
        </p:nvSpPr>
        <p:spPr>
          <a:xfrm>
            <a:off x="185352" y="1322173"/>
            <a:ext cx="9687698" cy="4770537"/>
          </a:xfrm>
          <a:prstGeom prst="rect">
            <a:avLst/>
          </a:prstGeom>
          <a:noFill/>
        </p:spPr>
        <p:txBody>
          <a:bodyPr wrap="square" rtlCol="0">
            <a:spAutoFit/>
          </a:bodyPr>
          <a:lstStyle/>
          <a:p>
            <a:pPr algn="ctr"/>
            <a:r>
              <a:rPr lang="en-GB" sz="4000" b="1" dirty="0">
                <a:solidFill>
                  <a:srgbClr val="00A3AD"/>
                </a:solidFill>
                <a:latin typeface="Trebuchet MS" panose="020B0603020202020204" pitchFamily="34" charset="0"/>
              </a:rPr>
              <a:t>Home Improvement Agency </a:t>
            </a:r>
          </a:p>
          <a:p>
            <a:pPr algn="ctr"/>
            <a:endParaRPr lang="en-GB" sz="4000" b="1" dirty="0">
              <a:solidFill>
                <a:srgbClr val="00A3AD"/>
              </a:solidFill>
              <a:latin typeface="Trebuchet MS" panose="020B0603020202020204" pitchFamily="34" charset="0"/>
            </a:endParaRPr>
          </a:p>
          <a:p>
            <a:pPr algn="ctr"/>
            <a:r>
              <a:rPr lang="en-GB" sz="4000" b="1" dirty="0">
                <a:solidFill>
                  <a:srgbClr val="00A3AD"/>
                </a:solidFill>
                <a:latin typeface="Trebuchet MS" panose="020B0603020202020204" pitchFamily="34" charset="0"/>
              </a:rPr>
              <a:t>Services that aim to help people feel safe, comfortable and independent in their own homes for as long as possible.</a:t>
            </a:r>
          </a:p>
          <a:p>
            <a:pPr algn="ctr"/>
            <a:endParaRPr lang="en-GB" sz="4000" b="1" dirty="0">
              <a:solidFill>
                <a:srgbClr val="00A3AD"/>
              </a:solidFill>
              <a:latin typeface="Trebuchet MS" panose="020B0603020202020204" pitchFamily="34" charset="0"/>
            </a:endParaRPr>
          </a:p>
          <a:p>
            <a:pPr algn="ctr"/>
            <a:r>
              <a:rPr lang="en-GB" sz="2400" b="1" dirty="0">
                <a:solidFill>
                  <a:srgbClr val="00A3AD"/>
                </a:solidFill>
                <a:latin typeface="Trebuchet MS" panose="020B0603020202020204" pitchFamily="34" charset="0"/>
              </a:rPr>
              <a:t>Donna Crozier – Operations Manager,  Peabody South East</a:t>
            </a:r>
          </a:p>
        </p:txBody>
      </p:sp>
    </p:spTree>
    <p:extLst>
      <p:ext uri="{BB962C8B-B14F-4D97-AF65-F5344CB8AC3E}">
        <p14:creationId xmlns:p14="http://schemas.microsoft.com/office/powerpoint/2010/main" val="4261912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974" y="0"/>
            <a:ext cx="3292026"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2114" y="3387"/>
            <a:ext cx="3855719" cy="685461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855720" cy="6854613"/>
          </a:xfrm>
          <a:prstGeom prst="rect">
            <a:avLst/>
          </a:prstGeom>
        </p:spPr>
      </p:pic>
      <p:sp>
        <p:nvSpPr>
          <p:cNvPr id="5" name="TextBox 4"/>
          <p:cNvSpPr txBox="1"/>
          <p:nvPr/>
        </p:nvSpPr>
        <p:spPr>
          <a:xfrm>
            <a:off x="3855720" y="705024"/>
            <a:ext cx="3116394" cy="6032421"/>
          </a:xfrm>
          <a:prstGeom prst="rect">
            <a:avLst/>
          </a:prstGeom>
          <a:noFill/>
        </p:spPr>
        <p:txBody>
          <a:bodyPr wrap="square" rtlCol="0" anchor="ctr">
            <a:spAutoFit/>
          </a:bodyPr>
          <a:lstStyle/>
          <a:p>
            <a:pPr algn="ctr"/>
            <a:r>
              <a:rPr lang="en-GB" dirty="0"/>
              <a:t> </a:t>
            </a:r>
            <a:r>
              <a:rPr lang="en-GB" sz="8000" b="1" dirty="0">
                <a:solidFill>
                  <a:srgbClr val="00A3AD"/>
                </a:solidFill>
                <a:latin typeface="Trebuchet MS" panose="020B0603020202020204" pitchFamily="34" charset="0"/>
              </a:rPr>
              <a:t>14%</a:t>
            </a:r>
            <a:r>
              <a:rPr lang="en-GB" sz="3600" b="1" dirty="0">
                <a:solidFill>
                  <a:srgbClr val="00A3AD"/>
                </a:solidFill>
                <a:latin typeface="Trebuchet MS" panose="020B0603020202020204" pitchFamily="34" charset="0"/>
              </a:rPr>
              <a:t> </a:t>
            </a:r>
          </a:p>
          <a:p>
            <a:pPr algn="ctr"/>
            <a:r>
              <a:rPr lang="en-GB" sz="3600" b="1" dirty="0">
                <a:solidFill>
                  <a:srgbClr val="00A3AD"/>
                </a:solidFill>
                <a:latin typeface="Trebuchet MS" panose="020B0603020202020204" pitchFamily="34" charset="0"/>
              </a:rPr>
              <a:t>of people assisted with discharge needed a deep clean due to clutter and hoarding</a:t>
            </a:r>
          </a:p>
          <a:p>
            <a:endParaRPr lang="en-GB" dirty="0"/>
          </a:p>
        </p:txBody>
      </p:sp>
    </p:spTree>
    <p:extLst>
      <p:ext uri="{BB962C8B-B14F-4D97-AF65-F5344CB8AC3E}">
        <p14:creationId xmlns:p14="http://schemas.microsoft.com/office/powerpoint/2010/main" val="2639698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974" y="0"/>
            <a:ext cx="3292026" cy="6858000"/>
          </a:xfrm>
          <a:prstGeom prst="rect">
            <a:avLst/>
          </a:prstGeom>
        </p:spPr>
      </p:pic>
      <p:sp>
        <p:nvSpPr>
          <p:cNvPr id="3" name="Rectangle 2"/>
          <p:cNvSpPr/>
          <p:nvPr/>
        </p:nvSpPr>
        <p:spPr>
          <a:xfrm>
            <a:off x="923192" y="1257380"/>
            <a:ext cx="8220808" cy="3750514"/>
          </a:xfrm>
          <a:prstGeom prst="rect">
            <a:avLst/>
          </a:prstGeom>
        </p:spPr>
        <p:txBody>
          <a:bodyPr wrap="square">
            <a:spAutoFit/>
          </a:bodyPr>
          <a:lstStyle/>
          <a:p>
            <a:pPr>
              <a:lnSpc>
                <a:spcPct val="115000"/>
              </a:lnSpc>
              <a:spcAft>
                <a:spcPts val="1000"/>
              </a:spcAft>
            </a:pPr>
            <a:r>
              <a:rPr lang="en-GB" sz="3200" dirty="0">
                <a:solidFill>
                  <a:srgbClr val="00A3AD"/>
                </a:solidFill>
                <a:latin typeface="Trebuchet MS" panose="020B0603020202020204" pitchFamily="34" charset="0"/>
                <a:ea typeface="Times New Roman" panose="02020603050405020304" pitchFamily="18" charset="0"/>
                <a:cs typeface="Calibri" panose="020F0502020204030204" pitchFamily="34" charset="0"/>
              </a:rPr>
              <a:t>Mrs X Testimonial</a:t>
            </a:r>
            <a:endParaRPr lang="en-GB" sz="2400" dirty="0">
              <a:solidFill>
                <a:srgbClr val="00A3AD"/>
              </a:solidFill>
              <a:latin typeface="Trebuchet MS" panose="020B0603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b="1" dirty="0">
                <a:solidFill>
                  <a:srgbClr val="00A3AD"/>
                </a:solidFill>
                <a:latin typeface="Trebuchet MS" panose="020B0603020202020204" pitchFamily="34" charset="0"/>
                <a:ea typeface="Times New Roman" panose="02020603050405020304" pitchFamily="18" charset="0"/>
                <a:cs typeface="Times New Roman" panose="02020603050405020304" pitchFamily="18" charset="0"/>
              </a:rPr>
              <a:t>“A fall was all it took to be found out, between five and seven years of not being able to control hoarding, waist high almost everywhere knowing I was doing it. In my mind coping with it, I must sort this out, leave it, and do it tomorrow. Oh what a relief along came Jayne and her team. I was treated with so much respect, and kind words of support and encouragement. I admitted straight away that my life had got out of control. Five skips later and I’ve got my living space back. Help I needed desperately had arrived. First to give me a safe walk way then a declutter. I’m so grateful for Jayne’s continued support. If you have this issue/problem please seek help, I’m truly thankful to Jayne and her team.</a:t>
            </a:r>
            <a:endParaRPr lang="en-GB" dirty="0">
              <a:solidFill>
                <a:srgbClr val="00A3AD"/>
              </a:solidFill>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871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974" y="0"/>
            <a:ext cx="3292026" cy="6858000"/>
          </a:xfrm>
          <a:prstGeom prst="rect">
            <a:avLst/>
          </a:prstGeom>
        </p:spPr>
      </p:pic>
      <p:sp>
        <p:nvSpPr>
          <p:cNvPr id="3" name="Rectangle 2"/>
          <p:cNvSpPr/>
          <p:nvPr/>
        </p:nvSpPr>
        <p:spPr>
          <a:xfrm>
            <a:off x="923192" y="1257380"/>
            <a:ext cx="8220808" cy="1742400"/>
          </a:xfrm>
          <a:prstGeom prst="rect">
            <a:avLst/>
          </a:prstGeom>
        </p:spPr>
        <p:txBody>
          <a:bodyPr wrap="square">
            <a:spAutoFit/>
          </a:bodyPr>
          <a:lstStyle/>
          <a:p>
            <a:pPr>
              <a:lnSpc>
                <a:spcPct val="115000"/>
              </a:lnSpc>
              <a:spcAft>
                <a:spcPts val="1000"/>
              </a:spcAft>
            </a:pPr>
            <a:r>
              <a:rPr lang="en-GB" sz="3200" dirty="0">
                <a:solidFill>
                  <a:srgbClr val="00A3AD"/>
                </a:solidFill>
                <a:latin typeface="Trebuchet MS" panose="020B0603020202020204" pitchFamily="34" charset="0"/>
                <a:ea typeface="Times New Roman" panose="02020603050405020304" pitchFamily="18" charset="0"/>
                <a:cs typeface="Times New Roman" panose="02020603050405020304" pitchFamily="18" charset="0"/>
              </a:rPr>
              <a:t>Parkinson's, Alzheimer's, Dementia Service (PAD’s)</a:t>
            </a:r>
          </a:p>
          <a:p>
            <a:pPr>
              <a:lnSpc>
                <a:spcPct val="115000"/>
              </a:lnSpc>
              <a:spcAft>
                <a:spcPts val="1000"/>
              </a:spcAft>
            </a:pPr>
            <a:endParaRPr lang="en-GB" sz="2400" dirty="0">
              <a:solidFill>
                <a:srgbClr val="00A3AD"/>
              </a:solidFill>
              <a:latin typeface="Trebuchet MS" panose="020B0603020202020204" pitchFamily="34" charset="0"/>
              <a:ea typeface="Times New Roman" panose="02020603050405020304" pitchFamily="18" charset="0"/>
              <a:cs typeface="Times New Roman" panose="02020603050405020304" pitchFamily="18" charset="0"/>
            </a:endParaRPr>
          </a:p>
        </p:txBody>
      </p:sp>
      <p:pic>
        <p:nvPicPr>
          <p:cNvPr id="5" name="Picture 4" descr="A picture containing indoor&#10;&#10;Description automatically generated">
            <a:extLst>
              <a:ext uri="{FF2B5EF4-FFF2-40B4-BE49-F238E27FC236}">
                <a16:creationId xmlns:a16="http://schemas.microsoft.com/office/drawing/2014/main" id="{A0E8A33E-9146-40E2-A883-9C834EDAC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192" y="2600840"/>
            <a:ext cx="2541903" cy="1957364"/>
          </a:xfrm>
          <a:prstGeom prst="rect">
            <a:avLst/>
          </a:prstGeom>
        </p:spPr>
      </p:pic>
      <p:pic>
        <p:nvPicPr>
          <p:cNvPr id="7" name="Picture 6" descr="A picture containing indoor, electronics, table&#10;&#10;Description automatically generated">
            <a:extLst>
              <a:ext uri="{FF2B5EF4-FFF2-40B4-BE49-F238E27FC236}">
                <a16:creationId xmlns:a16="http://schemas.microsoft.com/office/drawing/2014/main" id="{772D19D2-6525-404A-9933-A9B8F71CF4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2481" y="2391350"/>
            <a:ext cx="3157287" cy="2308988"/>
          </a:xfrm>
          <a:prstGeom prst="rect">
            <a:avLst/>
          </a:prstGeom>
        </p:spPr>
      </p:pic>
      <p:pic>
        <p:nvPicPr>
          <p:cNvPr id="1026" name="Picture 2" descr="Image result for dementia clock">
            <a:hlinkClick r:id="rId6"/>
            <a:extLst>
              <a:ext uri="{FF2B5EF4-FFF2-40B4-BE49-F238E27FC236}">
                <a16:creationId xmlns:a16="http://schemas.microsoft.com/office/drawing/2014/main" id="{108E2E0E-4136-4FB3-8A36-13981A3B41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558" y="4558204"/>
            <a:ext cx="2989844" cy="21668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lose up of a device&#10;&#10;Description automatically generated">
            <a:extLst>
              <a:ext uri="{FF2B5EF4-FFF2-40B4-BE49-F238E27FC236}">
                <a16:creationId xmlns:a16="http://schemas.microsoft.com/office/drawing/2014/main" id="{4F279381-68E6-472B-80A0-BD5389EDE8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3035" y="4558204"/>
            <a:ext cx="2885811" cy="1994322"/>
          </a:xfrm>
          <a:prstGeom prst="rect">
            <a:avLst/>
          </a:prstGeom>
        </p:spPr>
      </p:pic>
    </p:spTree>
    <p:extLst>
      <p:ext uri="{BB962C8B-B14F-4D97-AF65-F5344CB8AC3E}">
        <p14:creationId xmlns:p14="http://schemas.microsoft.com/office/powerpoint/2010/main" val="1146418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137" y="277373"/>
            <a:ext cx="1529698" cy="364697"/>
          </a:xfrm>
          <a:prstGeom prst="rect">
            <a:avLst/>
          </a:prstGeom>
        </p:spPr>
      </p:pic>
      <p:sp>
        <p:nvSpPr>
          <p:cNvPr id="8" name="TextBox 7"/>
          <p:cNvSpPr txBox="1"/>
          <p:nvPr/>
        </p:nvSpPr>
        <p:spPr>
          <a:xfrm>
            <a:off x="1522246" y="356136"/>
            <a:ext cx="80902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34B6BE"/>
                </a:solidFill>
                <a:effectLst/>
                <a:uLnTx/>
                <a:uFillTx/>
                <a:latin typeface="Trebuchet MS" panose="020B0603020202020204" pitchFamily="34" charset="0"/>
                <a:ea typeface="+mn-ea"/>
                <a:cs typeface="+mn-cs"/>
              </a:rPr>
              <a:t>  The Service Today </a:t>
            </a:r>
          </a:p>
        </p:txBody>
      </p:sp>
      <p:pic>
        <p:nvPicPr>
          <p:cNvPr id="1027"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159" y="1920120"/>
            <a:ext cx="860643" cy="98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451" y="3382787"/>
            <a:ext cx="1296650" cy="53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3" descr="image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488" y="4398560"/>
            <a:ext cx="1202577" cy="95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descr="Related image"/>
          <p:cNvPicPr>
            <a:picLocks noChangeAspect="1" noChangeArrowheads="1"/>
          </p:cNvPicPr>
          <p:nvPr/>
        </p:nvPicPr>
        <p:blipFill rotWithShape="1">
          <a:blip r:embed="rId7">
            <a:extLst>
              <a:ext uri="{28A0092B-C50C-407E-A947-70E740481C1C}">
                <a14:useLocalDpi xmlns:a14="http://schemas.microsoft.com/office/drawing/2010/main" val="0"/>
              </a:ext>
            </a:extLst>
          </a:blip>
          <a:srcRect t="10335" b="21504"/>
          <a:stretch/>
        </p:blipFill>
        <p:spPr bwMode="auto">
          <a:xfrm>
            <a:off x="171220" y="5597770"/>
            <a:ext cx="1412519" cy="55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Image result for dartford borough council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54610" y="1036642"/>
            <a:ext cx="1336127" cy="31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Image result for gravesham borough council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4610" y="1639133"/>
            <a:ext cx="1261078" cy="78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Image result for william harvey hospital logo"/>
          <p:cNvPicPr>
            <a:picLocks noChangeAspect="1" noChangeArrowheads="1"/>
          </p:cNvPicPr>
          <p:nvPr/>
        </p:nvPicPr>
        <p:blipFill rotWithShape="1">
          <a:blip r:embed="rId10">
            <a:extLst>
              <a:ext uri="{28A0092B-C50C-407E-A947-70E740481C1C}">
                <a14:useLocalDpi xmlns:a14="http://schemas.microsoft.com/office/drawing/2010/main" val="0"/>
              </a:ext>
            </a:extLst>
          </a:blip>
          <a:srcRect t="13414" b="12187"/>
          <a:stretch/>
        </p:blipFill>
        <p:spPr bwMode="auto">
          <a:xfrm>
            <a:off x="10400950" y="2652871"/>
            <a:ext cx="1666875" cy="72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4" descr="SHEPWAY DISTRICT COUNCIL"/>
          <p:cNvPicPr>
            <a:picLocks noChangeAspect="1" noChangeArrowheads="1"/>
          </p:cNvPicPr>
          <p:nvPr/>
        </p:nvPicPr>
        <p:blipFill rotWithShape="1">
          <a:blip r:embed="rId11">
            <a:extLst>
              <a:ext uri="{28A0092B-C50C-407E-A947-70E740481C1C}">
                <a14:useLocalDpi xmlns:a14="http://schemas.microsoft.com/office/drawing/2010/main" val="0"/>
              </a:ext>
            </a:extLst>
          </a:blip>
          <a:srcRect l="18620" r="16216"/>
          <a:stretch/>
        </p:blipFill>
        <p:spPr bwMode="auto">
          <a:xfrm>
            <a:off x="10700083" y="3656128"/>
            <a:ext cx="1219201" cy="93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irc_mi" descr="Image result for dover district council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92346" y="4843293"/>
            <a:ext cx="793547" cy="130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05156" y="1078420"/>
            <a:ext cx="8345926" cy="5035295"/>
          </a:xfrm>
          <a:prstGeom prst="rect">
            <a:avLst/>
          </a:prstGeom>
        </p:spPr>
      </p:pic>
      <p:pic>
        <p:nvPicPr>
          <p:cNvPr id="4" name="Picture 3"/>
          <p:cNvPicPr>
            <a:picLocks noChangeAspect="1"/>
          </p:cNvPicPr>
          <p:nvPr/>
        </p:nvPicPr>
        <p:blipFill>
          <a:blip r:embed="rId14"/>
          <a:stretch>
            <a:fillRect/>
          </a:stretch>
        </p:blipFill>
        <p:spPr>
          <a:xfrm>
            <a:off x="10016363" y="6223891"/>
            <a:ext cx="2051462" cy="561380"/>
          </a:xfrm>
          <a:prstGeom prst="rect">
            <a:avLst/>
          </a:prstGeom>
        </p:spPr>
      </p:pic>
      <p:pic>
        <p:nvPicPr>
          <p:cNvPr id="2" name="Picture 1">
            <a:extLst>
              <a:ext uri="{FF2B5EF4-FFF2-40B4-BE49-F238E27FC236}">
                <a16:creationId xmlns:a16="http://schemas.microsoft.com/office/drawing/2014/main" id="{D0520618-68CC-4785-84C2-3B52F77CE67D}"/>
              </a:ext>
            </a:extLst>
          </p:cNvPr>
          <p:cNvPicPr>
            <a:picLocks noChangeAspect="1"/>
          </p:cNvPicPr>
          <p:nvPr/>
        </p:nvPicPr>
        <p:blipFill>
          <a:blip r:embed="rId15"/>
          <a:stretch>
            <a:fillRect/>
          </a:stretch>
        </p:blipFill>
        <p:spPr>
          <a:xfrm>
            <a:off x="0" y="992802"/>
            <a:ext cx="1755288" cy="646331"/>
          </a:xfrm>
          <a:prstGeom prst="rect">
            <a:avLst/>
          </a:prstGeom>
        </p:spPr>
      </p:pic>
      <p:pic>
        <p:nvPicPr>
          <p:cNvPr id="7" name="Graphic 6" descr="Head with gears">
            <a:extLst>
              <a:ext uri="{FF2B5EF4-FFF2-40B4-BE49-F238E27FC236}">
                <a16:creationId xmlns:a16="http://schemas.microsoft.com/office/drawing/2014/main" id="{D65AB6E5-8FB2-45DB-8BF0-8D68817E89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532469" y="5458741"/>
            <a:ext cx="793547" cy="689197"/>
          </a:xfrm>
          <a:prstGeom prst="rect">
            <a:avLst/>
          </a:prstGeom>
        </p:spPr>
      </p:pic>
      <p:pic>
        <p:nvPicPr>
          <p:cNvPr id="10" name="Graphic 9" descr="Head with gears">
            <a:extLst>
              <a:ext uri="{FF2B5EF4-FFF2-40B4-BE49-F238E27FC236}">
                <a16:creationId xmlns:a16="http://schemas.microsoft.com/office/drawing/2014/main" id="{77A7203C-B37D-425D-95BB-61BB12DF695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352642" y="1462708"/>
            <a:ext cx="841058" cy="727039"/>
          </a:xfrm>
          <a:prstGeom prst="rect">
            <a:avLst/>
          </a:prstGeom>
        </p:spPr>
      </p:pic>
      <p:pic>
        <p:nvPicPr>
          <p:cNvPr id="12" name="Graphic 11" descr="Head with gears">
            <a:extLst>
              <a:ext uri="{FF2B5EF4-FFF2-40B4-BE49-F238E27FC236}">
                <a16:creationId xmlns:a16="http://schemas.microsoft.com/office/drawing/2014/main" id="{1A096327-F478-43FD-92BA-5D799DB4A1B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773171" y="4837853"/>
            <a:ext cx="841058" cy="791932"/>
          </a:xfrm>
          <a:prstGeom prst="rect">
            <a:avLst/>
          </a:prstGeom>
        </p:spPr>
      </p:pic>
    </p:spTree>
    <p:extLst>
      <p:ext uri="{BB962C8B-B14F-4D97-AF65-F5344CB8AC3E}">
        <p14:creationId xmlns:p14="http://schemas.microsoft.com/office/powerpoint/2010/main" val="26679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974" y="0"/>
            <a:ext cx="3292026" cy="6858000"/>
          </a:xfrm>
          <a:prstGeom prst="rect">
            <a:avLst/>
          </a:prstGeom>
        </p:spPr>
      </p:pic>
      <p:pic>
        <p:nvPicPr>
          <p:cNvPr id="3" name="Picture 2"/>
          <p:cNvPicPr>
            <a:picLocks noChangeAspect="1"/>
          </p:cNvPicPr>
          <p:nvPr/>
        </p:nvPicPr>
        <p:blipFill>
          <a:blip r:embed="rId4"/>
          <a:stretch>
            <a:fillRect/>
          </a:stretch>
        </p:blipFill>
        <p:spPr>
          <a:xfrm>
            <a:off x="1" y="0"/>
            <a:ext cx="12199744" cy="6858000"/>
          </a:xfrm>
          <a:prstGeom prst="rect">
            <a:avLst/>
          </a:prstGeom>
        </p:spPr>
      </p:pic>
      <p:sp>
        <p:nvSpPr>
          <p:cNvPr id="5" name="TextBox 4"/>
          <p:cNvSpPr txBox="1"/>
          <p:nvPr/>
        </p:nvSpPr>
        <p:spPr>
          <a:xfrm flipH="1">
            <a:off x="2578308" y="4182256"/>
            <a:ext cx="9613690" cy="2246769"/>
          </a:xfrm>
          <a:prstGeom prst="rect">
            <a:avLst/>
          </a:prstGeom>
          <a:noFill/>
        </p:spPr>
        <p:txBody>
          <a:bodyPr wrap="square" rtlCol="0">
            <a:spAutoFit/>
          </a:bodyPr>
          <a:lstStyle/>
          <a:p>
            <a:r>
              <a:rPr lang="en-GB" sz="2800" b="1" dirty="0">
                <a:solidFill>
                  <a:schemeClr val="bg1"/>
                </a:solidFill>
              </a:rPr>
              <a:t>We are all on a journey;</a:t>
            </a:r>
          </a:p>
          <a:p>
            <a:pPr marL="285750" indent="-285750">
              <a:buFont typeface="Arial" panose="020B0604020202020204" pitchFamily="34" charset="0"/>
              <a:buChar char="•"/>
            </a:pPr>
            <a:r>
              <a:rPr lang="en-GB" sz="2800" b="1" dirty="0">
                <a:solidFill>
                  <a:schemeClr val="bg1"/>
                </a:solidFill>
              </a:rPr>
              <a:t>Continuing to build on our effective network</a:t>
            </a:r>
          </a:p>
          <a:p>
            <a:pPr marL="285750" indent="-285750">
              <a:buFont typeface="Arial" panose="020B0604020202020204" pitchFamily="34" charset="0"/>
              <a:buChar char="•"/>
            </a:pPr>
            <a:r>
              <a:rPr lang="en-GB" sz="2800" b="1" dirty="0">
                <a:solidFill>
                  <a:schemeClr val="bg1"/>
                </a:solidFill>
              </a:rPr>
              <a:t>Thinking differently</a:t>
            </a:r>
          </a:p>
          <a:p>
            <a:pPr marL="285750" indent="-285750">
              <a:buFont typeface="Arial" panose="020B0604020202020204" pitchFamily="34" charset="0"/>
              <a:buChar char="•"/>
            </a:pPr>
            <a:r>
              <a:rPr lang="en-GB" sz="2800" b="1" dirty="0">
                <a:solidFill>
                  <a:schemeClr val="bg1"/>
                </a:solidFill>
              </a:rPr>
              <a:t>Challenging each other</a:t>
            </a:r>
          </a:p>
          <a:p>
            <a:pPr marL="285750" indent="-285750">
              <a:buFont typeface="Arial" panose="020B0604020202020204" pitchFamily="34" charset="0"/>
              <a:buChar char="•"/>
            </a:pPr>
            <a:r>
              <a:rPr lang="en-GB" sz="2800" b="1" dirty="0">
                <a:solidFill>
                  <a:schemeClr val="bg1"/>
                </a:solidFill>
              </a:rPr>
              <a:t>Bringing specialist knowledge</a:t>
            </a:r>
            <a:r>
              <a:rPr lang="en-GB" dirty="0"/>
              <a:t>  </a:t>
            </a:r>
          </a:p>
        </p:txBody>
      </p:sp>
    </p:spTree>
    <p:extLst>
      <p:ext uri="{BB962C8B-B14F-4D97-AF65-F5344CB8AC3E}">
        <p14:creationId xmlns:p14="http://schemas.microsoft.com/office/powerpoint/2010/main" val="267280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137" y="277373"/>
            <a:ext cx="1529698" cy="364697"/>
          </a:xfrm>
          <a:prstGeom prst="rect">
            <a:avLst/>
          </a:prstGeom>
        </p:spPr>
      </p:pic>
      <p:sp>
        <p:nvSpPr>
          <p:cNvPr id="6" name="TextBox 5"/>
          <p:cNvSpPr txBox="1"/>
          <p:nvPr/>
        </p:nvSpPr>
        <p:spPr>
          <a:xfrm>
            <a:off x="874295" y="1545354"/>
            <a:ext cx="10820400" cy="1508105"/>
          </a:xfrm>
          <a:prstGeom prst="rect">
            <a:avLst/>
          </a:prstGeom>
          <a:noFill/>
        </p:spPr>
        <p:txBody>
          <a:bodyPr wrap="square" rtlCol="0">
            <a:spAutoFit/>
          </a:bodyPr>
          <a:lstStyle/>
          <a:p>
            <a:pPr algn="ctr"/>
            <a:r>
              <a:rPr lang="en-GB" sz="4800" b="1" dirty="0">
                <a:solidFill>
                  <a:srgbClr val="009999"/>
                </a:solidFill>
                <a:latin typeface="Trebuchet MS" panose="020B0603020202020204" pitchFamily="34" charset="0"/>
              </a:rPr>
              <a:t>Thank You for Your Attention</a:t>
            </a:r>
          </a:p>
          <a:p>
            <a:pPr algn="ctr"/>
            <a:r>
              <a:rPr lang="en-GB" sz="4400" b="1" dirty="0">
                <a:solidFill>
                  <a:srgbClr val="009999"/>
                </a:solidFill>
                <a:latin typeface="Trebuchet MS" panose="020B0603020202020204" pitchFamily="34" charset="0"/>
              </a:rPr>
              <a:t>Do You Have Any Questions?</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9760" b="7084"/>
          <a:stretch/>
        </p:blipFill>
        <p:spPr>
          <a:xfrm>
            <a:off x="5225070" y="3358328"/>
            <a:ext cx="1809392" cy="1504605"/>
          </a:xfrm>
          <a:prstGeom prst="rect">
            <a:avLst/>
          </a:prstGeom>
        </p:spPr>
      </p:pic>
    </p:spTree>
    <p:extLst>
      <p:ext uri="{BB962C8B-B14F-4D97-AF65-F5344CB8AC3E}">
        <p14:creationId xmlns:p14="http://schemas.microsoft.com/office/powerpoint/2010/main" val="403192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974" y="0"/>
            <a:ext cx="3292026"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9936" y="412681"/>
            <a:ext cx="2671011" cy="636798"/>
          </a:xfrm>
          <a:prstGeom prst="rect">
            <a:avLst/>
          </a:prstGeom>
        </p:spPr>
      </p:pic>
      <p:sp>
        <p:nvSpPr>
          <p:cNvPr id="4" name="TextBox 3"/>
          <p:cNvSpPr txBox="1"/>
          <p:nvPr/>
        </p:nvSpPr>
        <p:spPr>
          <a:xfrm>
            <a:off x="185352" y="1322173"/>
            <a:ext cx="9687698" cy="5386090"/>
          </a:xfrm>
          <a:prstGeom prst="rect">
            <a:avLst/>
          </a:prstGeom>
          <a:noFill/>
        </p:spPr>
        <p:txBody>
          <a:bodyPr wrap="square" rtlCol="0">
            <a:spAutoFit/>
          </a:bodyPr>
          <a:lstStyle/>
          <a:p>
            <a:pPr algn="ctr"/>
            <a:r>
              <a:rPr lang="en-GB" sz="4000" b="1" dirty="0">
                <a:solidFill>
                  <a:srgbClr val="00A3AD"/>
                </a:solidFill>
                <a:latin typeface="Trebuchet MS" panose="020B0603020202020204" pitchFamily="34" charset="0"/>
              </a:rPr>
              <a:t>Our Services</a:t>
            </a:r>
          </a:p>
          <a:p>
            <a:pPr algn="ctr"/>
            <a:endParaRPr lang="en-GB" sz="4000" b="1" dirty="0">
              <a:solidFill>
                <a:srgbClr val="00A3AD"/>
              </a:solidFill>
              <a:latin typeface="Trebuchet MS" panose="020B0603020202020204" pitchFamily="34" charset="0"/>
            </a:endParaRPr>
          </a:p>
          <a:p>
            <a:pPr marL="285750" indent="-285750">
              <a:buFont typeface="Arial" panose="020B0604020202020204" pitchFamily="34" charset="0"/>
              <a:buChar char="•"/>
            </a:pPr>
            <a:r>
              <a:rPr lang="en-GB" sz="2400" b="1" dirty="0">
                <a:solidFill>
                  <a:srgbClr val="00A3AD"/>
                </a:solidFill>
                <a:latin typeface="Trebuchet MS" panose="020B0603020202020204" pitchFamily="34" charset="0"/>
              </a:rPr>
              <a:t>Free advice and information to help people maintain independent living within their own home.</a:t>
            </a:r>
          </a:p>
          <a:p>
            <a:pPr marL="285750" indent="-285750">
              <a:buFont typeface="Arial" panose="020B0604020202020204" pitchFamily="34" charset="0"/>
              <a:buChar char="•"/>
            </a:pPr>
            <a:r>
              <a:rPr lang="en-GB" sz="2400" b="1" dirty="0">
                <a:solidFill>
                  <a:srgbClr val="00A3AD"/>
                </a:solidFill>
                <a:latin typeface="Trebuchet MS" panose="020B0603020202020204" pitchFamily="34" charset="0"/>
              </a:rPr>
              <a:t>Disabled Facilities Grants</a:t>
            </a:r>
          </a:p>
          <a:p>
            <a:pPr marL="285750" indent="-285750">
              <a:buFont typeface="Arial" panose="020B0604020202020204" pitchFamily="34" charset="0"/>
              <a:buChar char="•"/>
            </a:pPr>
            <a:r>
              <a:rPr lang="en-GB" sz="2400" b="1" dirty="0">
                <a:solidFill>
                  <a:srgbClr val="00A3AD"/>
                </a:solidFill>
                <a:latin typeface="Trebuchet MS" panose="020B0603020202020204" pitchFamily="34" charset="0"/>
              </a:rPr>
              <a:t>Decent Home Loans</a:t>
            </a:r>
          </a:p>
          <a:p>
            <a:pPr marL="285750" indent="-285750">
              <a:buFont typeface="Arial" panose="020B0604020202020204" pitchFamily="34" charset="0"/>
              <a:buChar char="•"/>
            </a:pPr>
            <a:r>
              <a:rPr lang="en-GB" sz="2400" b="1" dirty="0">
                <a:solidFill>
                  <a:srgbClr val="00A3AD"/>
                </a:solidFill>
                <a:latin typeface="Trebuchet MS" panose="020B0603020202020204" pitchFamily="34" charset="0"/>
              </a:rPr>
              <a:t>Winter Warmth Grants</a:t>
            </a:r>
          </a:p>
          <a:p>
            <a:pPr marL="285750" indent="-285750">
              <a:buFont typeface="Arial" panose="020B0604020202020204" pitchFamily="34" charset="0"/>
              <a:buChar char="•"/>
            </a:pPr>
            <a:r>
              <a:rPr lang="en-GB" sz="2400" b="1" dirty="0">
                <a:solidFill>
                  <a:srgbClr val="00A3AD"/>
                </a:solidFill>
                <a:latin typeface="Trebuchet MS" panose="020B0603020202020204" pitchFamily="34" charset="0"/>
              </a:rPr>
              <a:t>Help and assistance to access charitable grants and funding</a:t>
            </a:r>
          </a:p>
          <a:p>
            <a:pPr marL="285750" indent="-285750">
              <a:buFont typeface="Arial" panose="020B0604020202020204" pitchFamily="34" charset="0"/>
              <a:buChar char="•"/>
            </a:pPr>
            <a:r>
              <a:rPr lang="en-GB" sz="2400" b="1" dirty="0">
                <a:solidFill>
                  <a:srgbClr val="00A3AD"/>
                </a:solidFill>
                <a:latin typeface="Trebuchet MS" panose="020B0603020202020204" pitchFamily="34" charset="0"/>
              </a:rPr>
              <a:t>Handyperson Services</a:t>
            </a:r>
          </a:p>
          <a:p>
            <a:pPr marL="285750" indent="-285750">
              <a:buFont typeface="Arial" panose="020B0604020202020204" pitchFamily="34" charset="0"/>
              <a:buChar char="•"/>
            </a:pPr>
            <a:r>
              <a:rPr lang="en-GB" sz="2400" b="1" dirty="0">
                <a:solidFill>
                  <a:srgbClr val="00A3AD"/>
                </a:solidFill>
                <a:latin typeface="Trebuchet MS" panose="020B0603020202020204" pitchFamily="34" charset="0"/>
              </a:rPr>
              <a:t>Health &amp; Housing Coordinators</a:t>
            </a:r>
          </a:p>
          <a:p>
            <a:pPr marL="285750" indent="-285750">
              <a:buFont typeface="Arial" panose="020B0604020202020204" pitchFamily="34" charset="0"/>
              <a:buChar char="•"/>
            </a:pPr>
            <a:r>
              <a:rPr lang="en-GB" sz="2400" b="1" dirty="0">
                <a:solidFill>
                  <a:srgbClr val="00A3AD"/>
                </a:solidFill>
                <a:latin typeface="Trebuchet MS" panose="020B0603020202020204" pitchFamily="34" charset="0"/>
              </a:rPr>
              <a:t>Home Straight – Hoarding service</a:t>
            </a:r>
          </a:p>
          <a:p>
            <a:pPr marL="285750" indent="-285750">
              <a:buFont typeface="Arial" panose="020B0604020202020204" pitchFamily="34" charset="0"/>
              <a:buChar char="•"/>
            </a:pPr>
            <a:r>
              <a:rPr lang="en-GB" sz="2400" b="1" dirty="0">
                <a:solidFill>
                  <a:srgbClr val="00A3AD"/>
                </a:solidFill>
                <a:latin typeface="Trebuchet MS" panose="020B0603020202020204" pitchFamily="34" charset="0"/>
              </a:rPr>
              <a:t>PADs – Parkinson's, Alzheimer's, Dementia service</a:t>
            </a:r>
          </a:p>
          <a:p>
            <a:pPr algn="ctr"/>
            <a:endParaRPr lang="en-GB" sz="2400" b="1" dirty="0">
              <a:solidFill>
                <a:srgbClr val="00A3AD"/>
              </a:solidFill>
              <a:latin typeface="Trebuchet MS" panose="020B0603020202020204" pitchFamily="34" charset="0"/>
            </a:endParaRPr>
          </a:p>
        </p:txBody>
      </p:sp>
    </p:spTree>
    <p:extLst>
      <p:ext uri="{BB962C8B-B14F-4D97-AF65-F5344CB8AC3E}">
        <p14:creationId xmlns:p14="http://schemas.microsoft.com/office/powerpoint/2010/main" val="197260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974" y="0"/>
            <a:ext cx="3292026" cy="6858000"/>
          </a:xfrm>
          <a:prstGeom prst="rect">
            <a:avLst/>
          </a:prstGeom>
        </p:spPr>
      </p:pic>
      <p:sp>
        <p:nvSpPr>
          <p:cNvPr id="4" name="TextBox 3"/>
          <p:cNvSpPr txBox="1"/>
          <p:nvPr/>
        </p:nvSpPr>
        <p:spPr>
          <a:xfrm>
            <a:off x="407720" y="296883"/>
            <a:ext cx="11552632" cy="1200329"/>
          </a:xfrm>
          <a:prstGeom prst="rect">
            <a:avLst/>
          </a:prstGeom>
          <a:noFill/>
        </p:spPr>
        <p:txBody>
          <a:bodyPr wrap="square" rtlCol="0">
            <a:spAutoFit/>
          </a:bodyPr>
          <a:lstStyle/>
          <a:p>
            <a:pPr algn="ctr"/>
            <a:r>
              <a:rPr lang="en-US" sz="3600" dirty="0">
                <a:solidFill>
                  <a:srgbClr val="00A3AD"/>
                </a:solidFill>
                <a:latin typeface="Trebuchet MS" panose="020B0603020202020204" pitchFamily="34" charset="0"/>
                <a:ea typeface="Arial" charset="0"/>
                <a:cs typeface="Arial" charset="0"/>
              </a:rPr>
              <a:t>Recognition of importance of housing to good health and wellbeing: 2016-2020 Integration and BCF </a:t>
            </a:r>
          </a:p>
        </p:txBody>
      </p:sp>
      <p:pic>
        <p:nvPicPr>
          <p:cNvPr id="8" name="Content Placeholder 9"/>
          <p:cNvPicPr>
            <a:picLocks noChangeAspect="1"/>
          </p:cNvPicPr>
          <p:nvPr/>
        </p:nvPicPr>
        <p:blipFill>
          <a:blip r:embed="rId4"/>
          <a:stretch>
            <a:fillRect/>
          </a:stretch>
        </p:blipFill>
        <p:spPr>
          <a:xfrm>
            <a:off x="252799" y="1794095"/>
            <a:ext cx="8647175" cy="4719256"/>
          </a:xfrm>
          <a:prstGeom prst="rect">
            <a:avLst/>
          </a:prstGeom>
        </p:spPr>
      </p:pic>
    </p:spTree>
    <p:extLst>
      <p:ext uri="{BB962C8B-B14F-4D97-AF65-F5344CB8AC3E}">
        <p14:creationId xmlns:p14="http://schemas.microsoft.com/office/powerpoint/2010/main" val="2878140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974" y="0"/>
            <a:ext cx="3292026" cy="6858000"/>
          </a:xfrm>
          <a:prstGeom prst="rect">
            <a:avLst/>
          </a:prstGeom>
        </p:spPr>
      </p:pic>
      <p:pic>
        <p:nvPicPr>
          <p:cNvPr id="3" name="Content Placeholder 8"/>
          <p:cNvPicPr>
            <a:picLocks noChangeAspect="1"/>
          </p:cNvPicPr>
          <p:nvPr/>
        </p:nvPicPr>
        <p:blipFill>
          <a:blip r:embed="rId4"/>
          <a:stretch>
            <a:fillRect/>
          </a:stretch>
        </p:blipFill>
        <p:spPr>
          <a:xfrm>
            <a:off x="528159" y="1620322"/>
            <a:ext cx="8120856" cy="4352966"/>
          </a:xfrm>
          <a:prstGeom prst="rect">
            <a:avLst/>
          </a:prstGeom>
        </p:spPr>
      </p:pic>
      <p:sp>
        <p:nvSpPr>
          <p:cNvPr id="5" name="TextBox 4"/>
          <p:cNvSpPr txBox="1"/>
          <p:nvPr/>
        </p:nvSpPr>
        <p:spPr>
          <a:xfrm>
            <a:off x="407720" y="296883"/>
            <a:ext cx="10805225" cy="707886"/>
          </a:xfrm>
          <a:prstGeom prst="rect">
            <a:avLst/>
          </a:prstGeom>
          <a:noFill/>
        </p:spPr>
        <p:txBody>
          <a:bodyPr wrap="square" rtlCol="0">
            <a:spAutoFit/>
          </a:bodyPr>
          <a:lstStyle/>
          <a:p>
            <a:r>
              <a:rPr lang="en-US" sz="4000" dirty="0">
                <a:solidFill>
                  <a:srgbClr val="00A3AD"/>
                </a:solidFill>
                <a:latin typeface="Trebuchet MS" panose="020B0603020202020204" pitchFamily="34" charset="0"/>
                <a:ea typeface="Arial" charset="0"/>
                <a:cs typeface="Arial" charset="0"/>
              </a:rPr>
              <a:t>I just want to go home…</a:t>
            </a:r>
          </a:p>
        </p:txBody>
      </p:sp>
    </p:spTree>
    <p:extLst>
      <p:ext uri="{BB962C8B-B14F-4D97-AF65-F5344CB8AC3E}">
        <p14:creationId xmlns:p14="http://schemas.microsoft.com/office/powerpoint/2010/main" val="222457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974" y="0"/>
            <a:ext cx="3292026" cy="6858000"/>
          </a:xfrm>
          <a:prstGeom prst="rect">
            <a:avLst/>
          </a:prstGeom>
        </p:spPr>
      </p:pic>
      <p:graphicFrame>
        <p:nvGraphicFramePr>
          <p:cNvPr id="3" name="Diagram 2"/>
          <p:cNvGraphicFramePr/>
          <p:nvPr>
            <p:extLst>
              <p:ext uri="{D42A27DB-BD31-4B8C-83A1-F6EECF244321}">
                <p14:modId xmlns:p14="http://schemas.microsoft.com/office/powerpoint/2010/main" val="2957358999"/>
              </p:ext>
            </p:extLst>
          </p:nvPr>
        </p:nvGraphicFramePr>
        <p:xfrm>
          <a:off x="469901" y="419100"/>
          <a:ext cx="9865226" cy="6102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469900" y="419100"/>
            <a:ext cx="7899400" cy="1323439"/>
          </a:xfrm>
          <a:prstGeom prst="rect">
            <a:avLst/>
          </a:prstGeom>
          <a:noFill/>
        </p:spPr>
        <p:txBody>
          <a:bodyPr wrap="square" rtlCol="0">
            <a:spAutoFit/>
          </a:bodyPr>
          <a:lstStyle/>
          <a:p>
            <a:r>
              <a:rPr lang="en-GB" sz="4000" dirty="0">
                <a:solidFill>
                  <a:srgbClr val="009999"/>
                </a:solidFill>
                <a:latin typeface="Trebuchet MS" panose="020B0603020202020204" pitchFamily="34" charset="0"/>
              </a:rPr>
              <a:t>How do we all work together to make it happen?</a:t>
            </a:r>
          </a:p>
        </p:txBody>
      </p:sp>
    </p:spTree>
    <p:extLst>
      <p:ext uri="{BB962C8B-B14F-4D97-AF65-F5344CB8AC3E}">
        <p14:creationId xmlns:p14="http://schemas.microsoft.com/office/powerpoint/2010/main" val="810488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974" y="0"/>
            <a:ext cx="3292026" cy="6858000"/>
          </a:xfrm>
          <a:prstGeom prst="rect">
            <a:avLst/>
          </a:prstGeom>
        </p:spPr>
      </p:pic>
      <p:graphicFrame>
        <p:nvGraphicFramePr>
          <p:cNvPr id="3" name="Diagram 2"/>
          <p:cNvGraphicFramePr/>
          <p:nvPr>
            <p:extLst>
              <p:ext uri="{D42A27DB-BD31-4B8C-83A1-F6EECF244321}">
                <p14:modId xmlns:p14="http://schemas.microsoft.com/office/powerpoint/2010/main" val="3191884916"/>
              </p:ext>
            </p:extLst>
          </p:nvPr>
        </p:nvGraphicFramePr>
        <p:xfrm>
          <a:off x="482601" y="216568"/>
          <a:ext cx="9323136" cy="6124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482600" y="368300"/>
            <a:ext cx="2971800" cy="2308324"/>
          </a:xfrm>
          <a:prstGeom prst="rect">
            <a:avLst/>
          </a:prstGeom>
          <a:noFill/>
        </p:spPr>
        <p:txBody>
          <a:bodyPr wrap="square" rtlCol="0">
            <a:spAutoFit/>
          </a:bodyPr>
          <a:lstStyle/>
          <a:p>
            <a:r>
              <a:rPr lang="en-GB" sz="3600" b="1" dirty="0">
                <a:solidFill>
                  <a:srgbClr val="009999"/>
                </a:solidFill>
              </a:rPr>
              <a:t>Engage everyone at the start of the journey home </a:t>
            </a:r>
          </a:p>
        </p:txBody>
      </p:sp>
    </p:spTree>
    <p:extLst>
      <p:ext uri="{BB962C8B-B14F-4D97-AF65-F5344CB8AC3E}">
        <p14:creationId xmlns:p14="http://schemas.microsoft.com/office/powerpoint/2010/main" val="3160211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974" y="0"/>
            <a:ext cx="3292026" cy="6858000"/>
          </a:xfrm>
          <a:prstGeom prst="rect">
            <a:avLst/>
          </a:prstGeom>
        </p:spPr>
      </p:pic>
      <p:sp>
        <p:nvSpPr>
          <p:cNvPr id="3" name="Rectangle 2"/>
          <p:cNvSpPr/>
          <p:nvPr/>
        </p:nvSpPr>
        <p:spPr>
          <a:xfrm>
            <a:off x="542925" y="752475"/>
            <a:ext cx="8357049" cy="4801314"/>
          </a:xfrm>
          <a:prstGeom prst="rect">
            <a:avLst/>
          </a:prstGeom>
        </p:spPr>
        <p:txBody>
          <a:bodyPr wrap="square">
            <a:spAutoFit/>
          </a:bodyPr>
          <a:lstStyle/>
          <a:p>
            <a:r>
              <a:rPr lang="en-GB" u="sng" dirty="0">
                <a:solidFill>
                  <a:srgbClr val="00A3AD"/>
                </a:solidFill>
                <a:latin typeface="Trebuchet MS" panose="020B0603020202020204" pitchFamily="34" charset="0"/>
              </a:rPr>
              <a:t>Case Study  - Mr X,  64 year old gentleman admitted following a fall</a:t>
            </a:r>
          </a:p>
          <a:p>
            <a:endParaRPr lang="en-GB" dirty="0">
              <a:solidFill>
                <a:srgbClr val="00A3AD"/>
              </a:solidFill>
              <a:latin typeface="Trebuchet MS" panose="020B0603020202020204" pitchFamily="34" charset="0"/>
            </a:endParaRPr>
          </a:p>
          <a:p>
            <a:r>
              <a:rPr lang="en-GB" u="sng" dirty="0">
                <a:solidFill>
                  <a:srgbClr val="00A3AD"/>
                </a:solidFill>
                <a:latin typeface="Trebuchet MS" panose="020B0603020202020204" pitchFamily="34" charset="0"/>
              </a:rPr>
              <a:t>Issues:</a:t>
            </a:r>
          </a:p>
          <a:p>
            <a:r>
              <a:rPr lang="en-GB" dirty="0">
                <a:solidFill>
                  <a:srgbClr val="00A3AD"/>
                </a:solidFill>
                <a:latin typeface="Trebuchet MS" panose="020B0603020202020204" pitchFamily="34" charset="0"/>
              </a:rPr>
              <a:t> </a:t>
            </a:r>
          </a:p>
          <a:p>
            <a:pPr marL="285750" indent="-285750">
              <a:buFont typeface="Arial" panose="020B0604020202020204" pitchFamily="34" charset="0"/>
              <a:buChar char="•"/>
            </a:pPr>
            <a:r>
              <a:rPr lang="en-GB" dirty="0">
                <a:solidFill>
                  <a:srgbClr val="00A3AD"/>
                </a:solidFill>
                <a:latin typeface="Trebuchet MS" panose="020B0603020202020204" pitchFamily="34" charset="0"/>
              </a:rPr>
              <a:t>Property unkempt and in need of a deep clean</a:t>
            </a:r>
          </a:p>
          <a:p>
            <a:pPr marL="285750" indent="-285750">
              <a:buFont typeface="Arial" panose="020B0604020202020204" pitchFamily="34" charset="0"/>
              <a:buChar char="•"/>
            </a:pPr>
            <a:r>
              <a:rPr lang="en-GB" dirty="0">
                <a:solidFill>
                  <a:srgbClr val="00A3AD"/>
                </a:solidFill>
                <a:latin typeface="Trebuchet MS" panose="020B0603020202020204" pitchFamily="34" charset="0"/>
              </a:rPr>
              <a:t>No heating or hot water</a:t>
            </a:r>
          </a:p>
          <a:p>
            <a:pPr marL="285750" indent="-285750">
              <a:buFont typeface="Arial" panose="020B0604020202020204" pitchFamily="34" charset="0"/>
              <a:buChar char="•"/>
            </a:pPr>
            <a:r>
              <a:rPr lang="en-GB" dirty="0">
                <a:solidFill>
                  <a:srgbClr val="00A3AD"/>
                </a:solidFill>
                <a:latin typeface="Trebuchet MS" panose="020B0603020202020204" pitchFamily="34" charset="0"/>
              </a:rPr>
              <a:t>Infrequent contact with family</a:t>
            </a:r>
          </a:p>
          <a:p>
            <a:r>
              <a:rPr lang="en-GB" dirty="0">
                <a:solidFill>
                  <a:srgbClr val="00A3AD"/>
                </a:solidFill>
                <a:latin typeface="Trebuchet MS" panose="020B0603020202020204" pitchFamily="34" charset="0"/>
              </a:rPr>
              <a:t> </a:t>
            </a:r>
          </a:p>
          <a:p>
            <a:r>
              <a:rPr lang="en-GB" u="sng" dirty="0">
                <a:solidFill>
                  <a:srgbClr val="00A3AD"/>
                </a:solidFill>
                <a:latin typeface="Trebuchet MS" panose="020B0603020202020204" pitchFamily="34" charset="0"/>
              </a:rPr>
              <a:t>Quick fix actions for discharge:</a:t>
            </a:r>
          </a:p>
          <a:p>
            <a:r>
              <a:rPr lang="en-GB" dirty="0">
                <a:solidFill>
                  <a:srgbClr val="00A3AD"/>
                </a:solidFill>
                <a:latin typeface="Trebuchet MS" panose="020B0603020202020204" pitchFamily="34" charset="0"/>
              </a:rPr>
              <a:t> </a:t>
            </a:r>
          </a:p>
          <a:p>
            <a:pPr marL="285750" indent="-285750">
              <a:buFont typeface="Arial" panose="020B0604020202020204" pitchFamily="34" charset="0"/>
              <a:buChar char="•"/>
            </a:pPr>
            <a:r>
              <a:rPr lang="en-GB" dirty="0">
                <a:solidFill>
                  <a:srgbClr val="00A3AD"/>
                </a:solidFill>
                <a:latin typeface="Trebuchet MS" panose="020B0603020202020204" pitchFamily="34" charset="0"/>
              </a:rPr>
              <a:t>Deep clean organised and paid for by Local Authority discharge assistance grant.</a:t>
            </a:r>
          </a:p>
          <a:p>
            <a:pPr marL="285750" indent="-285750">
              <a:buFont typeface="Arial" panose="020B0604020202020204" pitchFamily="34" charset="0"/>
              <a:buChar char="•"/>
            </a:pPr>
            <a:r>
              <a:rPr lang="en-GB" dirty="0">
                <a:solidFill>
                  <a:srgbClr val="00A3AD"/>
                </a:solidFill>
                <a:latin typeface="Trebuchet MS" panose="020B0603020202020204" pitchFamily="34" charset="0"/>
              </a:rPr>
              <a:t>Temporary repairs arranged for heating and hot water, self-funded by the patient.</a:t>
            </a:r>
          </a:p>
          <a:p>
            <a:pPr marL="285750" indent="-285750">
              <a:buFont typeface="Arial" panose="020B0604020202020204" pitchFamily="34" charset="0"/>
              <a:buChar char="•"/>
            </a:pPr>
            <a:r>
              <a:rPr lang="en-GB" dirty="0">
                <a:solidFill>
                  <a:srgbClr val="00A3AD"/>
                </a:solidFill>
                <a:latin typeface="Trebuchet MS" panose="020B0603020202020204" pitchFamily="34" charset="0"/>
              </a:rPr>
              <a:t>Contacted family who agreed to assist in any way they could and maintain regular contact.</a:t>
            </a:r>
          </a:p>
          <a:p>
            <a:r>
              <a:rPr lang="en-GB" dirty="0">
                <a:latin typeface="Trebuchet MS" panose="020B0603020202020204" pitchFamily="34" charset="0"/>
              </a:rPr>
              <a:t> </a:t>
            </a:r>
          </a:p>
        </p:txBody>
      </p:sp>
    </p:spTree>
    <p:extLst>
      <p:ext uri="{BB962C8B-B14F-4D97-AF65-F5344CB8AC3E}">
        <p14:creationId xmlns:p14="http://schemas.microsoft.com/office/powerpoint/2010/main" val="376846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974" y="0"/>
            <a:ext cx="3292026" cy="6858000"/>
          </a:xfrm>
          <a:prstGeom prst="rect">
            <a:avLst/>
          </a:prstGeom>
        </p:spPr>
      </p:pic>
      <p:sp>
        <p:nvSpPr>
          <p:cNvPr id="3" name="Rectangle 2"/>
          <p:cNvSpPr/>
          <p:nvPr/>
        </p:nvSpPr>
        <p:spPr>
          <a:xfrm>
            <a:off x="757989" y="1082842"/>
            <a:ext cx="8386011" cy="3139321"/>
          </a:xfrm>
          <a:prstGeom prst="rect">
            <a:avLst/>
          </a:prstGeom>
        </p:spPr>
        <p:txBody>
          <a:bodyPr wrap="square">
            <a:spAutoFit/>
          </a:bodyPr>
          <a:lstStyle/>
          <a:p>
            <a:r>
              <a:rPr lang="en-GB" u="sng" dirty="0">
                <a:solidFill>
                  <a:srgbClr val="00A3AD"/>
                </a:solidFill>
                <a:latin typeface="Trebuchet MS" panose="020B0603020202020204" pitchFamily="34" charset="0"/>
              </a:rPr>
              <a:t>Case Study  - Long term actions and outcomes for Mr X:</a:t>
            </a:r>
          </a:p>
          <a:p>
            <a:r>
              <a:rPr lang="en-GB" dirty="0">
                <a:solidFill>
                  <a:srgbClr val="00A3AD"/>
                </a:solidFill>
                <a:latin typeface="Trebuchet MS" panose="020B0603020202020204" pitchFamily="34" charset="0"/>
              </a:rPr>
              <a:t> </a:t>
            </a:r>
          </a:p>
          <a:p>
            <a:pPr marL="285750" indent="-285750">
              <a:buFont typeface="Arial" panose="020B0604020202020204" pitchFamily="34" charset="0"/>
              <a:buChar char="•"/>
            </a:pPr>
            <a:r>
              <a:rPr lang="en-GB" dirty="0">
                <a:solidFill>
                  <a:srgbClr val="00A3AD"/>
                </a:solidFill>
                <a:latin typeface="Trebuchet MS" panose="020B0603020202020204" pitchFamily="34" charset="0"/>
              </a:rPr>
              <a:t>Referral to the Local Authority for a downstairs wet room to be completed as a Disabled Facilities Grant</a:t>
            </a:r>
          </a:p>
          <a:p>
            <a:pPr marL="285750" indent="-285750">
              <a:buFont typeface="Arial" panose="020B0604020202020204" pitchFamily="34" charset="0"/>
              <a:buChar char="•"/>
            </a:pPr>
            <a:r>
              <a:rPr lang="en-GB" dirty="0">
                <a:solidFill>
                  <a:srgbClr val="00A3AD"/>
                </a:solidFill>
                <a:latin typeface="Trebuchet MS" panose="020B0603020202020204" pitchFamily="34" charset="0"/>
              </a:rPr>
              <a:t>Referral to Local Authority for assistance with replacement boiler.</a:t>
            </a:r>
          </a:p>
          <a:p>
            <a:pPr marL="285750" indent="-285750">
              <a:buFont typeface="Arial" panose="020B0604020202020204" pitchFamily="34" charset="0"/>
              <a:buChar char="•"/>
            </a:pPr>
            <a:r>
              <a:rPr lang="en-GB" dirty="0">
                <a:solidFill>
                  <a:srgbClr val="00A3AD"/>
                </a:solidFill>
                <a:latin typeface="Trebuchet MS" panose="020B0603020202020204" pitchFamily="34" charset="0"/>
              </a:rPr>
              <a:t>Referral to Peabody Handyperson for grab rails to be fitted </a:t>
            </a:r>
          </a:p>
          <a:p>
            <a:pPr marL="285750" indent="-285750">
              <a:buFont typeface="Arial" panose="020B0604020202020204" pitchFamily="34" charset="0"/>
              <a:buChar char="•"/>
            </a:pPr>
            <a:r>
              <a:rPr lang="en-GB" dirty="0">
                <a:solidFill>
                  <a:srgbClr val="00A3AD"/>
                </a:solidFill>
                <a:latin typeface="Trebuchet MS" panose="020B0603020202020204" pitchFamily="34" charset="0"/>
              </a:rPr>
              <a:t>Blue Badge application completed</a:t>
            </a:r>
          </a:p>
          <a:p>
            <a:pPr marL="285750" indent="-285750">
              <a:buFont typeface="Arial" panose="020B0604020202020204" pitchFamily="34" charset="0"/>
              <a:buChar char="•"/>
            </a:pPr>
            <a:r>
              <a:rPr lang="en-GB" dirty="0">
                <a:solidFill>
                  <a:srgbClr val="00A3AD"/>
                </a:solidFill>
                <a:latin typeface="Trebuchet MS" panose="020B0603020202020204" pitchFamily="34" charset="0"/>
              </a:rPr>
              <a:t>Life line, </a:t>
            </a:r>
            <a:r>
              <a:rPr lang="en-GB" dirty="0" err="1">
                <a:solidFill>
                  <a:srgbClr val="00A3AD"/>
                </a:solidFill>
                <a:latin typeface="Trebuchet MS" panose="020B0603020202020204" pitchFamily="34" charset="0"/>
              </a:rPr>
              <a:t>Keysafe</a:t>
            </a:r>
            <a:r>
              <a:rPr lang="en-GB" dirty="0">
                <a:solidFill>
                  <a:srgbClr val="00A3AD"/>
                </a:solidFill>
                <a:latin typeface="Trebuchet MS" panose="020B0603020202020204" pitchFamily="34" charset="0"/>
              </a:rPr>
              <a:t> and Falls sensor installed</a:t>
            </a:r>
          </a:p>
          <a:p>
            <a:pPr marL="285750" indent="-285750">
              <a:buFont typeface="Arial" panose="020B0604020202020204" pitchFamily="34" charset="0"/>
              <a:buChar char="•"/>
            </a:pPr>
            <a:r>
              <a:rPr lang="en-GB" dirty="0">
                <a:solidFill>
                  <a:srgbClr val="00A3AD"/>
                </a:solidFill>
                <a:latin typeface="Trebuchet MS" panose="020B0603020202020204" pitchFamily="34" charset="0"/>
              </a:rPr>
              <a:t>Referral to Kent Fire &amp; Rescue for smoke detectors and fire safety advice</a:t>
            </a:r>
          </a:p>
          <a:p>
            <a:pPr marL="285750" indent="-285750">
              <a:buFont typeface="Arial" panose="020B0604020202020204" pitchFamily="34" charset="0"/>
              <a:buChar char="•"/>
            </a:pPr>
            <a:r>
              <a:rPr lang="en-GB" dirty="0">
                <a:solidFill>
                  <a:srgbClr val="00A3AD"/>
                </a:solidFill>
                <a:latin typeface="Trebuchet MS" panose="020B0603020202020204" pitchFamily="34" charset="0"/>
              </a:rPr>
              <a:t>Application for Attendance Allowance completed</a:t>
            </a:r>
          </a:p>
          <a:p>
            <a:pPr marL="285750" indent="-285750">
              <a:buFont typeface="Arial" panose="020B0604020202020204" pitchFamily="34" charset="0"/>
              <a:buChar char="•"/>
            </a:pPr>
            <a:r>
              <a:rPr lang="en-GB" dirty="0">
                <a:solidFill>
                  <a:srgbClr val="00A3AD"/>
                </a:solidFill>
                <a:latin typeface="Trebuchet MS" panose="020B0603020202020204" pitchFamily="34" charset="0"/>
              </a:rPr>
              <a:t>Regular cleaner organised </a:t>
            </a:r>
          </a:p>
        </p:txBody>
      </p:sp>
    </p:spTree>
    <p:extLst>
      <p:ext uri="{BB962C8B-B14F-4D97-AF65-F5344CB8AC3E}">
        <p14:creationId xmlns:p14="http://schemas.microsoft.com/office/powerpoint/2010/main" val="407975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974" y="0"/>
            <a:ext cx="3292026" cy="6858000"/>
          </a:xfrm>
          <a:prstGeom prst="rect">
            <a:avLst/>
          </a:prstGeom>
        </p:spPr>
      </p:pic>
      <p:sp>
        <p:nvSpPr>
          <p:cNvPr id="3" name="TextBox 2"/>
          <p:cNvSpPr txBox="1"/>
          <p:nvPr/>
        </p:nvSpPr>
        <p:spPr>
          <a:xfrm>
            <a:off x="1527009" y="318904"/>
            <a:ext cx="7733793" cy="584775"/>
          </a:xfrm>
          <a:prstGeom prst="rect">
            <a:avLst/>
          </a:prstGeom>
          <a:noFill/>
        </p:spPr>
        <p:txBody>
          <a:bodyPr wrap="square" rtlCol="0">
            <a:spAutoFit/>
          </a:bodyPr>
          <a:lstStyle/>
          <a:p>
            <a:r>
              <a:rPr lang="en-GB" sz="3200" b="1" dirty="0">
                <a:solidFill>
                  <a:srgbClr val="34B6BE"/>
                </a:solidFill>
                <a:latin typeface="Trebuchet MS" panose="020B0603020202020204" pitchFamily="34" charset="0"/>
              </a:rPr>
              <a:t>Kent 2018-19 the figures…</a:t>
            </a:r>
          </a:p>
        </p:txBody>
      </p:sp>
      <p:graphicFrame>
        <p:nvGraphicFramePr>
          <p:cNvPr id="4" name="Diagram 3"/>
          <p:cNvGraphicFramePr/>
          <p:nvPr/>
        </p:nvGraphicFramePr>
        <p:xfrm>
          <a:off x="444501" y="1447800"/>
          <a:ext cx="8455473" cy="46905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3242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1431</TotalTime>
  <Words>1356</Words>
  <Application>Microsoft Office PowerPoint</Application>
  <PresentationFormat>Widescreen</PresentationFormat>
  <Paragraphs>133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Trebuchet MS</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FAMILY MOSAIC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Solomons</dc:creator>
  <cp:lastModifiedBy>Donna Crozier</cp:lastModifiedBy>
  <cp:revision>90</cp:revision>
  <cp:lastPrinted>2019-09-13T14:12:40Z</cp:lastPrinted>
  <dcterms:created xsi:type="dcterms:W3CDTF">2018-05-11T15:41:22Z</dcterms:created>
  <dcterms:modified xsi:type="dcterms:W3CDTF">2019-09-13T14:13:03Z</dcterms:modified>
</cp:coreProperties>
</file>