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65" r:id="rId4"/>
    <p:sldId id="258" r:id="rId5"/>
    <p:sldId id="270" r:id="rId6"/>
    <p:sldId id="260" r:id="rId7"/>
    <p:sldId id="267" r:id="rId8"/>
    <p:sldId id="264"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090" autoAdjust="0"/>
  </p:normalViewPr>
  <p:slideViewPr>
    <p:cSldViewPr>
      <p:cViewPr>
        <p:scale>
          <a:sx n="64" d="100"/>
          <a:sy n="64" d="100"/>
        </p:scale>
        <p:origin x="-2994" y="-120"/>
      </p:cViewPr>
      <p:guideLst>
        <p:guide orient="horz" pos="2160"/>
        <p:guide pos="2880"/>
      </p:guideLst>
    </p:cSldViewPr>
  </p:slideViewPr>
  <p:notesTextViewPr>
    <p:cViewPr>
      <p:scale>
        <a:sx n="120" d="100"/>
        <a:sy n="12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5FFFA7-AA57-4092-A714-DC11BE63FE1A}" type="doc">
      <dgm:prSet loTypeId="urn:microsoft.com/office/officeart/2005/8/layout/radial1" loCatId="cycle" qsTypeId="urn:microsoft.com/office/officeart/2005/8/quickstyle/simple1" qsCatId="simple" csTypeId="urn:microsoft.com/office/officeart/2005/8/colors/accent0_1" csCatId="mainScheme" phldr="1"/>
      <dgm:spPr/>
      <dgm:t>
        <a:bodyPr/>
        <a:lstStyle/>
        <a:p>
          <a:endParaRPr lang="en-GB"/>
        </a:p>
      </dgm:t>
    </dgm:pt>
    <dgm:pt modelId="{F4AD7020-A942-4169-8BD3-2E1A35D9794A}">
      <dgm:prSet phldrT="[Text]"/>
      <dgm:spPr/>
      <dgm:t>
        <a:bodyPr/>
        <a:lstStyle/>
        <a:p>
          <a:r>
            <a:rPr lang="en-GB" baseline="0" dirty="0" smtClean="0"/>
            <a:t>NHS </a:t>
          </a:r>
          <a:endParaRPr lang="en-GB" baseline="0" dirty="0"/>
        </a:p>
      </dgm:t>
    </dgm:pt>
    <dgm:pt modelId="{3E49EF6F-E4F1-4C9E-833B-9ABD01A2361E}" type="parTrans" cxnId="{71DC50BB-E94A-42F3-A93B-6ED36F120C83}">
      <dgm:prSet/>
      <dgm:spPr/>
      <dgm:t>
        <a:bodyPr/>
        <a:lstStyle/>
        <a:p>
          <a:endParaRPr lang="en-GB"/>
        </a:p>
      </dgm:t>
    </dgm:pt>
    <dgm:pt modelId="{9E9586DC-E9C2-45F2-8969-A45B093BAF39}" type="sibTrans" cxnId="{71DC50BB-E94A-42F3-A93B-6ED36F120C83}">
      <dgm:prSet/>
      <dgm:spPr/>
      <dgm:t>
        <a:bodyPr/>
        <a:lstStyle/>
        <a:p>
          <a:endParaRPr lang="en-GB"/>
        </a:p>
      </dgm:t>
    </dgm:pt>
    <dgm:pt modelId="{921640F8-78B6-4090-A208-9E60AF2C8EFD}">
      <dgm:prSet phldrT="[Text]"/>
      <dgm:spPr/>
      <dgm:t>
        <a:bodyPr/>
        <a:lstStyle/>
        <a:p>
          <a:r>
            <a:rPr lang="en-GB" dirty="0" smtClean="0"/>
            <a:t>Private</a:t>
          </a:r>
        </a:p>
        <a:p>
          <a:r>
            <a:rPr lang="en-GB" dirty="0" smtClean="0"/>
            <a:t>Landlords </a:t>
          </a:r>
          <a:endParaRPr lang="en-GB" dirty="0"/>
        </a:p>
      </dgm:t>
    </dgm:pt>
    <dgm:pt modelId="{308230C2-6CA2-474F-B2F9-472E0546ED7B}" type="parTrans" cxnId="{173D5937-2123-49C3-8D98-C7A79E27EA56}">
      <dgm:prSet/>
      <dgm:spPr/>
      <dgm:t>
        <a:bodyPr/>
        <a:lstStyle/>
        <a:p>
          <a:endParaRPr lang="en-GB"/>
        </a:p>
      </dgm:t>
    </dgm:pt>
    <dgm:pt modelId="{FDF67823-179C-4405-B027-78A578D996A4}" type="sibTrans" cxnId="{173D5937-2123-49C3-8D98-C7A79E27EA56}">
      <dgm:prSet/>
      <dgm:spPr/>
      <dgm:t>
        <a:bodyPr/>
        <a:lstStyle/>
        <a:p>
          <a:endParaRPr lang="en-GB"/>
        </a:p>
      </dgm:t>
    </dgm:pt>
    <dgm:pt modelId="{BF32874F-D730-47A0-B2A4-54A873C8F22A}">
      <dgm:prSet phldrT="[Text]" custT="1"/>
      <dgm:spPr/>
      <dgm:t>
        <a:bodyPr/>
        <a:lstStyle/>
        <a:p>
          <a:r>
            <a:rPr lang="en-GB" sz="1000" dirty="0" smtClean="0"/>
            <a:t>Clinical Commissioning Groups</a:t>
          </a:r>
        </a:p>
        <a:p>
          <a:r>
            <a:rPr lang="en-GB" sz="1000" dirty="0" smtClean="0"/>
            <a:t>(CCGs)</a:t>
          </a:r>
          <a:endParaRPr lang="en-GB" sz="1000" dirty="0"/>
        </a:p>
      </dgm:t>
    </dgm:pt>
    <dgm:pt modelId="{93CA4CF4-DA50-43AA-A9AB-4E40242D1BEA}" type="parTrans" cxnId="{45888607-7F11-4413-AED7-A5B36C32925E}">
      <dgm:prSet/>
      <dgm:spPr/>
      <dgm:t>
        <a:bodyPr/>
        <a:lstStyle/>
        <a:p>
          <a:endParaRPr lang="en-GB"/>
        </a:p>
      </dgm:t>
    </dgm:pt>
    <dgm:pt modelId="{EB87CC5B-FBF0-41E2-BC57-90DAFC0ACFC1}" type="sibTrans" cxnId="{45888607-7F11-4413-AED7-A5B36C32925E}">
      <dgm:prSet/>
      <dgm:spPr/>
      <dgm:t>
        <a:bodyPr/>
        <a:lstStyle/>
        <a:p>
          <a:endParaRPr lang="en-GB"/>
        </a:p>
      </dgm:t>
    </dgm:pt>
    <dgm:pt modelId="{6E6AD66A-0CE8-453B-8ED5-1F2D32551896}">
      <dgm:prSet phldrT="[Text]"/>
      <dgm:spPr/>
      <dgm:t>
        <a:bodyPr/>
        <a:lstStyle/>
        <a:p>
          <a:r>
            <a:rPr lang="en-GB" dirty="0" smtClean="0"/>
            <a:t>Health and </a:t>
          </a:r>
        </a:p>
        <a:p>
          <a:r>
            <a:rPr lang="en-GB" dirty="0" smtClean="0"/>
            <a:t>Wellbeing </a:t>
          </a:r>
        </a:p>
        <a:p>
          <a:r>
            <a:rPr lang="en-GB" dirty="0" smtClean="0"/>
            <a:t>Boards</a:t>
          </a:r>
          <a:endParaRPr lang="en-GB" dirty="0"/>
        </a:p>
      </dgm:t>
    </dgm:pt>
    <dgm:pt modelId="{C2A149A0-8D62-41F4-B89C-1A891E292A18}" type="parTrans" cxnId="{5A4B0258-139D-4358-BBBC-EA12B4C46FD0}">
      <dgm:prSet/>
      <dgm:spPr/>
      <dgm:t>
        <a:bodyPr/>
        <a:lstStyle/>
        <a:p>
          <a:endParaRPr lang="en-GB"/>
        </a:p>
      </dgm:t>
    </dgm:pt>
    <dgm:pt modelId="{4719B63F-CB74-440F-B28E-ECF4A54437B9}" type="sibTrans" cxnId="{5A4B0258-139D-4358-BBBC-EA12B4C46FD0}">
      <dgm:prSet/>
      <dgm:spPr/>
      <dgm:t>
        <a:bodyPr/>
        <a:lstStyle/>
        <a:p>
          <a:endParaRPr lang="en-GB"/>
        </a:p>
      </dgm:t>
    </dgm:pt>
    <dgm:pt modelId="{331E7054-160B-46B2-8A0B-7A7C7F7EA009}">
      <dgm:prSet/>
      <dgm:spPr/>
      <dgm:t>
        <a:bodyPr/>
        <a:lstStyle/>
        <a:p>
          <a:r>
            <a:rPr lang="en-GB" dirty="0" smtClean="0"/>
            <a:t>Housing </a:t>
          </a:r>
        </a:p>
        <a:p>
          <a:r>
            <a:rPr lang="en-GB" dirty="0" smtClean="0"/>
            <a:t>Associations</a:t>
          </a:r>
          <a:endParaRPr lang="en-GB" dirty="0"/>
        </a:p>
      </dgm:t>
    </dgm:pt>
    <dgm:pt modelId="{4EE9FF44-DBC5-4569-85C9-064B6A19A957}" type="parTrans" cxnId="{601E873D-4D7C-447B-A201-0F0F7E1BC4D0}">
      <dgm:prSet/>
      <dgm:spPr/>
      <dgm:t>
        <a:bodyPr/>
        <a:lstStyle/>
        <a:p>
          <a:endParaRPr lang="en-GB"/>
        </a:p>
      </dgm:t>
    </dgm:pt>
    <dgm:pt modelId="{652CD927-9169-4917-AFEA-213F74100328}" type="sibTrans" cxnId="{601E873D-4D7C-447B-A201-0F0F7E1BC4D0}">
      <dgm:prSet/>
      <dgm:spPr/>
      <dgm:t>
        <a:bodyPr/>
        <a:lstStyle/>
        <a:p>
          <a:endParaRPr lang="en-GB"/>
        </a:p>
      </dgm:t>
    </dgm:pt>
    <dgm:pt modelId="{24D2E86A-1532-43BF-8A50-4F0D194B7CC9}">
      <dgm:prSet phldrT="[Text]"/>
      <dgm:spPr/>
      <dgm:t>
        <a:bodyPr/>
        <a:lstStyle/>
        <a:p>
          <a:r>
            <a:rPr lang="en-GB" b="1" dirty="0" smtClean="0">
              <a:solidFill>
                <a:schemeClr val="tx1"/>
              </a:solidFill>
            </a:rPr>
            <a:t>Fuel Poverty</a:t>
          </a:r>
        </a:p>
        <a:p>
          <a:r>
            <a:rPr lang="en-GB" b="1" dirty="0" smtClean="0">
              <a:solidFill>
                <a:schemeClr val="tx1"/>
              </a:solidFill>
            </a:rPr>
            <a:t>Partnerships</a:t>
          </a:r>
          <a:endParaRPr lang="en-GB" b="1" dirty="0">
            <a:solidFill>
              <a:schemeClr val="tx1"/>
            </a:solidFill>
          </a:endParaRPr>
        </a:p>
      </dgm:t>
    </dgm:pt>
    <dgm:pt modelId="{84FF966B-E88E-4856-92A6-C852758F74EB}" type="parTrans" cxnId="{EE0BDD02-628E-40CC-89BA-EF8D2E2B3B52}">
      <dgm:prSet/>
      <dgm:spPr/>
      <dgm:t>
        <a:bodyPr/>
        <a:lstStyle/>
        <a:p>
          <a:endParaRPr lang="en-GB"/>
        </a:p>
      </dgm:t>
    </dgm:pt>
    <dgm:pt modelId="{461CFCB0-3274-432A-9593-E639668DC38C}" type="sibTrans" cxnId="{EE0BDD02-628E-40CC-89BA-EF8D2E2B3B52}">
      <dgm:prSet/>
      <dgm:spPr/>
      <dgm:t>
        <a:bodyPr/>
        <a:lstStyle/>
        <a:p>
          <a:endParaRPr lang="en-GB"/>
        </a:p>
      </dgm:t>
    </dgm:pt>
    <dgm:pt modelId="{D16E7108-2A42-4DAD-A95D-7C9385004539}">
      <dgm:prSet/>
      <dgm:spPr/>
      <dgm:t>
        <a:bodyPr/>
        <a:lstStyle/>
        <a:p>
          <a:r>
            <a:rPr lang="en-GB" dirty="0" smtClean="0"/>
            <a:t>Community Groups and </a:t>
          </a:r>
        </a:p>
        <a:p>
          <a:r>
            <a:rPr lang="en-GB" dirty="0" smtClean="0"/>
            <a:t>Organisations</a:t>
          </a:r>
          <a:endParaRPr lang="en-GB" dirty="0"/>
        </a:p>
      </dgm:t>
    </dgm:pt>
    <dgm:pt modelId="{DCBCA857-FE86-4709-90D2-34DBECD4271D}" type="parTrans" cxnId="{E605340D-76E4-40A8-8B1A-4289BD48A6CE}">
      <dgm:prSet/>
      <dgm:spPr/>
      <dgm:t>
        <a:bodyPr/>
        <a:lstStyle/>
        <a:p>
          <a:endParaRPr lang="en-GB"/>
        </a:p>
      </dgm:t>
    </dgm:pt>
    <dgm:pt modelId="{A2F72050-76A4-4A2D-AAD9-BED57831F82F}" type="sibTrans" cxnId="{E605340D-76E4-40A8-8B1A-4289BD48A6CE}">
      <dgm:prSet/>
      <dgm:spPr/>
      <dgm:t>
        <a:bodyPr/>
        <a:lstStyle/>
        <a:p>
          <a:endParaRPr lang="en-GB"/>
        </a:p>
      </dgm:t>
    </dgm:pt>
    <dgm:pt modelId="{596A6FDC-3AAC-40D8-9020-D921090E7F0F}">
      <dgm:prSet phldrT="[Text]"/>
      <dgm:spPr/>
      <dgm:t>
        <a:bodyPr/>
        <a:lstStyle/>
        <a:p>
          <a:r>
            <a:rPr lang="en-GB" smtClean="0"/>
            <a:t>Public Health</a:t>
          </a:r>
          <a:endParaRPr lang="en-GB" dirty="0"/>
        </a:p>
      </dgm:t>
    </dgm:pt>
    <dgm:pt modelId="{F13AF59E-782B-4CFC-8490-A185699E9191}" type="parTrans" cxnId="{DB20BC1A-F86B-46E7-B6C2-A5B82F35170B}">
      <dgm:prSet/>
      <dgm:spPr/>
      <dgm:t>
        <a:bodyPr/>
        <a:lstStyle/>
        <a:p>
          <a:endParaRPr lang="en-GB"/>
        </a:p>
      </dgm:t>
    </dgm:pt>
    <dgm:pt modelId="{DE44B250-60AD-475A-A5C2-EF2C6913144A}" type="sibTrans" cxnId="{DB20BC1A-F86B-46E7-B6C2-A5B82F35170B}">
      <dgm:prSet/>
      <dgm:spPr/>
      <dgm:t>
        <a:bodyPr/>
        <a:lstStyle/>
        <a:p>
          <a:endParaRPr lang="en-GB"/>
        </a:p>
      </dgm:t>
    </dgm:pt>
    <dgm:pt modelId="{374EE402-8DBB-4579-8292-45FC9CCC8507}">
      <dgm:prSet phldrT="[Text]"/>
      <dgm:spPr/>
      <dgm:t>
        <a:bodyPr/>
        <a:lstStyle/>
        <a:p>
          <a:r>
            <a:rPr lang="en-GB" smtClean="0"/>
            <a:t>Local Authorities</a:t>
          </a:r>
          <a:endParaRPr lang="en-GB" dirty="0"/>
        </a:p>
      </dgm:t>
    </dgm:pt>
    <dgm:pt modelId="{25696B2D-370C-454B-9CFA-A4BD968A10ED}" type="parTrans" cxnId="{D5D49530-F520-4B9F-81E5-9E2D58A06C49}">
      <dgm:prSet/>
      <dgm:spPr/>
      <dgm:t>
        <a:bodyPr/>
        <a:lstStyle/>
        <a:p>
          <a:endParaRPr lang="en-GB"/>
        </a:p>
      </dgm:t>
    </dgm:pt>
    <dgm:pt modelId="{7A7A5E74-249B-4B09-AEE3-623AE6AACD07}" type="sibTrans" cxnId="{D5D49530-F520-4B9F-81E5-9E2D58A06C49}">
      <dgm:prSet/>
      <dgm:spPr/>
      <dgm:t>
        <a:bodyPr/>
        <a:lstStyle/>
        <a:p>
          <a:endParaRPr lang="en-GB"/>
        </a:p>
      </dgm:t>
    </dgm:pt>
    <dgm:pt modelId="{C2187B2C-9F81-4DC0-9FF3-CCBDFE9028AD}">
      <dgm:prSet phldrT="[Text]" custT="1"/>
      <dgm:spPr/>
      <dgm:t>
        <a:bodyPr/>
        <a:lstStyle/>
        <a:p>
          <a:r>
            <a:rPr lang="en-GB" sz="1000" dirty="0" smtClean="0"/>
            <a:t>Utility </a:t>
          </a:r>
        </a:p>
        <a:p>
          <a:r>
            <a:rPr lang="en-GB" sz="1000" dirty="0" smtClean="0"/>
            <a:t>Companies </a:t>
          </a:r>
          <a:endParaRPr lang="en-GB" sz="1000" dirty="0"/>
        </a:p>
      </dgm:t>
    </dgm:pt>
    <dgm:pt modelId="{BCC15A90-7E37-4D66-BB0D-AE7D273A6893}" type="parTrans" cxnId="{7BBA0D99-21BE-450C-B4E2-34B8122363BF}">
      <dgm:prSet/>
      <dgm:spPr/>
      <dgm:t>
        <a:bodyPr/>
        <a:lstStyle/>
        <a:p>
          <a:endParaRPr lang="en-GB"/>
        </a:p>
      </dgm:t>
    </dgm:pt>
    <dgm:pt modelId="{D014562E-A7D9-4374-A692-431833413DC5}" type="sibTrans" cxnId="{7BBA0D99-21BE-450C-B4E2-34B8122363BF}">
      <dgm:prSet/>
      <dgm:spPr/>
      <dgm:t>
        <a:bodyPr/>
        <a:lstStyle/>
        <a:p>
          <a:endParaRPr lang="en-GB"/>
        </a:p>
      </dgm:t>
    </dgm:pt>
    <dgm:pt modelId="{2171D401-6492-4BFB-BCEB-5C16F69082B9}">
      <dgm:prSet phldrT="[Text]"/>
      <dgm:spPr/>
      <dgm:t>
        <a:bodyPr/>
        <a:lstStyle/>
        <a:p>
          <a:r>
            <a:rPr lang="en-GB" dirty="0" smtClean="0"/>
            <a:t>Voluntary  Sector </a:t>
          </a:r>
        </a:p>
        <a:p>
          <a:r>
            <a:rPr lang="en-GB" dirty="0" smtClean="0"/>
            <a:t>(Home Improvement Agency, Citizens Advice, Age UK)</a:t>
          </a:r>
          <a:endParaRPr lang="en-GB" dirty="0"/>
        </a:p>
      </dgm:t>
    </dgm:pt>
    <dgm:pt modelId="{59A93F34-E78C-4A78-81AA-AC0C7B8DB8E8}" type="parTrans" cxnId="{F05A2623-3208-47D6-95D9-6544556E76F3}">
      <dgm:prSet/>
      <dgm:spPr/>
      <dgm:t>
        <a:bodyPr/>
        <a:lstStyle/>
        <a:p>
          <a:endParaRPr lang="en-GB"/>
        </a:p>
      </dgm:t>
    </dgm:pt>
    <dgm:pt modelId="{7FA923EE-8A7D-43F7-8A8B-6D19A8581F17}" type="sibTrans" cxnId="{F05A2623-3208-47D6-95D9-6544556E76F3}">
      <dgm:prSet/>
      <dgm:spPr/>
      <dgm:t>
        <a:bodyPr/>
        <a:lstStyle/>
        <a:p>
          <a:endParaRPr lang="en-GB"/>
        </a:p>
      </dgm:t>
    </dgm:pt>
    <dgm:pt modelId="{2A13DAD4-0C65-4E8D-919B-34E4CCFCC525}">
      <dgm:prSet custRadScaleRad="87740" custRadScaleInc="-4717"/>
      <dgm:spPr/>
      <dgm:t>
        <a:bodyPr/>
        <a:lstStyle/>
        <a:p>
          <a:endParaRPr lang="en-GB"/>
        </a:p>
      </dgm:t>
    </dgm:pt>
    <dgm:pt modelId="{5770C408-ED89-4353-A069-2C8DA9D71F63}" type="parTrans" cxnId="{CF014667-A75B-4DF4-8C1D-21A80FD486B1}">
      <dgm:prSet/>
      <dgm:spPr/>
      <dgm:t>
        <a:bodyPr/>
        <a:lstStyle/>
        <a:p>
          <a:endParaRPr lang="en-GB"/>
        </a:p>
      </dgm:t>
    </dgm:pt>
    <dgm:pt modelId="{9172F215-A9F5-49EA-80D9-A61C191A690B}" type="sibTrans" cxnId="{CF014667-A75B-4DF4-8C1D-21A80FD486B1}">
      <dgm:prSet/>
      <dgm:spPr/>
      <dgm:t>
        <a:bodyPr/>
        <a:lstStyle/>
        <a:p>
          <a:endParaRPr lang="en-GB"/>
        </a:p>
      </dgm:t>
    </dgm:pt>
    <dgm:pt modelId="{95616A0D-F054-4BFF-97B9-EE54E54D36E9}">
      <dgm:prSet custRadScaleRad="117534" custRadScaleInc="19"/>
      <dgm:spPr/>
      <dgm:t>
        <a:bodyPr/>
        <a:lstStyle/>
        <a:p>
          <a:endParaRPr lang="en-GB"/>
        </a:p>
      </dgm:t>
    </dgm:pt>
    <dgm:pt modelId="{183D3FF0-6BA8-4A29-B55D-BC5BFEA2ADDD}" type="parTrans" cxnId="{3DF1DC10-17D1-44D8-998D-2A7033BACB2D}">
      <dgm:prSet/>
      <dgm:spPr/>
      <dgm:t>
        <a:bodyPr/>
        <a:lstStyle/>
        <a:p>
          <a:endParaRPr lang="en-GB"/>
        </a:p>
      </dgm:t>
    </dgm:pt>
    <dgm:pt modelId="{5CBBADF8-B558-436F-B76F-CA2E6AE7934F}" type="sibTrans" cxnId="{3DF1DC10-17D1-44D8-998D-2A7033BACB2D}">
      <dgm:prSet/>
      <dgm:spPr/>
      <dgm:t>
        <a:bodyPr/>
        <a:lstStyle/>
        <a:p>
          <a:endParaRPr lang="en-GB"/>
        </a:p>
      </dgm:t>
    </dgm:pt>
    <dgm:pt modelId="{CDACA8AE-8F66-4689-BBCE-1EEE02E80FF0}" type="pres">
      <dgm:prSet presAssocID="{B55FFFA7-AA57-4092-A714-DC11BE63FE1A}" presName="cycle" presStyleCnt="0">
        <dgm:presLayoutVars>
          <dgm:chMax val="1"/>
          <dgm:dir/>
          <dgm:animLvl val="ctr"/>
          <dgm:resizeHandles val="exact"/>
        </dgm:presLayoutVars>
      </dgm:prSet>
      <dgm:spPr/>
      <dgm:t>
        <a:bodyPr/>
        <a:lstStyle/>
        <a:p>
          <a:endParaRPr lang="en-GB"/>
        </a:p>
      </dgm:t>
    </dgm:pt>
    <dgm:pt modelId="{E0335DCF-E73D-4FE6-B882-205A7C5B6DF2}" type="pres">
      <dgm:prSet presAssocID="{24D2E86A-1532-43BF-8A50-4F0D194B7CC9}" presName="centerShape" presStyleLbl="node0" presStyleIdx="0" presStyleCnt="1" custLinFactNeighborX="53" custLinFactNeighborY="-1977"/>
      <dgm:spPr/>
      <dgm:t>
        <a:bodyPr/>
        <a:lstStyle/>
        <a:p>
          <a:endParaRPr lang="en-GB"/>
        </a:p>
      </dgm:t>
    </dgm:pt>
    <dgm:pt modelId="{5B5B1280-ADA8-4881-B2B8-A0FD107FF501}" type="pres">
      <dgm:prSet presAssocID="{3E49EF6F-E4F1-4C9E-833B-9ABD01A2361E}" presName="Name9" presStyleLbl="parChTrans1D2" presStyleIdx="0" presStyleCnt="10"/>
      <dgm:spPr/>
      <dgm:t>
        <a:bodyPr/>
        <a:lstStyle/>
        <a:p>
          <a:endParaRPr lang="en-GB"/>
        </a:p>
      </dgm:t>
    </dgm:pt>
    <dgm:pt modelId="{F1CC6B51-DDEF-47DA-807A-FD2CAAC44267}" type="pres">
      <dgm:prSet presAssocID="{3E49EF6F-E4F1-4C9E-833B-9ABD01A2361E}" presName="connTx" presStyleLbl="parChTrans1D2" presStyleIdx="0" presStyleCnt="10"/>
      <dgm:spPr/>
      <dgm:t>
        <a:bodyPr/>
        <a:lstStyle/>
        <a:p>
          <a:endParaRPr lang="en-GB"/>
        </a:p>
      </dgm:t>
    </dgm:pt>
    <dgm:pt modelId="{A2473B9D-F1EA-4840-9D7D-73477F9A438F}" type="pres">
      <dgm:prSet presAssocID="{F4AD7020-A942-4169-8BD3-2E1A35D9794A}" presName="node" presStyleLbl="node1" presStyleIdx="0" presStyleCnt="10" custRadScaleRad="86758" custRadScaleInc="389">
        <dgm:presLayoutVars>
          <dgm:bulletEnabled val="1"/>
        </dgm:presLayoutVars>
      </dgm:prSet>
      <dgm:spPr/>
      <dgm:t>
        <a:bodyPr/>
        <a:lstStyle/>
        <a:p>
          <a:endParaRPr lang="en-GB"/>
        </a:p>
      </dgm:t>
    </dgm:pt>
    <dgm:pt modelId="{15F9BB0D-DEAA-4ABE-81A4-C9FFD032C108}" type="pres">
      <dgm:prSet presAssocID="{F13AF59E-782B-4CFC-8490-A185699E9191}" presName="Name9" presStyleLbl="parChTrans1D2" presStyleIdx="1" presStyleCnt="10"/>
      <dgm:spPr/>
      <dgm:t>
        <a:bodyPr/>
        <a:lstStyle/>
        <a:p>
          <a:endParaRPr lang="en-GB"/>
        </a:p>
      </dgm:t>
    </dgm:pt>
    <dgm:pt modelId="{9F756EA6-0292-430B-B94F-E838A9617CE6}" type="pres">
      <dgm:prSet presAssocID="{F13AF59E-782B-4CFC-8490-A185699E9191}" presName="connTx" presStyleLbl="parChTrans1D2" presStyleIdx="1" presStyleCnt="10"/>
      <dgm:spPr/>
      <dgm:t>
        <a:bodyPr/>
        <a:lstStyle/>
        <a:p>
          <a:endParaRPr lang="en-GB"/>
        </a:p>
      </dgm:t>
    </dgm:pt>
    <dgm:pt modelId="{D543E18E-7CC0-48DC-AEF5-240E46DE016D}" type="pres">
      <dgm:prSet presAssocID="{596A6FDC-3AAC-40D8-9020-D921090E7F0F}" presName="node" presStyleLbl="node1" presStyleIdx="1" presStyleCnt="10" custRadScaleRad="121104" custRadScaleInc="27328">
        <dgm:presLayoutVars>
          <dgm:bulletEnabled val="1"/>
        </dgm:presLayoutVars>
      </dgm:prSet>
      <dgm:spPr/>
      <dgm:t>
        <a:bodyPr/>
        <a:lstStyle/>
        <a:p>
          <a:endParaRPr lang="en-GB"/>
        </a:p>
      </dgm:t>
    </dgm:pt>
    <dgm:pt modelId="{25852F8A-D8D8-4136-AD43-48EFB5A0CFB0}" type="pres">
      <dgm:prSet presAssocID="{308230C2-6CA2-474F-B2F9-472E0546ED7B}" presName="Name9" presStyleLbl="parChTrans1D2" presStyleIdx="2" presStyleCnt="10"/>
      <dgm:spPr/>
      <dgm:t>
        <a:bodyPr/>
        <a:lstStyle/>
        <a:p>
          <a:endParaRPr lang="en-GB"/>
        </a:p>
      </dgm:t>
    </dgm:pt>
    <dgm:pt modelId="{62534C94-B097-4565-A136-65D6DE60BCDF}" type="pres">
      <dgm:prSet presAssocID="{308230C2-6CA2-474F-B2F9-472E0546ED7B}" presName="connTx" presStyleLbl="parChTrans1D2" presStyleIdx="2" presStyleCnt="10"/>
      <dgm:spPr/>
      <dgm:t>
        <a:bodyPr/>
        <a:lstStyle/>
        <a:p>
          <a:endParaRPr lang="en-GB"/>
        </a:p>
      </dgm:t>
    </dgm:pt>
    <dgm:pt modelId="{A945F9A5-E3F6-4CD6-A6AA-AA307D1881FF}" type="pres">
      <dgm:prSet presAssocID="{921640F8-78B6-4090-A208-9E60AF2C8EFD}" presName="node" presStyleLbl="node1" presStyleIdx="2" presStyleCnt="10" custRadScaleRad="87740" custRadScaleInc="-4717">
        <dgm:presLayoutVars>
          <dgm:bulletEnabled val="1"/>
        </dgm:presLayoutVars>
      </dgm:prSet>
      <dgm:spPr/>
      <dgm:t>
        <a:bodyPr/>
        <a:lstStyle/>
        <a:p>
          <a:endParaRPr lang="en-GB"/>
        </a:p>
      </dgm:t>
    </dgm:pt>
    <dgm:pt modelId="{F5A60219-DC5B-4C24-B943-3F02173867F2}" type="pres">
      <dgm:prSet presAssocID="{25696B2D-370C-454B-9CFA-A4BD968A10ED}" presName="Name9" presStyleLbl="parChTrans1D2" presStyleIdx="3" presStyleCnt="10"/>
      <dgm:spPr/>
      <dgm:t>
        <a:bodyPr/>
        <a:lstStyle/>
        <a:p>
          <a:endParaRPr lang="en-GB"/>
        </a:p>
      </dgm:t>
    </dgm:pt>
    <dgm:pt modelId="{BB606FBC-7F2C-4A56-8642-A167207FCC5E}" type="pres">
      <dgm:prSet presAssocID="{25696B2D-370C-454B-9CFA-A4BD968A10ED}" presName="connTx" presStyleLbl="parChTrans1D2" presStyleIdx="3" presStyleCnt="10"/>
      <dgm:spPr/>
      <dgm:t>
        <a:bodyPr/>
        <a:lstStyle/>
        <a:p>
          <a:endParaRPr lang="en-GB"/>
        </a:p>
      </dgm:t>
    </dgm:pt>
    <dgm:pt modelId="{33E5308D-85E9-41C7-B06C-D5CBA77D164F}" type="pres">
      <dgm:prSet presAssocID="{374EE402-8DBB-4579-8292-45FC9CCC8507}" presName="node" presStyleLbl="node1" presStyleIdx="3" presStyleCnt="10" custRadScaleRad="117534" custRadScaleInc="19">
        <dgm:presLayoutVars>
          <dgm:bulletEnabled val="1"/>
        </dgm:presLayoutVars>
      </dgm:prSet>
      <dgm:spPr/>
      <dgm:t>
        <a:bodyPr/>
        <a:lstStyle/>
        <a:p>
          <a:endParaRPr lang="en-GB"/>
        </a:p>
      </dgm:t>
    </dgm:pt>
    <dgm:pt modelId="{3F1420AB-F045-4F7D-8BD9-6C60F322A707}" type="pres">
      <dgm:prSet presAssocID="{93CA4CF4-DA50-43AA-A9AB-4E40242D1BEA}" presName="Name9" presStyleLbl="parChTrans1D2" presStyleIdx="4" presStyleCnt="10"/>
      <dgm:spPr/>
      <dgm:t>
        <a:bodyPr/>
        <a:lstStyle/>
        <a:p>
          <a:endParaRPr lang="en-GB"/>
        </a:p>
      </dgm:t>
    </dgm:pt>
    <dgm:pt modelId="{50DF4F9E-1FBB-44B0-812E-966D6CE59D39}" type="pres">
      <dgm:prSet presAssocID="{93CA4CF4-DA50-43AA-A9AB-4E40242D1BEA}" presName="connTx" presStyleLbl="parChTrans1D2" presStyleIdx="4" presStyleCnt="10"/>
      <dgm:spPr/>
      <dgm:t>
        <a:bodyPr/>
        <a:lstStyle/>
        <a:p>
          <a:endParaRPr lang="en-GB"/>
        </a:p>
      </dgm:t>
    </dgm:pt>
    <dgm:pt modelId="{2982D18A-A609-44D9-87C1-214A09575234}" type="pres">
      <dgm:prSet presAssocID="{BF32874F-D730-47A0-B2A4-54A873C8F22A}" presName="node" presStyleLbl="node1" presStyleIdx="4" presStyleCnt="10" custRadScaleRad="82489" custRadScaleInc="-10685">
        <dgm:presLayoutVars>
          <dgm:bulletEnabled val="1"/>
        </dgm:presLayoutVars>
      </dgm:prSet>
      <dgm:spPr/>
      <dgm:t>
        <a:bodyPr/>
        <a:lstStyle/>
        <a:p>
          <a:endParaRPr lang="en-GB"/>
        </a:p>
      </dgm:t>
    </dgm:pt>
    <dgm:pt modelId="{73B44ADC-57B9-44FF-B8C1-ED1DEA4198D4}" type="pres">
      <dgm:prSet presAssocID="{BCC15A90-7E37-4D66-BB0D-AE7D273A6893}" presName="Name9" presStyleLbl="parChTrans1D2" presStyleIdx="5" presStyleCnt="10"/>
      <dgm:spPr/>
      <dgm:t>
        <a:bodyPr/>
        <a:lstStyle/>
        <a:p>
          <a:endParaRPr lang="en-GB"/>
        </a:p>
      </dgm:t>
    </dgm:pt>
    <dgm:pt modelId="{D42016BE-DF23-41DE-8A62-5C7D1FF666B0}" type="pres">
      <dgm:prSet presAssocID="{BCC15A90-7E37-4D66-BB0D-AE7D273A6893}" presName="connTx" presStyleLbl="parChTrans1D2" presStyleIdx="5" presStyleCnt="10"/>
      <dgm:spPr/>
      <dgm:t>
        <a:bodyPr/>
        <a:lstStyle/>
        <a:p>
          <a:endParaRPr lang="en-GB"/>
        </a:p>
      </dgm:t>
    </dgm:pt>
    <dgm:pt modelId="{B1F15258-F9AC-45B1-9928-A6B2A5C25111}" type="pres">
      <dgm:prSet presAssocID="{C2187B2C-9F81-4DC0-9FF3-CCBDFE9028AD}" presName="node" presStyleLbl="node1" presStyleIdx="5" presStyleCnt="10" custRadScaleRad="105204" custRadScaleInc="3679">
        <dgm:presLayoutVars>
          <dgm:bulletEnabled val="1"/>
        </dgm:presLayoutVars>
      </dgm:prSet>
      <dgm:spPr/>
      <dgm:t>
        <a:bodyPr/>
        <a:lstStyle/>
        <a:p>
          <a:endParaRPr lang="en-GB"/>
        </a:p>
      </dgm:t>
    </dgm:pt>
    <dgm:pt modelId="{3F3826CA-4C42-4BE5-8604-A0772745BD27}" type="pres">
      <dgm:prSet presAssocID="{C2A149A0-8D62-41F4-B89C-1A891E292A18}" presName="Name9" presStyleLbl="parChTrans1D2" presStyleIdx="6" presStyleCnt="10"/>
      <dgm:spPr/>
      <dgm:t>
        <a:bodyPr/>
        <a:lstStyle/>
        <a:p>
          <a:endParaRPr lang="en-GB"/>
        </a:p>
      </dgm:t>
    </dgm:pt>
    <dgm:pt modelId="{8FB660FE-222D-425D-93E3-4C28E4C858FC}" type="pres">
      <dgm:prSet presAssocID="{C2A149A0-8D62-41F4-B89C-1A891E292A18}" presName="connTx" presStyleLbl="parChTrans1D2" presStyleIdx="6" presStyleCnt="10"/>
      <dgm:spPr/>
      <dgm:t>
        <a:bodyPr/>
        <a:lstStyle/>
        <a:p>
          <a:endParaRPr lang="en-GB"/>
        </a:p>
      </dgm:t>
    </dgm:pt>
    <dgm:pt modelId="{CDBE2082-59E8-471E-B481-A426E6919A81}" type="pres">
      <dgm:prSet presAssocID="{6E6AD66A-0CE8-453B-8ED5-1F2D32551896}" presName="node" presStyleLbl="node1" presStyleIdx="6" presStyleCnt="10" custRadScaleRad="82004" custRadScaleInc="8254">
        <dgm:presLayoutVars>
          <dgm:bulletEnabled val="1"/>
        </dgm:presLayoutVars>
      </dgm:prSet>
      <dgm:spPr/>
      <dgm:t>
        <a:bodyPr/>
        <a:lstStyle/>
        <a:p>
          <a:endParaRPr lang="en-GB"/>
        </a:p>
      </dgm:t>
    </dgm:pt>
    <dgm:pt modelId="{4D9B7E71-9C00-4A67-B531-7E7BC39FDA78}" type="pres">
      <dgm:prSet presAssocID="{59A93F34-E78C-4A78-81AA-AC0C7B8DB8E8}" presName="Name9" presStyleLbl="parChTrans1D2" presStyleIdx="7" presStyleCnt="10"/>
      <dgm:spPr/>
      <dgm:t>
        <a:bodyPr/>
        <a:lstStyle/>
        <a:p>
          <a:endParaRPr lang="en-GB"/>
        </a:p>
      </dgm:t>
    </dgm:pt>
    <dgm:pt modelId="{E58C5F5B-6414-4948-9D55-C974751C4E9D}" type="pres">
      <dgm:prSet presAssocID="{59A93F34-E78C-4A78-81AA-AC0C7B8DB8E8}" presName="connTx" presStyleLbl="parChTrans1D2" presStyleIdx="7" presStyleCnt="10"/>
      <dgm:spPr/>
      <dgm:t>
        <a:bodyPr/>
        <a:lstStyle/>
        <a:p>
          <a:endParaRPr lang="en-GB"/>
        </a:p>
      </dgm:t>
    </dgm:pt>
    <dgm:pt modelId="{B271FED6-43AF-4424-94E3-74C4429D1717}" type="pres">
      <dgm:prSet presAssocID="{2171D401-6492-4BFB-BCEB-5C16F69082B9}" presName="node" presStyleLbl="node1" presStyleIdx="7" presStyleCnt="10" custRadScaleRad="113370" custRadScaleInc="-3826">
        <dgm:presLayoutVars>
          <dgm:bulletEnabled val="1"/>
        </dgm:presLayoutVars>
      </dgm:prSet>
      <dgm:spPr/>
      <dgm:t>
        <a:bodyPr/>
        <a:lstStyle/>
        <a:p>
          <a:endParaRPr lang="en-GB"/>
        </a:p>
      </dgm:t>
    </dgm:pt>
    <dgm:pt modelId="{14585FB5-A93F-43D5-9667-273C4CEC6D79}" type="pres">
      <dgm:prSet presAssocID="{4EE9FF44-DBC5-4569-85C9-064B6A19A957}" presName="Name9" presStyleLbl="parChTrans1D2" presStyleIdx="8" presStyleCnt="10"/>
      <dgm:spPr/>
      <dgm:t>
        <a:bodyPr/>
        <a:lstStyle/>
        <a:p>
          <a:endParaRPr lang="en-GB"/>
        </a:p>
      </dgm:t>
    </dgm:pt>
    <dgm:pt modelId="{549EFAC2-C2CE-45DD-94C4-8A1FA8819AE7}" type="pres">
      <dgm:prSet presAssocID="{4EE9FF44-DBC5-4569-85C9-064B6A19A957}" presName="connTx" presStyleLbl="parChTrans1D2" presStyleIdx="8" presStyleCnt="10"/>
      <dgm:spPr/>
      <dgm:t>
        <a:bodyPr/>
        <a:lstStyle/>
        <a:p>
          <a:endParaRPr lang="en-GB"/>
        </a:p>
      </dgm:t>
    </dgm:pt>
    <dgm:pt modelId="{520666AD-DEC4-4E8B-8A42-81DF712E8806}" type="pres">
      <dgm:prSet presAssocID="{331E7054-160B-46B2-8A0B-7A7C7F7EA009}" presName="node" presStyleLbl="node1" presStyleIdx="8" presStyleCnt="10" custRadScaleRad="90394" custRadScaleInc="1532">
        <dgm:presLayoutVars>
          <dgm:bulletEnabled val="1"/>
        </dgm:presLayoutVars>
      </dgm:prSet>
      <dgm:spPr/>
      <dgm:t>
        <a:bodyPr/>
        <a:lstStyle/>
        <a:p>
          <a:endParaRPr lang="en-GB"/>
        </a:p>
      </dgm:t>
    </dgm:pt>
    <dgm:pt modelId="{9AB87E90-C269-47FF-B846-5889B785153F}" type="pres">
      <dgm:prSet presAssocID="{DCBCA857-FE86-4709-90D2-34DBECD4271D}" presName="Name9" presStyleLbl="parChTrans1D2" presStyleIdx="9" presStyleCnt="10"/>
      <dgm:spPr/>
      <dgm:t>
        <a:bodyPr/>
        <a:lstStyle/>
        <a:p>
          <a:endParaRPr lang="en-GB"/>
        </a:p>
      </dgm:t>
    </dgm:pt>
    <dgm:pt modelId="{30863041-8168-4970-A9CF-5F39B2898F2D}" type="pres">
      <dgm:prSet presAssocID="{DCBCA857-FE86-4709-90D2-34DBECD4271D}" presName="connTx" presStyleLbl="parChTrans1D2" presStyleIdx="9" presStyleCnt="10"/>
      <dgm:spPr/>
      <dgm:t>
        <a:bodyPr/>
        <a:lstStyle/>
        <a:p>
          <a:endParaRPr lang="en-GB"/>
        </a:p>
      </dgm:t>
    </dgm:pt>
    <dgm:pt modelId="{D34F159E-EE6F-48CC-9A90-33A330D25D88}" type="pres">
      <dgm:prSet presAssocID="{D16E7108-2A42-4DAD-A95D-7C9385004539}" presName="node" presStyleLbl="node1" presStyleIdx="9" presStyleCnt="10" custRadScaleRad="120121" custRadScaleInc="-12527">
        <dgm:presLayoutVars>
          <dgm:bulletEnabled val="1"/>
        </dgm:presLayoutVars>
      </dgm:prSet>
      <dgm:spPr/>
      <dgm:t>
        <a:bodyPr/>
        <a:lstStyle/>
        <a:p>
          <a:endParaRPr lang="en-GB"/>
        </a:p>
      </dgm:t>
    </dgm:pt>
  </dgm:ptLst>
  <dgm:cxnLst>
    <dgm:cxn modelId="{F6960F71-1C6C-4ED9-BB8A-F0DC219D8D35}" type="presOf" srcId="{BCC15A90-7E37-4D66-BB0D-AE7D273A6893}" destId="{D42016BE-DF23-41DE-8A62-5C7D1FF666B0}" srcOrd="1" destOrd="0" presId="urn:microsoft.com/office/officeart/2005/8/layout/radial1"/>
    <dgm:cxn modelId="{CF014667-A75B-4DF4-8C1D-21A80FD486B1}" srcId="{B55FFFA7-AA57-4092-A714-DC11BE63FE1A}" destId="{2A13DAD4-0C65-4E8D-919B-34E4CCFCC525}" srcOrd="1" destOrd="0" parTransId="{5770C408-ED89-4353-A069-2C8DA9D71F63}" sibTransId="{9172F215-A9F5-49EA-80D9-A61C191A690B}"/>
    <dgm:cxn modelId="{5A4B0258-139D-4358-BBBC-EA12B4C46FD0}" srcId="{24D2E86A-1532-43BF-8A50-4F0D194B7CC9}" destId="{6E6AD66A-0CE8-453B-8ED5-1F2D32551896}" srcOrd="6" destOrd="0" parTransId="{C2A149A0-8D62-41F4-B89C-1A891E292A18}" sibTransId="{4719B63F-CB74-440F-B28E-ECF4A54437B9}"/>
    <dgm:cxn modelId="{2255C102-B251-4128-9C98-96AE4A3D7848}" type="presOf" srcId="{308230C2-6CA2-474F-B2F9-472E0546ED7B}" destId="{25852F8A-D8D8-4136-AD43-48EFB5A0CFB0}" srcOrd="0" destOrd="0" presId="urn:microsoft.com/office/officeart/2005/8/layout/radial1"/>
    <dgm:cxn modelId="{DDD5922C-735A-47CC-B094-B0069286B07C}" type="presOf" srcId="{24D2E86A-1532-43BF-8A50-4F0D194B7CC9}" destId="{E0335DCF-E73D-4FE6-B882-205A7C5B6DF2}" srcOrd="0" destOrd="0" presId="urn:microsoft.com/office/officeart/2005/8/layout/radial1"/>
    <dgm:cxn modelId="{45888607-7F11-4413-AED7-A5B36C32925E}" srcId="{24D2E86A-1532-43BF-8A50-4F0D194B7CC9}" destId="{BF32874F-D730-47A0-B2A4-54A873C8F22A}" srcOrd="4" destOrd="0" parTransId="{93CA4CF4-DA50-43AA-A9AB-4E40242D1BEA}" sibTransId="{EB87CC5B-FBF0-41E2-BC57-90DAFC0ACFC1}"/>
    <dgm:cxn modelId="{8F2B63AA-B385-4C05-89B2-F48FB9623712}" type="presOf" srcId="{59A93F34-E78C-4A78-81AA-AC0C7B8DB8E8}" destId="{4D9B7E71-9C00-4A67-B531-7E7BC39FDA78}" srcOrd="0" destOrd="0" presId="urn:microsoft.com/office/officeart/2005/8/layout/radial1"/>
    <dgm:cxn modelId="{26B827C5-3EF2-48D0-8BCC-445DB932587E}" type="presOf" srcId="{921640F8-78B6-4090-A208-9E60AF2C8EFD}" destId="{A945F9A5-E3F6-4CD6-A6AA-AA307D1881FF}" srcOrd="0" destOrd="0" presId="urn:microsoft.com/office/officeart/2005/8/layout/radial1"/>
    <dgm:cxn modelId="{4FF5278F-D156-42EF-915C-881C5193B6C2}" type="presOf" srcId="{331E7054-160B-46B2-8A0B-7A7C7F7EA009}" destId="{520666AD-DEC4-4E8B-8A42-81DF712E8806}" srcOrd="0" destOrd="0" presId="urn:microsoft.com/office/officeart/2005/8/layout/radial1"/>
    <dgm:cxn modelId="{2FF2233B-C2BB-4D75-8621-F1F0C07CA922}" type="presOf" srcId="{4EE9FF44-DBC5-4569-85C9-064B6A19A957}" destId="{549EFAC2-C2CE-45DD-94C4-8A1FA8819AE7}" srcOrd="1" destOrd="0" presId="urn:microsoft.com/office/officeart/2005/8/layout/radial1"/>
    <dgm:cxn modelId="{947357FF-ECA0-4EF7-8BF3-9CCD3EFCC0A8}" type="presOf" srcId="{C2187B2C-9F81-4DC0-9FF3-CCBDFE9028AD}" destId="{B1F15258-F9AC-45B1-9928-A6B2A5C25111}" srcOrd="0" destOrd="0" presId="urn:microsoft.com/office/officeart/2005/8/layout/radial1"/>
    <dgm:cxn modelId="{6D68883C-797C-4AEC-B4DE-413DECBA4070}" type="presOf" srcId="{3E49EF6F-E4F1-4C9E-833B-9ABD01A2361E}" destId="{F1CC6B51-DDEF-47DA-807A-FD2CAAC44267}" srcOrd="1" destOrd="0" presId="urn:microsoft.com/office/officeart/2005/8/layout/radial1"/>
    <dgm:cxn modelId="{95246134-FB41-4246-847D-D9C1992DD445}" type="presOf" srcId="{2171D401-6492-4BFB-BCEB-5C16F69082B9}" destId="{B271FED6-43AF-4424-94E3-74C4429D1717}" srcOrd="0" destOrd="0" presId="urn:microsoft.com/office/officeart/2005/8/layout/radial1"/>
    <dgm:cxn modelId="{29446E89-2769-4D2C-8E1A-B0BD43C446E5}" type="presOf" srcId="{25696B2D-370C-454B-9CFA-A4BD968A10ED}" destId="{BB606FBC-7F2C-4A56-8642-A167207FCC5E}" srcOrd="1" destOrd="0" presId="urn:microsoft.com/office/officeart/2005/8/layout/radial1"/>
    <dgm:cxn modelId="{E2F4890D-5C7F-4EB6-9368-DD86E61752B9}" type="presOf" srcId="{59A93F34-E78C-4A78-81AA-AC0C7B8DB8E8}" destId="{E58C5F5B-6414-4948-9D55-C974751C4E9D}" srcOrd="1" destOrd="0" presId="urn:microsoft.com/office/officeart/2005/8/layout/radial1"/>
    <dgm:cxn modelId="{A93E2AFD-8D44-49E7-83CA-1D5D8A35C58C}" type="presOf" srcId="{C2A149A0-8D62-41F4-B89C-1A891E292A18}" destId="{3F3826CA-4C42-4BE5-8604-A0772745BD27}" srcOrd="0" destOrd="0" presId="urn:microsoft.com/office/officeart/2005/8/layout/radial1"/>
    <dgm:cxn modelId="{58EEC94F-EFEA-402D-B823-BD354FEB5012}" type="presOf" srcId="{25696B2D-370C-454B-9CFA-A4BD968A10ED}" destId="{F5A60219-DC5B-4C24-B943-3F02173867F2}" srcOrd="0" destOrd="0" presId="urn:microsoft.com/office/officeart/2005/8/layout/radial1"/>
    <dgm:cxn modelId="{7BBA0D99-21BE-450C-B4E2-34B8122363BF}" srcId="{24D2E86A-1532-43BF-8A50-4F0D194B7CC9}" destId="{C2187B2C-9F81-4DC0-9FF3-CCBDFE9028AD}" srcOrd="5" destOrd="0" parTransId="{BCC15A90-7E37-4D66-BB0D-AE7D273A6893}" sibTransId="{D014562E-A7D9-4374-A692-431833413DC5}"/>
    <dgm:cxn modelId="{5081D2A2-2DE0-41D0-BB0A-3452F39CBEC6}" type="presOf" srcId="{3E49EF6F-E4F1-4C9E-833B-9ABD01A2361E}" destId="{5B5B1280-ADA8-4881-B2B8-A0FD107FF501}" srcOrd="0" destOrd="0" presId="urn:microsoft.com/office/officeart/2005/8/layout/radial1"/>
    <dgm:cxn modelId="{71DC50BB-E94A-42F3-A93B-6ED36F120C83}" srcId="{24D2E86A-1532-43BF-8A50-4F0D194B7CC9}" destId="{F4AD7020-A942-4169-8BD3-2E1A35D9794A}" srcOrd="0" destOrd="0" parTransId="{3E49EF6F-E4F1-4C9E-833B-9ABD01A2361E}" sibTransId="{9E9586DC-E9C2-45F2-8969-A45B093BAF39}"/>
    <dgm:cxn modelId="{D483D070-C05F-4ACE-B498-1DFB4A7B2909}" type="presOf" srcId="{DCBCA857-FE86-4709-90D2-34DBECD4271D}" destId="{30863041-8168-4970-A9CF-5F39B2898F2D}" srcOrd="1" destOrd="0" presId="urn:microsoft.com/office/officeart/2005/8/layout/radial1"/>
    <dgm:cxn modelId="{E605340D-76E4-40A8-8B1A-4289BD48A6CE}" srcId="{24D2E86A-1532-43BF-8A50-4F0D194B7CC9}" destId="{D16E7108-2A42-4DAD-A95D-7C9385004539}" srcOrd="9" destOrd="0" parTransId="{DCBCA857-FE86-4709-90D2-34DBECD4271D}" sibTransId="{A2F72050-76A4-4A2D-AAD9-BED57831F82F}"/>
    <dgm:cxn modelId="{CCD962B9-0C67-4918-813D-E46B039DC9B7}" type="presOf" srcId="{D16E7108-2A42-4DAD-A95D-7C9385004539}" destId="{D34F159E-EE6F-48CC-9A90-33A330D25D88}" srcOrd="0" destOrd="0" presId="urn:microsoft.com/office/officeart/2005/8/layout/radial1"/>
    <dgm:cxn modelId="{173D5937-2123-49C3-8D98-C7A79E27EA56}" srcId="{24D2E86A-1532-43BF-8A50-4F0D194B7CC9}" destId="{921640F8-78B6-4090-A208-9E60AF2C8EFD}" srcOrd="2" destOrd="0" parTransId="{308230C2-6CA2-474F-B2F9-472E0546ED7B}" sibTransId="{FDF67823-179C-4405-B027-78A578D996A4}"/>
    <dgm:cxn modelId="{D5D49530-F520-4B9F-81E5-9E2D58A06C49}" srcId="{24D2E86A-1532-43BF-8A50-4F0D194B7CC9}" destId="{374EE402-8DBB-4579-8292-45FC9CCC8507}" srcOrd="3" destOrd="0" parTransId="{25696B2D-370C-454B-9CFA-A4BD968A10ED}" sibTransId="{7A7A5E74-249B-4B09-AEE3-623AE6AACD07}"/>
    <dgm:cxn modelId="{D0288092-63FA-4417-BD5B-1EEE8592E9FC}" type="presOf" srcId="{6E6AD66A-0CE8-453B-8ED5-1F2D32551896}" destId="{CDBE2082-59E8-471E-B481-A426E6919A81}" srcOrd="0" destOrd="0" presId="urn:microsoft.com/office/officeart/2005/8/layout/radial1"/>
    <dgm:cxn modelId="{655D9D19-CBE2-4234-8A45-D08FEE0AA0E4}" type="presOf" srcId="{4EE9FF44-DBC5-4569-85C9-064B6A19A957}" destId="{14585FB5-A93F-43D5-9667-273C4CEC6D79}" srcOrd="0" destOrd="0" presId="urn:microsoft.com/office/officeart/2005/8/layout/radial1"/>
    <dgm:cxn modelId="{D80A60EF-AB20-4798-A4C5-D7BC5A7BEAB5}" type="presOf" srcId="{BF32874F-D730-47A0-B2A4-54A873C8F22A}" destId="{2982D18A-A609-44D9-87C1-214A09575234}" srcOrd="0" destOrd="0" presId="urn:microsoft.com/office/officeart/2005/8/layout/radial1"/>
    <dgm:cxn modelId="{5B34E644-BC51-4C78-8A81-758485FFC7AE}" type="presOf" srcId="{596A6FDC-3AAC-40D8-9020-D921090E7F0F}" destId="{D543E18E-7CC0-48DC-AEF5-240E46DE016D}" srcOrd="0" destOrd="0" presId="urn:microsoft.com/office/officeart/2005/8/layout/radial1"/>
    <dgm:cxn modelId="{601E873D-4D7C-447B-A201-0F0F7E1BC4D0}" srcId="{24D2E86A-1532-43BF-8A50-4F0D194B7CC9}" destId="{331E7054-160B-46B2-8A0B-7A7C7F7EA009}" srcOrd="8" destOrd="0" parTransId="{4EE9FF44-DBC5-4569-85C9-064B6A19A957}" sibTransId="{652CD927-9169-4917-AFEA-213F74100328}"/>
    <dgm:cxn modelId="{9FBAF7CB-6938-4F7E-8BAF-A903777FAAC9}" type="presOf" srcId="{93CA4CF4-DA50-43AA-A9AB-4E40242D1BEA}" destId="{3F1420AB-F045-4F7D-8BD9-6C60F322A707}" srcOrd="0" destOrd="0" presId="urn:microsoft.com/office/officeart/2005/8/layout/radial1"/>
    <dgm:cxn modelId="{E60C758B-C4BC-4F1D-A253-4B079C298B3C}" type="presOf" srcId="{BCC15A90-7E37-4D66-BB0D-AE7D273A6893}" destId="{73B44ADC-57B9-44FF-B8C1-ED1DEA4198D4}" srcOrd="0" destOrd="0" presId="urn:microsoft.com/office/officeart/2005/8/layout/radial1"/>
    <dgm:cxn modelId="{5C3F9CD2-E412-4DCA-96CD-296F70B7201E}" type="presOf" srcId="{F13AF59E-782B-4CFC-8490-A185699E9191}" destId="{15F9BB0D-DEAA-4ABE-81A4-C9FFD032C108}" srcOrd="0" destOrd="0" presId="urn:microsoft.com/office/officeart/2005/8/layout/radial1"/>
    <dgm:cxn modelId="{DB20BC1A-F86B-46E7-B6C2-A5B82F35170B}" srcId="{24D2E86A-1532-43BF-8A50-4F0D194B7CC9}" destId="{596A6FDC-3AAC-40D8-9020-D921090E7F0F}" srcOrd="1" destOrd="0" parTransId="{F13AF59E-782B-4CFC-8490-A185699E9191}" sibTransId="{DE44B250-60AD-475A-A5C2-EF2C6913144A}"/>
    <dgm:cxn modelId="{C62B87FB-54FB-49A9-9470-38C6BD5DE300}" type="presOf" srcId="{F4AD7020-A942-4169-8BD3-2E1A35D9794A}" destId="{A2473B9D-F1EA-4840-9D7D-73477F9A438F}" srcOrd="0" destOrd="0" presId="urn:microsoft.com/office/officeart/2005/8/layout/radial1"/>
    <dgm:cxn modelId="{A4806025-8B20-4B2D-8BCB-6FDF023DF2EB}" type="presOf" srcId="{F13AF59E-782B-4CFC-8490-A185699E9191}" destId="{9F756EA6-0292-430B-B94F-E838A9617CE6}" srcOrd="1" destOrd="0" presId="urn:microsoft.com/office/officeart/2005/8/layout/radial1"/>
    <dgm:cxn modelId="{F05A2623-3208-47D6-95D9-6544556E76F3}" srcId="{24D2E86A-1532-43BF-8A50-4F0D194B7CC9}" destId="{2171D401-6492-4BFB-BCEB-5C16F69082B9}" srcOrd="7" destOrd="0" parTransId="{59A93F34-E78C-4A78-81AA-AC0C7B8DB8E8}" sibTransId="{7FA923EE-8A7D-43F7-8A8B-6D19A8581F17}"/>
    <dgm:cxn modelId="{795E9C01-1DE3-4BD8-8701-389BAA3AD4E3}" type="presOf" srcId="{DCBCA857-FE86-4709-90D2-34DBECD4271D}" destId="{9AB87E90-C269-47FF-B846-5889B785153F}" srcOrd="0" destOrd="0" presId="urn:microsoft.com/office/officeart/2005/8/layout/radial1"/>
    <dgm:cxn modelId="{3DF1DC10-17D1-44D8-998D-2A7033BACB2D}" srcId="{B55FFFA7-AA57-4092-A714-DC11BE63FE1A}" destId="{95616A0D-F054-4BFF-97B9-EE54E54D36E9}" srcOrd="2" destOrd="0" parTransId="{183D3FF0-6BA8-4A29-B55D-BC5BFEA2ADDD}" sibTransId="{5CBBADF8-B558-436F-B76F-CA2E6AE7934F}"/>
    <dgm:cxn modelId="{CB3767EA-2C76-46C0-99FD-2D348C708940}" type="presOf" srcId="{93CA4CF4-DA50-43AA-A9AB-4E40242D1BEA}" destId="{50DF4F9E-1FBB-44B0-812E-966D6CE59D39}" srcOrd="1" destOrd="0" presId="urn:microsoft.com/office/officeart/2005/8/layout/radial1"/>
    <dgm:cxn modelId="{CDEAD4AC-A577-467C-9217-461921414ED4}" type="presOf" srcId="{B55FFFA7-AA57-4092-A714-DC11BE63FE1A}" destId="{CDACA8AE-8F66-4689-BBCE-1EEE02E80FF0}" srcOrd="0" destOrd="0" presId="urn:microsoft.com/office/officeart/2005/8/layout/radial1"/>
    <dgm:cxn modelId="{920C2A34-6C5B-4A93-ACA8-D3B56C6A8BFC}" type="presOf" srcId="{308230C2-6CA2-474F-B2F9-472E0546ED7B}" destId="{62534C94-B097-4565-A136-65D6DE60BCDF}" srcOrd="1" destOrd="0" presId="urn:microsoft.com/office/officeart/2005/8/layout/radial1"/>
    <dgm:cxn modelId="{095DC406-361B-4C50-8713-04AD824001AA}" type="presOf" srcId="{C2A149A0-8D62-41F4-B89C-1A891E292A18}" destId="{8FB660FE-222D-425D-93E3-4C28E4C858FC}" srcOrd="1" destOrd="0" presId="urn:microsoft.com/office/officeart/2005/8/layout/radial1"/>
    <dgm:cxn modelId="{8F175AAB-DE72-4774-A660-0139E1991D1F}" type="presOf" srcId="{374EE402-8DBB-4579-8292-45FC9CCC8507}" destId="{33E5308D-85E9-41C7-B06C-D5CBA77D164F}" srcOrd="0" destOrd="0" presId="urn:microsoft.com/office/officeart/2005/8/layout/radial1"/>
    <dgm:cxn modelId="{EE0BDD02-628E-40CC-89BA-EF8D2E2B3B52}" srcId="{B55FFFA7-AA57-4092-A714-DC11BE63FE1A}" destId="{24D2E86A-1532-43BF-8A50-4F0D194B7CC9}" srcOrd="0" destOrd="0" parTransId="{84FF966B-E88E-4856-92A6-C852758F74EB}" sibTransId="{461CFCB0-3274-432A-9593-E639668DC38C}"/>
    <dgm:cxn modelId="{C6A3FE47-FC18-410F-A427-A757FCD4531F}" type="presParOf" srcId="{CDACA8AE-8F66-4689-BBCE-1EEE02E80FF0}" destId="{E0335DCF-E73D-4FE6-B882-205A7C5B6DF2}" srcOrd="0" destOrd="0" presId="urn:microsoft.com/office/officeart/2005/8/layout/radial1"/>
    <dgm:cxn modelId="{92F52458-0CBF-4D99-A136-5A24287D8950}" type="presParOf" srcId="{CDACA8AE-8F66-4689-BBCE-1EEE02E80FF0}" destId="{5B5B1280-ADA8-4881-B2B8-A0FD107FF501}" srcOrd="1" destOrd="0" presId="urn:microsoft.com/office/officeart/2005/8/layout/radial1"/>
    <dgm:cxn modelId="{5EBC9081-0E6F-4D41-B5DA-DD25FE852A00}" type="presParOf" srcId="{5B5B1280-ADA8-4881-B2B8-A0FD107FF501}" destId="{F1CC6B51-DDEF-47DA-807A-FD2CAAC44267}" srcOrd="0" destOrd="0" presId="urn:microsoft.com/office/officeart/2005/8/layout/radial1"/>
    <dgm:cxn modelId="{0BBD4909-6204-49B3-9576-B16D9641AD8A}" type="presParOf" srcId="{CDACA8AE-8F66-4689-BBCE-1EEE02E80FF0}" destId="{A2473B9D-F1EA-4840-9D7D-73477F9A438F}" srcOrd="2" destOrd="0" presId="urn:microsoft.com/office/officeart/2005/8/layout/radial1"/>
    <dgm:cxn modelId="{3392CC78-6496-4909-8947-D1C4FB67B32B}" type="presParOf" srcId="{CDACA8AE-8F66-4689-BBCE-1EEE02E80FF0}" destId="{15F9BB0D-DEAA-4ABE-81A4-C9FFD032C108}" srcOrd="3" destOrd="0" presId="urn:microsoft.com/office/officeart/2005/8/layout/radial1"/>
    <dgm:cxn modelId="{745A1973-FBC1-49FB-B41A-6A8F8933CC1E}" type="presParOf" srcId="{15F9BB0D-DEAA-4ABE-81A4-C9FFD032C108}" destId="{9F756EA6-0292-430B-B94F-E838A9617CE6}" srcOrd="0" destOrd="0" presId="urn:microsoft.com/office/officeart/2005/8/layout/radial1"/>
    <dgm:cxn modelId="{66068E3C-63EB-4B9A-BABC-56B751C368FA}" type="presParOf" srcId="{CDACA8AE-8F66-4689-BBCE-1EEE02E80FF0}" destId="{D543E18E-7CC0-48DC-AEF5-240E46DE016D}" srcOrd="4" destOrd="0" presId="urn:microsoft.com/office/officeart/2005/8/layout/radial1"/>
    <dgm:cxn modelId="{DED0BAA5-F47A-4243-9C09-02535939A24A}" type="presParOf" srcId="{CDACA8AE-8F66-4689-BBCE-1EEE02E80FF0}" destId="{25852F8A-D8D8-4136-AD43-48EFB5A0CFB0}" srcOrd="5" destOrd="0" presId="urn:microsoft.com/office/officeart/2005/8/layout/radial1"/>
    <dgm:cxn modelId="{716A883A-6130-42A8-A8D0-FA38B2F10127}" type="presParOf" srcId="{25852F8A-D8D8-4136-AD43-48EFB5A0CFB0}" destId="{62534C94-B097-4565-A136-65D6DE60BCDF}" srcOrd="0" destOrd="0" presId="urn:microsoft.com/office/officeart/2005/8/layout/radial1"/>
    <dgm:cxn modelId="{092A5769-D8B6-4099-82D2-1D90D6827665}" type="presParOf" srcId="{CDACA8AE-8F66-4689-BBCE-1EEE02E80FF0}" destId="{A945F9A5-E3F6-4CD6-A6AA-AA307D1881FF}" srcOrd="6" destOrd="0" presId="urn:microsoft.com/office/officeart/2005/8/layout/radial1"/>
    <dgm:cxn modelId="{ECB177B1-715D-4A63-9965-0E2D156A40B7}" type="presParOf" srcId="{CDACA8AE-8F66-4689-BBCE-1EEE02E80FF0}" destId="{F5A60219-DC5B-4C24-B943-3F02173867F2}" srcOrd="7" destOrd="0" presId="urn:microsoft.com/office/officeart/2005/8/layout/radial1"/>
    <dgm:cxn modelId="{1999EE80-8517-4A97-974C-878DD5417F88}" type="presParOf" srcId="{F5A60219-DC5B-4C24-B943-3F02173867F2}" destId="{BB606FBC-7F2C-4A56-8642-A167207FCC5E}" srcOrd="0" destOrd="0" presId="urn:microsoft.com/office/officeart/2005/8/layout/radial1"/>
    <dgm:cxn modelId="{45B757E4-4670-4F65-A11B-AEF0396317B3}" type="presParOf" srcId="{CDACA8AE-8F66-4689-BBCE-1EEE02E80FF0}" destId="{33E5308D-85E9-41C7-B06C-D5CBA77D164F}" srcOrd="8" destOrd="0" presId="urn:microsoft.com/office/officeart/2005/8/layout/radial1"/>
    <dgm:cxn modelId="{A20E57C9-517D-4E93-BE22-89A2F09EEDDC}" type="presParOf" srcId="{CDACA8AE-8F66-4689-BBCE-1EEE02E80FF0}" destId="{3F1420AB-F045-4F7D-8BD9-6C60F322A707}" srcOrd="9" destOrd="0" presId="urn:microsoft.com/office/officeart/2005/8/layout/radial1"/>
    <dgm:cxn modelId="{388F1EAE-92DD-4058-A558-2FF9CB1484CA}" type="presParOf" srcId="{3F1420AB-F045-4F7D-8BD9-6C60F322A707}" destId="{50DF4F9E-1FBB-44B0-812E-966D6CE59D39}" srcOrd="0" destOrd="0" presId="urn:microsoft.com/office/officeart/2005/8/layout/radial1"/>
    <dgm:cxn modelId="{1E39A0CB-80CC-4486-A926-649B473C8E3B}" type="presParOf" srcId="{CDACA8AE-8F66-4689-BBCE-1EEE02E80FF0}" destId="{2982D18A-A609-44D9-87C1-214A09575234}" srcOrd="10" destOrd="0" presId="urn:microsoft.com/office/officeart/2005/8/layout/radial1"/>
    <dgm:cxn modelId="{7E46B971-1425-42FD-8371-3231D382A1B6}" type="presParOf" srcId="{CDACA8AE-8F66-4689-BBCE-1EEE02E80FF0}" destId="{73B44ADC-57B9-44FF-B8C1-ED1DEA4198D4}" srcOrd="11" destOrd="0" presId="urn:microsoft.com/office/officeart/2005/8/layout/radial1"/>
    <dgm:cxn modelId="{4EC68E88-D44A-459F-AEF7-E6BC25F4AB41}" type="presParOf" srcId="{73B44ADC-57B9-44FF-B8C1-ED1DEA4198D4}" destId="{D42016BE-DF23-41DE-8A62-5C7D1FF666B0}" srcOrd="0" destOrd="0" presId="urn:microsoft.com/office/officeart/2005/8/layout/radial1"/>
    <dgm:cxn modelId="{15432072-19DE-4910-8C1B-0CF73FB95414}" type="presParOf" srcId="{CDACA8AE-8F66-4689-BBCE-1EEE02E80FF0}" destId="{B1F15258-F9AC-45B1-9928-A6B2A5C25111}" srcOrd="12" destOrd="0" presId="urn:microsoft.com/office/officeart/2005/8/layout/radial1"/>
    <dgm:cxn modelId="{5ADB7F2A-AD41-48A2-AF19-D19DCDEE6F85}" type="presParOf" srcId="{CDACA8AE-8F66-4689-BBCE-1EEE02E80FF0}" destId="{3F3826CA-4C42-4BE5-8604-A0772745BD27}" srcOrd="13" destOrd="0" presId="urn:microsoft.com/office/officeart/2005/8/layout/radial1"/>
    <dgm:cxn modelId="{97ACB712-0835-4CF6-8B97-7A9BB0B8796E}" type="presParOf" srcId="{3F3826CA-4C42-4BE5-8604-A0772745BD27}" destId="{8FB660FE-222D-425D-93E3-4C28E4C858FC}" srcOrd="0" destOrd="0" presId="urn:microsoft.com/office/officeart/2005/8/layout/radial1"/>
    <dgm:cxn modelId="{EF97200C-AC56-462E-88E9-4621663BE312}" type="presParOf" srcId="{CDACA8AE-8F66-4689-BBCE-1EEE02E80FF0}" destId="{CDBE2082-59E8-471E-B481-A426E6919A81}" srcOrd="14" destOrd="0" presId="urn:microsoft.com/office/officeart/2005/8/layout/radial1"/>
    <dgm:cxn modelId="{34C79614-4457-4855-841E-3055503A854A}" type="presParOf" srcId="{CDACA8AE-8F66-4689-BBCE-1EEE02E80FF0}" destId="{4D9B7E71-9C00-4A67-B531-7E7BC39FDA78}" srcOrd="15" destOrd="0" presId="urn:microsoft.com/office/officeart/2005/8/layout/radial1"/>
    <dgm:cxn modelId="{0AF94F52-37E6-49A5-AB9C-B5FE2ADDD600}" type="presParOf" srcId="{4D9B7E71-9C00-4A67-B531-7E7BC39FDA78}" destId="{E58C5F5B-6414-4948-9D55-C974751C4E9D}" srcOrd="0" destOrd="0" presId="urn:microsoft.com/office/officeart/2005/8/layout/radial1"/>
    <dgm:cxn modelId="{85528055-3EFA-4409-B445-DEC20AA59703}" type="presParOf" srcId="{CDACA8AE-8F66-4689-BBCE-1EEE02E80FF0}" destId="{B271FED6-43AF-4424-94E3-74C4429D1717}" srcOrd="16" destOrd="0" presId="urn:microsoft.com/office/officeart/2005/8/layout/radial1"/>
    <dgm:cxn modelId="{6B7A2391-9C52-4194-974F-AEF4495157B9}" type="presParOf" srcId="{CDACA8AE-8F66-4689-BBCE-1EEE02E80FF0}" destId="{14585FB5-A93F-43D5-9667-273C4CEC6D79}" srcOrd="17" destOrd="0" presId="urn:microsoft.com/office/officeart/2005/8/layout/radial1"/>
    <dgm:cxn modelId="{DC38CBFB-6D3F-426E-89C8-CE04C8F45EC9}" type="presParOf" srcId="{14585FB5-A93F-43D5-9667-273C4CEC6D79}" destId="{549EFAC2-C2CE-45DD-94C4-8A1FA8819AE7}" srcOrd="0" destOrd="0" presId="urn:microsoft.com/office/officeart/2005/8/layout/radial1"/>
    <dgm:cxn modelId="{FE8CF4BE-5181-4C54-BBBC-6FC6BC59B7D7}" type="presParOf" srcId="{CDACA8AE-8F66-4689-BBCE-1EEE02E80FF0}" destId="{520666AD-DEC4-4E8B-8A42-81DF712E8806}" srcOrd="18" destOrd="0" presId="urn:microsoft.com/office/officeart/2005/8/layout/radial1"/>
    <dgm:cxn modelId="{6C9916D4-6D5D-44E1-B46C-8D555249CAEE}" type="presParOf" srcId="{CDACA8AE-8F66-4689-BBCE-1EEE02E80FF0}" destId="{9AB87E90-C269-47FF-B846-5889B785153F}" srcOrd="19" destOrd="0" presId="urn:microsoft.com/office/officeart/2005/8/layout/radial1"/>
    <dgm:cxn modelId="{8C36E83C-D82B-471E-B90A-37BCEDE39697}" type="presParOf" srcId="{9AB87E90-C269-47FF-B846-5889B785153F}" destId="{30863041-8168-4970-A9CF-5F39B2898F2D}" srcOrd="0" destOrd="0" presId="urn:microsoft.com/office/officeart/2005/8/layout/radial1"/>
    <dgm:cxn modelId="{CAB126FB-05D8-4596-8B3D-F5BCABE61322}" type="presParOf" srcId="{CDACA8AE-8F66-4689-BBCE-1EEE02E80FF0}" destId="{D34F159E-EE6F-48CC-9A90-33A330D25D88}" srcOrd="2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35DCF-E73D-4FE6-B882-205A7C5B6DF2}">
      <dsp:nvSpPr>
        <dsp:cNvPr id="0" name=""/>
        <dsp:cNvSpPr/>
      </dsp:nvSpPr>
      <dsp:spPr>
        <a:xfrm>
          <a:off x="3686130" y="1760673"/>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b="1" kern="1200" dirty="0" smtClean="0">
              <a:solidFill>
                <a:schemeClr val="tx1"/>
              </a:solidFill>
            </a:rPr>
            <a:t>Fuel Poverty</a:t>
          </a:r>
        </a:p>
        <a:p>
          <a:pPr lvl="0" algn="ctr" defTabSz="355600">
            <a:lnSpc>
              <a:spcPct val="90000"/>
            </a:lnSpc>
            <a:spcBef>
              <a:spcPct val="0"/>
            </a:spcBef>
            <a:spcAft>
              <a:spcPct val="35000"/>
            </a:spcAft>
          </a:pPr>
          <a:r>
            <a:rPr lang="en-GB" sz="800" b="1" kern="1200" dirty="0" smtClean="0">
              <a:solidFill>
                <a:schemeClr val="tx1"/>
              </a:solidFill>
            </a:rPr>
            <a:t>Partnerships</a:t>
          </a:r>
          <a:endParaRPr lang="en-GB" sz="800" b="1" kern="1200" dirty="0">
            <a:solidFill>
              <a:schemeClr val="tx1"/>
            </a:solidFill>
          </a:endParaRPr>
        </a:p>
      </dsp:txBody>
      <dsp:txXfrm>
        <a:off x="3812247" y="1886790"/>
        <a:ext cx="608950" cy="608950"/>
      </dsp:txXfrm>
    </dsp:sp>
    <dsp:sp modelId="{5B5B1280-ADA8-4881-B2B8-A0FD107FF501}">
      <dsp:nvSpPr>
        <dsp:cNvPr id="0" name=""/>
        <dsp:cNvSpPr/>
      </dsp:nvSpPr>
      <dsp:spPr>
        <a:xfrm rot="16200001">
          <a:off x="3796388" y="1430921"/>
          <a:ext cx="640668" cy="18836"/>
        </a:xfrm>
        <a:custGeom>
          <a:avLst/>
          <a:gdLst/>
          <a:ahLst/>
          <a:cxnLst/>
          <a:rect l="0" t="0" r="0" b="0"/>
          <a:pathLst>
            <a:path>
              <a:moveTo>
                <a:pt x="0" y="9418"/>
              </a:moveTo>
              <a:lnTo>
                <a:pt x="640668"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100706" y="1424322"/>
        <a:ext cx="32033" cy="32033"/>
      </dsp:txXfrm>
    </dsp:sp>
    <dsp:sp modelId="{A2473B9D-F1EA-4840-9D7D-73477F9A438F}">
      <dsp:nvSpPr>
        <dsp:cNvPr id="0" name=""/>
        <dsp:cNvSpPr/>
      </dsp:nvSpPr>
      <dsp:spPr>
        <a:xfrm>
          <a:off x="3686130" y="258820"/>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baseline="0" dirty="0" smtClean="0"/>
            <a:t>NHS </a:t>
          </a:r>
          <a:endParaRPr lang="en-GB" sz="600" kern="1200" baseline="0" dirty="0"/>
        </a:p>
      </dsp:txBody>
      <dsp:txXfrm>
        <a:off x="3812247" y="384937"/>
        <a:ext cx="608950" cy="608950"/>
      </dsp:txXfrm>
    </dsp:sp>
    <dsp:sp modelId="{15F9BB0D-DEAA-4ABE-81A4-C9FFD032C108}">
      <dsp:nvSpPr>
        <dsp:cNvPr id="0" name=""/>
        <dsp:cNvSpPr/>
      </dsp:nvSpPr>
      <dsp:spPr>
        <a:xfrm rot="18728220">
          <a:off x="4194928" y="1387821"/>
          <a:ext cx="1280368" cy="18836"/>
        </a:xfrm>
        <a:custGeom>
          <a:avLst/>
          <a:gdLst/>
          <a:ahLst/>
          <a:cxnLst/>
          <a:rect l="0" t="0" r="0" b="0"/>
          <a:pathLst>
            <a:path>
              <a:moveTo>
                <a:pt x="0" y="9418"/>
              </a:moveTo>
              <a:lnTo>
                <a:pt x="1280368"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803103" y="1365230"/>
        <a:ext cx="64018" cy="64018"/>
      </dsp:txXfrm>
    </dsp:sp>
    <dsp:sp modelId="{D543E18E-7CC0-48DC-AEF5-240E46DE016D}">
      <dsp:nvSpPr>
        <dsp:cNvPr id="0" name=""/>
        <dsp:cNvSpPr/>
      </dsp:nvSpPr>
      <dsp:spPr>
        <a:xfrm>
          <a:off x="5122910" y="172620"/>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smtClean="0"/>
            <a:t>Public Health</a:t>
          </a:r>
          <a:endParaRPr lang="en-GB" sz="600" kern="1200" dirty="0"/>
        </a:p>
      </dsp:txBody>
      <dsp:txXfrm>
        <a:off x="5249027" y="298737"/>
        <a:ext cx="608950" cy="608950"/>
      </dsp:txXfrm>
    </dsp:sp>
    <dsp:sp modelId="{25852F8A-D8D8-4136-AD43-48EFB5A0CFB0}">
      <dsp:nvSpPr>
        <dsp:cNvPr id="0" name=""/>
        <dsp:cNvSpPr/>
      </dsp:nvSpPr>
      <dsp:spPr>
        <a:xfrm rot="20616556">
          <a:off x="4515456" y="1960637"/>
          <a:ext cx="706650" cy="18836"/>
        </a:xfrm>
        <a:custGeom>
          <a:avLst/>
          <a:gdLst/>
          <a:ahLst/>
          <a:cxnLst/>
          <a:rect l="0" t="0" r="0" b="0"/>
          <a:pathLst>
            <a:path>
              <a:moveTo>
                <a:pt x="0" y="9418"/>
              </a:moveTo>
              <a:lnTo>
                <a:pt x="706650"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851114" y="1952388"/>
        <a:ext cx="35332" cy="35332"/>
      </dsp:txXfrm>
    </dsp:sp>
    <dsp:sp modelId="{A945F9A5-E3F6-4CD6-A6AA-AA307D1881FF}">
      <dsp:nvSpPr>
        <dsp:cNvPr id="0" name=""/>
        <dsp:cNvSpPr/>
      </dsp:nvSpPr>
      <dsp:spPr>
        <a:xfrm>
          <a:off x="5190247" y="1318251"/>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dirty="0" smtClean="0"/>
            <a:t>Private</a:t>
          </a:r>
        </a:p>
        <a:p>
          <a:pPr lvl="0" algn="ctr" defTabSz="266700">
            <a:lnSpc>
              <a:spcPct val="90000"/>
            </a:lnSpc>
            <a:spcBef>
              <a:spcPct val="0"/>
            </a:spcBef>
            <a:spcAft>
              <a:spcPct val="35000"/>
            </a:spcAft>
          </a:pPr>
          <a:r>
            <a:rPr lang="en-GB" sz="600" kern="1200" dirty="0" smtClean="0"/>
            <a:t>Landlords </a:t>
          </a:r>
          <a:endParaRPr lang="en-GB" sz="600" kern="1200" dirty="0"/>
        </a:p>
      </dsp:txBody>
      <dsp:txXfrm>
        <a:off x="5316364" y="1444368"/>
        <a:ext cx="608950" cy="608950"/>
      </dsp:txXfrm>
    </dsp:sp>
    <dsp:sp modelId="{F5A60219-DC5B-4C24-B943-3F02173867F2}">
      <dsp:nvSpPr>
        <dsp:cNvPr id="0" name=""/>
        <dsp:cNvSpPr/>
      </dsp:nvSpPr>
      <dsp:spPr>
        <a:xfrm rot="1190066">
          <a:off x="4483447" y="2547142"/>
          <a:ext cx="1292020" cy="18836"/>
        </a:xfrm>
        <a:custGeom>
          <a:avLst/>
          <a:gdLst/>
          <a:ahLst/>
          <a:cxnLst/>
          <a:rect l="0" t="0" r="0" b="0"/>
          <a:pathLst>
            <a:path>
              <a:moveTo>
                <a:pt x="0" y="9418"/>
              </a:moveTo>
              <a:lnTo>
                <a:pt x="1292020"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097157" y="2524260"/>
        <a:ext cx="64601" cy="64601"/>
      </dsp:txXfrm>
    </dsp:sp>
    <dsp:sp modelId="{33E5308D-85E9-41C7-B06C-D5CBA77D164F}">
      <dsp:nvSpPr>
        <dsp:cNvPr id="0" name=""/>
        <dsp:cNvSpPr/>
      </dsp:nvSpPr>
      <dsp:spPr>
        <a:xfrm>
          <a:off x="5711600" y="2491262"/>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smtClean="0"/>
            <a:t>Local Authorities</a:t>
          </a:r>
          <a:endParaRPr lang="en-GB" sz="600" kern="1200" dirty="0"/>
        </a:p>
      </dsp:txBody>
      <dsp:txXfrm>
        <a:off x="5837717" y="2617379"/>
        <a:ext cx="608950" cy="608950"/>
      </dsp:txXfrm>
    </dsp:sp>
    <dsp:sp modelId="{3F1420AB-F045-4F7D-8BD9-6C60F322A707}">
      <dsp:nvSpPr>
        <dsp:cNvPr id="0" name=""/>
        <dsp:cNvSpPr/>
      </dsp:nvSpPr>
      <dsp:spPr>
        <a:xfrm rot="3225595">
          <a:off x="4230021" y="2807809"/>
          <a:ext cx="691016" cy="18836"/>
        </a:xfrm>
        <a:custGeom>
          <a:avLst/>
          <a:gdLst/>
          <a:ahLst/>
          <a:cxnLst/>
          <a:rect l="0" t="0" r="0" b="0"/>
          <a:pathLst>
            <a:path>
              <a:moveTo>
                <a:pt x="0" y="9418"/>
              </a:moveTo>
              <a:lnTo>
                <a:pt x="691016"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4558254" y="2799951"/>
        <a:ext cx="34550" cy="34550"/>
      </dsp:txXfrm>
    </dsp:sp>
    <dsp:sp modelId="{2982D18A-A609-44D9-87C1-214A09575234}">
      <dsp:nvSpPr>
        <dsp:cNvPr id="0" name=""/>
        <dsp:cNvSpPr/>
      </dsp:nvSpPr>
      <dsp:spPr>
        <a:xfrm>
          <a:off x="4603745" y="3012596"/>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Clinical Commissioning Groups</a:t>
          </a:r>
        </a:p>
        <a:p>
          <a:pPr lvl="0" algn="ctr" defTabSz="444500">
            <a:lnSpc>
              <a:spcPct val="90000"/>
            </a:lnSpc>
            <a:spcBef>
              <a:spcPct val="0"/>
            </a:spcBef>
            <a:spcAft>
              <a:spcPct val="35000"/>
            </a:spcAft>
          </a:pPr>
          <a:r>
            <a:rPr lang="en-GB" sz="1000" kern="1200" dirty="0" smtClean="0"/>
            <a:t>(CCGs)</a:t>
          </a:r>
          <a:endParaRPr lang="en-GB" sz="1000" kern="1200" dirty="0"/>
        </a:p>
      </dsp:txBody>
      <dsp:txXfrm>
        <a:off x="4729862" y="3138713"/>
        <a:ext cx="608950" cy="608950"/>
      </dsp:txXfrm>
    </dsp:sp>
    <dsp:sp modelId="{73B44ADC-57B9-44FF-B8C1-ED1DEA4198D4}">
      <dsp:nvSpPr>
        <dsp:cNvPr id="0" name=""/>
        <dsp:cNvSpPr/>
      </dsp:nvSpPr>
      <dsp:spPr>
        <a:xfrm rot="5443285">
          <a:off x="3583199" y="3133900"/>
          <a:ext cx="1043071" cy="18836"/>
        </a:xfrm>
        <a:custGeom>
          <a:avLst/>
          <a:gdLst/>
          <a:ahLst/>
          <a:cxnLst/>
          <a:rect l="0" t="0" r="0" b="0"/>
          <a:pathLst>
            <a:path>
              <a:moveTo>
                <a:pt x="0" y="9418"/>
              </a:moveTo>
              <a:lnTo>
                <a:pt x="1043071"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4078657" y="3117241"/>
        <a:ext cx="52153" cy="52153"/>
      </dsp:txXfrm>
    </dsp:sp>
    <dsp:sp modelId="{B1F15258-F9AC-45B1-9928-A6B2A5C25111}">
      <dsp:nvSpPr>
        <dsp:cNvPr id="0" name=""/>
        <dsp:cNvSpPr/>
      </dsp:nvSpPr>
      <dsp:spPr>
        <a:xfrm>
          <a:off x="3662154" y="3664778"/>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GB" sz="1000" kern="1200" dirty="0" smtClean="0"/>
            <a:t>Utility </a:t>
          </a:r>
        </a:p>
        <a:p>
          <a:pPr lvl="0" algn="ctr" defTabSz="444500">
            <a:lnSpc>
              <a:spcPct val="90000"/>
            </a:lnSpc>
            <a:spcBef>
              <a:spcPct val="0"/>
            </a:spcBef>
            <a:spcAft>
              <a:spcPct val="35000"/>
            </a:spcAft>
          </a:pPr>
          <a:r>
            <a:rPr lang="en-GB" sz="1000" kern="1200" dirty="0" smtClean="0"/>
            <a:t>Companies </a:t>
          </a:r>
          <a:endParaRPr lang="en-GB" sz="1000" kern="1200" dirty="0"/>
        </a:p>
      </dsp:txBody>
      <dsp:txXfrm>
        <a:off x="3788271" y="3790895"/>
        <a:ext cx="608950" cy="608950"/>
      </dsp:txXfrm>
    </dsp:sp>
    <dsp:sp modelId="{3F3826CA-4C42-4BE5-8604-A0772745BD27}">
      <dsp:nvSpPr>
        <dsp:cNvPr id="0" name=""/>
        <dsp:cNvSpPr/>
      </dsp:nvSpPr>
      <dsp:spPr>
        <a:xfrm rot="7555476">
          <a:off x="3320784" y="2807813"/>
          <a:ext cx="684810" cy="18836"/>
        </a:xfrm>
        <a:custGeom>
          <a:avLst/>
          <a:gdLst/>
          <a:ahLst/>
          <a:cxnLst/>
          <a:rect l="0" t="0" r="0" b="0"/>
          <a:pathLst>
            <a:path>
              <a:moveTo>
                <a:pt x="0" y="9418"/>
              </a:moveTo>
              <a:lnTo>
                <a:pt x="684810"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646069" y="2800111"/>
        <a:ext cx="34240" cy="34240"/>
      </dsp:txXfrm>
    </dsp:sp>
    <dsp:sp modelId="{CDBE2082-59E8-471E-B481-A426E6919A81}">
      <dsp:nvSpPr>
        <dsp:cNvPr id="0" name=""/>
        <dsp:cNvSpPr/>
      </dsp:nvSpPr>
      <dsp:spPr>
        <a:xfrm>
          <a:off x="2779063" y="3012604"/>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dirty="0" smtClean="0"/>
            <a:t>Health and </a:t>
          </a:r>
        </a:p>
        <a:p>
          <a:pPr lvl="0" algn="ctr" defTabSz="266700">
            <a:lnSpc>
              <a:spcPct val="90000"/>
            </a:lnSpc>
            <a:spcBef>
              <a:spcPct val="0"/>
            </a:spcBef>
            <a:spcAft>
              <a:spcPct val="35000"/>
            </a:spcAft>
          </a:pPr>
          <a:r>
            <a:rPr lang="en-GB" sz="600" kern="1200" dirty="0" smtClean="0"/>
            <a:t>Wellbeing </a:t>
          </a:r>
        </a:p>
        <a:p>
          <a:pPr lvl="0" algn="ctr" defTabSz="266700">
            <a:lnSpc>
              <a:spcPct val="90000"/>
            </a:lnSpc>
            <a:spcBef>
              <a:spcPct val="0"/>
            </a:spcBef>
            <a:spcAft>
              <a:spcPct val="35000"/>
            </a:spcAft>
          </a:pPr>
          <a:r>
            <a:rPr lang="en-GB" sz="600" kern="1200" dirty="0" smtClean="0"/>
            <a:t>Boards</a:t>
          </a:r>
          <a:endParaRPr lang="en-GB" sz="600" kern="1200" dirty="0"/>
        </a:p>
      </dsp:txBody>
      <dsp:txXfrm>
        <a:off x="2905180" y="3138721"/>
        <a:ext cx="608950" cy="608950"/>
      </dsp:txXfrm>
    </dsp:sp>
    <dsp:sp modelId="{4D9B7E71-9C00-4A67-B531-7E7BC39FDA78}">
      <dsp:nvSpPr>
        <dsp:cNvPr id="0" name=""/>
        <dsp:cNvSpPr/>
      </dsp:nvSpPr>
      <dsp:spPr>
        <a:xfrm rot="9567513">
          <a:off x="2531374" y="2547142"/>
          <a:ext cx="1220948" cy="18836"/>
        </a:xfrm>
        <a:custGeom>
          <a:avLst/>
          <a:gdLst/>
          <a:ahLst/>
          <a:cxnLst/>
          <a:rect l="0" t="0" r="0" b="0"/>
          <a:pathLst>
            <a:path>
              <a:moveTo>
                <a:pt x="0" y="9418"/>
              </a:moveTo>
              <a:lnTo>
                <a:pt x="1220948"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111324" y="2526036"/>
        <a:ext cx="61047" cy="61047"/>
      </dsp:txXfrm>
    </dsp:sp>
    <dsp:sp modelId="{B271FED6-43AF-4424-94E3-74C4429D1717}">
      <dsp:nvSpPr>
        <dsp:cNvPr id="0" name=""/>
        <dsp:cNvSpPr/>
      </dsp:nvSpPr>
      <dsp:spPr>
        <a:xfrm>
          <a:off x="1736381" y="2491262"/>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dirty="0" smtClean="0"/>
            <a:t>Voluntary  Sector </a:t>
          </a:r>
        </a:p>
        <a:p>
          <a:pPr lvl="0" algn="ctr" defTabSz="266700">
            <a:lnSpc>
              <a:spcPct val="90000"/>
            </a:lnSpc>
            <a:spcBef>
              <a:spcPct val="0"/>
            </a:spcBef>
            <a:spcAft>
              <a:spcPct val="35000"/>
            </a:spcAft>
          </a:pPr>
          <a:r>
            <a:rPr lang="en-GB" sz="600" kern="1200" dirty="0" smtClean="0"/>
            <a:t>(Home Improvement Agency, Citizens Advice, Age UK)</a:t>
          </a:r>
          <a:endParaRPr lang="en-GB" sz="600" kern="1200" dirty="0"/>
        </a:p>
      </dsp:txBody>
      <dsp:txXfrm>
        <a:off x="1862498" y="2617379"/>
        <a:ext cx="608950" cy="608950"/>
      </dsp:txXfrm>
    </dsp:sp>
    <dsp:sp modelId="{14585FB5-A93F-43D5-9667-273C4CEC6D79}">
      <dsp:nvSpPr>
        <dsp:cNvPr id="0" name=""/>
        <dsp:cNvSpPr/>
      </dsp:nvSpPr>
      <dsp:spPr>
        <a:xfrm rot="11750742">
          <a:off x="2957789" y="1960636"/>
          <a:ext cx="759126" cy="18836"/>
        </a:xfrm>
        <a:custGeom>
          <a:avLst/>
          <a:gdLst/>
          <a:ahLst/>
          <a:cxnLst/>
          <a:rect l="0" t="0" r="0" b="0"/>
          <a:pathLst>
            <a:path>
              <a:moveTo>
                <a:pt x="0" y="9418"/>
              </a:moveTo>
              <a:lnTo>
                <a:pt x="759126"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318374" y="1951076"/>
        <a:ext cx="37956" cy="37956"/>
      </dsp:txXfrm>
    </dsp:sp>
    <dsp:sp modelId="{520666AD-DEC4-4E8B-8A42-81DF712E8806}">
      <dsp:nvSpPr>
        <dsp:cNvPr id="0" name=""/>
        <dsp:cNvSpPr/>
      </dsp:nvSpPr>
      <dsp:spPr>
        <a:xfrm>
          <a:off x="2127390" y="1318251"/>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dirty="0" smtClean="0"/>
            <a:t>Housing </a:t>
          </a:r>
        </a:p>
        <a:p>
          <a:pPr lvl="0" algn="ctr" defTabSz="266700">
            <a:lnSpc>
              <a:spcPct val="90000"/>
            </a:lnSpc>
            <a:spcBef>
              <a:spcPct val="0"/>
            </a:spcBef>
            <a:spcAft>
              <a:spcPct val="35000"/>
            </a:spcAft>
          </a:pPr>
          <a:r>
            <a:rPr lang="en-GB" sz="600" kern="1200" dirty="0" smtClean="0"/>
            <a:t>Associations</a:t>
          </a:r>
          <a:endParaRPr lang="en-GB" sz="600" kern="1200" dirty="0"/>
        </a:p>
      </dsp:txBody>
      <dsp:txXfrm>
        <a:off x="2253507" y="1444368"/>
        <a:ext cx="608950" cy="608950"/>
      </dsp:txXfrm>
    </dsp:sp>
    <dsp:sp modelId="{9AB87E90-C269-47FF-B846-5889B785153F}">
      <dsp:nvSpPr>
        <dsp:cNvPr id="0" name=""/>
        <dsp:cNvSpPr/>
      </dsp:nvSpPr>
      <dsp:spPr>
        <a:xfrm rot="13830393">
          <a:off x="2809843" y="1362281"/>
          <a:ext cx="1262876" cy="18836"/>
        </a:xfrm>
        <a:custGeom>
          <a:avLst/>
          <a:gdLst/>
          <a:ahLst/>
          <a:cxnLst/>
          <a:rect l="0" t="0" r="0" b="0"/>
          <a:pathLst>
            <a:path>
              <a:moveTo>
                <a:pt x="0" y="9418"/>
              </a:moveTo>
              <a:lnTo>
                <a:pt x="1262876" y="9418"/>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3409709" y="1340127"/>
        <a:ext cx="63143" cy="63143"/>
      </dsp:txXfrm>
    </dsp:sp>
    <dsp:sp modelId="{D34F159E-EE6F-48CC-9A90-33A330D25D88}">
      <dsp:nvSpPr>
        <dsp:cNvPr id="0" name=""/>
        <dsp:cNvSpPr/>
      </dsp:nvSpPr>
      <dsp:spPr>
        <a:xfrm>
          <a:off x="2335248" y="121541"/>
          <a:ext cx="861184" cy="86118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en-GB" sz="600" kern="1200" dirty="0" smtClean="0"/>
            <a:t>Community Groups and </a:t>
          </a:r>
        </a:p>
        <a:p>
          <a:pPr lvl="0" algn="ctr" defTabSz="266700">
            <a:lnSpc>
              <a:spcPct val="90000"/>
            </a:lnSpc>
            <a:spcBef>
              <a:spcPct val="0"/>
            </a:spcBef>
            <a:spcAft>
              <a:spcPct val="35000"/>
            </a:spcAft>
          </a:pPr>
          <a:r>
            <a:rPr lang="en-GB" sz="600" kern="1200" dirty="0" smtClean="0"/>
            <a:t>Organisations</a:t>
          </a:r>
          <a:endParaRPr lang="en-GB" sz="600" kern="1200" dirty="0"/>
        </a:p>
      </dsp:txBody>
      <dsp:txXfrm>
        <a:off x="2461365" y="247658"/>
        <a:ext cx="608950" cy="60895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A5CB2FF-96DE-43E6-9577-E33C9AAF2809}" type="datetimeFigureOut">
              <a:rPr lang="en-GB" smtClean="0"/>
              <a:t>19/09/2019</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778002-C4B0-4921-8F67-EB57AF648BA4}" type="slidenum">
              <a:rPr lang="en-GB" smtClean="0"/>
              <a:t>‹#›</a:t>
            </a:fld>
            <a:endParaRPr lang="en-GB"/>
          </a:p>
        </p:txBody>
      </p:sp>
    </p:spTree>
    <p:extLst>
      <p:ext uri="{BB962C8B-B14F-4D97-AF65-F5344CB8AC3E}">
        <p14:creationId xmlns:p14="http://schemas.microsoft.com/office/powerpoint/2010/main" val="1169706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CE92BBD-3A68-451E-83F5-70566647D1DB}" type="datetimeFigureOut">
              <a:rPr lang="en-GB" smtClean="0"/>
              <a:t>19/09/2019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DB22B83-E06F-473E-8E46-8ADA5F1D5027}" type="slidenum">
              <a:rPr lang="en-GB" smtClean="0"/>
              <a:t>‹#›</a:t>
            </a:fld>
            <a:endParaRPr lang="en-GB"/>
          </a:p>
        </p:txBody>
      </p:sp>
    </p:spTree>
    <p:extLst>
      <p:ext uri="{BB962C8B-B14F-4D97-AF65-F5344CB8AC3E}">
        <p14:creationId xmlns:p14="http://schemas.microsoft.com/office/powerpoint/2010/main" val="4013054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6DB22B83-E06F-473E-8E46-8ADA5F1D5027}" type="slidenum">
              <a:rPr lang="en-GB" smtClean="0"/>
              <a:t>1</a:t>
            </a:fld>
            <a:endParaRPr lang="en-GB"/>
          </a:p>
        </p:txBody>
      </p:sp>
    </p:spTree>
    <p:extLst>
      <p:ext uri="{BB962C8B-B14F-4D97-AF65-F5344CB8AC3E}">
        <p14:creationId xmlns:p14="http://schemas.microsoft.com/office/powerpoint/2010/main" val="16664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t>The group’s key aim is to look at new and existing ways to reduce fuel poverty and improve people’s quality of life by assisting residents to achieve affordable warmth.</a:t>
            </a:r>
          </a:p>
          <a:p>
            <a:endParaRPr lang="en-GB" sz="1200" dirty="0" smtClean="0"/>
          </a:p>
          <a:p>
            <a:r>
              <a:rPr lang="en-GB" sz="1200" dirty="0" smtClean="0"/>
              <a:t>The group will also look at ways of adapting to/mitigating the effects of adverse climate change, by assisting residents to reduce their energy consumption, by increasing domestic energy efficiency and the installation of renewable energy technologies in accordance with the Climate Act 2008 and Energy Act 2011.</a:t>
            </a:r>
          </a:p>
          <a:p>
            <a:endParaRPr lang="en-GB" sz="1200" dirty="0" smtClean="0"/>
          </a:p>
          <a:p>
            <a:r>
              <a:rPr lang="en-GB" sz="1200" dirty="0" smtClean="0"/>
              <a:t>The group also focuses on working together on joint projects to maximise resource and funding opportunities, sharing best practice and learning to aid the achievement of the above goals. </a:t>
            </a:r>
            <a:endParaRPr lang="en-GB" sz="1200"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6DB22B83-E06F-473E-8E46-8ADA5F1D5027}" type="slidenum">
              <a:rPr lang="en-GB" smtClean="0"/>
              <a:t>2</a:t>
            </a:fld>
            <a:endParaRPr lang="en-GB"/>
          </a:p>
        </p:txBody>
      </p:sp>
    </p:spTree>
    <p:extLst>
      <p:ext uri="{BB962C8B-B14F-4D97-AF65-F5344CB8AC3E}">
        <p14:creationId xmlns:p14="http://schemas.microsoft.com/office/powerpoint/2010/main" val="103951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Fuel Poverty </a:t>
            </a:r>
          </a:p>
          <a:p>
            <a:r>
              <a:rPr lang="en-US" dirty="0" smtClean="0"/>
              <a:t>	– taking actions</a:t>
            </a:r>
            <a:r>
              <a:rPr lang="en-US" baseline="0" dirty="0" smtClean="0"/>
              <a:t> that will reduce the levels of fuel poor households in the County, through insulation measures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assisting residents to achieve affordable warmth - by reducing energy bills (offering assistance with switching tariff, </a:t>
            </a:r>
            <a:r>
              <a:rPr lang="en-US" baseline="0" dirty="0" err="1" smtClean="0"/>
              <a:t>Sevenoaks</a:t>
            </a:r>
            <a:r>
              <a:rPr lang="en-US" baseline="0" dirty="0" smtClean="0"/>
              <a:t> Switch and Save, and the Energy Deal 	scheme offered by Dover, </a:t>
            </a:r>
            <a:r>
              <a:rPr lang="en-US" baseline="0" dirty="0" err="1" smtClean="0"/>
              <a:t>Dartford</a:t>
            </a:r>
            <a:r>
              <a:rPr lang="en-US" baseline="0" dirty="0" smtClean="0"/>
              <a:t>, </a:t>
            </a:r>
            <a:r>
              <a:rPr lang="en-US" baseline="0" dirty="0" err="1" smtClean="0"/>
              <a:t>Gravesham</a:t>
            </a:r>
            <a:r>
              <a:rPr lang="en-US" baseline="0" dirty="0" smtClean="0"/>
              <a:t>, </a:t>
            </a:r>
            <a:r>
              <a:rPr lang="en-US" baseline="0" dirty="0" err="1" smtClean="0"/>
              <a:t>Tonbridge</a:t>
            </a:r>
            <a:r>
              <a:rPr lang="en-US" baseline="0" dirty="0" smtClean="0"/>
              <a:t> &amp; </a:t>
            </a:r>
            <a:r>
              <a:rPr lang="en-US" baseline="0" dirty="0" err="1" smtClean="0"/>
              <a:t>Malling</a:t>
            </a:r>
            <a:r>
              <a:rPr lang="en-US" baseline="0" dirty="0" smtClean="0"/>
              <a:t> and </a:t>
            </a:r>
            <a:r>
              <a:rPr lang="en-US" baseline="0" dirty="0" err="1" smtClean="0"/>
              <a:t>Tunbridge</a:t>
            </a:r>
            <a:r>
              <a:rPr lang="en-US" baseline="0" dirty="0" smtClean="0"/>
              <a:t> Wells Councils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refine </a:t>
            </a:r>
            <a:r>
              <a:rPr lang="en-US" baseline="0" dirty="0" err="1" smtClean="0"/>
              <a:t>targetting</a:t>
            </a:r>
            <a:r>
              <a:rPr lang="en-US" baseline="0" dirty="0" smtClean="0"/>
              <a:t> of initiatives to reach those most in need of assistance – linking with/ referrals from outside bodies.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Assisting residents to live safe, well and independently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matching funding with Council Private Sector Housing funds, and services, such as disabled </a:t>
            </a:r>
            <a:r>
              <a:rPr lang="en-US" baseline="0" dirty="0" err="1" smtClean="0"/>
              <a:t>facitilities</a:t>
            </a:r>
            <a:r>
              <a:rPr lang="en-US" baseline="0" dirty="0" smtClean="0"/>
              <a:t> grants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link with hospital discharge teams to ensure vulnerable residents do not return to an cold/ unsafe home.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help redress damp and </a:t>
            </a:r>
            <a:r>
              <a:rPr lang="en-US" baseline="0" dirty="0" err="1" smtClean="0"/>
              <a:t>mould</a:t>
            </a:r>
            <a:r>
              <a:rPr lang="en-US" baseline="0" dirty="0" smtClean="0"/>
              <a:t> issues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Carbon Reduction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reduce the amount of heat that escapes from the home – insulation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reduce the amount of energy wasted in the home – advice and more energy efficiency products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Climate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reduce the negative impact on our changing climate by taking the above actions across the domestic sector</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take action within our Councils and with wider partners to reduce carbon footprints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6DB22B83-E06F-473E-8E46-8ADA5F1D5027}" type="slidenum">
              <a:rPr lang="en-GB" smtClean="0"/>
              <a:t>3</a:t>
            </a:fld>
            <a:endParaRPr lang="en-GB"/>
          </a:p>
        </p:txBody>
      </p:sp>
    </p:spTree>
    <p:extLst>
      <p:ext uri="{BB962C8B-B14F-4D97-AF65-F5344CB8AC3E}">
        <p14:creationId xmlns:p14="http://schemas.microsoft.com/office/powerpoint/2010/main" val="103951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achieve the</a:t>
            </a:r>
            <a:r>
              <a:rPr lang="en-US" b="1" baseline="0" dirty="0" smtClean="0"/>
              <a:t> aims of KEEP it is necessary to attract external funding to augment reduced Council budgets </a:t>
            </a:r>
            <a:endParaRPr lang="en-GB" b="1" dirty="0" smtClean="0"/>
          </a:p>
          <a:p>
            <a:endParaRPr lang="en-GB" b="1" dirty="0" smtClean="0"/>
          </a:p>
          <a:p>
            <a:r>
              <a:rPr lang="en-GB" b="1" dirty="0" smtClean="0"/>
              <a:t>Energy Company Obligation (ECO) </a:t>
            </a:r>
            <a:r>
              <a:rPr lang="en-GB" dirty="0" smtClean="0"/>
              <a:t>– this is funding provided</a:t>
            </a:r>
            <a:r>
              <a:rPr lang="en-GB" baseline="0" dirty="0" smtClean="0"/>
              <a:t> by the larger Energy Suppliers to assist residents who are unable to achieve affordable warmth. </a:t>
            </a:r>
          </a:p>
          <a:p>
            <a:r>
              <a:rPr lang="en-GB" baseline="0" dirty="0" smtClean="0"/>
              <a:t>There are 2 streams of ECO Funding</a:t>
            </a:r>
          </a:p>
          <a:p>
            <a:pPr marL="171450" indent="-171450">
              <a:buFont typeface="Arial" panose="020B0604020202020204" pitchFamily="34" charset="0"/>
              <a:buChar char="•"/>
            </a:pPr>
            <a:r>
              <a:rPr lang="en-GB" baseline="0" dirty="0" smtClean="0"/>
              <a:t>the first for residents in receipt of certain benefits, </a:t>
            </a:r>
          </a:p>
          <a:p>
            <a:pPr marL="171450" indent="-171450">
              <a:buFont typeface="Arial" panose="020B0604020202020204" pitchFamily="34" charset="0"/>
              <a:buChar char="•"/>
            </a:pPr>
            <a:r>
              <a:rPr lang="en-GB" baseline="0" dirty="0" smtClean="0"/>
              <a:t>the second is for residents who are on a low income/ have high energy costs (i.e. live in a property that is expensive to heat – uninsulated)/ are vulnerable to living in a cold home as a result of age/ health conditions. </a:t>
            </a:r>
          </a:p>
          <a:p>
            <a:pPr marL="0" indent="0">
              <a:buFont typeface="Arial" panose="020B0604020202020204" pitchFamily="34" charse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Residents requiring financial assistance from ECO funding can contact/ be referred to the Warm Homes Scheme (scheme for Kent residents in receipt of benefits) or their Local Council for</a:t>
            </a:r>
            <a:endParaRPr lang="en-GB" dirty="0" smtClean="0"/>
          </a:p>
          <a:p>
            <a:r>
              <a:rPr lang="en-GB" dirty="0" smtClean="0"/>
              <a:t>the</a:t>
            </a:r>
            <a:r>
              <a:rPr lang="en-GB" baseline="0" dirty="0" smtClean="0"/>
              <a:t> Flexible Eligibility Scheme</a:t>
            </a:r>
          </a:p>
          <a:p>
            <a:endParaRPr lang="en-GB" baseline="0" dirty="0" smtClean="0"/>
          </a:p>
          <a:p>
            <a:r>
              <a:rPr lang="en-GB" dirty="0" smtClean="0"/>
              <a:t>ECO measures that are available include, loft and cavity wall insulation and heating.</a:t>
            </a:r>
          </a:p>
          <a:p>
            <a:endParaRPr lang="en-US" dirty="0" smtClean="0"/>
          </a:p>
          <a:p>
            <a:r>
              <a:rPr lang="en-US" b="1" dirty="0" smtClean="0"/>
              <a:t>Local Authority Funding</a:t>
            </a:r>
          </a:p>
          <a:p>
            <a:r>
              <a:rPr lang="en-US" dirty="0" smtClean="0"/>
              <a:t>Kent Authorities have different pots of funding that can provide financial</a:t>
            </a:r>
            <a:r>
              <a:rPr lang="en-US" baseline="0" dirty="0" smtClean="0"/>
              <a:t> assistance/ top up funding to vulnerable residents, through monies:- </a:t>
            </a:r>
          </a:p>
          <a:p>
            <a:pPr marL="171450" indent="-171450">
              <a:buFont typeface="Arial" panose="020B0604020202020204" pitchFamily="34" charset="0"/>
              <a:buChar char="•"/>
            </a:pPr>
            <a:r>
              <a:rPr lang="en-US" baseline="0" dirty="0" smtClean="0"/>
              <a:t>For properties that meet the CAT 1 HHSRS (Health &amp; Housing Safety Rating System) hazard of excess cold, </a:t>
            </a:r>
          </a:p>
          <a:p>
            <a:pPr marL="171450" indent="-171450">
              <a:buFont typeface="Arial" panose="020B0604020202020204" pitchFamily="34" charset="0"/>
              <a:buChar char="•"/>
            </a:pPr>
            <a:r>
              <a:rPr lang="en-US" baseline="0" dirty="0" smtClean="0"/>
              <a:t>For properties that have occupants who are being discharged from hospital/ have certain health conditions, where a more whole house approach is required (including energy efficiency upgrades, the installation of adaptations that will enable the resident to </a:t>
            </a:r>
            <a:r>
              <a:rPr lang="en-GB" baseline="0" dirty="0" smtClean="0"/>
              <a:t>remain healthy, safe and independent in their own home </a:t>
            </a:r>
            <a:r>
              <a:rPr lang="en-US" baseline="0" dirty="0" smtClean="0"/>
              <a:t>for longer. </a:t>
            </a:r>
          </a:p>
          <a:p>
            <a:pPr marL="171450" indent="-171450">
              <a:buFont typeface="Arial" panose="020B0604020202020204" pitchFamily="34" charset="0"/>
              <a:buChar char="•"/>
            </a:pPr>
            <a:r>
              <a:rPr lang="en-US" baseline="0" dirty="0" smtClean="0"/>
              <a:t>Access to help for hoarding issues</a:t>
            </a:r>
          </a:p>
          <a:p>
            <a:pPr marL="0" indent="0">
              <a:buFontTx/>
              <a:buNone/>
            </a:pPr>
            <a:endParaRPr lang="en-US" baseline="0" dirty="0" smtClean="0"/>
          </a:p>
          <a:p>
            <a:pPr marL="171450" indent="-171450">
              <a:buFont typeface="Arial" panose="020B0604020202020204" pitchFamily="34" charset="0"/>
              <a:buChar char="•"/>
            </a:pPr>
            <a:endParaRPr lang="en-GB" dirty="0" smtClean="0"/>
          </a:p>
          <a:p>
            <a:r>
              <a:rPr lang="en-US" b="1" dirty="0" smtClean="0"/>
              <a:t>SGN funding</a:t>
            </a:r>
          </a:p>
          <a:p>
            <a:r>
              <a:rPr lang="en-US" i="1" dirty="0" smtClean="0"/>
              <a:t>KEEP</a:t>
            </a:r>
            <a:r>
              <a:rPr lang="en-US" i="1" baseline="0" dirty="0" smtClean="0"/>
              <a:t> has secured </a:t>
            </a:r>
            <a:r>
              <a:rPr lang="en-US" i="1" baseline="0" dirty="0" smtClean="0"/>
              <a:t>funding </a:t>
            </a:r>
            <a:r>
              <a:rPr lang="en-US" i="1" baseline="0" dirty="0" smtClean="0"/>
              <a:t>for the Kent Authorities that have signed a MOU with </a:t>
            </a:r>
            <a:r>
              <a:rPr lang="en-US" i="1" baseline="0" dirty="0" err="1" smtClean="0"/>
              <a:t>Gravesham</a:t>
            </a:r>
            <a:r>
              <a:rPr lang="en-US" i="1" baseline="0" dirty="0" smtClean="0"/>
              <a:t> BC who are lead for this funding stream.</a:t>
            </a:r>
          </a:p>
          <a:p>
            <a:r>
              <a:rPr lang="en-US" baseline="0" dirty="0" smtClean="0"/>
              <a:t>The first for fuel poor households/ residents that are vulnerable to the cold and meet the LA Flexible Eligibility Criteria and that are </a:t>
            </a:r>
            <a:r>
              <a:rPr lang="en-US" baseline="0" dirty="0" smtClean="0"/>
              <a:t>within </a:t>
            </a:r>
            <a:r>
              <a:rPr lang="en-US" baseline="0" dirty="0" smtClean="0"/>
              <a:t>23 </a:t>
            </a:r>
            <a:r>
              <a:rPr lang="en-US" baseline="0" dirty="0" err="1" smtClean="0"/>
              <a:t>metres</a:t>
            </a:r>
            <a:r>
              <a:rPr lang="en-US" baseline="0" dirty="0" smtClean="0"/>
              <a:t> of the existing gas mains.  These residents can have pipework connected to the gas mains, usually free of charge.  Currently the price of gas is a lot cheaper per kWh than electricity.  Therefore will help residents achieve affordable warmth.</a:t>
            </a:r>
          </a:p>
          <a:p>
            <a:r>
              <a:rPr lang="en-US" baseline="0" dirty="0" smtClean="0"/>
              <a:t>The second pot of funding is to help residents who have received first time gas connections to have a wet central heating system installed. SGN are offering up to 50% of the cost of the heating system </a:t>
            </a:r>
            <a:r>
              <a:rPr lang="en-US" baseline="0" dirty="0" smtClean="0"/>
              <a:t>(approximately £2,300 </a:t>
            </a:r>
            <a:r>
              <a:rPr lang="en-US" baseline="0" dirty="0" smtClean="0"/>
              <a:t>per property).   </a:t>
            </a:r>
            <a:endParaRPr lang="en-GB" dirty="0" smtClean="0"/>
          </a:p>
          <a:p>
            <a:r>
              <a:rPr lang="en-GB"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KEEP are currently working with a Utility Provider on</a:t>
            </a:r>
            <a:r>
              <a:rPr lang="en-US" sz="1200" kern="1200" baseline="0" dirty="0" smtClean="0">
                <a:solidFill>
                  <a:schemeClr val="tx1"/>
                </a:solidFill>
                <a:effectLst/>
                <a:latin typeface="+mn-lt"/>
                <a:ea typeface="+mn-ea"/>
                <a:cs typeface="+mn-cs"/>
              </a:rPr>
              <a:t> a bid to access more funding to help residents achieve affordable warmth.  The outcome of the application will not be known until early November 2019.</a:t>
            </a:r>
          </a:p>
          <a:p>
            <a:endParaRPr lang="en-US" sz="1200" kern="1200" baseline="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DB22B83-E06F-473E-8E46-8ADA5F1D5027}" type="slidenum">
              <a:rPr lang="en-GB" smtClean="0"/>
              <a:t>4</a:t>
            </a:fld>
            <a:endParaRPr lang="en-GB"/>
          </a:p>
        </p:txBody>
      </p:sp>
    </p:spTree>
    <p:extLst>
      <p:ext uri="{BB962C8B-B14F-4D97-AF65-F5344CB8AC3E}">
        <p14:creationId xmlns:p14="http://schemas.microsoft.com/office/powerpoint/2010/main" val="881457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work in partnership to identify where to target our fuel poverty activities.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a:t>
            </a:r>
            <a:r>
              <a:rPr lang="en-US" sz="1200" kern="1200" baseline="0" dirty="0" smtClean="0">
                <a:solidFill>
                  <a:schemeClr val="tx1"/>
                </a:solidFill>
                <a:effectLst/>
                <a:latin typeface="+mn-lt"/>
                <a:ea typeface="+mn-ea"/>
                <a:cs typeface="+mn-cs"/>
              </a:rPr>
              <a:t> households needing the most help are often those that are the hardest to reach.  Therefore we aim to reach these households through</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 linking with Utilities through their Priority Services Register, </a:t>
            </a:r>
            <a:r>
              <a:rPr lang="en-US" sz="1200" kern="1200" baseline="0" dirty="0" smtClean="0">
                <a:solidFill>
                  <a:schemeClr val="tx1"/>
                </a:solidFill>
                <a:effectLst/>
                <a:latin typeface="+mn-lt"/>
                <a:ea typeface="+mn-ea"/>
                <a:cs typeface="+mn-cs"/>
              </a:rPr>
              <a:t>i.e. Southern Water</a:t>
            </a:r>
            <a:endParaRPr lang="en-US" sz="1200" kern="1200" baseline="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data analysis of existing poverty and health data, address </a:t>
            </a:r>
            <a:r>
              <a:rPr lang="en-GB" sz="1200" kern="1200" dirty="0" smtClean="0">
                <a:solidFill>
                  <a:schemeClr val="tx1"/>
                </a:solidFill>
                <a:effectLst/>
                <a:latin typeface="+mn-lt"/>
                <a:ea typeface="+mn-ea"/>
                <a:cs typeface="+mn-cs"/>
              </a:rPr>
              <a:t>matching,</a:t>
            </a:r>
            <a:r>
              <a:rPr lang="en-GB" sz="1200" kern="1200" baseline="0" dirty="0" smtClean="0">
                <a:solidFill>
                  <a:schemeClr val="tx1"/>
                </a:solidFill>
                <a:effectLst/>
                <a:latin typeface="+mn-lt"/>
                <a:ea typeface="+mn-ea"/>
                <a:cs typeface="+mn-cs"/>
              </a:rPr>
              <a:t> i.e. Public Health Kent and Energy Performance Certificate information.</a:t>
            </a: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Liaising with third party </a:t>
            </a:r>
            <a:r>
              <a:rPr lang="en-US" sz="1200" kern="1200" baseline="0" dirty="0" err="1" smtClean="0">
                <a:solidFill>
                  <a:schemeClr val="tx1"/>
                </a:solidFill>
                <a:effectLst/>
                <a:latin typeface="+mn-lt"/>
                <a:ea typeface="+mn-ea"/>
                <a:cs typeface="+mn-cs"/>
              </a:rPr>
              <a:t>organisations</a:t>
            </a:r>
            <a:r>
              <a:rPr lang="en-US" sz="1200" kern="1200" baseline="0" dirty="0" smtClean="0">
                <a:solidFill>
                  <a:schemeClr val="tx1"/>
                </a:solidFill>
                <a:effectLst/>
                <a:latin typeface="+mn-lt"/>
                <a:ea typeface="+mn-ea"/>
                <a:cs typeface="+mn-cs"/>
              </a:rPr>
              <a:t> to develop referral </a:t>
            </a:r>
            <a:r>
              <a:rPr lang="en-US" sz="1200" kern="1200" baseline="0" dirty="0" smtClean="0">
                <a:solidFill>
                  <a:schemeClr val="tx1"/>
                </a:solidFill>
                <a:effectLst/>
                <a:latin typeface="+mn-lt"/>
                <a:ea typeface="+mn-ea"/>
                <a:cs typeface="+mn-cs"/>
              </a:rPr>
              <a:t>pathways, i.e. Kent Fire &amp; Rescue, SGN Vulnerability team</a:t>
            </a:r>
            <a:endParaRPr lang="en-GB"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 developing pilot energy efficiency </a:t>
            </a:r>
            <a:r>
              <a:rPr lang="en-GB" sz="1200" kern="1200" dirty="0" smtClean="0">
                <a:solidFill>
                  <a:schemeClr val="tx1"/>
                </a:solidFill>
                <a:effectLst/>
                <a:latin typeface="+mn-lt"/>
                <a:ea typeface="+mn-ea"/>
                <a:cs typeface="+mn-cs"/>
              </a:rPr>
              <a:t>schemes, Green Deal Communities Fund – shared between some KEEP members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providing</a:t>
            </a:r>
            <a:r>
              <a:rPr lang="en-GB" sz="1200" kern="1200" baseline="0" dirty="0" smtClean="0">
                <a:solidFill>
                  <a:schemeClr val="tx1"/>
                </a:solidFill>
                <a:effectLst/>
                <a:latin typeface="+mn-lt"/>
                <a:ea typeface="+mn-ea"/>
                <a:cs typeface="+mn-cs"/>
              </a:rPr>
              <a:t> in the main external wall insulation to vulnerable households</a:t>
            </a:r>
            <a:endParaRPr lang="en-GB" dirty="0" smtClean="0"/>
          </a:p>
          <a:p>
            <a:endParaRPr lang="en-GB" dirty="0"/>
          </a:p>
        </p:txBody>
      </p:sp>
      <p:sp>
        <p:nvSpPr>
          <p:cNvPr id="4" name="Slide Number Placeholder 3"/>
          <p:cNvSpPr>
            <a:spLocks noGrp="1"/>
          </p:cNvSpPr>
          <p:nvPr>
            <p:ph type="sldNum" sz="quarter" idx="10"/>
          </p:nvPr>
        </p:nvSpPr>
        <p:spPr/>
        <p:txBody>
          <a:bodyPr/>
          <a:lstStyle/>
          <a:p>
            <a:fld id="{6DB22B83-E06F-473E-8E46-8ADA5F1D5027}" type="slidenum">
              <a:rPr lang="en-GB" smtClean="0"/>
              <a:t>5</a:t>
            </a:fld>
            <a:endParaRPr lang="en-GB"/>
          </a:p>
        </p:txBody>
      </p:sp>
    </p:spTree>
    <p:extLst>
      <p:ext uri="{BB962C8B-B14F-4D97-AF65-F5344CB8AC3E}">
        <p14:creationId xmlns:p14="http://schemas.microsoft.com/office/powerpoint/2010/main" val="3684504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latin typeface="Arial" panose="020B0604020202020204" pitchFamily="34" charset="0"/>
                <a:cs typeface="Arial" panose="020B0604020202020204" pitchFamily="34" charset="0"/>
              </a:rPr>
              <a:t>KEEP</a:t>
            </a:r>
            <a:r>
              <a:rPr lang="en-US" sz="1200" b="1" baseline="0" dirty="0" smtClean="0">
                <a:latin typeface="Arial" panose="020B0604020202020204" pitchFamily="34" charset="0"/>
                <a:cs typeface="Arial" panose="020B0604020202020204" pitchFamily="34" charset="0"/>
              </a:rPr>
              <a:t> developed and published a Fuel Poverty Strategy for Kent in 2016</a:t>
            </a:r>
          </a:p>
          <a:p>
            <a:endParaRPr lang="en-US" sz="1200" b="1" baseline="0" dirty="0" smtClean="0">
              <a:latin typeface="Arial" panose="020B0604020202020204" pitchFamily="34" charset="0"/>
              <a:cs typeface="Arial" panose="020B0604020202020204" pitchFamily="34" charset="0"/>
            </a:endParaRPr>
          </a:p>
          <a:p>
            <a:r>
              <a:rPr lang="en-US" sz="1200" b="1" baseline="0" dirty="0" smtClean="0">
                <a:latin typeface="Arial" panose="020B0604020202020204" pitchFamily="34" charset="0"/>
                <a:cs typeface="Arial" panose="020B0604020202020204" pitchFamily="34" charset="0"/>
              </a:rPr>
              <a:t>These are the priorities identified.</a:t>
            </a:r>
            <a:endParaRPr lang="en-GB" sz="1200" b="1" dirty="0" smtClean="0">
              <a:latin typeface="Arial" panose="020B0604020202020204" pitchFamily="34" charset="0"/>
              <a:cs typeface="Arial" panose="020B0604020202020204" pitchFamily="34" charset="0"/>
            </a:endParaRPr>
          </a:p>
          <a:p>
            <a:r>
              <a:rPr lang="en-GB" sz="1200" b="1" dirty="0" smtClean="0">
                <a:latin typeface="Arial" panose="020B0604020202020204" pitchFamily="34" charset="0"/>
                <a:cs typeface="Arial" panose="020B0604020202020204" pitchFamily="34" charset="0"/>
              </a:rPr>
              <a:t>Priority 1: Information gathering and sharing</a:t>
            </a:r>
            <a:endParaRPr lang="en-GB" sz="1200" dirty="0" smtClean="0">
              <a:latin typeface="Arial" panose="020B0604020202020204" pitchFamily="34" charset="0"/>
              <a:cs typeface="Arial" panose="020B0604020202020204" pitchFamily="34" charset="0"/>
            </a:endParaRPr>
          </a:p>
          <a:p>
            <a:pPr lvl="0"/>
            <a:r>
              <a:rPr lang="en-GB" sz="1200" dirty="0" smtClean="0">
                <a:latin typeface="Arial" panose="020B0604020202020204" pitchFamily="34" charset="0"/>
                <a:cs typeface="Arial" panose="020B0604020202020204" pitchFamily="34" charset="0"/>
              </a:rPr>
              <a:t>To understand who and where our vulnerable residents are and how best to help them.</a:t>
            </a:r>
          </a:p>
          <a:p>
            <a:pPr lvl="0"/>
            <a:r>
              <a:rPr lang="en-GB" sz="1200" dirty="0" smtClean="0">
                <a:latin typeface="Arial" panose="020B0604020202020204" pitchFamily="34" charset="0"/>
                <a:cs typeface="Arial" panose="020B0604020202020204" pitchFamily="34" charset="0"/>
              </a:rPr>
              <a:t>To collate, map and share relevant data sets to enable us to clearly identify the most vulnerable residents who are at risk of fuel poverty and monitor progress </a:t>
            </a:r>
          </a:p>
          <a:p>
            <a:pPr lvl="0"/>
            <a:r>
              <a:rPr lang="en-GB" sz="1200" dirty="0" smtClean="0">
                <a:latin typeface="Arial" panose="020B0604020202020204" pitchFamily="34" charset="0"/>
                <a:cs typeface="Arial" panose="020B0604020202020204" pitchFamily="34" charset="0"/>
              </a:rPr>
              <a:t>To work in partnership to identify resources to help us deliver programmes that tackle fuel poverty, starting with the most vulnerable residents (Resources include partners, staff time, funding </a:t>
            </a:r>
            <a:r>
              <a:rPr lang="en-GB" sz="1200" dirty="0" err="1" smtClean="0">
                <a:latin typeface="Arial" panose="020B0604020202020204" pitchFamily="34" charset="0"/>
                <a:cs typeface="Arial" panose="020B0604020202020204" pitchFamily="34" charset="0"/>
              </a:rPr>
              <a:t>etc</a:t>
            </a:r>
            <a:r>
              <a:rPr lang="en-GB" sz="1200" dirty="0" smtClean="0">
                <a:latin typeface="Arial" panose="020B0604020202020204" pitchFamily="34" charset="0"/>
                <a:cs typeface="Arial" panose="020B0604020202020204" pitchFamily="34" charset="0"/>
              </a:rPr>
              <a:t>).</a:t>
            </a:r>
          </a:p>
          <a:p>
            <a:pPr lvl="0"/>
            <a:r>
              <a:rPr lang="en-GB" sz="1200" dirty="0" smtClean="0">
                <a:latin typeface="Arial" panose="020B0604020202020204" pitchFamily="34" charset="0"/>
                <a:cs typeface="Arial" panose="020B0604020202020204" pitchFamily="34" charset="0"/>
              </a:rPr>
              <a:t>Promote a better understanding of fuel poverty and the links to wider health outcomes</a:t>
            </a:r>
          </a:p>
          <a:p>
            <a:r>
              <a:rPr lang="en-GB" sz="1200" b="1" dirty="0" smtClean="0">
                <a:latin typeface="Arial" panose="020B0604020202020204" pitchFamily="34" charset="0"/>
                <a:cs typeface="Arial" panose="020B0604020202020204" pitchFamily="34" charset="0"/>
              </a:rPr>
              <a:t>Priority 2: Improving energy efficiency</a:t>
            </a:r>
            <a:endParaRPr lang="en-GB" sz="1200" dirty="0" smtClean="0">
              <a:latin typeface="Arial" panose="020B0604020202020204" pitchFamily="34" charset="0"/>
              <a:cs typeface="Arial" panose="020B0604020202020204" pitchFamily="34" charset="0"/>
            </a:endParaRPr>
          </a:p>
          <a:p>
            <a:pPr lvl="0"/>
            <a:r>
              <a:rPr lang="en-GB" sz="1200" dirty="0" smtClean="0">
                <a:latin typeface="Arial" panose="020B0604020202020204" pitchFamily="34" charset="0"/>
                <a:cs typeface="Arial" panose="020B0604020202020204" pitchFamily="34" charset="0"/>
              </a:rPr>
              <a:t>Work towards achieving the national target (in Kent) of ensuring that as many fuel poor homes as is reasonably practicable achieve a minimum energy efficiency rating of band C, by 2030. </a:t>
            </a:r>
          </a:p>
          <a:p>
            <a:pPr lvl="0"/>
            <a:r>
              <a:rPr lang="en-GB" sz="1200" dirty="0" smtClean="0">
                <a:latin typeface="Arial" panose="020B0604020202020204" pitchFamily="34" charset="0"/>
                <a:cs typeface="Arial" panose="020B0604020202020204" pitchFamily="34" charset="0"/>
              </a:rPr>
              <a:t>Maximise the uptake of current energy efficiency programmes in all sectors of the community.</a:t>
            </a:r>
          </a:p>
          <a:p>
            <a:pPr lvl="0"/>
            <a:r>
              <a:rPr lang="en-GB" sz="1200" dirty="0" smtClean="0">
                <a:latin typeface="Arial" panose="020B0604020202020204" pitchFamily="34" charset="0"/>
                <a:cs typeface="Arial" panose="020B0604020202020204" pitchFamily="34" charset="0"/>
              </a:rPr>
              <a:t>Investigate additional resources to support energy efficiency programmes.</a:t>
            </a:r>
          </a:p>
          <a:p>
            <a:r>
              <a:rPr lang="en-GB" sz="1200" b="1" dirty="0" smtClean="0">
                <a:latin typeface="Arial" panose="020B0604020202020204" pitchFamily="34" charset="0"/>
                <a:cs typeface="Arial" panose="020B0604020202020204" pitchFamily="34" charset="0"/>
              </a:rPr>
              <a:t>Priority 3: Reducing fuel costs</a:t>
            </a:r>
            <a:endParaRPr lang="en-GB" sz="1200" dirty="0" smtClean="0">
              <a:latin typeface="Arial" panose="020B0604020202020204" pitchFamily="34" charset="0"/>
              <a:cs typeface="Arial" panose="020B0604020202020204" pitchFamily="34" charset="0"/>
            </a:endParaRPr>
          </a:p>
          <a:p>
            <a:pPr lvl="0"/>
            <a:r>
              <a:rPr lang="en-GB" sz="1200" dirty="0" smtClean="0">
                <a:latin typeface="Arial" panose="020B0604020202020204" pitchFamily="34" charset="0"/>
                <a:cs typeface="Arial" panose="020B0604020202020204" pitchFamily="34" charset="0"/>
              </a:rPr>
              <a:t>Develop and roll out existing collective switching schemes to maximise take up and the support they can offer to Kent residents.</a:t>
            </a:r>
          </a:p>
          <a:p>
            <a:pPr lvl="0"/>
            <a:r>
              <a:rPr lang="en-GB" sz="1200" dirty="0" smtClean="0">
                <a:latin typeface="Arial" panose="020B0604020202020204" pitchFamily="34" charset="0"/>
                <a:cs typeface="Arial" panose="020B0604020202020204" pitchFamily="34" charset="0"/>
              </a:rPr>
              <a:t>Promote the use of Oil clubs to reduce costs for those residents that rely on tis source of fuel.</a:t>
            </a:r>
          </a:p>
          <a:p>
            <a:pPr lvl="0"/>
            <a:r>
              <a:rPr lang="en-GB" sz="1200" dirty="0" smtClean="0">
                <a:latin typeface="Arial" panose="020B0604020202020204" pitchFamily="34" charset="0"/>
                <a:cs typeface="Arial" panose="020B0604020202020204" pitchFamily="34" charset="0"/>
              </a:rPr>
              <a:t>Work with Sothern Gas Network to help people get onto mains gas where practical</a:t>
            </a:r>
          </a:p>
          <a:p>
            <a:pPr lvl="0"/>
            <a:r>
              <a:rPr lang="en-GB" sz="1200" dirty="0" smtClean="0">
                <a:latin typeface="Arial" panose="020B0604020202020204" pitchFamily="34" charset="0"/>
                <a:cs typeface="Arial" panose="020B0604020202020204" pitchFamily="34" charset="0"/>
              </a:rPr>
              <a:t>Provide a programme of advice and guidance to enable residents to understand and implement effective energy management solutions in the home.</a:t>
            </a:r>
          </a:p>
          <a:p>
            <a:r>
              <a:rPr lang="en-GB" sz="1200" b="1" dirty="0" smtClean="0">
                <a:latin typeface="Arial" panose="020B0604020202020204" pitchFamily="34" charset="0"/>
                <a:cs typeface="Arial" panose="020B0604020202020204" pitchFamily="34" charset="0"/>
              </a:rPr>
              <a:t>Priority 4: Increase income</a:t>
            </a:r>
            <a:endParaRPr lang="en-GB" sz="1200" dirty="0" smtClean="0">
              <a:latin typeface="Arial" panose="020B0604020202020204" pitchFamily="34" charset="0"/>
              <a:cs typeface="Arial" panose="020B0604020202020204" pitchFamily="34" charset="0"/>
            </a:endParaRPr>
          </a:p>
          <a:p>
            <a:pPr lvl="0"/>
            <a:r>
              <a:rPr lang="en-GB" sz="1200" dirty="0" smtClean="0">
                <a:latin typeface="Arial" panose="020B0604020202020204" pitchFamily="34" charset="0"/>
                <a:cs typeface="Arial" panose="020B0604020202020204" pitchFamily="34" charset="0"/>
              </a:rPr>
              <a:t>Support vulnerable households to maximise income by signposting to relevant services.</a:t>
            </a:r>
          </a:p>
          <a:p>
            <a:pPr lvl="0"/>
            <a:r>
              <a:rPr lang="en-GB" sz="1200" dirty="0" smtClean="0">
                <a:latin typeface="Arial" panose="020B0604020202020204" pitchFamily="34" charset="0"/>
                <a:cs typeface="Arial" panose="020B0604020202020204" pitchFamily="34" charset="0"/>
              </a:rPr>
              <a:t>Work with partners supporting people into employment.</a:t>
            </a:r>
          </a:p>
          <a:p>
            <a:pPr lvl="0"/>
            <a:endParaRPr lang="en-US" sz="1200" dirty="0" smtClean="0">
              <a:latin typeface="Arial" panose="020B0604020202020204" pitchFamily="34" charset="0"/>
              <a:cs typeface="Arial" panose="020B0604020202020204" pitchFamily="34" charset="0"/>
            </a:endParaRPr>
          </a:p>
          <a:p>
            <a:pPr lvl="0"/>
            <a:r>
              <a:rPr lang="en-US" sz="1200" dirty="0" smtClean="0">
                <a:latin typeface="Arial" panose="020B0604020202020204" pitchFamily="34" charset="0"/>
                <a:cs typeface="Arial" panose="020B0604020202020204" pitchFamily="34" charset="0"/>
              </a:rPr>
              <a:t>Government</a:t>
            </a:r>
            <a:r>
              <a:rPr lang="en-US" sz="1200" baseline="0" dirty="0" smtClean="0">
                <a:latin typeface="Arial" panose="020B0604020202020204" pitchFamily="34" charset="0"/>
                <a:cs typeface="Arial" panose="020B0604020202020204" pitchFamily="34" charset="0"/>
              </a:rPr>
              <a:t> have recently consulted on revisions to the Fuel Poverty Strategy for England,  the outcome of which may impact on the Kent Strategy and future actions.</a:t>
            </a:r>
            <a:endParaRPr lang="en-GB" sz="1200" dirty="0" smtClean="0">
              <a:latin typeface="Arial" panose="020B0604020202020204" pitchFamily="34" charset="0"/>
              <a:cs typeface="Arial" panose="020B0604020202020204" pitchFamily="34" charset="0"/>
            </a:endParaRPr>
          </a:p>
          <a:p>
            <a:endParaRPr lang="en-GB" baseline="0" dirty="0" smtClean="0"/>
          </a:p>
        </p:txBody>
      </p:sp>
      <p:sp>
        <p:nvSpPr>
          <p:cNvPr id="4" name="Slide Number Placeholder 3"/>
          <p:cNvSpPr>
            <a:spLocks noGrp="1"/>
          </p:cNvSpPr>
          <p:nvPr>
            <p:ph type="sldNum" sz="quarter" idx="10"/>
          </p:nvPr>
        </p:nvSpPr>
        <p:spPr/>
        <p:txBody>
          <a:bodyPr/>
          <a:lstStyle/>
          <a:p>
            <a:fld id="{6DB22B83-E06F-473E-8E46-8ADA5F1D5027}" type="slidenum">
              <a:rPr lang="en-GB" smtClean="0"/>
              <a:t>6</a:t>
            </a:fld>
            <a:endParaRPr lang="en-GB"/>
          </a:p>
        </p:txBody>
      </p:sp>
    </p:spTree>
    <p:extLst>
      <p:ext uri="{BB962C8B-B14F-4D97-AF65-F5344CB8AC3E}">
        <p14:creationId xmlns:p14="http://schemas.microsoft.com/office/powerpoint/2010/main" val="3306848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mentioned earlier KEEP was</a:t>
            </a:r>
            <a:r>
              <a:rPr lang="en-US" sz="1200" kern="1200" baseline="0" dirty="0" smtClean="0">
                <a:solidFill>
                  <a:schemeClr val="tx1"/>
                </a:solidFill>
                <a:effectLst/>
                <a:latin typeface="+mn-lt"/>
                <a:ea typeface="+mn-ea"/>
                <a:cs typeface="+mn-cs"/>
              </a:rPr>
              <a:t> formed in response to the HECA Act to reduce levels of fuel poverty, however the remit has widened to encompass some of the actions needed to be taken to respond to Climate Change.</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Action</a:t>
            </a:r>
            <a:r>
              <a:rPr lang="en-US" sz="1200" kern="1200" baseline="0" dirty="0" smtClean="0">
                <a:solidFill>
                  <a:schemeClr val="tx1"/>
                </a:solidFill>
                <a:effectLst/>
                <a:latin typeface="+mn-lt"/>
                <a:ea typeface="+mn-ea"/>
                <a:cs typeface="+mn-cs"/>
              </a:rPr>
              <a:t> taken by KEEP members to reduce fuel poverty levels is reported every other year to Government in their HECA reports.  </a:t>
            </a:r>
            <a:r>
              <a:rPr lang="en-US" sz="1200" kern="1200" dirty="0" smtClean="0">
                <a:solidFill>
                  <a:schemeClr val="tx1"/>
                </a:solidFill>
                <a:effectLst/>
                <a:latin typeface="+mn-lt"/>
                <a:ea typeface="+mn-ea"/>
                <a:cs typeface="+mn-cs"/>
              </a:rPr>
              <a:t>Whilst upgrading</a:t>
            </a:r>
            <a:r>
              <a:rPr lang="en-US" sz="1200" kern="1200" baseline="0" dirty="0" smtClean="0">
                <a:solidFill>
                  <a:schemeClr val="tx1"/>
                </a:solidFill>
                <a:effectLst/>
                <a:latin typeface="+mn-lt"/>
                <a:ea typeface="+mn-ea"/>
                <a:cs typeface="+mn-cs"/>
              </a:rPr>
              <a:t> the thermal efficiency of fuel poor households helps residents achieve affordable warmth with the resulting health benefits it also has the knock on effect of reducing carbon emissions from the domestic sector, and therefore forms part of the action Councils’ are taking to respond to the Climate Emergency announced by Government and many of the Kent Local Authorities.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Kent Environment Strategy asks Councils to provide annual updates for the KES implementation plan to demonstrate the actions taken to look after the environment through bio diversity initiatives, climate change adaptation measures (such as flood management schemes), and also cross cutting information about domestic emissions reductions in both their social housing and the wider district.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The Kent Fuel Poverty sits underneath KES and alongside the Energy and Low Emissions Strategy that Kent County Council is developing in response to National ambition for Clean Growth, and the increased profile of Climate Change.  The purpose of the ELES is to identify an evidence-based approach to deliver clean growth in the County, and actions to eliminate poor air quality, reduce fuel poverty and deliver an affordable, clean and secure energy supply.   </a:t>
            </a:r>
            <a:r>
              <a:rPr lang="en-US" sz="1200" kern="1200" baseline="0" dirty="0" smtClean="0">
                <a:solidFill>
                  <a:schemeClr val="tx1"/>
                </a:solidFill>
                <a:effectLst/>
                <a:latin typeface="+mn-lt"/>
                <a:ea typeface="+mn-ea"/>
                <a:cs typeface="+mn-cs"/>
              </a:rPr>
              <a:t>The ELES also links to the South East LEP Government funded Energy Strategy which too highlights the need for action in reducing emissions from the domestic sector, and  the need to ensure homes are fit for the future and stop the reoccurrence of fuel poverty. </a:t>
            </a: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Alongside this many Kent Authorities continue to report on the Greenhouse Gas Emissions as a result of their own operations annually.   </a:t>
            </a:r>
          </a:p>
          <a:p>
            <a:pPr lvl="0"/>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DB22B83-E06F-473E-8E46-8ADA5F1D5027}" type="slidenum">
              <a:rPr lang="en-GB" smtClean="0"/>
              <a:t>7</a:t>
            </a:fld>
            <a:endParaRPr lang="en-GB"/>
          </a:p>
        </p:txBody>
      </p:sp>
    </p:spTree>
    <p:extLst>
      <p:ext uri="{BB962C8B-B14F-4D97-AF65-F5344CB8AC3E}">
        <p14:creationId xmlns:p14="http://schemas.microsoft.com/office/powerpoint/2010/main" val="4043970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hope my</a:t>
            </a:r>
            <a:r>
              <a:rPr lang="en-GB" baseline="0" dirty="0" smtClean="0"/>
              <a:t> presentation has been of interest, and before you get to ask me questions I thought I’d pose you a couple!</a:t>
            </a:r>
          </a:p>
          <a:p>
            <a:endParaRPr lang="en-US" baseline="0" dirty="0" smtClean="0"/>
          </a:p>
          <a:p>
            <a:r>
              <a:rPr lang="en-US" baseline="0" dirty="0" smtClean="0"/>
              <a:t>If you answer yes to either of them, please get in touch</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As </a:t>
            </a:r>
            <a:r>
              <a:rPr lang="en-US" baseline="0" dirty="0" err="1" smtClean="0"/>
              <a:t>Dipna</a:t>
            </a:r>
            <a:r>
              <a:rPr lang="en-US" baseline="0" dirty="0" smtClean="0"/>
              <a:t> couldn’t attend today</a:t>
            </a:r>
            <a:r>
              <a:rPr lang="en-US" baseline="0" smtClean="0"/>
              <a:t>, I’m </a:t>
            </a:r>
            <a:r>
              <a:rPr lang="en-US" baseline="0" dirty="0" smtClean="0"/>
              <a:t>happy to pass on any enquiries.</a:t>
            </a:r>
            <a:endParaRPr lang="en-GB" dirty="0" smtClean="0"/>
          </a:p>
          <a:p>
            <a:endParaRPr lang="en-US" baseline="0" dirty="0" smtClean="0"/>
          </a:p>
          <a:p>
            <a:r>
              <a:rPr lang="en-US" baseline="0" dirty="0" smtClean="0"/>
              <a:t>My parting words are Remember one of my previous slides alone we can do so little together we can do so much</a:t>
            </a:r>
            <a:endParaRPr lang="en-US" baseline="0" dirty="0" smtClean="0"/>
          </a:p>
          <a:p>
            <a:endParaRPr lang="en-US" baseline="0"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DB22B83-E06F-473E-8E46-8ADA5F1D5027}" type="slidenum">
              <a:rPr lang="en-GB" smtClean="0"/>
              <a:t>8</a:t>
            </a:fld>
            <a:endParaRPr lang="en-GB"/>
          </a:p>
        </p:txBody>
      </p:sp>
    </p:spTree>
    <p:extLst>
      <p:ext uri="{BB962C8B-B14F-4D97-AF65-F5344CB8AC3E}">
        <p14:creationId xmlns:p14="http://schemas.microsoft.com/office/powerpoint/2010/main" val="2574850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379EFA-B84B-45EC-9DD3-85B9F303F454}"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2506792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379EFA-B84B-45EC-9DD3-85B9F303F454}"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399150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379EFA-B84B-45EC-9DD3-85B9F303F454}"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3025563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379EFA-B84B-45EC-9DD3-85B9F303F454}"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341172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79EFA-B84B-45EC-9DD3-85B9F303F454}" type="datetimeFigureOut">
              <a:rPr lang="en-GB" smtClean="0"/>
              <a:t>19/09/2019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2853362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379EFA-B84B-45EC-9DD3-85B9F303F454}" type="datetimeFigureOut">
              <a:rPr lang="en-GB" smtClean="0"/>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199699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379EFA-B84B-45EC-9DD3-85B9F303F454}" type="datetimeFigureOut">
              <a:rPr lang="en-GB" smtClean="0"/>
              <a:t>19/09/2019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330761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379EFA-B84B-45EC-9DD3-85B9F303F454}" type="datetimeFigureOut">
              <a:rPr lang="en-GB" smtClean="0"/>
              <a:t>19/09/2019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314188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79EFA-B84B-45EC-9DD3-85B9F303F454}" type="datetimeFigureOut">
              <a:rPr lang="en-GB" smtClean="0"/>
              <a:t>19/09/2019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346693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79EFA-B84B-45EC-9DD3-85B9F303F454}" type="datetimeFigureOut">
              <a:rPr lang="en-GB" smtClean="0"/>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286406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379EFA-B84B-45EC-9DD3-85B9F303F454}" type="datetimeFigureOut">
              <a:rPr lang="en-GB" smtClean="0"/>
              <a:t>19/09/2019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C65A7F-3B53-4969-B912-E18049BA2146}" type="slidenum">
              <a:rPr lang="en-GB" smtClean="0"/>
              <a:t>‹#›</a:t>
            </a:fld>
            <a:endParaRPr lang="en-GB"/>
          </a:p>
        </p:txBody>
      </p:sp>
    </p:spTree>
    <p:extLst>
      <p:ext uri="{BB962C8B-B14F-4D97-AF65-F5344CB8AC3E}">
        <p14:creationId xmlns:p14="http://schemas.microsoft.com/office/powerpoint/2010/main" val="3494041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79EFA-B84B-45EC-9DD3-85B9F303F454}" type="datetimeFigureOut">
              <a:rPr lang="en-GB" smtClean="0"/>
              <a:t>19/09/2019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65A7F-3B53-4969-B912-E18049BA2146}" type="slidenum">
              <a:rPr lang="en-GB" smtClean="0"/>
              <a:t>‹#›</a:t>
            </a:fld>
            <a:endParaRPr lang="en-GB"/>
          </a:p>
        </p:txBody>
      </p:sp>
    </p:spTree>
    <p:extLst>
      <p:ext uri="{BB962C8B-B14F-4D97-AF65-F5344CB8AC3E}">
        <p14:creationId xmlns:p14="http://schemas.microsoft.com/office/powerpoint/2010/main" val="874755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Amanda.martin@dover.gov.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2619723"/>
          </a:xfrm>
        </p:spPr>
        <p:txBody>
          <a:bodyPr>
            <a:normAutofit/>
          </a:bodyPr>
          <a:lstStyle/>
          <a:p>
            <a:r>
              <a:rPr lang="en-GB" sz="3200" dirty="0" smtClean="0">
                <a:latin typeface="Arial" panose="020B0604020202020204" pitchFamily="34" charset="0"/>
                <a:cs typeface="Arial" panose="020B0604020202020204" pitchFamily="34" charset="0"/>
              </a:rPr>
              <a:t>Reducing fuel poverty </a:t>
            </a:r>
            <a:br>
              <a:rPr lang="en-GB" sz="3200" dirty="0" smtClean="0">
                <a:latin typeface="Arial" panose="020B0604020202020204" pitchFamily="34" charset="0"/>
                <a:cs typeface="Arial" panose="020B0604020202020204" pitchFamily="34" charset="0"/>
              </a:rPr>
            </a:br>
            <a:r>
              <a:rPr lang="en-GB" sz="3200" dirty="0" smtClean="0">
                <a:latin typeface="Arial" panose="020B0604020202020204" pitchFamily="34" charset="0"/>
                <a:cs typeface="Arial" panose="020B0604020202020204" pitchFamily="34" charset="0"/>
              </a:rPr>
              <a:t>and </a:t>
            </a:r>
            <a:br>
              <a:rPr lang="en-GB" sz="3200" dirty="0" smtClean="0">
                <a:latin typeface="Arial" panose="020B0604020202020204" pitchFamily="34" charset="0"/>
                <a:cs typeface="Arial" panose="020B0604020202020204" pitchFamily="34" charset="0"/>
              </a:rPr>
            </a:br>
            <a:r>
              <a:rPr lang="en-GB" sz="3200" dirty="0" smtClean="0">
                <a:latin typeface="Arial" panose="020B0604020202020204" pitchFamily="34" charset="0"/>
                <a:cs typeface="Arial" panose="020B0604020202020204" pitchFamily="34" charset="0"/>
              </a:rPr>
              <a:t>carbon emissions</a:t>
            </a:r>
            <a:br>
              <a:rPr lang="en-GB" sz="3200" dirty="0" smtClean="0">
                <a:latin typeface="Arial" panose="020B0604020202020204" pitchFamily="34" charset="0"/>
                <a:cs typeface="Arial" panose="020B0604020202020204" pitchFamily="34" charset="0"/>
              </a:rPr>
            </a:br>
            <a:endParaRPr lang="en-GB"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378053" y="3332584"/>
            <a:ext cx="6400800" cy="2040632"/>
          </a:xfrm>
        </p:spPr>
        <p:txBody>
          <a:bodyPr>
            <a:normAutofit fontScale="70000" lnSpcReduction="20000"/>
          </a:bodyPr>
          <a:lstStyle/>
          <a:p>
            <a:endParaRPr lang="en-GB" sz="2400" dirty="0" smtClean="0">
              <a:solidFill>
                <a:schemeClr val="accent1">
                  <a:lumMod val="75000"/>
                </a:schemeClr>
              </a:solidFill>
              <a:latin typeface="Arial" panose="020B0604020202020204" pitchFamily="34" charset="0"/>
              <a:cs typeface="Arial" panose="020B0604020202020204" pitchFamily="34" charset="0"/>
            </a:endParaRPr>
          </a:p>
          <a:p>
            <a:r>
              <a:rPr lang="en-GB" sz="3100" b="1" dirty="0" smtClean="0">
                <a:solidFill>
                  <a:schemeClr val="tx1"/>
                </a:solidFill>
                <a:latin typeface="Arial" panose="020B0604020202020204" pitchFamily="34" charset="0"/>
                <a:cs typeface="Arial" panose="020B0604020202020204" pitchFamily="34" charset="0"/>
              </a:rPr>
              <a:t>Kent Energy Efficiency Partnership</a:t>
            </a:r>
          </a:p>
          <a:p>
            <a:r>
              <a:rPr lang="en-GB" sz="3100" b="1" dirty="0" smtClean="0">
                <a:solidFill>
                  <a:schemeClr val="tx1"/>
                </a:solidFill>
                <a:latin typeface="Arial" panose="020B0604020202020204" pitchFamily="34" charset="0"/>
                <a:cs typeface="Arial" panose="020B0604020202020204" pitchFamily="34" charset="0"/>
              </a:rPr>
              <a:t>(KEEP)</a:t>
            </a:r>
          </a:p>
          <a:p>
            <a:endParaRPr lang="en-GB" sz="2400" b="1" dirty="0" smtClean="0">
              <a:solidFill>
                <a:schemeClr val="tx1"/>
              </a:solidFill>
              <a:latin typeface="Arial" panose="020B0604020202020204" pitchFamily="34" charset="0"/>
              <a:cs typeface="Arial" panose="020B0604020202020204" pitchFamily="34" charset="0"/>
            </a:endParaRPr>
          </a:p>
          <a:p>
            <a:r>
              <a:rPr lang="en-US" sz="2400" b="1" dirty="0" smtClean="0">
                <a:solidFill>
                  <a:schemeClr val="accent1">
                    <a:lumMod val="75000"/>
                  </a:schemeClr>
                </a:solidFill>
                <a:latin typeface="Arial" panose="020B0604020202020204" pitchFamily="34" charset="0"/>
                <a:cs typeface="Arial" panose="020B0604020202020204" pitchFamily="34" charset="0"/>
              </a:rPr>
              <a:t>Amanda Martin</a:t>
            </a:r>
          </a:p>
          <a:p>
            <a:r>
              <a:rPr lang="en-US" sz="2400" b="1" dirty="0" smtClean="0">
                <a:solidFill>
                  <a:schemeClr val="accent1">
                    <a:lumMod val="75000"/>
                  </a:schemeClr>
                </a:solidFill>
                <a:latin typeface="Arial" panose="020B0604020202020204" pitchFamily="34" charset="0"/>
                <a:cs typeface="Arial" panose="020B0604020202020204" pitchFamily="34" charset="0"/>
              </a:rPr>
              <a:t>Climate Change and Energy Conservation Officer, Dover District Council</a:t>
            </a:r>
            <a:endParaRPr lang="en-GB" sz="2400" b="1" dirty="0" smtClean="0">
              <a:solidFill>
                <a:schemeClr val="accent1">
                  <a:lumMod val="75000"/>
                </a:schemeClr>
              </a:solidFill>
              <a:latin typeface="Arial" panose="020B0604020202020204" pitchFamily="34" charset="0"/>
              <a:cs typeface="Arial" panose="020B0604020202020204" pitchFamily="34" charset="0"/>
            </a:endParaRPr>
          </a:p>
          <a:p>
            <a:endParaRPr lang="en-GB" sz="24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6303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latin typeface="Arial" panose="020B0604020202020204" pitchFamily="34" charset="0"/>
                <a:cs typeface="Arial" panose="020B0604020202020204" pitchFamily="34" charset="0"/>
              </a:rPr>
              <a:t>About KEEP</a:t>
            </a:r>
            <a:r>
              <a:rPr lang="en-GB" dirty="0" smtClean="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12776"/>
            <a:ext cx="8229600" cy="4968552"/>
          </a:xfrm>
        </p:spPr>
        <p:txBody>
          <a:bodyPr>
            <a:normAutofit/>
          </a:bodyPr>
          <a:lstStyle/>
          <a:p>
            <a:pPr marL="0" indent="0">
              <a:buNone/>
            </a:pPr>
            <a:r>
              <a:rPr lang="en-GB" sz="2200" dirty="0" smtClean="0">
                <a:latin typeface="Arial" panose="020B0604020202020204" pitchFamily="34" charset="0"/>
                <a:cs typeface="Arial" panose="020B0604020202020204" pitchFamily="34" charset="0"/>
              </a:rPr>
              <a:t>Kent Energy Efficiency Partnership was established over 20 years in response to the Home Energy Conservation Act 1995 (HECA).</a:t>
            </a:r>
          </a:p>
          <a:p>
            <a:pPr marL="0" indent="0">
              <a:buNone/>
            </a:pPr>
            <a:endParaRPr lang="en-US" sz="2200" dirty="0" smtClean="0">
              <a:latin typeface="Arial" panose="020B0604020202020204" pitchFamily="34" charset="0"/>
              <a:cs typeface="Arial" panose="020B0604020202020204" pitchFamily="34" charset="0"/>
            </a:endParaRPr>
          </a:p>
          <a:p>
            <a:pPr marL="0" indent="0">
              <a:buNone/>
            </a:pPr>
            <a:r>
              <a:rPr lang="en-US" sz="2200" dirty="0" smtClean="0">
                <a:latin typeface="Arial" panose="020B0604020202020204" pitchFamily="34" charset="0"/>
                <a:cs typeface="Arial" panose="020B0604020202020204" pitchFamily="34" charset="0"/>
              </a:rPr>
              <a:t>The partnership is made up of Council Officers whose role includes a responsibility to take action on reducing and reporting on levels of fuel poverty.</a:t>
            </a:r>
            <a:endParaRPr lang="en-GB" sz="2200" dirty="0" smtClean="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pPr marL="0" indent="0">
              <a:buNone/>
            </a:pPr>
            <a:endParaRPr lang="en-GB" sz="2200" dirty="0" smtClean="0">
              <a:latin typeface="Arial" panose="020B0604020202020204" pitchFamily="34" charset="0"/>
              <a:cs typeface="Arial" panose="020B0604020202020204" pitchFamily="34" charset="0"/>
            </a:endParaRPr>
          </a:p>
          <a:p>
            <a:pPr marL="0" indent="0">
              <a:buNone/>
            </a:pPr>
            <a:endParaRPr lang="en-GB" sz="22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984064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latin typeface="Arial" panose="020B0604020202020204" pitchFamily="34" charset="0"/>
                <a:cs typeface="Arial" panose="020B0604020202020204" pitchFamily="34" charset="0"/>
              </a:rPr>
              <a:t>KEEP’s role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t>Fuel Poverty </a:t>
            </a:r>
          </a:p>
          <a:p>
            <a:r>
              <a:rPr lang="en-US" dirty="0" smtClean="0"/>
              <a:t>Assist residents to live safe, well and independently in their own homes </a:t>
            </a:r>
          </a:p>
          <a:p>
            <a:r>
              <a:rPr lang="en-GB" dirty="0" smtClean="0"/>
              <a:t>Carbon Reduction</a:t>
            </a:r>
          </a:p>
          <a:p>
            <a:r>
              <a:rPr lang="en-GB" dirty="0" smtClean="0"/>
              <a:t>Climate Change</a:t>
            </a:r>
          </a:p>
          <a:p>
            <a:endParaRPr lang="en-GB" dirty="0" smtClean="0"/>
          </a:p>
        </p:txBody>
      </p:sp>
    </p:spTree>
    <p:extLst>
      <p:ext uri="{BB962C8B-B14F-4D97-AF65-F5344CB8AC3E}">
        <p14:creationId xmlns:p14="http://schemas.microsoft.com/office/powerpoint/2010/main" val="2758343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Fuel Poverty - funding		</a:t>
            </a:r>
            <a:endParaRPr lang="en-GB" dirty="0"/>
          </a:p>
        </p:txBody>
      </p:sp>
      <p:sp>
        <p:nvSpPr>
          <p:cNvPr id="3" name="Content Placeholder 2"/>
          <p:cNvSpPr>
            <a:spLocks noGrp="1"/>
          </p:cNvSpPr>
          <p:nvPr>
            <p:ph idx="1"/>
          </p:nvPr>
        </p:nvSpPr>
        <p:spPr/>
        <p:txBody>
          <a:bodyPr>
            <a:normAutofit/>
          </a:bodyPr>
          <a:lstStyle/>
          <a:p>
            <a:r>
              <a:rPr lang="en-GB" sz="2400" dirty="0" smtClean="0">
                <a:latin typeface="Arial" panose="020B0604020202020204" pitchFamily="34" charset="0"/>
                <a:cs typeface="Arial" panose="020B0604020202020204" pitchFamily="34" charset="0"/>
              </a:rPr>
              <a:t>Energy Company Obligation (ECO)</a:t>
            </a:r>
          </a:p>
          <a:p>
            <a:pPr lvl="1">
              <a:buFont typeface="Arial" panose="020B0604020202020204" pitchFamily="34" charset="0"/>
              <a:buChar char="•"/>
            </a:pPr>
            <a:r>
              <a:rPr lang="en-GB" sz="2000" dirty="0" smtClean="0">
                <a:latin typeface="Arial" panose="020B0604020202020204" pitchFamily="34" charset="0"/>
                <a:cs typeface="Arial" panose="020B0604020202020204" pitchFamily="34" charset="0"/>
              </a:rPr>
              <a:t>Warm Homes Scheme</a:t>
            </a:r>
          </a:p>
          <a:p>
            <a:pPr lvl="1">
              <a:buFont typeface="Arial" panose="020B0604020202020204" pitchFamily="34" charset="0"/>
              <a:buChar char="•"/>
            </a:pPr>
            <a:r>
              <a:rPr lang="en-GB" sz="2000" dirty="0" smtClean="0">
                <a:latin typeface="Arial" panose="020B0604020202020204" pitchFamily="34" charset="0"/>
                <a:cs typeface="Arial" panose="020B0604020202020204" pitchFamily="34" charset="0"/>
              </a:rPr>
              <a:t>Local Authority Flexible Eligibility scheme</a:t>
            </a:r>
          </a:p>
          <a:p>
            <a:r>
              <a:rPr lang="en-GB" sz="2400" dirty="0" smtClean="0">
                <a:latin typeface="Arial" panose="020B0604020202020204" pitchFamily="34" charset="0"/>
                <a:cs typeface="Arial" panose="020B0604020202020204" pitchFamily="34" charset="0"/>
              </a:rPr>
              <a:t>Local Authority Funding</a:t>
            </a:r>
          </a:p>
          <a:p>
            <a:pPr lvl="1">
              <a:buFont typeface="Arial" panose="020B0604020202020204" pitchFamily="34" charset="0"/>
              <a:buChar char="•"/>
            </a:pPr>
            <a:r>
              <a:rPr lang="en-US" sz="2000" dirty="0" smtClean="0">
                <a:latin typeface="Arial" panose="020B0604020202020204" pitchFamily="34" charset="0"/>
                <a:cs typeface="Arial" panose="020B0604020202020204" pitchFamily="34" charset="0"/>
              </a:rPr>
              <a:t>Housing Assistance Policies</a:t>
            </a:r>
          </a:p>
          <a:p>
            <a:pPr lvl="1">
              <a:buFont typeface="Arial" panose="020B0604020202020204" pitchFamily="34" charset="0"/>
              <a:buChar char="•"/>
            </a:pPr>
            <a:r>
              <a:rPr lang="en-US" sz="2000" dirty="0" smtClean="0">
                <a:latin typeface="Arial" panose="020B0604020202020204" pitchFamily="34" charset="0"/>
                <a:cs typeface="Arial" panose="020B0604020202020204" pitchFamily="34" charset="0"/>
              </a:rPr>
              <a:t>Better Care Fund</a:t>
            </a:r>
          </a:p>
          <a:p>
            <a:pPr lvl="1"/>
            <a:endParaRPr lang="en-US" sz="20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GB" sz="2400" dirty="0" smtClean="0">
                <a:latin typeface="Arial" panose="020B0604020202020204" pitchFamily="34" charset="0"/>
                <a:cs typeface="Arial" panose="020B0604020202020204" pitchFamily="34" charset="0"/>
              </a:rPr>
              <a:t>External Funding</a:t>
            </a:r>
          </a:p>
          <a:p>
            <a:pPr marL="457200" lvl="1" indent="0">
              <a:buNone/>
            </a:pPr>
            <a:r>
              <a:rPr lang="en-US" sz="2400" dirty="0" smtClean="0">
                <a:latin typeface="Arial" panose="020B0604020202020204" pitchFamily="34" charset="0"/>
                <a:cs typeface="Arial" panose="020B0604020202020204" pitchFamily="34" charset="0"/>
              </a:rPr>
              <a:t>Southern Gas Networks (SGN)</a:t>
            </a:r>
          </a:p>
          <a:p>
            <a:pPr lvl="1">
              <a:buFont typeface="Arial" panose="020B0604020202020204" pitchFamily="34" charset="0"/>
              <a:buChar char="•"/>
            </a:pPr>
            <a:r>
              <a:rPr lang="en-US" sz="24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Fuel Poor Network Extension Scheme</a:t>
            </a:r>
          </a:p>
          <a:p>
            <a:pPr lvl="1">
              <a:buFont typeface="Arial" panose="020B0604020202020204" pitchFamily="34" charset="0"/>
              <a:buChar char="•"/>
            </a:pP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First Time Central Heating Fund</a:t>
            </a:r>
          </a:p>
          <a:p>
            <a:pPr lvl="1">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marL="457200" lvl="1" indent="0">
              <a:buNone/>
            </a:pPr>
            <a:endParaRPr lang="en-GB" sz="2400" dirty="0">
              <a:latin typeface="Arial" panose="020B0604020202020204" pitchFamily="34" charset="0"/>
              <a:cs typeface="Arial" panose="020B0604020202020204" pitchFamily="34" charset="0"/>
            </a:endParaRPr>
          </a:p>
          <a:p>
            <a:pPr marL="457200" lvl="1" indent="0">
              <a:buNone/>
            </a:pPr>
            <a:endParaRPr lang="en-US" sz="2000" dirty="0">
              <a:latin typeface="Arial" panose="020B0604020202020204" pitchFamily="34" charset="0"/>
              <a:cs typeface="Arial" panose="020B0604020202020204" pitchFamily="34" charset="0"/>
            </a:endParaRPr>
          </a:p>
          <a:p>
            <a:pPr marL="457200" lvl="1" indent="0">
              <a:buNone/>
            </a:pPr>
            <a:endParaRPr lang="en-GB" sz="1600" dirty="0" smtClean="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dirty="0" smtClean="0"/>
          </a:p>
          <a:p>
            <a:endParaRPr lang="en-GB" dirty="0" smtClean="0"/>
          </a:p>
          <a:p>
            <a:endParaRPr lang="en-GB" dirty="0"/>
          </a:p>
        </p:txBody>
      </p:sp>
    </p:spTree>
    <p:extLst>
      <p:ext uri="{BB962C8B-B14F-4D97-AF65-F5344CB8AC3E}">
        <p14:creationId xmlns:p14="http://schemas.microsoft.com/office/powerpoint/2010/main" val="3661472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12168"/>
          </a:xfrm>
        </p:spPr>
        <p:txBody>
          <a:bodyPr>
            <a:normAutofit fontScale="90000"/>
          </a:bodyPr>
          <a:lstStyle/>
          <a:p>
            <a:r>
              <a:rPr lang="en-GB" dirty="0" smtClean="0"/>
              <a:t/>
            </a:r>
            <a:br>
              <a:rPr lang="en-GB" dirty="0" smtClean="0"/>
            </a:br>
            <a:r>
              <a:rPr lang="en-GB" dirty="0" smtClean="0"/>
              <a:t>“Alone we can do so little:  </a:t>
            </a:r>
            <a:br>
              <a:rPr lang="en-GB" dirty="0" smtClean="0"/>
            </a:br>
            <a:r>
              <a:rPr lang="en-GB" dirty="0" smtClean="0"/>
              <a:t>Together we can do so much” </a:t>
            </a:r>
            <a:r>
              <a:rPr lang="en-GB" sz="2000" dirty="0" smtClean="0"/>
              <a:t>Helen Keller</a:t>
            </a:r>
            <a:r>
              <a:rPr lang="en-GB" dirty="0" smtClean="0"/>
              <a:t/>
            </a:r>
            <a:br>
              <a:rPr lang="en-GB" dirty="0" smtClean="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99161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09163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latin typeface="Arial" panose="020B0604020202020204" pitchFamily="34" charset="0"/>
                <a:cs typeface="Arial" panose="020B0604020202020204" pitchFamily="34" charset="0"/>
              </a:rPr>
              <a:t/>
            </a:r>
            <a:br>
              <a:rPr lang="en-GB" sz="3600" dirty="0" smtClean="0">
                <a:latin typeface="Arial" panose="020B0604020202020204" pitchFamily="34" charset="0"/>
                <a:cs typeface="Arial" panose="020B0604020202020204" pitchFamily="34" charset="0"/>
              </a:rPr>
            </a:br>
            <a:r>
              <a:rPr lang="en-GB" sz="3600" dirty="0" smtClean="0">
                <a:latin typeface="Arial" panose="020B0604020202020204" pitchFamily="34" charset="0"/>
                <a:cs typeface="Arial" panose="020B0604020202020204" pitchFamily="34" charset="0"/>
              </a:rPr>
              <a:t>Fuel Poverty Strategy for Kent</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40768"/>
            <a:ext cx="8229600" cy="5040560"/>
          </a:xfrm>
        </p:spPr>
        <p:txBody>
          <a:bodyPr>
            <a:normAutofit/>
          </a:bodyPr>
          <a:lstStyle/>
          <a:p>
            <a:pPr marL="0" indent="0">
              <a:buNone/>
            </a:pPr>
            <a:r>
              <a:rPr lang="en-GB" sz="2000" dirty="0">
                <a:latin typeface="Arial" panose="020B0604020202020204" pitchFamily="34" charset="0"/>
                <a:cs typeface="Arial" panose="020B0604020202020204" pitchFamily="34" charset="0"/>
              </a:rPr>
              <a:t>Our key aims are outlined below and are based on a need to fully understand who vulnerable residents in fuel poverty are and to effectively target them with meaningful interventions that address the three drivers of fuel poverty:  </a:t>
            </a:r>
            <a:endParaRPr lang="en-GB" sz="2000" dirty="0" smtClean="0">
              <a:latin typeface="Arial" panose="020B0604020202020204" pitchFamily="34" charset="0"/>
              <a:cs typeface="Arial" panose="020B0604020202020204" pitchFamily="34" charset="0"/>
            </a:endParaRPr>
          </a:p>
          <a:p>
            <a:pPr marL="0" indent="0">
              <a:buNone/>
            </a:pPr>
            <a:endParaRPr lang="en-GB" sz="2000" dirty="0" smtClean="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Priority 1: Information gathering and sharing</a:t>
            </a: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Priority 2: Improving energy efficiency</a:t>
            </a: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Priority 3: Reducing fuel costs</a:t>
            </a: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Priority 4: Increase income</a:t>
            </a:r>
            <a:endParaRPr lang="en-GB" sz="2000" dirty="0">
              <a:latin typeface="Arial" panose="020B0604020202020204" pitchFamily="34" charset="0"/>
              <a:cs typeface="Arial" panose="020B0604020202020204" pitchFamily="34" charset="0"/>
            </a:endParaRPr>
          </a:p>
          <a:p>
            <a:pPr marL="0" indent="0">
              <a:buNone/>
            </a:pPr>
            <a:endParaRPr lang="en-GB" sz="2000" dirty="0" smtClean="0"/>
          </a:p>
        </p:txBody>
      </p:sp>
    </p:spTree>
    <p:extLst>
      <p:ext uri="{BB962C8B-B14F-4D97-AF65-F5344CB8AC3E}">
        <p14:creationId xmlns:p14="http://schemas.microsoft.com/office/powerpoint/2010/main" val="339815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sz="3600" dirty="0"/>
              <a:t>Climate Emergency </a:t>
            </a:r>
            <a:br>
              <a:rPr lang="en-GB" sz="3600" dirty="0"/>
            </a:br>
            <a:endParaRPr lang="en-GB" sz="3600" dirty="0"/>
          </a:p>
        </p:txBody>
      </p:sp>
      <p:sp>
        <p:nvSpPr>
          <p:cNvPr id="3" name="Content Placeholder 2"/>
          <p:cNvSpPr>
            <a:spLocks noGrp="1"/>
          </p:cNvSpPr>
          <p:nvPr>
            <p:ph idx="1"/>
          </p:nvPr>
        </p:nvSpPr>
        <p:spPr>
          <a:xfrm>
            <a:off x="179512" y="1340768"/>
            <a:ext cx="8640960" cy="4896544"/>
          </a:xfrm>
        </p:spPr>
        <p:txBody>
          <a:bodyPr>
            <a:noAutofit/>
          </a:bodyPr>
          <a:lstStyle/>
          <a:p>
            <a:pPr marL="0" indent="0">
              <a:buNone/>
            </a:pPr>
            <a:r>
              <a:rPr lang="en-GB" sz="2000" dirty="0"/>
              <a:t>All governments (national, regional and local) have a duty to limit the negative impacts of climate breakdown and species extinction. </a:t>
            </a:r>
            <a:endParaRPr lang="en-GB" sz="2000" dirty="0" smtClean="0"/>
          </a:p>
          <a:p>
            <a:pPr marL="0" indent="0">
              <a:buNone/>
            </a:pPr>
            <a:endParaRPr lang="en-GB" sz="2000" dirty="0"/>
          </a:p>
          <a:p>
            <a:pPr marL="0" indent="0">
              <a:buNone/>
            </a:pPr>
            <a:r>
              <a:rPr lang="en-GB" sz="2000" dirty="0" smtClean="0"/>
              <a:t>Local </a:t>
            </a:r>
            <a:r>
              <a:rPr lang="en-GB" sz="2000" dirty="0"/>
              <a:t>governments recognise this should not wait for their national governments to change policies. It is important for the residents of </a:t>
            </a:r>
            <a:r>
              <a:rPr lang="en-GB" sz="2000" dirty="0" smtClean="0"/>
              <a:t>Kent </a:t>
            </a:r>
            <a:r>
              <a:rPr lang="en-GB" sz="2000" dirty="0"/>
              <a:t>and the UK that councils commit to carbon neutrality and take steps to protect </a:t>
            </a:r>
            <a:r>
              <a:rPr lang="en-GB" sz="2000" dirty="0" smtClean="0"/>
              <a:t>biodiversity and reduce fuel poverty </a:t>
            </a:r>
            <a:r>
              <a:rPr lang="en-GB" sz="2000" dirty="0"/>
              <a:t>as quickly as possible</a:t>
            </a:r>
            <a:r>
              <a:rPr lang="en-GB" sz="2000" dirty="0" smtClean="0"/>
              <a:t>.</a:t>
            </a:r>
          </a:p>
          <a:p>
            <a:pPr marL="0" indent="0">
              <a:buNone/>
            </a:pPr>
            <a:endParaRPr lang="en-GB" sz="2000" dirty="0">
              <a:latin typeface="Arial" panose="020B0604020202020204" pitchFamily="34" charset="0"/>
              <a:cs typeface="Arial" panose="020B0604020202020204" pitchFamily="34" charset="0"/>
            </a:endParaRPr>
          </a:p>
        </p:txBody>
      </p:sp>
      <p:pic>
        <p:nvPicPr>
          <p:cNvPr id="4"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304800" y="1052736"/>
            <a:ext cx="8443664" cy="504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53842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KEEP help you?</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Are you in need of help to achieve affordable warmth?</a:t>
            </a:r>
          </a:p>
          <a:p>
            <a:pPr marL="0" indent="0">
              <a:buNone/>
            </a:pPr>
            <a:r>
              <a:rPr lang="en-US" dirty="0" smtClean="0"/>
              <a:t>Are you aware of Kent householders that may need assistance?</a:t>
            </a:r>
          </a:p>
          <a:p>
            <a:pPr marL="0" indent="0">
              <a:buNone/>
            </a:pPr>
            <a:endParaRPr lang="en-US" dirty="0" smtClean="0"/>
          </a:p>
          <a:p>
            <a:pPr marL="0" indent="0">
              <a:buNone/>
            </a:pPr>
            <a:r>
              <a:rPr lang="en-US" dirty="0" err="1" smtClean="0"/>
              <a:t>Dipna</a:t>
            </a:r>
            <a:r>
              <a:rPr lang="en-US" dirty="0" smtClean="0"/>
              <a:t> </a:t>
            </a:r>
            <a:r>
              <a:rPr lang="en-US" dirty="0" err="1"/>
              <a:t>Pattni</a:t>
            </a:r>
            <a:r>
              <a:rPr lang="en-US" dirty="0"/>
              <a:t>, Housing </a:t>
            </a:r>
            <a:r>
              <a:rPr lang="en-US" dirty="0" smtClean="0"/>
              <a:t>Partnerships Manager, </a:t>
            </a:r>
            <a:r>
              <a:rPr lang="en-US" dirty="0" err="1"/>
              <a:t>Gravesham</a:t>
            </a:r>
            <a:r>
              <a:rPr lang="en-US" dirty="0"/>
              <a:t> Borough Council chairs </a:t>
            </a:r>
            <a:r>
              <a:rPr lang="en-US" dirty="0" smtClean="0"/>
              <a:t>KEEP </a:t>
            </a:r>
          </a:p>
          <a:p>
            <a:pPr marL="0" indent="0">
              <a:buNone/>
            </a:pPr>
            <a:endParaRPr lang="en-US" sz="2000" dirty="0" smtClean="0"/>
          </a:p>
          <a:p>
            <a:pPr marL="0" indent="0">
              <a:buNone/>
            </a:pPr>
            <a:r>
              <a:rPr lang="en-US" sz="2000" dirty="0" smtClean="0">
                <a:hlinkClick r:id="rId3"/>
              </a:rPr>
              <a:t>Amanda.martin@dover.gov.uk</a:t>
            </a:r>
            <a:r>
              <a:rPr lang="en-US" sz="2000" dirty="0" smtClean="0"/>
              <a:t> - </a:t>
            </a:r>
          </a:p>
          <a:p>
            <a:pPr marL="0" indent="0">
              <a:buNone/>
            </a:pPr>
            <a:endParaRPr lang="en-US" dirty="0" smtClean="0"/>
          </a:p>
          <a:p>
            <a:pPr marL="0" indent="0">
              <a:buNone/>
            </a:pPr>
            <a:endParaRPr lang="en-GB" dirty="0" smtClean="0"/>
          </a:p>
        </p:txBody>
      </p:sp>
    </p:spTree>
    <p:extLst>
      <p:ext uri="{BB962C8B-B14F-4D97-AF65-F5344CB8AC3E}">
        <p14:creationId xmlns:p14="http://schemas.microsoft.com/office/powerpoint/2010/main" val="341301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1463</TotalTime>
  <Words>1729</Words>
  <Application>Microsoft Office PowerPoint</Application>
  <PresentationFormat>On-screen Show (4:3)</PresentationFormat>
  <Paragraphs>186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Reducing fuel poverty  and  carbon emissions </vt:lpstr>
      <vt:lpstr>About KEEP </vt:lpstr>
      <vt:lpstr>KEEP’s role</vt:lpstr>
      <vt:lpstr>      Fuel Poverty - funding  </vt:lpstr>
      <vt:lpstr> “Alone we can do so little:   Together we can do so much” Helen Keller </vt:lpstr>
      <vt:lpstr> Fuel Poverty Strategy for Kent</vt:lpstr>
      <vt:lpstr>Climate Emergency  </vt:lpstr>
      <vt:lpstr>How can KEEP help you?</vt:lpstr>
    </vt:vector>
  </TitlesOfParts>
  <Company>Kent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Fuel Poverty Strategy</dc:title>
  <dc:creator>Pritchard, Kirstie - GT EPE</dc:creator>
  <cp:lastModifiedBy>Amanda Martin</cp:lastModifiedBy>
  <cp:revision>105</cp:revision>
  <cp:lastPrinted>2015-09-21T09:20:30Z</cp:lastPrinted>
  <dcterms:created xsi:type="dcterms:W3CDTF">2015-09-10T14:54:43Z</dcterms:created>
  <dcterms:modified xsi:type="dcterms:W3CDTF">2019-09-19T17:29:51Z</dcterms:modified>
</cp:coreProperties>
</file>