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401" r:id="rId3"/>
    <p:sldId id="433" r:id="rId4"/>
    <p:sldId id="421" r:id="rId5"/>
    <p:sldId id="382" r:id="rId6"/>
    <p:sldId id="404" r:id="rId7"/>
    <p:sldId id="434" r:id="rId8"/>
    <p:sldId id="405" r:id="rId9"/>
    <p:sldId id="406" r:id="rId10"/>
    <p:sldId id="407" r:id="rId11"/>
    <p:sldId id="353" r:id="rId12"/>
    <p:sldId id="435" r:id="rId13"/>
    <p:sldId id="409" r:id="rId14"/>
    <p:sldId id="426" r:id="rId15"/>
    <p:sldId id="432" r:id="rId16"/>
    <p:sldId id="428" r:id="rId17"/>
    <p:sldId id="436" r:id="rId18"/>
    <p:sldId id="427" r:id="rId19"/>
    <p:sldId id="458" r:id="rId20"/>
    <p:sldId id="437" r:id="rId21"/>
    <p:sldId id="411" r:id="rId22"/>
    <p:sldId id="442" r:id="rId23"/>
    <p:sldId id="443" r:id="rId24"/>
    <p:sldId id="444" r:id="rId25"/>
    <p:sldId id="460" r:id="rId26"/>
    <p:sldId id="438" r:id="rId27"/>
    <p:sldId id="439" r:id="rId28"/>
    <p:sldId id="441" r:id="rId29"/>
    <p:sldId id="440" r:id="rId30"/>
    <p:sldId id="412" r:id="rId31"/>
    <p:sldId id="462" r:id="rId32"/>
    <p:sldId id="445" r:id="rId33"/>
    <p:sldId id="446" r:id="rId34"/>
    <p:sldId id="447" r:id="rId35"/>
    <p:sldId id="449" r:id="rId36"/>
    <p:sldId id="448" r:id="rId37"/>
    <p:sldId id="415" r:id="rId38"/>
    <p:sldId id="414" r:id="rId39"/>
    <p:sldId id="453" r:id="rId40"/>
    <p:sldId id="454" r:id="rId41"/>
    <p:sldId id="451" r:id="rId42"/>
    <p:sldId id="452" r:id="rId43"/>
    <p:sldId id="455" r:id="rId44"/>
    <p:sldId id="461" r:id="rId45"/>
    <p:sldId id="456" r:id="rId46"/>
    <p:sldId id="457" r:id="rId47"/>
    <p:sldId id="459" r:id="rId48"/>
    <p:sldId id="328" r:id="rId4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58" autoAdjust="0"/>
  </p:normalViewPr>
  <p:slideViewPr>
    <p:cSldViewPr>
      <p:cViewPr varScale="1">
        <p:scale>
          <a:sx n="64" d="100"/>
          <a:sy n="64" d="100"/>
        </p:scale>
        <p:origin x="-145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5E5F273-B283-4500-9309-8FE42786ABF9}" type="datetimeFigureOut">
              <a:rPr lang="en-GB" smtClean="0"/>
              <a:t>29/07/2019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212A9B-FD62-4B38-99D8-67130596F856}" type="slidenum">
              <a:rPr lang="en-GB" smtClean="0"/>
              <a:t>‹#›</a:t>
            </a:fld>
            <a:endParaRPr lang="en-GB"/>
          </a:p>
        </p:txBody>
      </p:sp>
    </p:spTree>
    <p:extLst>
      <p:ext uri="{BB962C8B-B14F-4D97-AF65-F5344CB8AC3E}">
        <p14:creationId xmlns:p14="http://schemas.microsoft.com/office/powerpoint/2010/main" val="261061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gray">
          <a:xfrm>
            <a:off x="381000" y="1797237"/>
            <a:ext cx="8305800" cy="80963"/>
          </a:xfrm>
          <a:prstGeom prst="rect">
            <a:avLst/>
          </a:prstGeom>
          <a:solidFill>
            <a:schemeClr val="bg1">
              <a:lumMod val="85000"/>
            </a:schemeClr>
          </a:solidFill>
          <a:ln>
            <a:noFill/>
          </a:ln>
          <a:effectLs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ctr" eaLnBrk="1" fontAlgn="base" hangingPunct="1">
              <a:spcBef>
                <a:spcPct val="50000"/>
              </a:spcBef>
              <a:spcAft>
                <a:spcPct val="0"/>
              </a:spcAft>
            </a:pPr>
            <a:endParaRPr lang="en-US" altLang="en-US">
              <a:solidFill>
                <a:srgbClr val="393130"/>
              </a:solidFill>
            </a:endParaRPr>
          </a:p>
        </p:txBody>
      </p:sp>
      <p:sp>
        <p:nvSpPr>
          <p:cNvPr id="4098" name="Rectangle 2"/>
          <p:cNvSpPr>
            <a:spLocks noGrp="1" noChangeArrowheads="1"/>
          </p:cNvSpPr>
          <p:nvPr>
            <p:ph type="ctrTitle"/>
          </p:nvPr>
        </p:nvSpPr>
        <p:spPr>
          <a:xfrm>
            <a:off x="271463" y="2147888"/>
            <a:ext cx="8424862" cy="2251075"/>
          </a:xfrm>
        </p:spPr>
        <p:txBody>
          <a:bodyPr lIns="90000" tIns="46800" rIns="90000" bIns="46800"/>
          <a:lstStyle>
            <a:lvl1pPr>
              <a:defRPr sz="4000">
                <a:solidFill>
                  <a:srgbClr val="F0AB00"/>
                </a:solidFill>
              </a:defRPr>
            </a:lvl1pPr>
          </a:lstStyle>
          <a:p>
            <a:pPr lvl="0"/>
            <a:r>
              <a:rPr lang="en-US" noProof="0" smtClean="0"/>
              <a:t>Click to edit Master title style</a:t>
            </a:r>
            <a:endParaRPr lang="en-GB" noProof="0" dirty="0" smtClean="0"/>
          </a:p>
        </p:txBody>
      </p:sp>
      <p:sp>
        <p:nvSpPr>
          <p:cNvPr id="4099" name="Rectangle 3"/>
          <p:cNvSpPr>
            <a:spLocks noGrp="1" noChangeArrowheads="1"/>
          </p:cNvSpPr>
          <p:nvPr>
            <p:ph type="subTitle" idx="1"/>
          </p:nvPr>
        </p:nvSpPr>
        <p:spPr>
          <a:xfrm>
            <a:off x="298450" y="4535488"/>
            <a:ext cx="8397875" cy="784225"/>
          </a:xfrm>
        </p:spPr>
        <p:txBody>
          <a:bodyPr lIns="90000" tIns="46800" rIns="90000" bIns="46800"/>
          <a:lstStyle>
            <a:lvl1pPr marL="0" indent="0">
              <a:buFont typeface="Wingdings" pitchFamily="2" charset="2"/>
              <a:buNone/>
              <a:defRPr sz="2600"/>
            </a:lvl1pPr>
          </a:lstStyle>
          <a:p>
            <a:pPr lvl="0"/>
            <a:r>
              <a:rPr lang="en-US" noProof="0" smtClean="0"/>
              <a:t>Click to edit Master subtitle style</a:t>
            </a:r>
            <a:endParaRPr lang="en-GB" noProof="0" dirty="0" smtClean="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18300" y="310010"/>
            <a:ext cx="1058156" cy="105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7217" t="13438" r="9218" b="4520"/>
          <a:stretch/>
        </p:blipFill>
        <p:spPr>
          <a:xfrm>
            <a:off x="381000" y="47619"/>
            <a:ext cx="2433761" cy="1689196"/>
          </a:xfrm>
          <a:prstGeom prst="rect">
            <a:avLst/>
          </a:prstGeom>
        </p:spPr>
      </p:pic>
    </p:spTree>
    <p:extLst>
      <p:ext uri="{BB962C8B-B14F-4D97-AF65-F5344CB8AC3E}">
        <p14:creationId xmlns:p14="http://schemas.microsoft.com/office/powerpoint/2010/main" val="13369899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rPr>
                <a:solidFill>
                  <a:srgbClr val="393130"/>
                </a:solidFill>
              </a:rPr>
              <a:pPr/>
              <a:t>‹#›</a:t>
            </a:fld>
            <a:endParaRPr>
              <a:solidFill>
                <a:srgbClr val="393130"/>
              </a:solidFill>
            </a:endParaRPr>
          </a:p>
        </p:txBody>
      </p:sp>
    </p:spTree>
    <p:extLst>
      <p:ext uri="{BB962C8B-B14F-4D97-AF65-F5344CB8AC3E}">
        <p14:creationId xmlns:p14="http://schemas.microsoft.com/office/powerpoint/2010/main" val="332754744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59636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4" name="Rectangle 9"/>
          <p:cNvSpPr>
            <a:spLocks noChangeArrowheads="1"/>
          </p:cNvSpPr>
          <p:nvPr/>
        </p:nvSpPr>
        <p:spPr bwMode="gray">
          <a:xfrm>
            <a:off x="381000" y="1797237"/>
            <a:ext cx="8305800" cy="80963"/>
          </a:xfrm>
          <a:prstGeom prst="rect">
            <a:avLst/>
          </a:prstGeom>
          <a:solidFill>
            <a:schemeClr val="bg1">
              <a:lumMod val="85000"/>
            </a:schemeClr>
          </a:solidFill>
          <a:ln>
            <a:noFill/>
          </a:ln>
          <a:effectLs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ctr" eaLnBrk="1" fontAlgn="base" hangingPunct="1">
              <a:spcBef>
                <a:spcPct val="50000"/>
              </a:spcBef>
              <a:spcAft>
                <a:spcPct val="0"/>
              </a:spcAft>
            </a:pPr>
            <a:endParaRPr lang="en-US" altLang="en-US">
              <a:solidFill>
                <a:srgbClr val="393130"/>
              </a:solidFill>
            </a:endParaRPr>
          </a:p>
        </p:txBody>
      </p:sp>
      <p:sp>
        <p:nvSpPr>
          <p:cNvPr id="4098" name="Rectangle 2"/>
          <p:cNvSpPr>
            <a:spLocks noGrp="1" noChangeArrowheads="1"/>
          </p:cNvSpPr>
          <p:nvPr>
            <p:ph type="ctrTitle"/>
          </p:nvPr>
        </p:nvSpPr>
        <p:spPr>
          <a:xfrm>
            <a:off x="271463" y="2147888"/>
            <a:ext cx="8424862" cy="2251075"/>
          </a:xfrm>
        </p:spPr>
        <p:txBody>
          <a:bodyPr lIns="90000" tIns="46800" rIns="90000" bIns="46800"/>
          <a:lstStyle>
            <a:lvl1pPr>
              <a:defRPr sz="4000">
                <a:solidFill>
                  <a:srgbClr val="F0AB00"/>
                </a:solidFill>
              </a:defRPr>
            </a:lvl1pPr>
          </a:lstStyle>
          <a:p>
            <a:pPr lvl="0"/>
            <a:r>
              <a:rPr lang="en-US" noProof="0" smtClean="0"/>
              <a:t>Click to edit Master title style</a:t>
            </a:r>
            <a:endParaRPr lang="en-GB" noProof="0" dirty="0" smtClean="0"/>
          </a:p>
        </p:txBody>
      </p:sp>
      <p:sp>
        <p:nvSpPr>
          <p:cNvPr id="4099" name="Rectangle 3"/>
          <p:cNvSpPr>
            <a:spLocks noGrp="1" noChangeArrowheads="1"/>
          </p:cNvSpPr>
          <p:nvPr>
            <p:ph type="subTitle" idx="1"/>
          </p:nvPr>
        </p:nvSpPr>
        <p:spPr>
          <a:xfrm>
            <a:off x="298450" y="4535488"/>
            <a:ext cx="8397875" cy="784225"/>
          </a:xfrm>
        </p:spPr>
        <p:txBody>
          <a:bodyPr lIns="90000" tIns="46800" rIns="90000" bIns="46800"/>
          <a:lstStyle>
            <a:lvl1pPr marL="0" indent="0">
              <a:buFont typeface="Wingdings" pitchFamily="2" charset="2"/>
              <a:buNone/>
              <a:defRPr sz="2600"/>
            </a:lvl1pPr>
          </a:lstStyle>
          <a:p>
            <a:pPr lvl="0"/>
            <a:r>
              <a:rPr lang="en-US" noProof="0" smtClean="0"/>
              <a:t>Click to edit Master subtitle style</a:t>
            </a:r>
            <a:endParaRPr lang="en-GB" noProof="0" dirty="0" smtClean="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18300" y="310010"/>
            <a:ext cx="1058156" cy="105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5130" t="23278" r="6087" b="4275"/>
          <a:stretch/>
        </p:blipFill>
        <p:spPr>
          <a:xfrm>
            <a:off x="317392" y="31813"/>
            <a:ext cx="2934691" cy="1692980"/>
          </a:xfrm>
          <a:prstGeom prst="rect">
            <a:avLst/>
          </a:prstGeom>
        </p:spPr>
      </p:pic>
    </p:spTree>
    <p:extLst>
      <p:ext uri="{BB962C8B-B14F-4D97-AF65-F5344CB8AC3E}">
        <p14:creationId xmlns:p14="http://schemas.microsoft.com/office/powerpoint/2010/main" val="3839250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Rectangle 8"/>
          <p:cNvSpPr/>
          <p:nvPr userDrawn="1"/>
        </p:nvSpPr>
        <p:spPr bwMode="auto">
          <a:xfrm>
            <a:off x="211015" y="1610751"/>
            <a:ext cx="8707902" cy="365760"/>
          </a:xfrm>
          <a:prstGeom prst="rect">
            <a:avLst/>
          </a:prstGeom>
          <a:solidFill>
            <a:schemeClr val="bg1"/>
          </a:solidFill>
          <a:ln>
            <a:noFill/>
          </a:ln>
          <a:effectLst/>
          <a:extLst/>
        </p:spPr>
        <p:txBody>
          <a:bodyPr vert="horz" wrap="non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GB" sz="2000">
              <a:solidFill>
                <a:srgbClr val="393130"/>
              </a:solidFill>
            </a:endParaRPr>
          </a:p>
        </p:txBody>
      </p:sp>
      <p:sp>
        <p:nvSpPr>
          <p:cNvPr id="2" name="Title 1"/>
          <p:cNvSpPr>
            <a:spLocks noGrp="1"/>
          </p:cNvSpPr>
          <p:nvPr>
            <p:ph type="title"/>
          </p:nvPr>
        </p:nvSpPr>
        <p:spPr/>
        <p:txBody>
          <a:bodyPr/>
          <a:lstStyle>
            <a:lvl1pPr>
              <a:defRPr>
                <a:solidFill>
                  <a:srgbClr val="F0AB00"/>
                </a:solidFill>
              </a:defRPr>
            </a:lvl1p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4E0E6B94-66B3-47E6-B5F1-258C53CCAED1}" type="slidenum">
              <a:rPr lang="en-GB" smtClean="0">
                <a:solidFill>
                  <a:srgbClr val="393130"/>
                </a:solidFill>
              </a:rPr>
              <a:pPr>
                <a:defRPr/>
              </a:pPr>
              <a:t>‹#›</a:t>
            </a:fld>
            <a:endParaRPr lang="en-GB">
              <a:solidFill>
                <a:srgbClr val="393130"/>
              </a:solidFill>
            </a:endParaRPr>
          </a:p>
        </p:txBody>
      </p:sp>
      <p:sp>
        <p:nvSpPr>
          <p:cNvPr id="4" name="Footer Placeholder 3"/>
          <p:cNvSpPr>
            <a:spLocks noGrp="1"/>
          </p:cNvSpPr>
          <p:nvPr>
            <p:ph type="ftr" sz="quarter" idx="11"/>
          </p:nvPr>
        </p:nvSpPr>
        <p:spPr/>
        <p:txBody>
          <a:bodyPr/>
          <a:lstStyle/>
          <a:p>
            <a:pPr>
              <a:defRPr/>
            </a:pP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217" t="13438" r="9218" b="4520"/>
          <a:stretch/>
        </p:blipFill>
        <p:spPr>
          <a:xfrm>
            <a:off x="771277" y="1561543"/>
            <a:ext cx="7293079" cy="5061894"/>
          </a:xfrm>
          <a:prstGeom prst="rect">
            <a:avLst/>
          </a:prstGeom>
        </p:spPr>
      </p:pic>
    </p:spTree>
    <p:extLst>
      <p:ext uri="{BB962C8B-B14F-4D97-AF65-F5344CB8AC3E}">
        <p14:creationId xmlns:p14="http://schemas.microsoft.com/office/powerpoint/2010/main" val="3753282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Rectangle 8"/>
          <p:cNvSpPr/>
          <p:nvPr userDrawn="1"/>
        </p:nvSpPr>
        <p:spPr bwMode="auto">
          <a:xfrm>
            <a:off x="211015" y="1610751"/>
            <a:ext cx="8707902" cy="365760"/>
          </a:xfrm>
          <a:prstGeom prst="rect">
            <a:avLst/>
          </a:prstGeom>
          <a:solidFill>
            <a:schemeClr val="bg1"/>
          </a:solidFill>
          <a:ln>
            <a:noFill/>
          </a:ln>
          <a:effectLst/>
          <a:extLst/>
        </p:spPr>
        <p:txBody>
          <a:bodyPr vert="horz" wrap="non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GB" sz="2000">
              <a:solidFill>
                <a:srgbClr val="393130"/>
              </a:solidFill>
            </a:endParaRPr>
          </a:p>
        </p:txBody>
      </p:sp>
      <p:sp>
        <p:nvSpPr>
          <p:cNvPr id="2" name="Title 1"/>
          <p:cNvSpPr>
            <a:spLocks noGrp="1"/>
          </p:cNvSpPr>
          <p:nvPr>
            <p:ph type="title"/>
          </p:nvPr>
        </p:nvSpPr>
        <p:spPr/>
        <p:txBody>
          <a:bodyPr/>
          <a:lstStyle>
            <a:lvl1pPr>
              <a:defRPr>
                <a:solidFill>
                  <a:srgbClr val="F0AB00"/>
                </a:solidFill>
              </a:defRPr>
            </a:lvl1p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4E0E6B94-66B3-47E6-B5F1-258C53CCAED1}" type="slidenum">
              <a:rPr lang="en-GB" smtClean="0">
                <a:solidFill>
                  <a:srgbClr val="393130"/>
                </a:solidFill>
              </a:rPr>
              <a:pPr>
                <a:defRPr/>
              </a:pPr>
              <a:t>‹#›</a:t>
            </a:fld>
            <a:endParaRPr lang="en-GB">
              <a:solidFill>
                <a:srgbClr val="393130"/>
              </a:solidFill>
            </a:endParaRPr>
          </a:p>
        </p:txBody>
      </p:sp>
      <p:sp>
        <p:nvSpPr>
          <p:cNvPr id="4" name="Footer Placeholder 3"/>
          <p:cNvSpPr>
            <a:spLocks noGrp="1"/>
          </p:cNvSpPr>
          <p:nvPr>
            <p:ph type="ftr" sz="quarter" idx="11"/>
          </p:nvPr>
        </p:nvSpPr>
        <p:spPr/>
        <p:txBody>
          <a:bodyPr/>
          <a:lstStyle/>
          <a:p>
            <a:pPr>
              <a:defRPr/>
            </a:pP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130" t="23278" r="6087" b="4275"/>
          <a:stretch/>
        </p:blipFill>
        <p:spPr>
          <a:xfrm>
            <a:off x="338516" y="1753876"/>
            <a:ext cx="8452897" cy="4876352"/>
          </a:xfrm>
          <a:prstGeom prst="rect">
            <a:avLst/>
          </a:prstGeom>
        </p:spPr>
      </p:pic>
    </p:spTree>
    <p:extLst>
      <p:ext uri="{BB962C8B-B14F-4D97-AF65-F5344CB8AC3E}">
        <p14:creationId xmlns:p14="http://schemas.microsoft.com/office/powerpoint/2010/main" val="10582781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rgbClr val="F0AB00"/>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solidFill>
                  <a:srgbClr val="393130"/>
                </a:solidFill>
              </a:defRPr>
            </a:lvl1pPr>
            <a:lvl2pPr>
              <a:defRPr>
                <a:solidFill>
                  <a:srgbClr val="393130"/>
                </a:solidFill>
              </a:defRPr>
            </a:lvl2pPr>
            <a:lvl3pPr>
              <a:defRPr>
                <a:solidFill>
                  <a:srgbClr val="393130"/>
                </a:solidFill>
              </a:defRPr>
            </a:lvl3pPr>
            <a:lvl4pPr>
              <a:defRPr>
                <a:solidFill>
                  <a:srgbClr val="393130"/>
                </a:solidFill>
              </a:defRPr>
            </a:lvl4pPr>
            <a:lvl5pPr>
              <a:defRPr>
                <a:solidFill>
                  <a:srgbClr val="39313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23BC01E4-8FEE-4FCC-9C39-AF1FD4612A82}" type="slidenum">
              <a:rPr lang="en-GB">
                <a:solidFill>
                  <a:srgbClr val="393130"/>
                </a:solidFill>
              </a:rPr>
              <a:pPr>
                <a:defRPr/>
              </a:pPr>
              <a:t>‹#›</a:t>
            </a:fld>
            <a:endParaRPr lang="en-GB">
              <a:solidFill>
                <a:srgbClr val="393130"/>
              </a:solidFill>
            </a:endParaRPr>
          </a:p>
        </p:txBody>
      </p:sp>
      <p:sp>
        <p:nvSpPr>
          <p:cNvPr id="5"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Tree>
    <p:extLst>
      <p:ext uri="{BB962C8B-B14F-4D97-AF65-F5344CB8AC3E}">
        <p14:creationId xmlns:p14="http://schemas.microsoft.com/office/powerpoint/2010/main" val="20532337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AB00"/>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43752" y="2001091"/>
            <a:ext cx="8310283" cy="4111625"/>
          </a:xfrm>
        </p:spPr>
        <p:txBody>
          <a:bodyPr numCol="2" spcCol="180000"/>
          <a:lstStyle>
            <a:lvl1pPr marL="342900" indent="-342900">
              <a:buFont typeface="Wingdings" panose="05000000000000000000" pitchFamily="2" charset="2"/>
              <a:buChar cha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6"/>
          <p:cNvSpPr>
            <a:spLocks noGrp="1" noChangeArrowheads="1"/>
          </p:cNvSpPr>
          <p:nvPr>
            <p:ph type="sldNum" sz="quarter" idx="10"/>
          </p:nvPr>
        </p:nvSpPr>
        <p:spPr>
          <a:ln/>
        </p:spPr>
        <p:txBody>
          <a:bodyPr/>
          <a:lstStyle>
            <a:lvl1pPr>
              <a:defRPr>
                <a:solidFill>
                  <a:srgbClr val="393130"/>
                </a:solidFill>
              </a:defRPr>
            </a:lvl1pPr>
          </a:lstStyle>
          <a:p>
            <a:pPr>
              <a:defRPr/>
            </a:pPr>
            <a:fld id="{EAC7E2FC-4C64-4440-A066-FA19275DDB92}" type="slidenum">
              <a:rPr lang="en-GB" smtClean="0"/>
              <a:pPr>
                <a:defRPr/>
              </a:pPr>
              <a:t>‹#›</a:t>
            </a:fld>
            <a:endParaRPr lang="en-GB" dirty="0"/>
          </a:p>
        </p:txBody>
      </p:sp>
      <p:sp>
        <p:nvSpPr>
          <p:cNvPr id="6"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Tree>
    <p:extLst>
      <p:ext uri="{BB962C8B-B14F-4D97-AF65-F5344CB8AC3E}">
        <p14:creationId xmlns:p14="http://schemas.microsoft.com/office/powerpoint/2010/main" val="31734115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312738"/>
            <a:ext cx="7024688" cy="1143000"/>
          </a:xfrm>
        </p:spPr>
        <p:txBody>
          <a:bodyPr/>
          <a:lstStyle>
            <a:lvl1pPr>
              <a:defRPr>
                <a:solidFill>
                  <a:srgbClr val="F0AB00"/>
                </a:solidFill>
              </a:defRPr>
            </a:lvl1pPr>
          </a:lstStyle>
          <a:p>
            <a:r>
              <a:rPr lang="en-US" smtClean="0"/>
              <a:t>Click to edit Master title style</a:t>
            </a:r>
            <a:endParaRPr lang="en-GB" dirty="0"/>
          </a:p>
        </p:txBody>
      </p:sp>
      <p:sp>
        <p:nvSpPr>
          <p:cNvPr id="3" name="Text Placeholder 2"/>
          <p:cNvSpPr>
            <a:spLocks noGrp="1"/>
          </p:cNvSpPr>
          <p:nvPr>
            <p:ph type="body" sz="half" idx="1"/>
          </p:nvPr>
        </p:nvSpPr>
        <p:spPr>
          <a:xfrm>
            <a:off x="457200" y="2014537"/>
            <a:ext cx="8229600" cy="4069739"/>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Rectangle 6"/>
          <p:cNvSpPr>
            <a:spLocks noGrp="1" noChangeArrowheads="1"/>
          </p:cNvSpPr>
          <p:nvPr>
            <p:ph type="sldNum" sz="quarter" idx="10"/>
          </p:nvPr>
        </p:nvSpPr>
        <p:spPr>
          <a:ln/>
        </p:spPr>
        <p:txBody>
          <a:bodyPr/>
          <a:lstStyle>
            <a:lvl1pPr>
              <a:defRPr>
                <a:solidFill>
                  <a:srgbClr val="393130"/>
                </a:solidFill>
              </a:defRPr>
            </a:lvl1pPr>
          </a:lstStyle>
          <a:p>
            <a:pPr>
              <a:defRPr/>
            </a:pPr>
            <a:fld id="{EDE4ECCC-63F0-4B73-9EE6-EB6D68014FF4}" type="slidenum">
              <a:rPr lang="en-GB" smtClean="0"/>
              <a:pPr>
                <a:defRPr/>
              </a:pPr>
              <a:t>‹#›</a:t>
            </a:fld>
            <a:endParaRPr lang="en-GB"/>
          </a:p>
        </p:txBody>
      </p:sp>
      <p:sp>
        <p:nvSpPr>
          <p:cNvPr id="6"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Tree>
    <p:extLst>
      <p:ext uri="{BB962C8B-B14F-4D97-AF65-F5344CB8AC3E}">
        <p14:creationId xmlns:p14="http://schemas.microsoft.com/office/powerpoint/2010/main" val="30701764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312738"/>
            <a:ext cx="7024688" cy="1143000"/>
          </a:xfrm>
        </p:spPr>
        <p:txBody>
          <a:bodyPr/>
          <a:lstStyle>
            <a:lvl1pPr>
              <a:defRPr>
                <a:solidFill>
                  <a:srgbClr val="F0AB00"/>
                </a:solidFill>
              </a:defRPr>
            </a:lvl1pPr>
          </a:lstStyle>
          <a:p>
            <a:r>
              <a:rPr lang="en-US" smtClean="0"/>
              <a:t>Click to edit Master title style</a:t>
            </a:r>
            <a:endParaRPr lang="en-GB" dirty="0"/>
          </a:p>
        </p:txBody>
      </p:sp>
      <p:sp>
        <p:nvSpPr>
          <p:cNvPr id="5" name="Rectangle 6"/>
          <p:cNvSpPr>
            <a:spLocks noGrp="1" noChangeArrowheads="1"/>
          </p:cNvSpPr>
          <p:nvPr>
            <p:ph type="sldNum" sz="quarter" idx="10"/>
          </p:nvPr>
        </p:nvSpPr>
        <p:spPr>
          <a:ln/>
        </p:spPr>
        <p:txBody>
          <a:bodyPr/>
          <a:lstStyle>
            <a:lvl1pPr>
              <a:defRPr>
                <a:solidFill>
                  <a:srgbClr val="393130"/>
                </a:solidFill>
              </a:defRPr>
            </a:lvl1pPr>
          </a:lstStyle>
          <a:p>
            <a:pPr>
              <a:defRPr/>
            </a:pPr>
            <a:fld id="{EDE4ECCC-63F0-4B73-9EE6-EB6D68014FF4}" type="slidenum">
              <a:rPr lang="en-GB" smtClean="0"/>
              <a:pPr>
                <a:defRPr/>
              </a:pPr>
              <a:t>‹#›</a:t>
            </a:fld>
            <a:endParaRPr lang="en-GB"/>
          </a:p>
        </p:txBody>
      </p:sp>
      <p:sp>
        <p:nvSpPr>
          <p:cNvPr id="6"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
        <p:nvSpPr>
          <p:cNvPr id="7" name="Rectangle 3"/>
          <p:cNvSpPr>
            <a:spLocks noGrp="1" noChangeArrowheads="1"/>
          </p:cNvSpPr>
          <p:nvPr>
            <p:ph type="body" sz="half" idx="1"/>
          </p:nvPr>
        </p:nvSpPr>
        <p:spPr>
          <a:xfrm>
            <a:off x="282575" y="1968500"/>
            <a:ext cx="4129088" cy="3979863"/>
          </a:xfrm>
        </p:spPr>
        <p:txBody>
          <a:bodyPr/>
          <a:lstStyle/>
          <a:p>
            <a:pPr lvl="0"/>
            <a:r>
              <a:rPr lang="en-US" altLang="en-US" smtClean="0"/>
              <a:t>Click to edit Master text styles</a:t>
            </a:r>
          </a:p>
          <a:p>
            <a:pPr lvl="1"/>
            <a:r>
              <a:rPr lang="en-US" altLang="en-US" smtClean="0"/>
              <a:t>Second level</a:t>
            </a:r>
          </a:p>
        </p:txBody>
      </p:sp>
      <p:sp>
        <p:nvSpPr>
          <p:cNvPr id="8" name="Rectangle 7"/>
          <p:cNvSpPr>
            <a:spLocks noGrp="1" noChangeArrowheads="1"/>
          </p:cNvSpPr>
          <p:nvPr>
            <p:ph sz="half" idx="2"/>
          </p:nvPr>
        </p:nvSpPr>
        <p:spPr>
          <a:xfrm>
            <a:off x="4659313" y="1954213"/>
            <a:ext cx="4038600" cy="3979862"/>
          </a:xfrm>
          <a:solidFill>
            <a:schemeClr val="bg1">
              <a:lumMod val="85000"/>
            </a:schemeClr>
          </a:solidFill>
          <a:ln>
            <a:noFill/>
            <a:miter lim="800000"/>
            <a:headEnd/>
            <a:tailEnd/>
          </a:ln>
        </p:spPr>
        <p:txBody>
          <a:bodyPr/>
          <a:lstStyle/>
          <a:p>
            <a:pPr lvl="0" eaLnBrk="1" hangingPunct="1"/>
            <a:r>
              <a:rPr lang="en-US" altLang="en-US" sz="2200" smtClean="0"/>
              <a:t>Click to edit Master text styles</a:t>
            </a:r>
          </a:p>
        </p:txBody>
      </p:sp>
    </p:spTree>
    <p:extLst>
      <p:ext uri="{BB962C8B-B14F-4D97-AF65-F5344CB8AC3E}">
        <p14:creationId xmlns:p14="http://schemas.microsoft.com/office/powerpoint/2010/main" val="5373906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312738"/>
            <a:ext cx="7024688" cy="1143000"/>
          </a:xfrm>
        </p:spPr>
        <p:txBody>
          <a:bodyPr/>
          <a:lstStyle>
            <a:lvl1pPr>
              <a:defRPr>
                <a:solidFill>
                  <a:srgbClr val="F0AB00"/>
                </a:solidFill>
              </a:defRPr>
            </a:lvl1pPr>
          </a:lstStyle>
          <a:p>
            <a:r>
              <a:rPr lang="en-US" smtClean="0"/>
              <a:t>Click to edit Master title style</a:t>
            </a:r>
            <a:endParaRPr lang="en-GB" dirty="0"/>
          </a:p>
        </p:txBody>
      </p:sp>
      <p:sp>
        <p:nvSpPr>
          <p:cNvPr id="3" name="Text Placeholder 2"/>
          <p:cNvSpPr>
            <a:spLocks noGrp="1"/>
          </p:cNvSpPr>
          <p:nvPr>
            <p:ph type="body" sz="half" idx="1"/>
          </p:nvPr>
        </p:nvSpPr>
        <p:spPr>
          <a:xfrm>
            <a:off x="457200" y="2014538"/>
            <a:ext cx="4038600" cy="4111625"/>
          </a:xfrm>
        </p:spPr>
        <p:txBody>
          <a:bodyPr/>
          <a:lstStyle>
            <a:lvl1pPr>
              <a:defRPr>
                <a:solidFill>
                  <a:srgbClr val="393130"/>
                </a:solidFill>
              </a:defRPr>
            </a:lvl1pPr>
            <a:lvl2pPr>
              <a:defRPr>
                <a:solidFill>
                  <a:srgbClr val="393130"/>
                </a:solidFill>
              </a:defRPr>
            </a:lvl2pPr>
            <a:lvl3pPr>
              <a:defRPr>
                <a:solidFill>
                  <a:srgbClr val="393130"/>
                </a:solidFill>
              </a:defRPr>
            </a:lvl3pPr>
            <a:lvl4pPr>
              <a:defRPr>
                <a:solidFill>
                  <a:srgbClr val="393130"/>
                </a:solidFill>
              </a:defRPr>
            </a:lvl4pPr>
            <a:lvl5pPr>
              <a:defRPr>
                <a:solidFill>
                  <a:srgbClr val="39313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2014538"/>
            <a:ext cx="4038600" cy="4111625"/>
          </a:xfrm>
        </p:spPr>
        <p:txBody>
          <a:bodyPr/>
          <a:lstStyle>
            <a:lvl1pPr>
              <a:defRPr>
                <a:solidFill>
                  <a:srgbClr val="393130"/>
                </a:solidFill>
              </a:defRPr>
            </a:lvl1pPr>
            <a:lvl2pPr>
              <a:defRPr>
                <a:solidFill>
                  <a:srgbClr val="393130"/>
                </a:solidFill>
              </a:defRPr>
            </a:lvl2pPr>
            <a:lvl3pPr>
              <a:defRPr>
                <a:solidFill>
                  <a:srgbClr val="393130"/>
                </a:solidFill>
              </a:defRPr>
            </a:lvl3pPr>
            <a:lvl4pPr>
              <a:defRPr>
                <a:solidFill>
                  <a:srgbClr val="393130"/>
                </a:solidFill>
              </a:defRPr>
            </a:lvl4pPr>
            <a:lvl5pPr>
              <a:defRPr>
                <a:solidFill>
                  <a:srgbClr val="39313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6"/>
          <p:cNvSpPr>
            <a:spLocks noGrp="1" noChangeArrowheads="1"/>
          </p:cNvSpPr>
          <p:nvPr>
            <p:ph type="sldNum" sz="quarter" idx="10"/>
          </p:nvPr>
        </p:nvSpPr>
        <p:spPr>
          <a:ln/>
        </p:spPr>
        <p:txBody>
          <a:bodyPr/>
          <a:lstStyle>
            <a:lvl1pPr>
              <a:defRPr>
                <a:solidFill>
                  <a:srgbClr val="393130"/>
                </a:solidFill>
              </a:defRPr>
            </a:lvl1pPr>
          </a:lstStyle>
          <a:p>
            <a:pPr>
              <a:defRPr/>
            </a:pPr>
            <a:fld id="{A08BE09D-50A9-42A5-ACB4-0A5185E6774D}" type="slidenum">
              <a:rPr lang="en-GB" smtClean="0"/>
              <a:pPr>
                <a:defRPr/>
              </a:pPr>
              <a:t>‹#›</a:t>
            </a:fld>
            <a:endParaRPr lang="en-GB"/>
          </a:p>
        </p:txBody>
      </p:sp>
      <p:sp>
        <p:nvSpPr>
          <p:cNvPr id="6"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Tree>
    <p:extLst>
      <p:ext uri="{BB962C8B-B14F-4D97-AF65-F5344CB8AC3E}">
        <p14:creationId xmlns:p14="http://schemas.microsoft.com/office/powerpoint/2010/main" val="37779775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2575" y="312738"/>
            <a:ext cx="70246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p>
            <a:pPr lvl="0"/>
            <a:r>
              <a:rPr lang="en-US" altLang="en-US" smtClean="0"/>
              <a:t>Click to edit Master title style</a:t>
            </a:r>
            <a:endParaRPr lang="en-GB" altLang="en-US" dirty="0" smtClean="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pPr fontAlgn="base">
              <a:spcAft>
                <a:spcPct val="0"/>
              </a:spcAft>
              <a:defRPr/>
            </a:pPr>
            <a:fld id="{4E0E6B94-66B3-47E6-B5F1-258C53CCAED1}" type="slidenum">
              <a:rPr lang="en-GB">
                <a:solidFill>
                  <a:srgbClr val="393130"/>
                </a:solidFill>
              </a:rPr>
              <a:pPr fontAlgn="base">
                <a:spcAft>
                  <a:spcPct val="0"/>
                </a:spcAft>
                <a:defRPr/>
              </a:pPr>
              <a:t>‹#›</a:t>
            </a:fld>
            <a:endParaRPr lang="en-GB">
              <a:solidFill>
                <a:srgbClr val="393130"/>
              </a:solidFill>
            </a:endParaRPr>
          </a:p>
        </p:txBody>
      </p:sp>
      <p:sp>
        <p:nvSpPr>
          <p:cNvPr id="1028" name="Rectangle 7"/>
          <p:cNvSpPr>
            <a:spLocks noChangeArrowheads="1"/>
          </p:cNvSpPr>
          <p:nvPr/>
        </p:nvSpPr>
        <p:spPr bwMode="gray">
          <a:xfrm>
            <a:off x="381000" y="1774825"/>
            <a:ext cx="8305800" cy="80963"/>
          </a:xfrm>
          <a:prstGeom prst="rect">
            <a:avLst/>
          </a:prstGeom>
          <a:solidFill>
            <a:schemeClr val="bg1">
              <a:lumMod val="85000"/>
            </a:schemeClr>
          </a:solidFill>
          <a:ln>
            <a:noFill/>
          </a:ln>
          <a:effectLs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ctr" eaLnBrk="1" fontAlgn="base" hangingPunct="1">
              <a:spcBef>
                <a:spcPct val="50000"/>
              </a:spcBef>
              <a:spcAft>
                <a:spcPct val="0"/>
              </a:spcAft>
            </a:pPr>
            <a:endParaRPr lang="en-US" altLang="en-US">
              <a:solidFill>
                <a:srgbClr val="393130"/>
              </a:solidFill>
            </a:endParaRPr>
          </a:p>
        </p:txBody>
      </p:sp>
      <p:sp>
        <p:nvSpPr>
          <p:cNvPr id="1035" name="Rectangle 11"/>
          <p:cNvSpPr>
            <a:spLocks noGrp="1" noChangeArrowheads="1"/>
          </p:cNvSpPr>
          <p:nvPr>
            <p:ph type="ftr" sz="quarter" idx="3"/>
          </p:nvPr>
        </p:nvSpPr>
        <p:spPr bwMode="auto">
          <a:xfrm>
            <a:off x="282575" y="6245225"/>
            <a:ext cx="60880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393130"/>
                </a:solidFill>
              </a:defRPr>
            </a:lvl1pPr>
          </a:lstStyle>
          <a:p>
            <a:pPr fontAlgn="base">
              <a:spcAft>
                <a:spcPct val="0"/>
              </a:spcAft>
              <a:defRPr/>
            </a:pPr>
            <a:endParaRPr lang="en-GB" dirty="0"/>
          </a:p>
        </p:txBody>
      </p:sp>
      <p:sp>
        <p:nvSpPr>
          <p:cNvPr id="1031" name="Rectangle 12"/>
          <p:cNvSpPr>
            <a:spLocks noGrp="1" noChangeArrowheads="1"/>
          </p:cNvSpPr>
          <p:nvPr>
            <p:ph type="body" idx="1"/>
          </p:nvPr>
        </p:nvSpPr>
        <p:spPr bwMode="auto">
          <a:xfrm>
            <a:off x="457200" y="2014538"/>
            <a:ext cx="82296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pic>
        <p:nvPicPr>
          <p:cNvPr id="8" name="Picture 9"/>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18300" y="310010"/>
            <a:ext cx="1058156" cy="105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884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Lst>
  <p:timing>
    <p:tnLst>
      <p:par>
        <p:cTn id="1" dur="indefinite" restart="never" nodeType="tmRoot"/>
      </p:par>
    </p:tnLst>
  </p:timing>
  <p:txStyles>
    <p:titleStyle>
      <a:lvl1pPr algn="l" rtl="0" eaLnBrk="1" fontAlgn="base" hangingPunct="1">
        <a:spcBef>
          <a:spcPct val="0"/>
        </a:spcBef>
        <a:spcAft>
          <a:spcPct val="0"/>
        </a:spcAft>
        <a:defRPr sz="2800">
          <a:solidFill>
            <a:srgbClr val="002F5F"/>
          </a:solidFill>
          <a:latin typeface="+mj-lt"/>
          <a:ea typeface="+mj-ea"/>
          <a:cs typeface="+mj-cs"/>
        </a:defRPr>
      </a:lvl1pPr>
      <a:lvl2pPr algn="l" rtl="0" eaLnBrk="1" fontAlgn="base" hangingPunct="1">
        <a:spcBef>
          <a:spcPct val="0"/>
        </a:spcBef>
        <a:spcAft>
          <a:spcPct val="0"/>
        </a:spcAft>
        <a:defRPr sz="3000">
          <a:solidFill>
            <a:schemeClr val="tx2"/>
          </a:solidFill>
          <a:latin typeface="Arial" charset="0"/>
          <a:cs typeface="Arial" charset="0"/>
        </a:defRPr>
      </a:lvl2pPr>
      <a:lvl3pPr algn="l" rtl="0" eaLnBrk="1" fontAlgn="base" hangingPunct="1">
        <a:spcBef>
          <a:spcPct val="0"/>
        </a:spcBef>
        <a:spcAft>
          <a:spcPct val="0"/>
        </a:spcAft>
        <a:defRPr sz="3000">
          <a:solidFill>
            <a:schemeClr val="tx2"/>
          </a:solidFill>
          <a:latin typeface="Arial" charset="0"/>
          <a:cs typeface="Arial" charset="0"/>
        </a:defRPr>
      </a:lvl3pPr>
      <a:lvl4pPr algn="l" rtl="0" eaLnBrk="1" fontAlgn="base" hangingPunct="1">
        <a:spcBef>
          <a:spcPct val="0"/>
        </a:spcBef>
        <a:spcAft>
          <a:spcPct val="0"/>
        </a:spcAft>
        <a:defRPr sz="3000">
          <a:solidFill>
            <a:schemeClr val="tx2"/>
          </a:solidFill>
          <a:latin typeface="Arial" charset="0"/>
          <a:cs typeface="Arial" charset="0"/>
        </a:defRPr>
      </a:lvl4pPr>
      <a:lvl5pPr algn="l" rtl="0" eaLnBrk="1" fontAlgn="base" hangingPunct="1">
        <a:spcBef>
          <a:spcPct val="0"/>
        </a:spcBef>
        <a:spcAft>
          <a:spcPct val="0"/>
        </a:spcAft>
        <a:defRPr sz="3000">
          <a:solidFill>
            <a:schemeClr val="tx2"/>
          </a:solidFill>
          <a:latin typeface="Arial" charset="0"/>
          <a:cs typeface="Arial" charset="0"/>
        </a:defRPr>
      </a:lvl5pPr>
      <a:lvl6pPr marL="457200" algn="l" rtl="0" eaLnBrk="1" fontAlgn="base" hangingPunct="1">
        <a:spcBef>
          <a:spcPct val="0"/>
        </a:spcBef>
        <a:spcAft>
          <a:spcPct val="0"/>
        </a:spcAft>
        <a:defRPr sz="3000">
          <a:solidFill>
            <a:schemeClr val="tx2"/>
          </a:solidFill>
          <a:latin typeface="Arial" charset="0"/>
          <a:cs typeface="Arial" charset="0"/>
        </a:defRPr>
      </a:lvl6pPr>
      <a:lvl7pPr marL="914400" algn="l" rtl="0" eaLnBrk="1" fontAlgn="base" hangingPunct="1">
        <a:spcBef>
          <a:spcPct val="0"/>
        </a:spcBef>
        <a:spcAft>
          <a:spcPct val="0"/>
        </a:spcAft>
        <a:defRPr sz="3000">
          <a:solidFill>
            <a:schemeClr val="tx2"/>
          </a:solidFill>
          <a:latin typeface="Arial" charset="0"/>
          <a:cs typeface="Arial" charset="0"/>
        </a:defRPr>
      </a:lvl7pPr>
      <a:lvl8pPr marL="1371600" algn="l" rtl="0" eaLnBrk="1" fontAlgn="base" hangingPunct="1">
        <a:spcBef>
          <a:spcPct val="0"/>
        </a:spcBef>
        <a:spcAft>
          <a:spcPct val="0"/>
        </a:spcAft>
        <a:defRPr sz="3000">
          <a:solidFill>
            <a:schemeClr val="tx2"/>
          </a:solidFill>
          <a:latin typeface="Arial" charset="0"/>
          <a:cs typeface="Arial" charset="0"/>
        </a:defRPr>
      </a:lvl8pPr>
      <a:lvl9pPr marL="1828800" algn="l" rtl="0" eaLnBrk="1" fontAlgn="base" hangingPunct="1">
        <a:spcBef>
          <a:spcPct val="0"/>
        </a:spcBef>
        <a:spcAft>
          <a:spcPct val="0"/>
        </a:spcAft>
        <a:defRPr sz="3000">
          <a:solidFill>
            <a:schemeClr val="tx2"/>
          </a:solidFill>
          <a:latin typeface="Arial" charset="0"/>
          <a:cs typeface="Arial" charset="0"/>
        </a:defRPr>
      </a:lvl9pPr>
    </p:titleStyle>
    <p:bodyStyle>
      <a:lvl1pPr marL="536575" indent="-536575" algn="l" defTabSz="190500" rtl="0" eaLnBrk="1" fontAlgn="base" hangingPunct="1">
        <a:spcBef>
          <a:spcPct val="10000"/>
        </a:spcBef>
        <a:spcAft>
          <a:spcPct val="0"/>
        </a:spcAft>
        <a:buFont typeface="Wingdings" pitchFamily="2" charset="2"/>
        <a:buChar char="§"/>
        <a:tabLst>
          <a:tab pos="536575" algn="l"/>
        </a:tabLst>
        <a:defRPr sz="2200">
          <a:solidFill>
            <a:srgbClr val="393130"/>
          </a:solidFill>
          <a:latin typeface="+mn-lt"/>
          <a:ea typeface="+mn-ea"/>
          <a:cs typeface="+mn-cs"/>
        </a:defRPr>
      </a:lvl1pPr>
      <a:lvl2pPr marL="1133475" indent="-595313" algn="l" defTabSz="190500" rtl="0" eaLnBrk="1" fontAlgn="base" hangingPunct="1">
        <a:spcBef>
          <a:spcPct val="10000"/>
        </a:spcBef>
        <a:spcAft>
          <a:spcPct val="0"/>
        </a:spcAft>
        <a:buFont typeface="Wingdings" pitchFamily="2" charset="2"/>
        <a:buChar char="§"/>
        <a:tabLst>
          <a:tab pos="536575" algn="l"/>
        </a:tabLst>
        <a:defRPr sz="2200">
          <a:solidFill>
            <a:srgbClr val="393130"/>
          </a:solidFill>
          <a:latin typeface="+mn-lt"/>
          <a:cs typeface="+mn-cs"/>
        </a:defRPr>
      </a:lvl2pPr>
      <a:lvl3pPr marL="1633538" indent="-498475" algn="l" defTabSz="190500" rtl="0" eaLnBrk="1" fontAlgn="base" hangingPunct="1">
        <a:spcBef>
          <a:spcPct val="10000"/>
        </a:spcBef>
        <a:spcAft>
          <a:spcPct val="0"/>
        </a:spcAft>
        <a:buFont typeface="Wingdings" pitchFamily="2" charset="2"/>
        <a:buChar char="§"/>
        <a:tabLst>
          <a:tab pos="536575" algn="l"/>
        </a:tabLst>
        <a:defRPr sz="2200">
          <a:solidFill>
            <a:srgbClr val="393130"/>
          </a:solidFill>
          <a:latin typeface="+mn-lt"/>
          <a:cs typeface="+mn-cs"/>
        </a:defRPr>
      </a:lvl3pPr>
      <a:lvl4pPr marL="2144713" indent="-500063" algn="l" defTabSz="190500" rtl="0" eaLnBrk="1" fontAlgn="base" hangingPunct="1">
        <a:spcBef>
          <a:spcPct val="10000"/>
        </a:spcBef>
        <a:spcAft>
          <a:spcPct val="0"/>
        </a:spcAft>
        <a:buFont typeface="Arial" charset="0"/>
        <a:buChar char="–"/>
        <a:tabLst>
          <a:tab pos="536575" algn="l"/>
        </a:tabLst>
        <a:defRPr sz="2200">
          <a:solidFill>
            <a:srgbClr val="393130"/>
          </a:solidFill>
          <a:latin typeface="+mn-lt"/>
          <a:cs typeface="+mn-cs"/>
        </a:defRPr>
      </a:lvl4pPr>
      <a:lvl5pPr marL="2433638" indent="-287338" algn="l" defTabSz="190500" rtl="0" eaLnBrk="1" fontAlgn="base" hangingPunct="1">
        <a:spcBef>
          <a:spcPct val="10000"/>
        </a:spcBef>
        <a:spcAft>
          <a:spcPct val="0"/>
        </a:spcAft>
        <a:buFont typeface="Arial" charset="0"/>
        <a:buChar char="–"/>
        <a:tabLst>
          <a:tab pos="536575" algn="l"/>
        </a:tabLst>
        <a:defRPr sz="2200">
          <a:solidFill>
            <a:srgbClr val="393130"/>
          </a:solidFill>
          <a:latin typeface="+mn-lt"/>
          <a:cs typeface="+mn-cs"/>
        </a:defRPr>
      </a:lvl5pPr>
      <a:lvl6pPr marL="2890838" indent="-287338" algn="l" defTabSz="190500" rtl="0" eaLnBrk="1" fontAlgn="base" hangingPunct="1">
        <a:spcBef>
          <a:spcPct val="10000"/>
        </a:spcBef>
        <a:spcAft>
          <a:spcPct val="0"/>
        </a:spcAft>
        <a:buFont typeface="Arial" charset="0"/>
        <a:buChar char="–"/>
        <a:tabLst>
          <a:tab pos="536575" algn="l"/>
        </a:tabLst>
        <a:defRPr sz="1600">
          <a:solidFill>
            <a:schemeClr val="tx1"/>
          </a:solidFill>
          <a:latin typeface="+mn-lt"/>
          <a:cs typeface="+mn-cs"/>
        </a:defRPr>
      </a:lvl6pPr>
      <a:lvl7pPr marL="3348038" indent="-287338" algn="l" defTabSz="190500" rtl="0" eaLnBrk="1" fontAlgn="base" hangingPunct="1">
        <a:spcBef>
          <a:spcPct val="10000"/>
        </a:spcBef>
        <a:spcAft>
          <a:spcPct val="0"/>
        </a:spcAft>
        <a:buFont typeface="Arial" charset="0"/>
        <a:buChar char="–"/>
        <a:tabLst>
          <a:tab pos="536575" algn="l"/>
        </a:tabLst>
        <a:defRPr sz="1600">
          <a:solidFill>
            <a:schemeClr val="tx1"/>
          </a:solidFill>
          <a:latin typeface="+mn-lt"/>
          <a:cs typeface="+mn-cs"/>
        </a:defRPr>
      </a:lvl7pPr>
      <a:lvl8pPr marL="3805238" indent="-287338" algn="l" defTabSz="190500" rtl="0" eaLnBrk="1" fontAlgn="base" hangingPunct="1">
        <a:spcBef>
          <a:spcPct val="10000"/>
        </a:spcBef>
        <a:spcAft>
          <a:spcPct val="0"/>
        </a:spcAft>
        <a:buFont typeface="Arial" charset="0"/>
        <a:buChar char="–"/>
        <a:tabLst>
          <a:tab pos="536575" algn="l"/>
        </a:tabLst>
        <a:defRPr sz="1600">
          <a:solidFill>
            <a:schemeClr val="tx1"/>
          </a:solidFill>
          <a:latin typeface="+mn-lt"/>
          <a:cs typeface="+mn-cs"/>
        </a:defRPr>
      </a:lvl8pPr>
      <a:lvl9pPr marL="4262438" indent="-287338" algn="l" defTabSz="190500" rtl="0" eaLnBrk="1" fontAlgn="base" hangingPunct="1">
        <a:spcBef>
          <a:spcPct val="10000"/>
        </a:spcBef>
        <a:spcAft>
          <a:spcPct val="0"/>
        </a:spcAft>
        <a:buFont typeface="Arial" charset="0"/>
        <a:buChar char="–"/>
        <a:tabLst>
          <a:tab pos="536575" algn="l"/>
        </a:tabLst>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daniel.skinner@capstick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a:r>
              <a:rPr lang="en-GB" sz="5400" b="1" dirty="0" smtClean="0">
                <a:solidFill>
                  <a:srgbClr val="4791D9"/>
                </a:solidFill>
                <a:latin typeface="Calibri" panose="020F0502020204030204" pitchFamily="34" charset="0"/>
              </a:rPr>
              <a:t>Housing Fraud</a:t>
            </a:r>
            <a:r>
              <a:rPr lang="en-GB" b="1" dirty="0" smtClean="0">
                <a:solidFill>
                  <a:srgbClr val="4791D9"/>
                </a:solidFill>
                <a:latin typeface="Calibri" panose="020F0502020204030204" pitchFamily="34" charset="0"/>
              </a:rPr>
              <a:t/>
            </a:r>
            <a:br>
              <a:rPr lang="en-GB" b="1" dirty="0" smtClean="0">
                <a:solidFill>
                  <a:srgbClr val="4791D9"/>
                </a:solidFill>
                <a:latin typeface="Calibri" panose="020F0502020204030204" pitchFamily="34" charset="0"/>
              </a:rPr>
            </a:br>
            <a:r>
              <a:rPr lang="en-GB" b="1" dirty="0">
                <a:solidFill>
                  <a:srgbClr val="4791D9"/>
                </a:solidFill>
                <a:latin typeface="Calibri" panose="020F0502020204030204" pitchFamily="34" charset="0"/>
              </a:rPr>
              <a:t/>
            </a:r>
            <a:br>
              <a:rPr lang="en-GB" b="1" dirty="0">
                <a:solidFill>
                  <a:srgbClr val="4791D9"/>
                </a:solidFill>
                <a:latin typeface="Calibri" panose="020F0502020204030204" pitchFamily="34" charset="0"/>
              </a:rPr>
            </a:br>
            <a:r>
              <a:rPr lang="en-GB" sz="2800" b="1" dirty="0" smtClean="0">
                <a:solidFill>
                  <a:schemeClr val="tx1">
                    <a:lumMod val="60000"/>
                    <a:lumOff val="40000"/>
                  </a:schemeClr>
                </a:solidFill>
                <a:latin typeface="Calibri" panose="020F0502020204030204" pitchFamily="34" charset="0"/>
              </a:rPr>
              <a:t/>
            </a:r>
            <a:br>
              <a:rPr lang="en-GB" sz="2800" b="1" dirty="0" smtClean="0">
                <a:solidFill>
                  <a:schemeClr val="tx1">
                    <a:lumMod val="60000"/>
                    <a:lumOff val="40000"/>
                  </a:schemeClr>
                </a:solidFill>
                <a:latin typeface="Calibri" panose="020F0502020204030204" pitchFamily="34" charset="0"/>
              </a:rPr>
            </a:br>
            <a:r>
              <a:rPr lang="en-GB" b="1" dirty="0">
                <a:solidFill>
                  <a:srgbClr val="4791D9"/>
                </a:solidFill>
                <a:latin typeface="Calibri" panose="020F0502020204030204" pitchFamily="34" charset="0"/>
              </a:rPr>
              <a:t/>
            </a:r>
            <a:br>
              <a:rPr lang="en-GB" b="1" dirty="0">
                <a:solidFill>
                  <a:srgbClr val="4791D9"/>
                </a:solidFill>
                <a:latin typeface="Calibri" panose="020F0502020204030204" pitchFamily="34" charset="0"/>
              </a:rPr>
            </a:br>
            <a:endParaRPr lang="en-GB" altLang="en-US" dirty="0" smtClean="0">
              <a:latin typeface="Calibri" panose="020F0502020204030204" pitchFamily="34" charset="0"/>
            </a:endParaRPr>
          </a:p>
        </p:txBody>
      </p:sp>
      <p:sp>
        <p:nvSpPr>
          <p:cNvPr id="3076" name="Text Box 4"/>
          <p:cNvSpPr txBox="1">
            <a:spLocks noChangeArrowheads="1"/>
          </p:cNvSpPr>
          <p:nvPr/>
        </p:nvSpPr>
        <p:spPr bwMode="auto">
          <a:xfrm>
            <a:off x="369271" y="5586413"/>
            <a:ext cx="83175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lvl="0" eaLnBrk="1">
              <a:defRPr sz="1400">
                <a:solidFill>
                  <a:srgbClr val="002060"/>
                </a:solidFill>
              </a:defRPr>
            </a:pPr>
            <a:r>
              <a:rPr lang="en-GB" sz="1600" b="1" dirty="0">
                <a:solidFill>
                  <a:srgbClr val="002060"/>
                </a:solidFill>
                <a:latin typeface="Calibri" panose="020F0502020204030204" pitchFamily="34" charset="0"/>
                <a:sym typeface="Arial"/>
              </a:rPr>
              <a:t>Daniel Skinner, Partner, Capsticks LLP </a:t>
            </a:r>
            <a:r>
              <a:rPr lang="en-GB" sz="1600" dirty="0">
                <a:solidFill>
                  <a:srgbClr val="002060"/>
                </a:solidFill>
                <a:latin typeface="Calibri" panose="020F0502020204030204" pitchFamily="34" charset="0"/>
                <a:sym typeface="Arial"/>
              </a:rPr>
              <a:t>		</a:t>
            </a:r>
            <a:r>
              <a:rPr lang="en-GB" sz="1600" b="1" dirty="0" smtClean="0">
                <a:solidFill>
                  <a:srgbClr val="002060"/>
                </a:solidFill>
                <a:latin typeface="Calibri" panose="020F0502020204030204" pitchFamily="34" charset="0"/>
                <a:sym typeface="Arial"/>
              </a:rPr>
              <a:t>Helen </a:t>
            </a:r>
            <a:r>
              <a:rPr lang="en-GB" sz="1600" b="1" dirty="0">
                <a:solidFill>
                  <a:srgbClr val="002060"/>
                </a:solidFill>
                <a:latin typeface="Calibri" panose="020F0502020204030204" pitchFamily="34" charset="0"/>
                <a:sym typeface="Arial"/>
              </a:rPr>
              <a:t>Gascoigne, Associate, Capsticks LLP</a:t>
            </a:r>
          </a:p>
          <a:p>
            <a:pPr lvl="0" eaLnBrk="1">
              <a:defRPr sz="1400">
                <a:solidFill>
                  <a:srgbClr val="002060"/>
                </a:solidFill>
              </a:defRPr>
            </a:pPr>
            <a:r>
              <a:rPr lang="en-GB" sz="1600" dirty="0" smtClean="0">
                <a:solidFill>
                  <a:srgbClr val="002060"/>
                </a:solidFill>
                <a:uFill>
                  <a:solidFill>
                    <a:srgbClr val="6A2225"/>
                  </a:solidFill>
                </a:uFill>
                <a:latin typeface="Calibri" panose="020F0502020204030204" pitchFamily="34" charset="0"/>
                <a:sym typeface="Arial"/>
              </a:rPr>
              <a:t>daniel.skinner@capsticks.com</a:t>
            </a:r>
            <a:r>
              <a:rPr lang="en-GB" sz="1600" dirty="0" smtClean="0">
                <a:solidFill>
                  <a:srgbClr val="6A2225"/>
                </a:solidFill>
                <a:uFill>
                  <a:solidFill>
                    <a:srgbClr val="6A2225"/>
                  </a:solidFill>
                </a:uFill>
                <a:latin typeface="Calibri" panose="020F0502020204030204" pitchFamily="34" charset="0"/>
                <a:sym typeface="Arial"/>
              </a:rPr>
              <a:t>                      		</a:t>
            </a:r>
            <a:r>
              <a:rPr lang="en-GB" sz="1600" dirty="0" smtClean="0">
                <a:solidFill>
                  <a:srgbClr val="002060"/>
                </a:solidFill>
                <a:uFill>
                  <a:solidFill>
                    <a:srgbClr val="6A2225"/>
                  </a:solidFill>
                </a:uFill>
                <a:latin typeface="Calibri" panose="020F0502020204030204" pitchFamily="34" charset="0"/>
                <a:sym typeface="Arial"/>
              </a:rPr>
              <a:t>helen.gascoigne@capsticks.com</a:t>
            </a:r>
          </a:p>
          <a:p>
            <a:pPr eaLnBrk="1">
              <a:defRPr sz="1400">
                <a:solidFill>
                  <a:srgbClr val="002060"/>
                </a:solidFill>
              </a:defRPr>
            </a:pPr>
            <a:r>
              <a:rPr lang="en-GB" sz="1600" dirty="0">
                <a:solidFill>
                  <a:srgbClr val="002060"/>
                </a:solidFill>
                <a:latin typeface="Calibri" panose="020F0502020204030204" pitchFamily="34" charset="0"/>
                <a:sym typeface="Arial"/>
              </a:rPr>
              <a:t>07841 004921				01962 678398/07540 200 </a:t>
            </a:r>
            <a:r>
              <a:rPr lang="en-GB" sz="1600" dirty="0" smtClean="0">
                <a:solidFill>
                  <a:srgbClr val="002060"/>
                </a:solidFill>
                <a:latin typeface="Calibri" panose="020F0502020204030204" pitchFamily="34" charset="0"/>
                <a:sym typeface="Arial"/>
              </a:rPr>
              <a:t>033</a:t>
            </a:r>
            <a:endParaRPr lang="en-GB" sz="1600" dirty="0" smtClean="0">
              <a:solidFill>
                <a:srgbClr val="002060"/>
              </a:solidFill>
              <a:uFill>
                <a:solidFill>
                  <a:srgbClr val="6A2225"/>
                </a:solidFill>
              </a:uFill>
              <a:latin typeface="Calibri" panose="020F0502020204030204" pitchFamily="34" charset="0"/>
              <a:sym typeface="Arial"/>
              <a:hlinkClick r:id="rId2"/>
            </a:endParaRPr>
          </a:p>
          <a:p>
            <a:pPr lvl="0" eaLnBrk="1">
              <a:defRPr sz="1400">
                <a:solidFill>
                  <a:srgbClr val="002060"/>
                </a:solidFill>
              </a:defRPr>
            </a:pPr>
            <a:r>
              <a:rPr lang="en-GB" sz="1600" dirty="0" smtClean="0">
                <a:solidFill>
                  <a:srgbClr val="002060"/>
                </a:solidFill>
                <a:latin typeface="Calibri" panose="020F0502020204030204" pitchFamily="34" charset="0"/>
                <a:sym typeface="Arial"/>
              </a:rPr>
              <a:t>@</a:t>
            </a:r>
            <a:r>
              <a:rPr lang="en-GB" sz="1600" dirty="0" err="1">
                <a:solidFill>
                  <a:srgbClr val="002060"/>
                </a:solidFill>
                <a:latin typeface="Calibri" panose="020F0502020204030204" pitchFamily="34" charset="0"/>
                <a:sym typeface="Arial"/>
              </a:rPr>
              <a:t>DSkinnerLegal</a:t>
            </a:r>
            <a:r>
              <a:rPr lang="en-GB" sz="1600" dirty="0">
                <a:solidFill>
                  <a:srgbClr val="002060"/>
                </a:solidFill>
                <a:latin typeface="Calibri" panose="020F0502020204030204" pitchFamily="34" charset="0"/>
                <a:sym typeface="Arial"/>
              </a:rPr>
              <a:t>                                                          </a:t>
            </a:r>
            <a:r>
              <a:rPr lang="en-GB" sz="1600" dirty="0" smtClean="0">
                <a:solidFill>
                  <a:srgbClr val="002060"/>
                </a:solidFill>
                <a:latin typeface="Calibri" panose="020F0502020204030204" pitchFamily="34" charset="0"/>
                <a:sym typeface="Arial"/>
              </a:rPr>
              <a:t>	@</a:t>
            </a:r>
            <a:r>
              <a:rPr lang="en-GB" sz="1600" dirty="0" err="1">
                <a:solidFill>
                  <a:srgbClr val="002060"/>
                </a:solidFill>
                <a:latin typeface="Calibri" panose="020F0502020204030204" pitchFamily="34" charset="0"/>
                <a:sym typeface="Arial"/>
              </a:rPr>
              <a:t>misshelsg</a:t>
            </a:r>
            <a:endParaRPr lang="en-GB" sz="1600" dirty="0">
              <a:solidFill>
                <a:srgbClr val="002060"/>
              </a:solidFill>
              <a:latin typeface="Calibri" panose="020F0502020204030204" pitchFamily="34" charset="0"/>
              <a:sym typeface="Arial"/>
            </a:endParaRPr>
          </a:p>
          <a:p>
            <a:pPr eaLnBrk="1" fontAlgn="base" hangingPunct="1">
              <a:spcBef>
                <a:spcPct val="0"/>
              </a:spcBef>
              <a:spcAft>
                <a:spcPct val="0"/>
              </a:spcAft>
            </a:pPr>
            <a:endParaRPr lang="en-GB" altLang="en-US" sz="1400" dirty="0">
              <a:solidFill>
                <a:srgbClr val="F0AB00"/>
              </a:solidFill>
            </a:endParaRPr>
          </a:p>
        </p:txBody>
      </p:sp>
      <p:sp>
        <p:nvSpPr>
          <p:cNvPr id="3079" name="Rectangle 10"/>
          <p:cNvSpPr>
            <a:spLocks noChangeArrowheads="1"/>
          </p:cNvSpPr>
          <p:nvPr/>
        </p:nvSpPr>
        <p:spPr bwMode="gray">
          <a:xfrm>
            <a:off x="381000" y="5405438"/>
            <a:ext cx="8305800" cy="80962"/>
          </a:xfrm>
          <a:prstGeom prst="rect">
            <a:avLst/>
          </a:prstGeom>
          <a:solidFill>
            <a:schemeClr val="bg1">
              <a:lumMod val="85000"/>
            </a:schemeClr>
          </a:solidFill>
          <a:ln>
            <a:noFill/>
          </a:ln>
          <a:effectLs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ctr" eaLnBrk="1" fontAlgn="base" hangingPunct="1">
              <a:spcBef>
                <a:spcPct val="50000"/>
              </a:spcBef>
              <a:spcAft>
                <a:spcPct val="0"/>
              </a:spcAft>
            </a:pPr>
            <a:endParaRPr lang="en-US" altLang="en-US" dirty="0">
              <a:solidFill>
                <a:srgbClr val="39313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996952"/>
            <a:ext cx="3985113"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017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latin typeface="Calibri" panose="020F0502020204030204" pitchFamily="34" charset="0"/>
              </a:rPr>
              <a:t>Criminal Offence</a:t>
            </a:r>
            <a:endParaRPr lang="en-GB" dirty="0"/>
          </a:p>
        </p:txBody>
      </p:sp>
      <p:sp>
        <p:nvSpPr>
          <p:cNvPr id="3" name="Text Placeholder 2"/>
          <p:cNvSpPr>
            <a:spLocks noGrp="1"/>
          </p:cNvSpPr>
          <p:nvPr>
            <p:ph type="body" sz="half" idx="1"/>
          </p:nvPr>
        </p:nvSpPr>
        <p:spPr/>
        <p:txBody>
          <a:bodyPr/>
          <a:lstStyle/>
          <a:p>
            <a:pPr marL="0" indent="0">
              <a:buNone/>
            </a:pPr>
            <a:r>
              <a:rPr lang="en-GB" sz="2600" dirty="0" smtClean="0">
                <a:latin typeface="Calibri" panose="020F0502020204030204" pitchFamily="34" charset="0"/>
              </a:rPr>
              <a:t>Penalty:</a:t>
            </a:r>
          </a:p>
          <a:p>
            <a:pPr marL="0" indent="0">
              <a:buNone/>
            </a:pPr>
            <a:endParaRPr lang="en-GB" sz="2600" dirty="0" smtClean="0">
              <a:latin typeface="Calibri" panose="020F0502020204030204" pitchFamily="34" charset="0"/>
            </a:endParaRPr>
          </a:p>
          <a:p>
            <a:pPr marL="0" indent="0">
              <a:buNone/>
            </a:pPr>
            <a:r>
              <a:rPr lang="en-GB" sz="2600" u="sng" dirty="0" smtClean="0">
                <a:latin typeface="Calibri" panose="020F0502020204030204" pitchFamily="34" charset="0"/>
              </a:rPr>
              <a:t>Lesser offence:</a:t>
            </a:r>
          </a:p>
          <a:p>
            <a:r>
              <a:rPr lang="en-GB" sz="2600" dirty="0" smtClean="0">
                <a:latin typeface="Calibri" panose="020F0502020204030204" pitchFamily="34" charset="0"/>
              </a:rPr>
              <a:t>Fine not exceeding level 5 (£5,000 if committed before 12 March 2015, unlimited if committed after)</a:t>
            </a:r>
          </a:p>
          <a:p>
            <a:pPr marL="0" indent="0">
              <a:buNone/>
            </a:pPr>
            <a:r>
              <a:rPr lang="en-GB" sz="2600" u="sng" dirty="0" smtClean="0">
                <a:latin typeface="Calibri" panose="020F0502020204030204" pitchFamily="34" charset="0"/>
              </a:rPr>
              <a:t>More serious offence:</a:t>
            </a:r>
          </a:p>
          <a:p>
            <a:r>
              <a:rPr lang="en-GB" sz="2600" dirty="0" smtClean="0">
                <a:latin typeface="Calibri" panose="020F0502020204030204" pitchFamily="34" charset="0"/>
              </a:rPr>
              <a:t>Magistrates Court – maximum of 6 months imprisonment and/or fine</a:t>
            </a:r>
          </a:p>
          <a:p>
            <a:r>
              <a:rPr lang="en-GB" sz="2600" dirty="0" smtClean="0">
                <a:latin typeface="Calibri" panose="020F0502020204030204" pitchFamily="34" charset="0"/>
              </a:rPr>
              <a:t>Crown Court – up to 2 years imprisonment and/or fine</a:t>
            </a:r>
            <a:endParaRPr lang="en-GB" sz="2600" dirty="0">
              <a:latin typeface="Calibri" panose="020F0502020204030204" pitchFamily="34" charset="0"/>
            </a:endParaRPr>
          </a:p>
        </p:txBody>
      </p:sp>
    </p:spTree>
    <p:extLst>
      <p:ext uri="{BB962C8B-B14F-4D97-AF65-F5344CB8AC3E}">
        <p14:creationId xmlns:p14="http://schemas.microsoft.com/office/powerpoint/2010/main" val="4130518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Civil Remedies</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pPr marL="0" indent="0">
              <a:buNone/>
            </a:pPr>
            <a:r>
              <a:rPr lang="en-GB" sz="2800" u="sng" dirty="0" smtClean="0">
                <a:latin typeface="Calibri" panose="020F0502020204030204" pitchFamily="34" charset="0"/>
              </a:rPr>
              <a:t>Possession proceedings</a:t>
            </a:r>
          </a:p>
          <a:p>
            <a:pPr marL="0" indent="0">
              <a:buNone/>
            </a:pPr>
            <a:endParaRPr lang="en-GB" sz="2800" u="sng" dirty="0">
              <a:latin typeface="Calibri" panose="020F0502020204030204" pitchFamily="34" charset="0"/>
            </a:endParaRPr>
          </a:p>
          <a:p>
            <a:pPr marL="0" indent="0">
              <a:buNone/>
            </a:pPr>
            <a:r>
              <a:rPr lang="en-GB" sz="2800" dirty="0">
                <a:latin typeface="Calibri" panose="020F0502020204030204" pitchFamily="34" charset="0"/>
              </a:rPr>
              <a:t>Prevention of Social Housing Fraud Act </a:t>
            </a:r>
            <a:r>
              <a:rPr lang="en-GB" sz="2800" dirty="0" smtClean="0">
                <a:latin typeface="Calibri" panose="020F0502020204030204" pitchFamily="34" charset="0"/>
              </a:rPr>
              <a:t>2013 introduces </a:t>
            </a:r>
            <a:r>
              <a:rPr lang="en-GB" sz="2800" dirty="0">
                <a:latin typeface="Calibri" panose="020F0502020204030204" pitchFamily="34" charset="0"/>
              </a:rPr>
              <a:t>section 15A Housing Act </a:t>
            </a:r>
            <a:r>
              <a:rPr lang="en-GB" sz="2800" dirty="0" smtClean="0">
                <a:latin typeface="Calibri" panose="020F0502020204030204" pitchFamily="34" charset="0"/>
              </a:rPr>
              <a:t>1988:</a:t>
            </a:r>
            <a:endParaRPr lang="en-GB" sz="2800" dirty="0">
              <a:latin typeface="Calibri" panose="020F0502020204030204" pitchFamily="34" charset="0"/>
            </a:endParaRPr>
          </a:p>
          <a:p>
            <a:r>
              <a:rPr lang="en-GB" sz="2800" dirty="0">
                <a:latin typeface="Calibri" panose="020F0502020204030204" pitchFamily="34" charset="0"/>
              </a:rPr>
              <a:t>If </a:t>
            </a:r>
            <a:r>
              <a:rPr lang="en-GB" sz="2800" dirty="0" smtClean="0">
                <a:latin typeface="Calibri" panose="020F0502020204030204" pitchFamily="34" charset="0"/>
              </a:rPr>
              <a:t>the tenant sublets, the assured status is lost </a:t>
            </a:r>
            <a:r>
              <a:rPr lang="en-GB" sz="2800" u="sng" dirty="0" smtClean="0">
                <a:solidFill>
                  <a:srgbClr val="FF0000"/>
                </a:solidFill>
                <a:latin typeface="Calibri" panose="020F0502020204030204" pitchFamily="34" charset="0"/>
              </a:rPr>
              <a:t>and cannot be regained</a:t>
            </a:r>
          </a:p>
          <a:p>
            <a:pPr marL="0" indent="0">
              <a:buNone/>
            </a:pPr>
            <a:endParaRPr lang="en-GB" sz="2800" u="sng" dirty="0" smtClean="0">
              <a:solidFill>
                <a:srgbClr val="FF0000"/>
              </a:solidFill>
              <a:latin typeface="Calibri" panose="020F0502020204030204" pitchFamily="34" charset="0"/>
            </a:endParaRPr>
          </a:p>
          <a:p>
            <a:pPr marL="0" indent="0">
              <a:buNone/>
            </a:pPr>
            <a:r>
              <a:rPr lang="en-GB" sz="2800" u="sng" dirty="0" smtClean="0">
                <a:solidFill>
                  <a:schemeClr val="tx1"/>
                </a:solidFill>
                <a:latin typeface="Calibri" panose="020F0502020204030204" pitchFamily="34" charset="0"/>
              </a:rPr>
              <a:t>Unlawful Profit Orders</a:t>
            </a:r>
          </a:p>
          <a:p>
            <a:pPr marL="0" indent="0">
              <a:buNone/>
            </a:pPr>
            <a:endParaRPr lang="en-GB" sz="2800" u="sng" dirty="0">
              <a:solidFill>
                <a:schemeClr val="tx1"/>
              </a:solidFill>
              <a:latin typeface="Calibri" panose="020F0502020204030204" pitchFamily="34" charset="0"/>
            </a:endParaRPr>
          </a:p>
          <a:p>
            <a:r>
              <a:rPr lang="en-GB" sz="2800" dirty="0" smtClean="0">
                <a:latin typeface="Calibri" panose="020F0502020204030204" pitchFamily="34" charset="0"/>
              </a:rPr>
              <a:t>To recover profits made</a:t>
            </a:r>
            <a:endParaRPr lang="en-GB" sz="2800" dirty="0">
              <a:latin typeface="Calibri" panose="020F0502020204030204" pitchFamily="34" charset="0"/>
            </a:endParaRPr>
          </a:p>
        </p:txBody>
      </p:sp>
    </p:spTree>
    <p:extLst>
      <p:ext uri="{BB962C8B-B14F-4D97-AF65-F5344CB8AC3E}">
        <p14:creationId xmlns:p14="http://schemas.microsoft.com/office/powerpoint/2010/main" val="4063559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latin typeface="Calibri" panose="020F0502020204030204" pitchFamily="34" charset="0"/>
              </a:rPr>
              <a:t/>
            </a:r>
            <a:br>
              <a:rPr lang="en-GB" dirty="0" smtClean="0">
                <a:latin typeface="Calibri" panose="020F0502020204030204" pitchFamily="34" charset="0"/>
              </a:rPr>
            </a:br>
            <a:r>
              <a:rPr lang="en-GB" dirty="0" smtClean="0">
                <a:latin typeface="Calibri" panose="020F0502020204030204" pitchFamily="34" charset="0"/>
              </a:rPr>
              <a:t>Subletting</a:t>
            </a:r>
            <a:endParaRPr lang="en-GB" dirty="0">
              <a:latin typeface="Calibri" panose="020F0502020204030204" pitchFamily="34"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143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Subletting – </a:t>
            </a:r>
            <a:r>
              <a:rPr lang="en-GB" sz="4000" dirty="0">
                <a:latin typeface="Calibri" panose="020F0502020204030204" pitchFamily="34" charset="0"/>
              </a:rPr>
              <a:t>what is it?</a:t>
            </a:r>
          </a:p>
        </p:txBody>
      </p:sp>
      <p:sp>
        <p:nvSpPr>
          <p:cNvPr id="3" name="Text Placeholder 2"/>
          <p:cNvSpPr>
            <a:spLocks noGrp="1"/>
          </p:cNvSpPr>
          <p:nvPr>
            <p:ph type="body" sz="half" idx="1"/>
          </p:nvPr>
        </p:nvSpPr>
        <p:spPr/>
        <p:txBody>
          <a:bodyPr/>
          <a:lstStyle/>
          <a:p>
            <a:pPr marL="0" indent="0">
              <a:buNone/>
            </a:pPr>
            <a:r>
              <a:rPr lang="en-GB" sz="2800" dirty="0">
                <a:latin typeface="Calibri" panose="020F0502020204030204" pitchFamily="34" charset="0"/>
              </a:rPr>
              <a:t>The T:</a:t>
            </a:r>
          </a:p>
          <a:p>
            <a:r>
              <a:rPr lang="en-GB" sz="2800" dirty="0">
                <a:latin typeface="Calibri" panose="020F0502020204030204" pitchFamily="34" charset="0"/>
              </a:rPr>
              <a:t>In breach of term of the tenancy</a:t>
            </a:r>
          </a:p>
          <a:p>
            <a:r>
              <a:rPr lang="en-GB" sz="2800" dirty="0">
                <a:latin typeface="Calibri" panose="020F0502020204030204" pitchFamily="34" charset="0"/>
              </a:rPr>
              <a:t>Sublets the whole of the property</a:t>
            </a:r>
          </a:p>
          <a:p>
            <a:r>
              <a:rPr lang="en-GB" sz="2800" dirty="0">
                <a:latin typeface="Calibri" panose="020F0502020204030204" pitchFamily="34" charset="0"/>
              </a:rPr>
              <a:t>has ceased to occupy the property as their only or principal home</a:t>
            </a:r>
          </a:p>
          <a:p>
            <a:r>
              <a:rPr lang="en-GB" sz="2800" dirty="0">
                <a:latin typeface="Calibri" panose="020F0502020204030204" pitchFamily="34" charset="0"/>
              </a:rPr>
              <a:t>has received money as a result</a:t>
            </a:r>
          </a:p>
          <a:p>
            <a:pPr marL="0" indent="0">
              <a:buNone/>
            </a:pPr>
            <a:r>
              <a:rPr lang="en-GB" sz="2800" dirty="0">
                <a:latin typeface="Calibri" panose="020F0502020204030204" pitchFamily="34" charset="0"/>
              </a:rPr>
              <a:t>Doesn’t count if:</a:t>
            </a:r>
          </a:p>
          <a:p>
            <a:r>
              <a:rPr lang="en-GB" sz="2800" dirty="0">
                <a:latin typeface="Calibri" panose="020F0502020204030204" pitchFamily="34" charset="0"/>
              </a:rPr>
              <a:t>Part of premises</a:t>
            </a:r>
          </a:p>
          <a:p>
            <a:r>
              <a:rPr lang="en-GB" sz="2800" dirty="0">
                <a:latin typeface="Calibri" panose="020F0502020204030204" pitchFamily="34" charset="0"/>
              </a:rPr>
              <a:t>Caretaker</a:t>
            </a:r>
          </a:p>
          <a:p>
            <a:r>
              <a:rPr lang="en-GB" sz="2800" dirty="0">
                <a:latin typeface="Calibri" panose="020F0502020204030204" pitchFamily="34" charset="0"/>
              </a:rPr>
              <a:t>Shared ownership</a:t>
            </a:r>
          </a:p>
        </p:txBody>
      </p:sp>
    </p:spTree>
    <p:extLst>
      <p:ext uri="{BB962C8B-B14F-4D97-AF65-F5344CB8AC3E}">
        <p14:creationId xmlns:p14="http://schemas.microsoft.com/office/powerpoint/2010/main" val="409880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Notices</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r>
              <a:rPr lang="en-GB" sz="2800" dirty="0" smtClean="0">
                <a:latin typeface="Calibri" panose="020F0502020204030204" pitchFamily="34" charset="0"/>
              </a:rPr>
              <a:t>Serve NTQ </a:t>
            </a:r>
            <a:r>
              <a:rPr lang="en-GB" sz="2800" b="1" dirty="0" smtClean="0">
                <a:latin typeface="Calibri" panose="020F0502020204030204" pitchFamily="34" charset="0"/>
              </a:rPr>
              <a:t>AND</a:t>
            </a:r>
            <a:r>
              <a:rPr lang="en-GB" sz="2800" b="1" dirty="0">
                <a:latin typeface="Calibri" panose="020F0502020204030204" pitchFamily="34" charset="0"/>
              </a:rPr>
              <a:t> </a:t>
            </a:r>
            <a:r>
              <a:rPr lang="en-GB" sz="2800" dirty="0" smtClean="0">
                <a:latin typeface="Calibri" panose="020F0502020204030204" pitchFamily="34" charset="0"/>
              </a:rPr>
              <a:t>Serve NOSP “Without Prejudice” to each other</a:t>
            </a:r>
          </a:p>
          <a:p>
            <a:endParaRPr lang="en-GB" sz="2800" dirty="0" smtClean="0">
              <a:latin typeface="Calibri" panose="020F0502020204030204" pitchFamily="34" charset="0"/>
            </a:endParaRPr>
          </a:p>
          <a:p>
            <a:pPr marL="1054100" lvl="1" indent="-457200">
              <a:buFont typeface="+mj-lt"/>
              <a:buAutoNum type="arabicParenR"/>
            </a:pPr>
            <a:r>
              <a:rPr lang="en-GB" sz="2800" dirty="0" smtClean="0">
                <a:latin typeface="Calibri" panose="020F0502020204030204" pitchFamily="34" charset="0"/>
              </a:rPr>
              <a:t>Ground 12/1</a:t>
            </a:r>
          </a:p>
          <a:p>
            <a:pPr marL="1054100" lvl="1" indent="-457200">
              <a:buFont typeface="+mj-lt"/>
              <a:buAutoNum type="arabicParenR"/>
            </a:pPr>
            <a:r>
              <a:rPr lang="en-GB" sz="2800" dirty="0" smtClean="0">
                <a:latin typeface="Calibri" panose="020F0502020204030204" pitchFamily="34" charset="0"/>
              </a:rPr>
              <a:t>Any other applicable grounds e.g. rent, asb or false statement</a:t>
            </a:r>
          </a:p>
          <a:p>
            <a:pPr marL="1054100" lvl="1" indent="-457200">
              <a:buFont typeface="+mj-lt"/>
              <a:buAutoNum type="arabicParenR"/>
            </a:pPr>
            <a:endParaRPr lang="en-GB" sz="2800" dirty="0">
              <a:latin typeface="Calibri" panose="020F0502020204030204" pitchFamily="34" charset="0"/>
            </a:endParaRPr>
          </a:p>
          <a:p>
            <a:pPr marL="442913" lvl="1" indent="-442913"/>
            <a:r>
              <a:rPr lang="en-GB" sz="2800" dirty="0">
                <a:latin typeface="Calibri" panose="020F0502020204030204" pitchFamily="34" charset="0"/>
              </a:rPr>
              <a:t>Don’t forget </a:t>
            </a:r>
            <a:r>
              <a:rPr lang="en-GB" sz="2800" dirty="0" smtClean="0">
                <a:latin typeface="Calibri" panose="020F0502020204030204" pitchFamily="34" charset="0"/>
              </a:rPr>
              <a:t>85ZA HA 1985/Pre </a:t>
            </a:r>
            <a:r>
              <a:rPr lang="en-GB" sz="2800" dirty="0">
                <a:latin typeface="Calibri" panose="020F0502020204030204" pitchFamily="34" charset="0"/>
              </a:rPr>
              <a:t>Action </a:t>
            </a:r>
            <a:r>
              <a:rPr lang="en-GB" sz="2800" dirty="0" smtClean="0">
                <a:latin typeface="Calibri" panose="020F0502020204030204" pitchFamily="34" charset="0"/>
              </a:rPr>
              <a:t>Protocol – review of </a:t>
            </a:r>
            <a:r>
              <a:rPr lang="en-GB" sz="2800" dirty="0">
                <a:latin typeface="Calibri" panose="020F0502020204030204" pitchFamily="34" charset="0"/>
              </a:rPr>
              <a:t>the landlord's </a:t>
            </a:r>
            <a:r>
              <a:rPr lang="en-GB" sz="2800" dirty="0" smtClean="0">
                <a:latin typeface="Calibri" panose="020F0502020204030204" pitchFamily="34" charset="0"/>
              </a:rPr>
              <a:t>decision</a:t>
            </a:r>
            <a:endParaRPr lang="en-GB" sz="2400" dirty="0">
              <a:latin typeface="Calibri" panose="020F0502020204030204" pitchFamily="34" charset="0"/>
            </a:endParaRPr>
          </a:p>
        </p:txBody>
      </p:sp>
    </p:spTree>
    <p:extLst>
      <p:ext uri="{BB962C8B-B14F-4D97-AF65-F5344CB8AC3E}">
        <p14:creationId xmlns:p14="http://schemas.microsoft.com/office/powerpoint/2010/main" val="2214144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Unlawful Profit Orders</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r>
              <a:rPr lang="en-GB" sz="2800" dirty="0" smtClean="0">
                <a:latin typeface="Calibri" panose="020F0502020204030204" pitchFamily="34" charset="0"/>
              </a:rPr>
              <a:t>Will </a:t>
            </a:r>
            <a:r>
              <a:rPr lang="en-GB" sz="2800" dirty="0">
                <a:latin typeface="Calibri" panose="020F0502020204030204" pitchFamily="34" charset="0"/>
              </a:rPr>
              <a:t>be made “</a:t>
            </a:r>
            <a:r>
              <a:rPr lang="en-GB" sz="2800" i="1" dirty="0">
                <a:latin typeface="Calibri" panose="020F0502020204030204" pitchFamily="34" charset="0"/>
              </a:rPr>
              <a:t>if they consider it appropriate</a:t>
            </a:r>
            <a:r>
              <a:rPr lang="en-GB" sz="2800" dirty="0" smtClean="0">
                <a:latin typeface="Calibri" panose="020F0502020204030204" pitchFamily="34" charset="0"/>
              </a:rPr>
              <a:t>”</a:t>
            </a:r>
            <a:endParaRPr lang="en-GB" sz="2800" dirty="0">
              <a:latin typeface="Calibri" panose="020F0502020204030204" pitchFamily="34" charset="0"/>
            </a:endParaRPr>
          </a:p>
          <a:p>
            <a:r>
              <a:rPr lang="en-GB" sz="2800" dirty="0">
                <a:latin typeface="Calibri" panose="020F0502020204030204" pitchFamily="34" charset="0"/>
              </a:rPr>
              <a:t>Amount set is to represent </a:t>
            </a:r>
            <a:r>
              <a:rPr lang="en-GB" sz="2800" dirty="0" smtClean="0">
                <a:latin typeface="Calibri" panose="020F0502020204030204" pitchFamily="34" charset="0"/>
              </a:rPr>
              <a:t>profit</a:t>
            </a:r>
            <a:endParaRPr lang="en-GB" sz="2800" dirty="0">
              <a:latin typeface="Calibri" panose="020F0502020204030204" pitchFamily="34" charset="0"/>
            </a:endParaRPr>
          </a:p>
          <a:p>
            <a:r>
              <a:rPr lang="en-GB" sz="2800" dirty="0">
                <a:latin typeface="Calibri" panose="020F0502020204030204" pitchFamily="34" charset="0"/>
              </a:rPr>
              <a:t>Maximum = amount received by </a:t>
            </a:r>
            <a:r>
              <a:rPr lang="en-GB" sz="2800" dirty="0" smtClean="0">
                <a:latin typeface="Calibri" panose="020F0502020204030204" pitchFamily="34" charset="0"/>
              </a:rPr>
              <a:t>the tenant for the subletting </a:t>
            </a:r>
            <a:r>
              <a:rPr lang="en-GB" sz="2800" dirty="0">
                <a:latin typeface="Calibri" panose="020F0502020204030204" pitchFamily="34" charset="0"/>
              </a:rPr>
              <a:t>less </a:t>
            </a:r>
            <a:r>
              <a:rPr lang="en-GB" sz="2800" dirty="0" smtClean="0">
                <a:latin typeface="Calibri" panose="020F0502020204030204" pitchFamily="34" charset="0"/>
              </a:rPr>
              <a:t>the rent </a:t>
            </a:r>
            <a:r>
              <a:rPr lang="en-GB" sz="2800" dirty="0">
                <a:latin typeface="Calibri" panose="020F0502020204030204" pitchFamily="34" charset="0"/>
              </a:rPr>
              <a:t>paid to </a:t>
            </a:r>
            <a:r>
              <a:rPr lang="en-GB" sz="2800" dirty="0" smtClean="0">
                <a:latin typeface="Calibri" panose="020F0502020204030204" pitchFamily="34" charset="0"/>
              </a:rPr>
              <a:t>Landlord</a:t>
            </a:r>
          </a:p>
          <a:p>
            <a:r>
              <a:rPr lang="en-GB" sz="2800" dirty="0" smtClean="0">
                <a:latin typeface="Calibri" panose="020F0502020204030204" pitchFamily="34" charset="0"/>
              </a:rPr>
              <a:t>Subject to the rule in </a:t>
            </a:r>
            <a:r>
              <a:rPr lang="en-GB" sz="2800" i="1" dirty="0" smtClean="0">
                <a:latin typeface="Calibri" panose="020F0502020204030204" pitchFamily="34" charset="0"/>
              </a:rPr>
              <a:t>Poplar HARCA v. Begum &amp; </a:t>
            </a:r>
            <a:r>
              <a:rPr lang="en-GB" sz="2800" i="1" dirty="0" err="1" smtClean="0">
                <a:latin typeface="Calibri" panose="020F0502020204030204" pitchFamily="34" charset="0"/>
              </a:rPr>
              <a:t>Rohim</a:t>
            </a:r>
            <a:endParaRPr lang="en-GB" sz="2800" i="1" dirty="0" smtClean="0">
              <a:latin typeface="Calibri" panose="020F0502020204030204" pitchFamily="34" charset="0"/>
            </a:endParaRPr>
          </a:p>
          <a:p>
            <a:r>
              <a:rPr lang="en-GB" sz="2800" dirty="0">
                <a:latin typeface="Calibri" panose="020F0502020204030204" pitchFamily="34" charset="0"/>
              </a:rPr>
              <a:t>If criminal UPO made, can get civil UPO too (some restrictions</a:t>
            </a:r>
            <a:r>
              <a:rPr lang="en-GB" sz="2800" dirty="0" smtClean="0">
                <a:latin typeface="Calibri" panose="020F0502020204030204" pitchFamily="34" charset="0"/>
              </a:rPr>
              <a:t>)</a:t>
            </a:r>
            <a:endParaRPr lang="en-GB" sz="2800" dirty="0">
              <a:latin typeface="Calibri" panose="020F0502020204030204" pitchFamily="34" charset="0"/>
            </a:endParaRPr>
          </a:p>
          <a:p>
            <a:r>
              <a:rPr lang="en-GB" sz="2800" dirty="0">
                <a:latin typeface="Calibri" panose="020F0502020204030204" pitchFamily="34" charset="0"/>
              </a:rPr>
              <a:t>If over £5,000 can seek interest</a:t>
            </a:r>
          </a:p>
          <a:p>
            <a:pPr marL="0" indent="0">
              <a:buNone/>
            </a:pPr>
            <a:endParaRPr lang="en-GB" sz="2400" dirty="0" smtClean="0">
              <a:latin typeface="Calibri" panose="020F0502020204030204" pitchFamily="34" charset="0"/>
            </a:endParaRPr>
          </a:p>
          <a:p>
            <a:pPr marL="0" indent="0">
              <a:buNone/>
            </a:pPr>
            <a:endParaRPr lang="en-GB" sz="2400" dirty="0">
              <a:latin typeface="Calibri" panose="020F0502020204030204" pitchFamily="34" charset="0"/>
            </a:endParaRPr>
          </a:p>
          <a:p>
            <a:endParaRPr lang="en-GB" dirty="0"/>
          </a:p>
        </p:txBody>
      </p:sp>
    </p:spTree>
    <p:extLst>
      <p:ext uri="{BB962C8B-B14F-4D97-AF65-F5344CB8AC3E}">
        <p14:creationId xmlns:p14="http://schemas.microsoft.com/office/powerpoint/2010/main" val="18162677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idx="4294967295"/>
          </p:nvPr>
        </p:nvSpPr>
        <p:spPr>
          <a:xfrm>
            <a:off x="395536" y="404664"/>
            <a:ext cx="8289677" cy="1012975"/>
          </a:xfrm>
          <a:prstGeom prst="rect">
            <a:avLst/>
          </a:prstGeom>
        </p:spPr>
        <p:txBody>
          <a:bodyPr lIns="50800" tIns="50800" rIns="50800" bIns="50800" anchor="ctr">
            <a:normAutofit/>
          </a:bodyPr>
          <a:lstStyle/>
          <a:p>
            <a:pPr>
              <a:defRPr sz="3600">
                <a:solidFill>
                  <a:srgbClr val="FFC000"/>
                </a:solidFill>
                <a:uFill>
                  <a:solidFill>
                    <a:srgbClr val="3333CC"/>
                  </a:solidFill>
                </a:uFill>
              </a:defRPr>
            </a:pPr>
            <a:r>
              <a:rPr lang="en-GB" sz="3600" b="1" dirty="0" smtClean="0">
                <a:latin typeface="Calibri" panose="020F0502020204030204" pitchFamily="34" charset="0"/>
              </a:rPr>
              <a:t>Calculating the</a:t>
            </a:r>
            <a:endParaRPr sz="3600" b="1" dirty="0">
              <a:latin typeface="Calibri" panose="020F0502020204030204" pitchFamily="34" charset="0"/>
            </a:endParaRPr>
          </a:p>
        </p:txBody>
      </p:sp>
      <p:sp>
        <p:nvSpPr>
          <p:cNvPr id="141" name="Shape 141"/>
          <p:cNvSpPr>
            <a:spLocks noGrp="1"/>
          </p:cNvSpPr>
          <p:nvPr>
            <p:ph type="body" idx="4294967295"/>
          </p:nvPr>
        </p:nvSpPr>
        <p:spPr>
          <a:xfrm>
            <a:off x="467544" y="1844824"/>
            <a:ext cx="8352928" cy="4680520"/>
          </a:xfrm>
          <a:prstGeom prst="rect">
            <a:avLst/>
          </a:prstGeom>
        </p:spPr>
        <p:txBody>
          <a:bodyPr lIns="50800" tIns="50800" rIns="50800" bIns="50800">
            <a:noAutofit/>
          </a:bodyPr>
          <a:lstStyle/>
          <a:p>
            <a:pPr marL="0" indent="0" algn="just">
              <a:spcBef>
                <a:spcPts val="500"/>
              </a:spcBef>
              <a:buClr>
                <a:srgbClr val="3333CC"/>
              </a:buClr>
              <a:buNone/>
              <a:defRPr sz="2800">
                <a:solidFill>
                  <a:schemeClr val="accent4"/>
                </a:solidFill>
                <a:uFill>
                  <a:solidFill>
                    <a:schemeClr val="accent4"/>
                  </a:solidFill>
                </a:uFill>
              </a:defRPr>
            </a:pPr>
            <a:r>
              <a:rPr lang="en-GB" sz="2800" b="1" dirty="0" smtClean="0">
                <a:solidFill>
                  <a:srgbClr val="FF0000"/>
                </a:solidFill>
                <a:latin typeface="Calibri" panose="020F0502020204030204" pitchFamily="34" charset="0"/>
              </a:rPr>
              <a:t>Step </a:t>
            </a:r>
            <a:r>
              <a:rPr lang="en-GB" sz="2800" b="1" dirty="0">
                <a:solidFill>
                  <a:srgbClr val="FF0000"/>
                </a:solidFill>
                <a:latin typeface="Calibri" panose="020F0502020204030204" pitchFamily="34" charset="0"/>
              </a:rPr>
              <a:t>1 </a:t>
            </a:r>
          </a:p>
          <a:p>
            <a:pPr marL="0" indent="0" algn="just">
              <a:spcBef>
                <a:spcPts val="500"/>
              </a:spcBef>
              <a:buClr>
                <a:srgbClr val="3333CC"/>
              </a:buClr>
              <a:buNone/>
              <a:defRPr sz="2800">
                <a:solidFill>
                  <a:schemeClr val="accent4"/>
                </a:solidFill>
                <a:uFill>
                  <a:solidFill>
                    <a:schemeClr val="accent4"/>
                  </a:solidFill>
                </a:uFill>
              </a:defRPr>
            </a:pPr>
            <a:r>
              <a:rPr lang="en-GB" sz="2800" dirty="0" smtClean="0">
                <a:latin typeface="Calibri" panose="020F0502020204030204" pitchFamily="34" charset="0"/>
              </a:rPr>
              <a:t>Determine </a:t>
            </a:r>
            <a:r>
              <a:rPr lang="en-GB" sz="2800" dirty="0">
                <a:latin typeface="Calibri" panose="020F0502020204030204" pitchFamily="34" charset="0"/>
              </a:rPr>
              <a:t>the total amount the </a:t>
            </a:r>
            <a:r>
              <a:rPr lang="en-GB" sz="2800" dirty="0" smtClean="0">
                <a:latin typeface="Calibri" panose="020F0502020204030204" pitchFamily="34" charset="0"/>
              </a:rPr>
              <a:t>Tenant </a:t>
            </a:r>
            <a:r>
              <a:rPr lang="en-GB" sz="2800" dirty="0">
                <a:latin typeface="Calibri" panose="020F0502020204030204" pitchFamily="34" charset="0"/>
              </a:rPr>
              <a:t>received </a:t>
            </a:r>
            <a:r>
              <a:rPr lang="en-GB" sz="2800" dirty="0" smtClean="0">
                <a:latin typeface="Calibri" panose="020F0502020204030204" pitchFamily="34" charset="0"/>
              </a:rPr>
              <a:t>as</a:t>
            </a:r>
            <a:r>
              <a:rPr lang="en-GB" sz="2800" dirty="0">
                <a:latin typeface="Calibri" panose="020F0502020204030204" pitchFamily="34" charset="0"/>
              </a:rPr>
              <a:t> </a:t>
            </a:r>
            <a:r>
              <a:rPr lang="en-GB" sz="2800" dirty="0" smtClean="0">
                <a:latin typeface="Calibri" panose="020F0502020204030204" pitchFamily="34" charset="0"/>
              </a:rPr>
              <a:t>a </a:t>
            </a:r>
            <a:r>
              <a:rPr lang="en-GB" sz="2800" dirty="0">
                <a:latin typeface="Calibri" panose="020F0502020204030204" pitchFamily="34" charset="0"/>
              </a:rPr>
              <a:t>result of the </a:t>
            </a:r>
            <a:r>
              <a:rPr lang="en-GB" sz="2800" dirty="0" smtClean="0">
                <a:latin typeface="Calibri" panose="020F0502020204030204" pitchFamily="34" charset="0"/>
              </a:rPr>
              <a:t>subletting (or </a:t>
            </a:r>
            <a:r>
              <a:rPr lang="en-GB" sz="2800" dirty="0">
                <a:latin typeface="Calibri" panose="020F0502020204030204" pitchFamily="34" charset="0"/>
              </a:rPr>
              <a:t>the best estimate of </a:t>
            </a:r>
            <a:r>
              <a:rPr lang="en-GB" sz="2800" dirty="0" smtClean="0">
                <a:latin typeface="Calibri" panose="020F0502020204030204" pitchFamily="34" charset="0"/>
              </a:rPr>
              <a:t>that amount</a:t>
            </a:r>
            <a:r>
              <a:rPr lang="en-GB" sz="2800" dirty="0">
                <a:latin typeface="Calibri" panose="020F0502020204030204" pitchFamily="34" charset="0"/>
              </a:rPr>
              <a:t>). </a:t>
            </a:r>
            <a:endParaRPr lang="en-GB" sz="2800" dirty="0" smtClean="0">
              <a:latin typeface="Calibri" panose="020F0502020204030204" pitchFamily="34" charset="0"/>
            </a:endParaRPr>
          </a:p>
          <a:p>
            <a:pPr algn="just">
              <a:spcBef>
                <a:spcPts val="500"/>
              </a:spcBef>
              <a:buClr>
                <a:srgbClr val="3333CC"/>
              </a:buClr>
              <a:defRPr sz="2800">
                <a:solidFill>
                  <a:schemeClr val="accent4"/>
                </a:solidFill>
                <a:uFill>
                  <a:solidFill>
                    <a:schemeClr val="accent4"/>
                  </a:solidFill>
                </a:uFill>
              </a:defRPr>
            </a:pPr>
            <a:endParaRPr lang="en-GB" sz="2800" dirty="0">
              <a:latin typeface="Calibri" panose="020F0502020204030204" pitchFamily="34" charset="0"/>
            </a:endParaRPr>
          </a:p>
          <a:p>
            <a:pPr marL="0" indent="0" algn="just">
              <a:spcBef>
                <a:spcPts val="500"/>
              </a:spcBef>
              <a:buClr>
                <a:srgbClr val="3333CC"/>
              </a:buClr>
              <a:buNone/>
              <a:defRPr sz="2800">
                <a:solidFill>
                  <a:schemeClr val="accent4"/>
                </a:solidFill>
                <a:uFill>
                  <a:solidFill>
                    <a:schemeClr val="accent4"/>
                  </a:solidFill>
                </a:uFill>
              </a:defRPr>
            </a:pPr>
            <a:r>
              <a:rPr lang="en-GB" sz="2800" b="1" dirty="0">
                <a:solidFill>
                  <a:srgbClr val="FF0000"/>
                </a:solidFill>
                <a:latin typeface="Calibri" panose="020F0502020204030204" pitchFamily="34" charset="0"/>
              </a:rPr>
              <a:t>Step 2 </a:t>
            </a:r>
          </a:p>
          <a:p>
            <a:pPr marL="0" indent="0" algn="just">
              <a:spcBef>
                <a:spcPts val="500"/>
              </a:spcBef>
              <a:buClr>
                <a:srgbClr val="3333CC"/>
              </a:buClr>
              <a:buNone/>
              <a:defRPr sz="2800">
                <a:solidFill>
                  <a:schemeClr val="accent4"/>
                </a:solidFill>
                <a:uFill>
                  <a:solidFill>
                    <a:schemeClr val="accent4"/>
                  </a:solidFill>
                </a:uFill>
              </a:defRPr>
            </a:pPr>
            <a:r>
              <a:rPr lang="en-GB" sz="2800" dirty="0" smtClean="0">
                <a:latin typeface="Calibri" panose="020F0502020204030204" pitchFamily="34" charset="0"/>
              </a:rPr>
              <a:t>Deduct </a:t>
            </a:r>
            <a:r>
              <a:rPr lang="en-GB" sz="2800" dirty="0">
                <a:latin typeface="Calibri" panose="020F0502020204030204" pitchFamily="34" charset="0"/>
              </a:rPr>
              <a:t>from the amount determined under step 1 </a:t>
            </a:r>
            <a:r>
              <a:rPr lang="en-GB" sz="2800" dirty="0" smtClean="0">
                <a:latin typeface="Calibri" panose="020F0502020204030204" pitchFamily="34" charset="0"/>
              </a:rPr>
              <a:t>	the </a:t>
            </a:r>
            <a:r>
              <a:rPr lang="en-GB" sz="2800" dirty="0">
                <a:latin typeface="Calibri" panose="020F0502020204030204" pitchFamily="34" charset="0"/>
              </a:rPr>
              <a:t>total amount, if any, paid by the </a:t>
            </a:r>
            <a:r>
              <a:rPr lang="en-GB" sz="2800" dirty="0" smtClean="0">
                <a:latin typeface="Calibri" panose="020F0502020204030204" pitchFamily="34" charset="0"/>
              </a:rPr>
              <a:t>Tenant </a:t>
            </a:r>
            <a:r>
              <a:rPr lang="en-GB" sz="2800" dirty="0">
                <a:latin typeface="Calibri" panose="020F0502020204030204" pitchFamily="34" charset="0"/>
              </a:rPr>
              <a:t>as rent </a:t>
            </a:r>
            <a:r>
              <a:rPr lang="en-GB" sz="2800" dirty="0" smtClean="0">
                <a:latin typeface="Calibri" panose="020F0502020204030204" pitchFamily="34" charset="0"/>
              </a:rPr>
              <a:t>to the landlord </a:t>
            </a:r>
            <a:r>
              <a:rPr lang="en-GB" sz="2800" dirty="0">
                <a:latin typeface="Calibri" panose="020F0502020204030204" pitchFamily="34" charset="0"/>
              </a:rPr>
              <a:t>(including service charges) over the </a:t>
            </a:r>
            <a:r>
              <a:rPr lang="en-GB" sz="2800" dirty="0" smtClean="0">
                <a:latin typeface="Calibri" panose="020F0502020204030204" pitchFamily="34" charset="0"/>
              </a:rPr>
              <a:t>	period </a:t>
            </a:r>
            <a:r>
              <a:rPr lang="en-GB" sz="2800" dirty="0">
                <a:latin typeface="Calibri" panose="020F0502020204030204" pitchFamily="34" charset="0"/>
              </a:rPr>
              <a:t>during which the offence was committed. </a:t>
            </a:r>
            <a:endParaRPr sz="2800" dirty="0">
              <a:latin typeface="Calibri" panose="020F0502020204030204" pitchFamily="34" charset="0"/>
            </a:endParaRPr>
          </a:p>
        </p:txBody>
      </p:sp>
      <p:pic>
        <p:nvPicPr>
          <p:cNvPr id="5" name="Picture 2" descr="C:\Users\vsmith\AppData\Local\Microsoft\Windows\Temporary Internet Files\Content.IE5\23XI85YJ\6551525739_cea94562f0_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16632"/>
            <a:ext cx="1620220" cy="162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388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latin typeface="Calibri" panose="020F0502020204030204" pitchFamily="34" charset="0"/>
              </a:rPr>
              <a:t/>
            </a:r>
            <a:br>
              <a:rPr lang="en-GB" dirty="0" smtClean="0">
                <a:latin typeface="Calibri" panose="020F0502020204030204" pitchFamily="34" charset="0"/>
              </a:rPr>
            </a:br>
            <a:r>
              <a:rPr lang="en-GB" dirty="0" smtClean="0">
                <a:latin typeface="Calibri" panose="020F0502020204030204" pitchFamily="34" charset="0"/>
              </a:rPr>
              <a:t>False Statement </a:t>
            </a:r>
            <a:br>
              <a:rPr lang="en-GB" dirty="0" smtClean="0">
                <a:latin typeface="Calibri" panose="020F0502020204030204" pitchFamily="34" charset="0"/>
              </a:rPr>
            </a:br>
            <a:r>
              <a:rPr lang="en-GB" dirty="0" smtClean="0">
                <a:latin typeface="Calibri" panose="020F0502020204030204" pitchFamily="34" charset="0"/>
              </a:rPr>
              <a:t>(Ground 17/Ground 5)</a:t>
            </a:r>
            <a:endParaRPr lang="en-GB" dirty="0">
              <a:latin typeface="Calibri" panose="020F0502020204030204" pitchFamily="34"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2391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latin typeface="Calibri" panose="020F0502020204030204" pitchFamily="34" charset="0"/>
              </a:rPr>
              <a:t>False Statement</a:t>
            </a:r>
          </a:p>
        </p:txBody>
      </p:sp>
      <p:sp>
        <p:nvSpPr>
          <p:cNvPr id="3" name="Text Placeholder 2"/>
          <p:cNvSpPr>
            <a:spLocks noGrp="1"/>
          </p:cNvSpPr>
          <p:nvPr>
            <p:ph type="body" sz="half" idx="1"/>
          </p:nvPr>
        </p:nvSpPr>
        <p:spPr/>
        <p:txBody>
          <a:bodyPr/>
          <a:lstStyle/>
          <a:p>
            <a:r>
              <a:rPr lang="en-GB" sz="2800" dirty="0" smtClean="0">
                <a:latin typeface="Calibri" panose="020F0502020204030204" pitchFamily="34" charset="0"/>
              </a:rPr>
              <a:t>Ground 17/Ground 5 (discretionary ground)</a:t>
            </a:r>
          </a:p>
          <a:p>
            <a:endParaRPr lang="en-GB" sz="2800" dirty="0" smtClean="0">
              <a:latin typeface="Calibri" panose="020F0502020204030204" pitchFamily="34" charset="0"/>
            </a:endParaRPr>
          </a:p>
          <a:p>
            <a:r>
              <a:rPr lang="en-GB" sz="2800" dirty="0" smtClean="0">
                <a:latin typeface="Calibri" panose="020F0502020204030204" pitchFamily="34" charset="0"/>
              </a:rPr>
              <a:t>False statement made </a:t>
            </a:r>
            <a:r>
              <a:rPr lang="en-GB" sz="2800" i="1" dirty="0" smtClean="0">
                <a:latin typeface="Calibri" panose="020F0502020204030204" pitchFamily="34" charset="0"/>
              </a:rPr>
              <a:t>knowingly</a:t>
            </a:r>
            <a:r>
              <a:rPr lang="en-GB" sz="2800" dirty="0" smtClean="0">
                <a:latin typeface="Calibri" panose="020F0502020204030204" pitchFamily="34" charset="0"/>
              </a:rPr>
              <a:t> or </a:t>
            </a:r>
            <a:r>
              <a:rPr lang="en-GB" sz="2800" i="1" dirty="0" smtClean="0">
                <a:latin typeface="Calibri" panose="020F0502020204030204" pitchFamily="34" charset="0"/>
              </a:rPr>
              <a:t>recklessly </a:t>
            </a:r>
            <a:r>
              <a:rPr lang="en-GB" sz="2800" u="sng" dirty="0" smtClean="0">
                <a:latin typeface="Calibri" panose="020F0502020204030204" pitchFamily="34" charset="0"/>
              </a:rPr>
              <a:t>before </a:t>
            </a:r>
            <a:r>
              <a:rPr lang="en-GB" sz="2800" dirty="0" smtClean="0">
                <a:latin typeface="Calibri" panose="020F0502020204030204" pitchFamily="34" charset="0"/>
              </a:rPr>
              <a:t>tenancy was granted</a:t>
            </a:r>
          </a:p>
          <a:p>
            <a:endParaRPr lang="en-GB" sz="2800" dirty="0" smtClean="0">
              <a:latin typeface="Calibri" panose="020F0502020204030204" pitchFamily="34" charset="0"/>
            </a:endParaRPr>
          </a:p>
          <a:p>
            <a:r>
              <a:rPr lang="en-GB" sz="2800" dirty="0" smtClean="0">
                <a:latin typeface="Calibri" panose="020F0502020204030204" pitchFamily="34" charset="0"/>
              </a:rPr>
              <a:t>Can probably rely on omissions as well as false statements</a:t>
            </a:r>
          </a:p>
          <a:p>
            <a:endParaRPr lang="en-GB" sz="2800" dirty="0" smtClean="0">
              <a:latin typeface="Calibri" panose="020F0502020204030204" pitchFamily="34" charset="0"/>
            </a:endParaRPr>
          </a:p>
          <a:p>
            <a:r>
              <a:rPr lang="en-GB" sz="2800" dirty="0" smtClean="0">
                <a:latin typeface="Calibri" panose="020F0502020204030204" pitchFamily="34" charset="0"/>
              </a:rPr>
              <a:t>Landlord must have relied upon the false statement or omission</a:t>
            </a:r>
            <a:endParaRPr lang="en-GB" sz="2800" dirty="0">
              <a:latin typeface="Calibri" panose="020F050202020403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3518" y="-6537"/>
            <a:ext cx="1640482" cy="288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110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Criminal Offence?</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pPr marL="0" indent="0">
              <a:buNone/>
            </a:pPr>
            <a:r>
              <a:rPr lang="en-GB" sz="2800" u="sng" dirty="0">
                <a:latin typeface="Calibri" panose="020F0502020204030204" pitchFamily="34" charset="0"/>
              </a:rPr>
              <a:t>Housing Act </a:t>
            </a:r>
            <a:r>
              <a:rPr lang="en-GB" sz="2800" u="sng" dirty="0" smtClean="0">
                <a:latin typeface="Calibri" panose="020F0502020204030204" pitchFamily="34" charset="0"/>
              </a:rPr>
              <a:t>1996</a:t>
            </a:r>
            <a:endParaRPr lang="en-GB" sz="2800" u="sng" dirty="0">
              <a:latin typeface="Calibri" panose="020F0502020204030204" pitchFamily="34" charset="0"/>
            </a:endParaRPr>
          </a:p>
          <a:p>
            <a:r>
              <a:rPr lang="en-GB" sz="2800" dirty="0">
                <a:latin typeface="Calibri" panose="020F0502020204030204" pitchFamily="34" charset="0"/>
              </a:rPr>
              <a:t>s.171 False statements and withholding information</a:t>
            </a:r>
          </a:p>
          <a:p>
            <a:r>
              <a:rPr lang="en-GB" sz="2800" dirty="0">
                <a:latin typeface="Calibri" panose="020F0502020204030204" pitchFamily="34" charset="0"/>
              </a:rPr>
              <a:t>s.214 False statements, withholding information and failure to disclose change of </a:t>
            </a:r>
            <a:r>
              <a:rPr lang="en-GB" sz="2800" dirty="0" smtClean="0">
                <a:latin typeface="Calibri" panose="020F0502020204030204" pitchFamily="34" charset="0"/>
              </a:rPr>
              <a:t>circumstances</a:t>
            </a:r>
            <a:endParaRPr lang="en-GB" sz="2800" dirty="0">
              <a:latin typeface="Calibri" panose="020F0502020204030204" pitchFamily="34" charset="0"/>
            </a:endParaRPr>
          </a:p>
          <a:p>
            <a:pPr marL="0" indent="0">
              <a:buNone/>
            </a:pPr>
            <a:r>
              <a:rPr lang="en-GB" sz="2800" u="sng" dirty="0">
                <a:latin typeface="Calibri" panose="020F0502020204030204" pitchFamily="34" charset="0"/>
              </a:rPr>
              <a:t>Fraud Act </a:t>
            </a:r>
            <a:r>
              <a:rPr lang="en-GB" sz="2800" u="sng" dirty="0" smtClean="0">
                <a:latin typeface="Calibri" panose="020F0502020204030204" pitchFamily="34" charset="0"/>
              </a:rPr>
              <a:t>2006</a:t>
            </a:r>
            <a:endParaRPr lang="en-GB" sz="2800" u="sng" dirty="0">
              <a:latin typeface="Calibri" panose="020F0502020204030204" pitchFamily="34" charset="0"/>
            </a:endParaRPr>
          </a:p>
          <a:p>
            <a:r>
              <a:rPr lang="en-GB" sz="2800" dirty="0" smtClean="0">
                <a:latin typeface="Calibri" panose="020F0502020204030204" pitchFamily="34" charset="0"/>
              </a:rPr>
              <a:t>s.1 </a:t>
            </a:r>
            <a:r>
              <a:rPr lang="en-GB" sz="2800" dirty="0">
                <a:latin typeface="Calibri" panose="020F0502020204030204" pitchFamily="34" charset="0"/>
              </a:rPr>
              <a:t>Fraud</a:t>
            </a:r>
          </a:p>
          <a:p>
            <a:r>
              <a:rPr lang="en-GB" sz="2800" dirty="0">
                <a:latin typeface="Calibri" panose="020F0502020204030204" pitchFamily="34" charset="0"/>
              </a:rPr>
              <a:t>s.2 Fraud by false representations</a:t>
            </a:r>
          </a:p>
          <a:p>
            <a:r>
              <a:rPr lang="en-GB" sz="2800" dirty="0">
                <a:latin typeface="Calibri" panose="020F0502020204030204" pitchFamily="34" charset="0"/>
              </a:rPr>
              <a:t>s.3 Fraud by failing to disclose information</a:t>
            </a:r>
          </a:p>
          <a:p>
            <a:r>
              <a:rPr lang="en-GB" sz="2800" dirty="0">
                <a:latin typeface="Calibri" panose="020F0502020204030204" pitchFamily="34" charset="0"/>
              </a:rPr>
              <a:t>s.4 Fraud by abuse of position</a:t>
            </a:r>
          </a:p>
          <a:p>
            <a:endParaRPr lang="en-GB" dirty="0"/>
          </a:p>
        </p:txBody>
      </p:sp>
    </p:spTree>
    <p:extLst>
      <p:ext uri="{BB962C8B-B14F-4D97-AF65-F5344CB8AC3E}">
        <p14:creationId xmlns:p14="http://schemas.microsoft.com/office/powerpoint/2010/main" val="3083375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smtClean="0">
                <a:latin typeface="Calibri" panose="020F0502020204030204" pitchFamily="34" charset="0"/>
              </a:rPr>
              <a:t>What we will cover</a:t>
            </a:r>
            <a:endParaRPr lang="en-GB" sz="4000" dirty="0">
              <a:latin typeface="Calibri" panose="020F0502020204030204" pitchFamily="34" charset="0"/>
            </a:endParaRPr>
          </a:p>
        </p:txBody>
      </p:sp>
      <p:sp>
        <p:nvSpPr>
          <p:cNvPr id="5" name="Text Placeholder 4"/>
          <p:cNvSpPr>
            <a:spLocks noGrp="1"/>
          </p:cNvSpPr>
          <p:nvPr>
            <p:ph type="body" sz="half" idx="1"/>
          </p:nvPr>
        </p:nvSpPr>
        <p:spPr/>
        <p:txBody>
          <a:bodyPr/>
          <a:lstStyle/>
          <a:p>
            <a:r>
              <a:rPr lang="en-GB" sz="2800" dirty="0" smtClean="0">
                <a:latin typeface="Calibri" panose="020F0502020204030204" pitchFamily="34" charset="0"/>
              </a:rPr>
              <a:t>What is it?</a:t>
            </a:r>
            <a:endParaRPr lang="en-GB" sz="2800" dirty="0">
              <a:latin typeface="Calibri" panose="020F0502020204030204" pitchFamily="34" charset="0"/>
            </a:endParaRPr>
          </a:p>
          <a:p>
            <a:r>
              <a:rPr lang="en-GB" sz="2800" dirty="0" smtClean="0">
                <a:latin typeface="Calibri" panose="020F0502020204030204" pitchFamily="34" charset="0"/>
              </a:rPr>
              <a:t>Criminal </a:t>
            </a:r>
            <a:r>
              <a:rPr lang="en-GB" sz="2800" dirty="0">
                <a:latin typeface="Calibri" panose="020F0502020204030204" pitchFamily="34" charset="0"/>
              </a:rPr>
              <a:t>and civil action</a:t>
            </a:r>
          </a:p>
          <a:p>
            <a:r>
              <a:rPr lang="en-GB" sz="2800" dirty="0" smtClean="0">
                <a:latin typeface="Calibri" panose="020F0502020204030204" pitchFamily="34" charset="0"/>
              </a:rPr>
              <a:t>Subletting</a:t>
            </a:r>
            <a:endParaRPr lang="en-GB" sz="2800" dirty="0">
              <a:latin typeface="Calibri" panose="020F0502020204030204" pitchFamily="34" charset="0"/>
            </a:endParaRPr>
          </a:p>
          <a:p>
            <a:r>
              <a:rPr lang="en-GB" sz="2800" dirty="0" smtClean="0">
                <a:latin typeface="Calibri" panose="020F0502020204030204" pitchFamily="34" charset="0"/>
              </a:rPr>
              <a:t>Ground </a:t>
            </a:r>
            <a:r>
              <a:rPr lang="en-GB" sz="2800" dirty="0">
                <a:latin typeface="Calibri" panose="020F0502020204030204" pitchFamily="34" charset="0"/>
              </a:rPr>
              <a:t>17 false statement</a:t>
            </a:r>
          </a:p>
          <a:p>
            <a:r>
              <a:rPr lang="en-GB" sz="2800" dirty="0" smtClean="0">
                <a:latin typeface="Calibri" panose="020F0502020204030204" pitchFamily="34" charset="0"/>
              </a:rPr>
              <a:t>Succession</a:t>
            </a:r>
          </a:p>
          <a:p>
            <a:r>
              <a:rPr lang="en-GB" sz="2800" dirty="0" smtClean="0">
                <a:latin typeface="Calibri" panose="020F0502020204030204" pitchFamily="34" charset="0"/>
              </a:rPr>
              <a:t>Only or </a:t>
            </a:r>
            <a:r>
              <a:rPr lang="en-GB" sz="2800" dirty="0">
                <a:latin typeface="Calibri" panose="020F0502020204030204" pitchFamily="34" charset="0"/>
              </a:rPr>
              <a:t>P</a:t>
            </a:r>
            <a:r>
              <a:rPr lang="en-GB" sz="2800" dirty="0" smtClean="0">
                <a:latin typeface="Calibri" panose="020F0502020204030204" pitchFamily="34" charset="0"/>
              </a:rPr>
              <a:t>rincipal home</a:t>
            </a:r>
            <a:endParaRPr lang="en-GB" sz="2800" dirty="0">
              <a:latin typeface="Calibri" panose="020F0502020204030204" pitchFamily="34" charset="0"/>
            </a:endParaRPr>
          </a:p>
          <a:p>
            <a:r>
              <a:rPr lang="en-GB" sz="2800" dirty="0" smtClean="0">
                <a:latin typeface="Calibri" panose="020F0502020204030204" pitchFamily="34" charset="0"/>
              </a:rPr>
              <a:t>Investigation </a:t>
            </a:r>
            <a:r>
              <a:rPr lang="en-GB" sz="2800" dirty="0">
                <a:latin typeface="Calibri" panose="020F0502020204030204" pitchFamily="34" charset="0"/>
              </a:rPr>
              <a:t>and evidence </a:t>
            </a:r>
            <a:r>
              <a:rPr lang="en-GB" sz="2800" dirty="0" smtClean="0">
                <a:latin typeface="Calibri" panose="020F0502020204030204" pitchFamily="34" charset="0"/>
              </a:rPr>
              <a:t>gathering</a:t>
            </a:r>
          </a:p>
          <a:p>
            <a:r>
              <a:rPr lang="en-GB" sz="2800" dirty="0" smtClean="0">
                <a:latin typeface="Calibri" panose="020F0502020204030204" pitchFamily="34" charset="0"/>
              </a:rPr>
              <a:t>Case </a:t>
            </a:r>
            <a:r>
              <a:rPr lang="en-GB" sz="2800" dirty="0">
                <a:latin typeface="Calibri" panose="020F0502020204030204" pitchFamily="34" charset="0"/>
              </a:rPr>
              <a:t>L</a:t>
            </a:r>
            <a:r>
              <a:rPr lang="en-GB" sz="2800" dirty="0" smtClean="0">
                <a:latin typeface="Calibri" panose="020F0502020204030204" pitchFamily="34" charset="0"/>
              </a:rPr>
              <a:t>aw </a:t>
            </a:r>
            <a:endParaRPr lang="en-GB" sz="2800" dirty="0">
              <a:latin typeface="Calibri" panose="020F0502020204030204" pitchFamily="34" charset="0"/>
            </a:endParaRPr>
          </a:p>
        </p:txBody>
      </p:sp>
    </p:spTree>
    <p:extLst>
      <p:ext uri="{BB962C8B-B14F-4D97-AF65-F5344CB8AC3E}">
        <p14:creationId xmlns:p14="http://schemas.microsoft.com/office/powerpoint/2010/main" val="592134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
            </a:r>
            <a:br>
              <a:rPr lang="en-GB" dirty="0" smtClean="0"/>
            </a:br>
            <a:r>
              <a:rPr lang="en-GB" dirty="0" smtClean="0">
                <a:latin typeface="Calibri" panose="020F0502020204030204" pitchFamily="34" charset="0"/>
              </a:rPr>
              <a:t>Succession</a:t>
            </a:r>
            <a:endParaRPr lang="en-GB" dirty="0">
              <a:latin typeface="Calibri" panose="020F0502020204030204" pitchFamily="34"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38496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Successions</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pPr marL="0" indent="0">
              <a:buNone/>
            </a:pPr>
            <a:r>
              <a:rPr lang="en-GB" sz="2800" dirty="0" smtClean="0">
                <a:latin typeface="Calibri" panose="020F0502020204030204" pitchFamily="34" charset="0"/>
              </a:rPr>
              <a:t>Incentive to succeed even if not entitled:</a:t>
            </a:r>
          </a:p>
          <a:p>
            <a:pPr marL="0" indent="0">
              <a:buNone/>
            </a:pPr>
            <a:endParaRPr lang="en-GB" sz="2800" dirty="0" smtClean="0">
              <a:latin typeface="Calibri" panose="020F0502020204030204" pitchFamily="34" charset="0"/>
            </a:endParaRPr>
          </a:p>
          <a:p>
            <a:r>
              <a:rPr lang="en-GB" sz="2800" dirty="0" smtClean="0">
                <a:latin typeface="Calibri" panose="020F0502020204030204" pitchFamily="34" charset="0"/>
              </a:rPr>
              <a:t>Avoids homeless</a:t>
            </a:r>
          </a:p>
          <a:p>
            <a:r>
              <a:rPr lang="en-GB" sz="2800" dirty="0" smtClean="0">
                <a:latin typeface="Calibri" panose="020F0502020204030204" pitchFamily="34" charset="0"/>
              </a:rPr>
              <a:t>Payer lower rent than private sector </a:t>
            </a:r>
          </a:p>
          <a:p>
            <a:r>
              <a:rPr lang="en-GB" sz="2800" dirty="0" smtClean="0">
                <a:latin typeface="Calibri" panose="020F0502020204030204" pitchFamily="34" charset="0"/>
              </a:rPr>
              <a:t>Better management/repairs than </a:t>
            </a:r>
            <a:r>
              <a:rPr lang="en-GB" sz="2800" dirty="0">
                <a:latin typeface="Calibri" panose="020F0502020204030204" pitchFamily="34" charset="0"/>
              </a:rPr>
              <a:t>private sector </a:t>
            </a:r>
          </a:p>
          <a:p>
            <a:r>
              <a:rPr lang="en-GB" sz="2800" dirty="0" smtClean="0">
                <a:latin typeface="Calibri" panose="020F0502020204030204" pitchFamily="34" charset="0"/>
              </a:rPr>
              <a:t>Potential RTB</a:t>
            </a:r>
          </a:p>
          <a:p>
            <a:endParaRPr lang="en-GB" sz="2800" dirty="0" smtClean="0">
              <a:latin typeface="Calibri" panose="020F0502020204030204" pitchFamily="34" charset="0"/>
            </a:endParaRPr>
          </a:p>
          <a:p>
            <a:pPr marL="0" indent="0">
              <a:buNone/>
            </a:pPr>
            <a:r>
              <a:rPr lang="en-GB" sz="2800" dirty="0" smtClean="0">
                <a:latin typeface="Calibri" panose="020F0502020204030204" pitchFamily="34" charset="0"/>
              </a:rPr>
              <a:t>Need evidence to entitlement</a:t>
            </a:r>
            <a:endParaRPr lang="en-GB" sz="2800" dirty="0">
              <a:latin typeface="Calibri" panose="020F0502020204030204" pitchFamily="34" charset="0"/>
            </a:endParaRPr>
          </a:p>
        </p:txBody>
      </p:sp>
    </p:spTree>
    <p:extLst>
      <p:ext uri="{BB962C8B-B14F-4D97-AF65-F5344CB8AC3E}">
        <p14:creationId xmlns:p14="http://schemas.microsoft.com/office/powerpoint/2010/main" val="3266191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Succession</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pPr marL="533400" indent="-533400">
              <a:spcBef>
                <a:spcPts val="600"/>
              </a:spcBef>
            </a:pPr>
            <a:r>
              <a:rPr lang="en-GB" sz="2800" dirty="0"/>
              <a:t>Death does </a:t>
            </a:r>
            <a:r>
              <a:rPr lang="en-GB" sz="2800" b="1" dirty="0">
                <a:solidFill>
                  <a:srgbClr val="FF0000"/>
                </a:solidFill>
              </a:rPr>
              <a:t>not</a:t>
            </a:r>
            <a:r>
              <a:rPr lang="en-GB" sz="2800" dirty="0"/>
              <a:t> end the </a:t>
            </a:r>
            <a:r>
              <a:rPr lang="en-GB" sz="2800" dirty="0" smtClean="0"/>
              <a:t>tenancy</a:t>
            </a:r>
          </a:p>
          <a:p>
            <a:pPr marL="0" indent="0">
              <a:spcBef>
                <a:spcPts val="600"/>
              </a:spcBef>
              <a:buNone/>
            </a:pPr>
            <a:endParaRPr lang="en-GB" sz="2800" dirty="0"/>
          </a:p>
          <a:p>
            <a:pPr marL="533400" indent="-533400">
              <a:spcBef>
                <a:spcPts val="600"/>
              </a:spcBef>
            </a:pPr>
            <a:r>
              <a:rPr lang="en-GB" sz="2800" dirty="0"/>
              <a:t>Tenancy passes to Personal Representatives as part of the </a:t>
            </a:r>
            <a:r>
              <a:rPr lang="en-GB" sz="2800" dirty="0" smtClean="0"/>
              <a:t>estate</a:t>
            </a:r>
          </a:p>
          <a:p>
            <a:pPr marL="0" indent="0">
              <a:spcBef>
                <a:spcPts val="600"/>
              </a:spcBef>
              <a:buNone/>
            </a:pPr>
            <a:endParaRPr lang="en-GB" sz="2800" dirty="0"/>
          </a:p>
          <a:p>
            <a:pPr marL="533400" indent="-533400">
              <a:spcBef>
                <a:spcPts val="600"/>
              </a:spcBef>
            </a:pPr>
            <a:r>
              <a:rPr lang="en-GB" sz="2800" dirty="0"/>
              <a:t>Is there a right to succeed</a:t>
            </a:r>
            <a:r>
              <a:rPr lang="en-GB" sz="2800" dirty="0" smtClean="0"/>
              <a:t>?</a:t>
            </a:r>
          </a:p>
          <a:p>
            <a:pPr marL="0" indent="0">
              <a:spcBef>
                <a:spcPts val="600"/>
              </a:spcBef>
              <a:buNone/>
            </a:pPr>
            <a:endParaRPr lang="en-GB" sz="2800" dirty="0"/>
          </a:p>
          <a:p>
            <a:pPr marL="533400" indent="-533400">
              <a:spcBef>
                <a:spcPts val="600"/>
              </a:spcBef>
            </a:pPr>
            <a:r>
              <a:rPr lang="en-GB" sz="2800" dirty="0"/>
              <a:t>If no succession, what do you if the property is still being occupied?</a:t>
            </a:r>
          </a:p>
          <a:p>
            <a:endParaRPr lang="en-GB" dirty="0"/>
          </a:p>
        </p:txBody>
      </p:sp>
    </p:spTree>
    <p:extLst>
      <p:ext uri="{BB962C8B-B14F-4D97-AF65-F5344CB8AC3E}">
        <p14:creationId xmlns:p14="http://schemas.microsoft.com/office/powerpoint/2010/main" val="4225132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Succession</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pPr marL="0" indent="0">
              <a:buNone/>
            </a:pPr>
            <a:r>
              <a:rPr lang="en-GB" sz="2800" dirty="0" smtClean="0">
                <a:latin typeface="Calibri" panose="020F0502020204030204" pitchFamily="34" charset="0"/>
              </a:rPr>
              <a:t>Act quickly!</a:t>
            </a:r>
          </a:p>
          <a:p>
            <a:endParaRPr lang="en-GB" sz="2800" dirty="0" smtClean="0">
              <a:latin typeface="Calibri" panose="020F0502020204030204" pitchFamily="34" charset="0"/>
            </a:endParaRPr>
          </a:p>
          <a:p>
            <a:r>
              <a:rPr lang="en-GB" sz="2800" dirty="0" smtClean="0">
                <a:latin typeface="Calibri" panose="020F0502020204030204" pitchFamily="34" charset="0"/>
              </a:rPr>
              <a:t>Check if there is a succession – check the tenancy agreement</a:t>
            </a:r>
          </a:p>
          <a:p>
            <a:pPr marL="0" indent="0">
              <a:buNone/>
            </a:pPr>
            <a:endParaRPr lang="en-GB" sz="2800" dirty="0" smtClean="0">
              <a:latin typeface="Calibri" panose="020F0502020204030204" pitchFamily="34" charset="0"/>
            </a:endParaRPr>
          </a:p>
          <a:p>
            <a:r>
              <a:rPr lang="en-GB" sz="2800" dirty="0" smtClean="0">
                <a:latin typeface="Calibri" panose="020F0502020204030204" pitchFamily="34" charset="0"/>
              </a:rPr>
              <a:t>If potential discretionary succession, request evidence of entitlement and give timescales</a:t>
            </a:r>
          </a:p>
          <a:p>
            <a:pPr marL="0" indent="0">
              <a:buNone/>
            </a:pPr>
            <a:endParaRPr lang="en-GB" sz="2800" dirty="0" smtClean="0">
              <a:latin typeface="Calibri" panose="020F0502020204030204" pitchFamily="34" charset="0"/>
            </a:endParaRPr>
          </a:p>
          <a:p>
            <a:r>
              <a:rPr lang="en-GB" sz="2800" dirty="0">
                <a:latin typeface="Calibri" panose="020F0502020204030204" pitchFamily="34" charset="0"/>
              </a:rPr>
              <a:t>S</a:t>
            </a:r>
            <a:r>
              <a:rPr lang="en-GB" sz="2800" dirty="0" smtClean="0">
                <a:latin typeface="Calibri" panose="020F0502020204030204" pitchFamily="34" charset="0"/>
              </a:rPr>
              <a:t>erve NTQ as soon as possible and set up use &amp; </a:t>
            </a:r>
            <a:r>
              <a:rPr lang="en-GB" sz="2800" dirty="0">
                <a:latin typeface="Calibri" panose="020F0502020204030204" pitchFamily="34" charset="0"/>
              </a:rPr>
              <a:t>o</a:t>
            </a:r>
            <a:r>
              <a:rPr lang="en-GB" sz="2800" dirty="0" smtClean="0">
                <a:latin typeface="Calibri" panose="020F0502020204030204" pitchFamily="34" charset="0"/>
              </a:rPr>
              <a:t>ccupation account</a:t>
            </a:r>
            <a:endParaRPr lang="en-GB" sz="2800" dirty="0">
              <a:latin typeface="Calibri" panose="020F0502020204030204" pitchFamily="34" charset="0"/>
            </a:endParaRPr>
          </a:p>
        </p:txBody>
      </p:sp>
    </p:spTree>
    <p:extLst>
      <p:ext uri="{BB962C8B-B14F-4D97-AF65-F5344CB8AC3E}">
        <p14:creationId xmlns:p14="http://schemas.microsoft.com/office/powerpoint/2010/main" val="1502488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Ending the tenancy</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pPr marL="533400" indent="-533400">
              <a:lnSpc>
                <a:spcPct val="90000"/>
              </a:lnSpc>
              <a:spcBef>
                <a:spcPts val="600"/>
              </a:spcBef>
            </a:pPr>
            <a:r>
              <a:rPr lang="en-GB" sz="2800" dirty="0"/>
              <a:t>A</a:t>
            </a:r>
            <a:r>
              <a:rPr lang="en-GB" sz="2800" dirty="0" smtClean="0"/>
              <a:t>ddress </a:t>
            </a:r>
            <a:r>
              <a:rPr lang="en-GB" sz="2800" dirty="0"/>
              <a:t>NTQ to Personal Representatives </a:t>
            </a:r>
            <a:endParaRPr lang="en-GB" sz="2800" dirty="0" smtClean="0"/>
          </a:p>
          <a:p>
            <a:pPr marL="533400" indent="-533400">
              <a:lnSpc>
                <a:spcPct val="90000"/>
              </a:lnSpc>
              <a:spcBef>
                <a:spcPts val="600"/>
              </a:spcBef>
            </a:pPr>
            <a:endParaRPr lang="en-GB" sz="2800" dirty="0" smtClean="0"/>
          </a:p>
          <a:p>
            <a:pPr marL="533400" indent="-533400">
              <a:lnSpc>
                <a:spcPct val="90000"/>
              </a:lnSpc>
              <a:spcBef>
                <a:spcPts val="600"/>
              </a:spcBef>
            </a:pPr>
            <a:r>
              <a:rPr lang="en-GB" sz="2800" dirty="0"/>
              <a:t>S</a:t>
            </a:r>
            <a:r>
              <a:rPr lang="en-GB" sz="2800" dirty="0" smtClean="0"/>
              <a:t>erve </a:t>
            </a:r>
            <a:r>
              <a:rPr lang="en-GB" sz="2800" dirty="0"/>
              <a:t>at the </a:t>
            </a:r>
            <a:r>
              <a:rPr lang="en-GB" sz="2800" dirty="0" smtClean="0"/>
              <a:t>property</a:t>
            </a:r>
          </a:p>
          <a:p>
            <a:pPr marL="533400" indent="-533400">
              <a:lnSpc>
                <a:spcPct val="90000"/>
              </a:lnSpc>
              <a:spcBef>
                <a:spcPts val="600"/>
              </a:spcBef>
            </a:pPr>
            <a:endParaRPr lang="en-GB" sz="2800" dirty="0"/>
          </a:p>
          <a:p>
            <a:pPr marL="533400" indent="-533400">
              <a:lnSpc>
                <a:spcPct val="90000"/>
              </a:lnSpc>
              <a:spcBef>
                <a:spcPts val="600"/>
              </a:spcBef>
            </a:pPr>
            <a:r>
              <a:rPr lang="en-GB" sz="2800" dirty="0"/>
              <a:t>S</a:t>
            </a:r>
            <a:r>
              <a:rPr lang="en-GB" sz="2800" dirty="0" smtClean="0"/>
              <a:t>end </a:t>
            </a:r>
            <a:r>
              <a:rPr lang="en-GB" sz="2800" dirty="0"/>
              <a:t>copy to </a:t>
            </a:r>
            <a:r>
              <a:rPr lang="en-GB" sz="2800" dirty="0">
                <a:solidFill>
                  <a:schemeClr val="tx2"/>
                </a:solidFill>
              </a:rPr>
              <a:t>Public Trustee </a:t>
            </a:r>
            <a:r>
              <a:rPr lang="en-GB" sz="2800" dirty="0" smtClean="0"/>
              <a:t>with </a:t>
            </a:r>
            <a:r>
              <a:rPr lang="en-GB" sz="2800" dirty="0"/>
              <a:t>Form NL1 and </a:t>
            </a:r>
            <a:r>
              <a:rPr lang="en-GB" sz="2800" dirty="0" smtClean="0"/>
              <a:t>fee</a:t>
            </a:r>
            <a:r>
              <a:rPr lang="en-GB" sz="2800" dirty="0"/>
              <a:t> </a:t>
            </a:r>
            <a:r>
              <a:rPr lang="en-GB" sz="2800" dirty="0" smtClean="0"/>
              <a:t>(assuming </a:t>
            </a:r>
            <a:r>
              <a:rPr lang="en-GB" sz="2800" dirty="0"/>
              <a:t>no </a:t>
            </a:r>
            <a:r>
              <a:rPr lang="en-GB" sz="2800" dirty="0" smtClean="0"/>
              <a:t>Grant </a:t>
            </a:r>
            <a:r>
              <a:rPr lang="en-GB" sz="2800" dirty="0"/>
              <a:t>of </a:t>
            </a:r>
            <a:r>
              <a:rPr lang="en-GB" sz="2800" dirty="0" smtClean="0"/>
              <a:t>Probate)</a:t>
            </a:r>
            <a:endParaRPr lang="en-GB" sz="2800" dirty="0"/>
          </a:p>
          <a:p>
            <a:pPr marL="533400" indent="-533400">
              <a:lnSpc>
                <a:spcPct val="90000"/>
              </a:lnSpc>
              <a:spcBef>
                <a:spcPts val="600"/>
              </a:spcBef>
            </a:pPr>
            <a:endParaRPr lang="en-GB" sz="2800" dirty="0"/>
          </a:p>
          <a:p>
            <a:pPr marL="533400" indent="-533400">
              <a:lnSpc>
                <a:spcPct val="90000"/>
              </a:lnSpc>
              <a:spcBef>
                <a:spcPts val="600"/>
              </a:spcBef>
            </a:pPr>
            <a:r>
              <a:rPr lang="en-GB" sz="2800" dirty="0"/>
              <a:t>Should get an acknowledgement from them</a:t>
            </a:r>
          </a:p>
          <a:p>
            <a:endParaRPr lang="en-GB" sz="2800" dirty="0">
              <a:latin typeface="Calibri" panose="020F0502020204030204" pitchFamily="34" charset="0"/>
            </a:endParaRPr>
          </a:p>
        </p:txBody>
      </p:sp>
    </p:spTree>
    <p:extLst>
      <p:ext uri="{BB962C8B-B14F-4D97-AF65-F5344CB8AC3E}">
        <p14:creationId xmlns:p14="http://schemas.microsoft.com/office/powerpoint/2010/main" val="1591870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Possession</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endParaRPr lang="en-GB" sz="2800" dirty="0" smtClean="0">
              <a:latin typeface="Calibri" panose="020F0502020204030204" pitchFamily="34" charset="0"/>
            </a:endParaRPr>
          </a:p>
          <a:p>
            <a:r>
              <a:rPr lang="en-GB" sz="2800" dirty="0" smtClean="0">
                <a:latin typeface="Calibri" panose="020F0502020204030204" pitchFamily="34" charset="0"/>
              </a:rPr>
              <a:t>Issue possession proceedings</a:t>
            </a:r>
          </a:p>
          <a:p>
            <a:endParaRPr lang="en-GB" sz="2800" dirty="0" smtClean="0">
              <a:latin typeface="Calibri" panose="020F0502020204030204" pitchFamily="34" charset="0"/>
            </a:endParaRPr>
          </a:p>
          <a:p>
            <a:r>
              <a:rPr lang="en-GB" sz="2800" dirty="0" smtClean="0">
                <a:latin typeface="Calibri" panose="020F0502020204030204" pitchFamily="34" charset="0"/>
              </a:rPr>
              <a:t>Based on NTQ already served</a:t>
            </a:r>
          </a:p>
          <a:p>
            <a:pPr marL="0" indent="0">
              <a:buNone/>
            </a:pPr>
            <a:endParaRPr lang="en-GB" sz="2800" dirty="0" smtClean="0">
              <a:latin typeface="Calibri" panose="020F0502020204030204" pitchFamily="34" charset="0"/>
            </a:endParaRPr>
          </a:p>
          <a:p>
            <a:r>
              <a:rPr lang="en-GB" sz="2800" dirty="0" smtClean="0">
                <a:latin typeface="Calibri" panose="020F0502020204030204" pitchFamily="34" charset="0"/>
              </a:rPr>
              <a:t>Set out why they are not entitled to succeed</a:t>
            </a:r>
          </a:p>
          <a:p>
            <a:endParaRPr lang="en-GB" sz="2800" dirty="0">
              <a:latin typeface="Calibri" panose="020F0502020204030204" pitchFamily="34" charset="0"/>
            </a:endParaRPr>
          </a:p>
          <a:p>
            <a:r>
              <a:rPr lang="en-GB" sz="2800" dirty="0" smtClean="0">
                <a:latin typeface="Calibri" panose="020F0502020204030204" pitchFamily="34" charset="0"/>
              </a:rPr>
              <a:t>Claim use &amp; occupation charges</a:t>
            </a:r>
          </a:p>
          <a:p>
            <a:endParaRPr lang="en-GB" sz="2800" dirty="0">
              <a:latin typeface="Calibri" panose="020F0502020204030204" pitchFamily="34" charset="0"/>
            </a:endParaRPr>
          </a:p>
        </p:txBody>
      </p:sp>
    </p:spTree>
    <p:extLst>
      <p:ext uri="{BB962C8B-B14F-4D97-AF65-F5344CB8AC3E}">
        <p14:creationId xmlns:p14="http://schemas.microsoft.com/office/powerpoint/2010/main" val="4121388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latin typeface="Calibri" panose="020F0502020204030204" pitchFamily="34" charset="0"/>
              </a:rPr>
              <a:t/>
            </a:r>
            <a:br>
              <a:rPr lang="en-GB" dirty="0" smtClean="0">
                <a:latin typeface="Calibri" panose="020F0502020204030204" pitchFamily="34" charset="0"/>
              </a:rPr>
            </a:br>
            <a:r>
              <a:rPr lang="en-GB" dirty="0" smtClean="0">
                <a:latin typeface="Calibri" panose="020F0502020204030204" pitchFamily="34" charset="0"/>
              </a:rPr>
              <a:t>Only or Principal Home</a:t>
            </a:r>
            <a:endParaRPr lang="en-GB" dirty="0">
              <a:latin typeface="Calibri" panose="020F0502020204030204" pitchFamily="34"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87167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What Does The Law Say….?"/>
          <p:cNvSpPr txBox="1">
            <a:spLocks noGrp="1"/>
          </p:cNvSpPr>
          <p:nvPr>
            <p:ph type="title"/>
          </p:nvPr>
        </p:nvSpPr>
        <p:spPr>
          <a:prstGeom prst="rect">
            <a:avLst/>
          </a:prstGeom>
        </p:spPr>
        <p:txBody>
          <a:bodyPr/>
          <a:lstStyle/>
          <a:p>
            <a:r>
              <a:rPr sz="4000" dirty="0">
                <a:latin typeface="Calibri" panose="020F0502020204030204" pitchFamily="34" charset="0"/>
              </a:rPr>
              <a:t>What Does The Law Say….?</a:t>
            </a:r>
          </a:p>
        </p:txBody>
      </p:sp>
      <p:sp>
        <p:nvSpPr>
          <p:cNvPr id="426" name="Under s1 HA 1988 (assure) a tenant must use the property as their “only or principal home”.…"/>
          <p:cNvSpPr txBox="1">
            <a:spLocks noGrp="1"/>
          </p:cNvSpPr>
          <p:nvPr>
            <p:ph idx="1"/>
          </p:nvPr>
        </p:nvSpPr>
        <p:spPr>
          <a:prstGeom prst="rect">
            <a:avLst/>
          </a:prstGeom>
        </p:spPr>
        <p:txBody>
          <a:bodyPr lIns="50800" tIns="50800" rIns="50800" bIns="50800">
            <a:noAutofit/>
          </a:bodyPr>
          <a:lstStyle/>
          <a:p>
            <a:pPr marL="0" indent="0">
              <a:spcBef>
                <a:spcPts val="600"/>
              </a:spcBef>
              <a:buNone/>
            </a:pPr>
            <a:r>
              <a:rPr sz="2800" dirty="0">
                <a:latin typeface="Calibri" panose="020F0502020204030204" pitchFamily="34" charset="0"/>
              </a:rPr>
              <a:t>Under s1 HA 1988 (</a:t>
            </a:r>
            <a:r>
              <a:rPr sz="2800" dirty="0" smtClean="0">
                <a:solidFill>
                  <a:schemeClr val="tx1"/>
                </a:solidFill>
                <a:uFill>
                  <a:solidFill>
                    <a:srgbClr val="0033CC"/>
                  </a:solidFill>
                </a:uFill>
                <a:latin typeface="Calibri" panose="020F0502020204030204" pitchFamily="34" charset="0"/>
              </a:rPr>
              <a:t>assure</a:t>
            </a:r>
            <a:r>
              <a:rPr lang="en-GB" sz="2800" dirty="0" smtClean="0">
                <a:solidFill>
                  <a:schemeClr val="tx1"/>
                </a:solidFill>
                <a:uFill>
                  <a:solidFill>
                    <a:srgbClr val="0033CC"/>
                  </a:solidFill>
                </a:uFill>
                <a:latin typeface="Calibri" panose="020F0502020204030204" pitchFamily="34" charset="0"/>
              </a:rPr>
              <a:t>d</a:t>
            </a:r>
            <a:r>
              <a:rPr sz="2800" dirty="0" smtClean="0">
                <a:latin typeface="Calibri" panose="020F0502020204030204" pitchFamily="34" charset="0"/>
              </a:rPr>
              <a:t>)</a:t>
            </a:r>
            <a:r>
              <a:rPr lang="en-GB" sz="2800" dirty="0" smtClean="0">
                <a:latin typeface="Calibri" panose="020F0502020204030204" pitchFamily="34" charset="0"/>
              </a:rPr>
              <a:t> and s81 HA 1985 (secure)</a:t>
            </a:r>
            <a:r>
              <a:rPr sz="2800" dirty="0" smtClean="0">
                <a:latin typeface="Calibri" panose="020F0502020204030204" pitchFamily="34" charset="0"/>
              </a:rPr>
              <a:t> </a:t>
            </a:r>
            <a:r>
              <a:rPr sz="2800" dirty="0">
                <a:latin typeface="Calibri" panose="020F0502020204030204" pitchFamily="34" charset="0"/>
              </a:rPr>
              <a:t>a tenant </a:t>
            </a:r>
            <a:r>
              <a:rPr sz="2800" b="1" dirty="0">
                <a:latin typeface="Calibri" panose="020F0502020204030204" pitchFamily="34" charset="0"/>
              </a:rPr>
              <a:t>must</a:t>
            </a:r>
            <a:r>
              <a:rPr sz="2800" dirty="0">
                <a:latin typeface="Calibri" panose="020F0502020204030204" pitchFamily="34" charset="0"/>
              </a:rPr>
              <a:t> use the property as their </a:t>
            </a:r>
            <a:r>
              <a:rPr sz="2800" i="1" dirty="0">
                <a:solidFill>
                  <a:srgbClr val="008000"/>
                </a:solidFill>
                <a:uFill>
                  <a:solidFill>
                    <a:srgbClr val="008000"/>
                  </a:solidFill>
                </a:uFill>
                <a:latin typeface="Calibri" panose="020F0502020204030204" pitchFamily="34" charset="0"/>
              </a:rPr>
              <a:t>“only or principal home</a:t>
            </a:r>
            <a:r>
              <a:rPr sz="2800" i="1" dirty="0" smtClean="0">
                <a:solidFill>
                  <a:srgbClr val="008000"/>
                </a:solidFill>
                <a:uFill>
                  <a:solidFill>
                    <a:srgbClr val="008000"/>
                  </a:solidFill>
                </a:uFill>
                <a:latin typeface="Calibri" panose="020F0502020204030204" pitchFamily="34" charset="0"/>
              </a:rPr>
              <a:t>”.</a:t>
            </a:r>
            <a:endParaRPr lang="en-GB" sz="2800" i="1" dirty="0" smtClean="0">
              <a:solidFill>
                <a:srgbClr val="008000"/>
              </a:solidFill>
              <a:uFill>
                <a:solidFill>
                  <a:srgbClr val="008000"/>
                </a:solidFill>
              </a:uFill>
              <a:latin typeface="Calibri" panose="020F0502020204030204" pitchFamily="34" charset="0"/>
            </a:endParaRPr>
          </a:p>
          <a:p>
            <a:pPr marL="0" indent="0">
              <a:spcBef>
                <a:spcPts val="600"/>
              </a:spcBef>
              <a:buNone/>
            </a:pPr>
            <a:endParaRPr lang="en-GB" sz="2800" i="1" dirty="0" smtClean="0">
              <a:solidFill>
                <a:srgbClr val="008000"/>
              </a:solidFill>
              <a:uFill>
                <a:solidFill>
                  <a:srgbClr val="008000"/>
                </a:solidFill>
              </a:uFill>
              <a:latin typeface="Calibri" panose="020F0502020204030204" pitchFamily="34" charset="0"/>
            </a:endParaRPr>
          </a:p>
          <a:p>
            <a:pPr marL="514350" indent="-514350">
              <a:spcBef>
                <a:spcPts val="600"/>
              </a:spcBef>
            </a:pPr>
            <a:r>
              <a:rPr lang="en-GB" sz="2800" dirty="0">
                <a:latin typeface="Calibri" panose="020F0502020204030204" pitchFamily="34" charset="0"/>
              </a:rPr>
              <a:t>T or at least one </a:t>
            </a:r>
            <a:r>
              <a:rPr lang="en-GB" sz="2800" dirty="0" smtClean="0">
                <a:latin typeface="Calibri" panose="020F0502020204030204" pitchFamily="34" charset="0"/>
              </a:rPr>
              <a:t>Joint T </a:t>
            </a:r>
            <a:r>
              <a:rPr lang="en-GB" sz="2800" dirty="0">
                <a:latin typeface="Calibri" panose="020F0502020204030204" pitchFamily="34" charset="0"/>
              </a:rPr>
              <a:t>must live at the property as their only or principal </a:t>
            </a:r>
            <a:r>
              <a:rPr lang="en-GB" sz="2800" dirty="0" smtClean="0">
                <a:latin typeface="Calibri" panose="020F0502020204030204" pitchFamily="34" charset="0"/>
              </a:rPr>
              <a:t>home</a:t>
            </a:r>
          </a:p>
          <a:p>
            <a:pPr marL="514350" indent="-514350">
              <a:spcBef>
                <a:spcPts val="600"/>
              </a:spcBef>
            </a:pPr>
            <a:r>
              <a:rPr lang="en-GB" sz="2800" dirty="0" smtClean="0">
                <a:latin typeface="Calibri" panose="020F0502020204030204" pitchFamily="34" charset="0"/>
              </a:rPr>
              <a:t>or </a:t>
            </a:r>
            <a:r>
              <a:rPr lang="en-GB" sz="2800" dirty="0">
                <a:latin typeface="Calibri" panose="020F0502020204030204" pitchFamily="34" charset="0"/>
              </a:rPr>
              <a:t>T’s spouse or Civil Partner lives at property (</a:t>
            </a:r>
            <a:r>
              <a:rPr lang="en-GB" sz="2800" dirty="0" smtClean="0">
                <a:latin typeface="Calibri" panose="020F0502020204030204" pitchFamily="34" charset="0"/>
              </a:rPr>
              <a:t>Family </a:t>
            </a:r>
            <a:r>
              <a:rPr lang="en-GB" sz="2800" dirty="0">
                <a:latin typeface="Calibri" panose="020F0502020204030204" pitchFamily="34" charset="0"/>
              </a:rPr>
              <a:t>Law Act </a:t>
            </a:r>
            <a:r>
              <a:rPr lang="en-GB" sz="2800" dirty="0" smtClean="0">
                <a:latin typeface="Calibri" panose="020F0502020204030204" pitchFamily="34" charset="0"/>
              </a:rPr>
              <a:t>1996)</a:t>
            </a:r>
            <a:endParaRPr lang="en-GB" sz="2800" dirty="0">
              <a:latin typeface="Calibri" panose="020F0502020204030204" pitchFamily="34" charset="0"/>
            </a:endParaRPr>
          </a:p>
          <a:p>
            <a:pPr marL="514350" indent="-514350">
              <a:spcBef>
                <a:spcPts val="600"/>
              </a:spcBef>
            </a:pPr>
            <a:endParaRPr sz="2800" i="1" dirty="0">
              <a:solidFill>
                <a:srgbClr val="008000"/>
              </a:solidFill>
              <a:uFill>
                <a:solidFill>
                  <a:srgbClr val="008000"/>
                </a:solidFill>
              </a:uFill>
              <a:latin typeface="Calibri" panose="020F0502020204030204" pitchFamily="34" charset="0"/>
            </a:endParaRPr>
          </a:p>
        </p:txBody>
      </p:sp>
    </p:spTree>
    <p:extLst>
      <p:ext uri="{BB962C8B-B14F-4D97-AF65-F5344CB8AC3E}">
        <p14:creationId xmlns:p14="http://schemas.microsoft.com/office/powerpoint/2010/main" val="3784048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426">
                                            <p:txEl>
                                              <p:pRg st="0" end="0"/>
                                            </p:txEl>
                                          </p:spTgt>
                                        </p:tgtEl>
                                        <p:attrNameLst>
                                          <p:attrName>style.visibility</p:attrName>
                                        </p:attrNameLst>
                                      </p:cBhvr>
                                      <p:to>
                                        <p:strVal val="visible"/>
                                      </p:to>
                                    </p:set>
                                    <p:anim calcmode="lin" valueType="num">
                                      <p:cBhvr>
                                        <p:cTn id="7" dur="2000" fill="hold"/>
                                        <p:tgtEl>
                                          <p:spTgt spid="426">
                                            <p:txEl>
                                              <p:pRg st="0" end="0"/>
                                            </p:txEl>
                                          </p:spTgt>
                                        </p:tgtEl>
                                        <p:attrNameLst>
                                          <p:attrName>ppt_x</p:attrName>
                                        </p:attrNameLst>
                                      </p:cBhvr>
                                      <p:tavLst>
                                        <p:tav tm="0">
                                          <p:val>
                                            <p:strVal val="#ppt_x"/>
                                          </p:val>
                                        </p:tav>
                                        <p:tav tm="100000">
                                          <p:val>
                                            <p:strVal val="#ppt_x"/>
                                          </p:val>
                                        </p:tav>
                                      </p:tavLst>
                                    </p:anim>
                                    <p:anim calcmode="lin" valueType="num">
                                      <p:cBhvr>
                                        <p:cTn id="8" dur="2000" fill="hold"/>
                                        <p:tgtEl>
                                          <p:spTgt spid="42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iterate>
                                    <p:tmAbs val="0"/>
                                  </p:iterate>
                                  <p:childTnLst>
                                    <p:set>
                                      <p:cBhvr>
                                        <p:cTn id="11" fill="hold"/>
                                        <p:tgtEl>
                                          <p:spTgt spid="426">
                                            <p:txEl>
                                              <p:pRg st="2" end="2"/>
                                            </p:txEl>
                                          </p:spTgt>
                                        </p:tgtEl>
                                        <p:attrNameLst>
                                          <p:attrName>style.visibility</p:attrName>
                                        </p:attrNameLst>
                                      </p:cBhvr>
                                      <p:to>
                                        <p:strVal val="visible"/>
                                      </p:to>
                                    </p:set>
                                    <p:anim calcmode="lin" valueType="num">
                                      <p:cBhvr>
                                        <p:cTn id="12" dur="2000" fill="hold"/>
                                        <p:tgtEl>
                                          <p:spTgt spid="426">
                                            <p:txEl>
                                              <p:pRg st="2" end="2"/>
                                            </p:txEl>
                                          </p:spTgt>
                                        </p:tgtEl>
                                        <p:attrNameLst>
                                          <p:attrName>ppt_x</p:attrName>
                                        </p:attrNameLst>
                                      </p:cBhvr>
                                      <p:tavLst>
                                        <p:tav tm="0">
                                          <p:val>
                                            <p:strVal val="#ppt_x"/>
                                          </p:val>
                                        </p:tav>
                                        <p:tav tm="100000">
                                          <p:val>
                                            <p:strVal val="#ppt_x"/>
                                          </p:val>
                                        </p:tav>
                                      </p:tavLst>
                                    </p:anim>
                                    <p:anim calcmode="lin" valueType="num">
                                      <p:cBhvr>
                                        <p:cTn id="13" dur="2000" fill="hold"/>
                                        <p:tgtEl>
                                          <p:spTgt spid="426">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iterate>
                                    <p:tmAbs val="0"/>
                                  </p:iterate>
                                  <p:childTnLst>
                                    <p:set>
                                      <p:cBhvr>
                                        <p:cTn id="16" fill="hold"/>
                                        <p:tgtEl>
                                          <p:spTgt spid="426">
                                            <p:txEl>
                                              <p:pRg st="3" end="3"/>
                                            </p:txEl>
                                          </p:spTgt>
                                        </p:tgtEl>
                                        <p:attrNameLst>
                                          <p:attrName>style.visibility</p:attrName>
                                        </p:attrNameLst>
                                      </p:cBhvr>
                                      <p:to>
                                        <p:strVal val="visible"/>
                                      </p:to>
                                    </p:set>
                                    <p:anim calcmode="lin" valueType="num">
                                      <p:cBhvr>
                                        <p:cTn id="17" dur="2000" fill="hold"/>
                                        <p:tgtEl>
                                          <p:spTgt spid="426">
                                            <p:txEl>
                                              <p:pRg st="3" end="3"/>
                                            </p:txEl>
                                          </p:spTgt>
                                        </p:tgtEl>
                                        <p:attrNameLst>
                                          <p:attrName>ppt_x</p:attrName>
                                        </p:attrNameLst>
                                      </p:cBhvr>
                                      <p:tavLst>
                                        <p:tav tm="0">
                                          <p:val>
                                            <p:strVal val="#ppt_x"/>
                                          </p:val>
                                        </p:tav>
                                        <p:tav tm="100000">
                                          <p:val>
                                            <p:strVal val="#ppt_x"/>
                                          </p:val>
                                        </p:tav>
                                      </p:tavLst>
                                    </p:anim>
                                    <p:anim calcmode="lin" valueType="num">
                                      <p:cBhvr>
                                        <p:cTn id="18" dur="2000" fill="hold"/>
                                        <p:tgtEl>
                                          <p:spTgt spid="4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build="p" bldLvl="5"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Only or principal home</a:t>
            </a:r>
            <a:endParaRPr lang="en-GB" sz="4000" dirty="0">
              <a:latin typeface="Calibri" panose="020F0502020204030204" pitchFamily="34" charset="0"/>
            </a:endParaRPr>
          </a:p>
        </p:txBody>
      </p:sp>
      <p:sp>
        <p:nvSpPr>
          <p:cNvPr id="3" name="Content Placeholder 2"/>
          <p:cNvSpPr>
            <a:spLocks noGrp="1"/>
          </p:cNvSpPr>
          <p:nvPr>
            <p:ph idx="1"/>
          </p:nvPr>
        </p:nvSpPr>
        <p:spPr/>
        <p:txBody>
          <a:bodyPr/>
          <a:lstStyle/>
          <a:p>
            <a:pPr marL="514350" indent="-514350">
              <a:spcBef>
                <a:spcPts val="600"/>
              </a:spcBef>
            </a:pPr>
            <a:r>
              <a:rPr lang="en-GB" sz="2800" dirty="0">
                <a:latin typeface="Calibri" panose="020F0502020204030204" pitchFamily="34" charset="0"/>
              </a:rPr>
              <a:t>If not, then they lose their assured status</a:t>
            </a:r>
          </a:p>
          <a:p>
            <a:pPr marL="514350" indent="-514350">
              <a:spcBef>
                <a:spcPts val="600"/>
              </a:spcBef>
            </a:pPr>
            <a:r>
              <a:rPr lang="en-GB" sz="2800" dirty="0">
                <a:latin typeface="Calibri" panose="020F0502020204030204" pitchFamily="34" charset="0"/>
              </a:rPr>
              <a:t>But the tenancy still exists </a:t>
            </a:r>
          </a:p>
          <a:p>
            <a:pPr marL="514350" indent="-514350">
              <a:spcBef>
                <a:spcPts val="600"/>
              </a:spcBef>
            </a:pPr>
            <a:endParaRPr lang="en-GB" sz="2800" dirty="0">
              <a:latin typeface="Calibri" panose="020F0502020204030204" pitchFamily="34" charset="0"/>
            </a:endParaRPr>
          </a:p>
          <a:p>
            <a:pPr marL="0" indent="0">
              <a:spcBef>
                <a:spcPts val="600"/>
              </a:spcBef>
              <a:buNone/>
            </a:pPr>
            <a:r>
              <a:rPr lang="en-GB" sz="2800" dirty="0">
                <a:latin typeface="Calibri" panose="020F0502020204030204" pitchFamily="34" charset="0"/>
              </a:rPr>
              <a:t>L must therefore take steps to end the contractual tenancy by serving a notice and obtaining (and enforcing) an Order for Possession</a:t>
            </a:r>
          </a:p>
          <a:p>
            <a:endParaRPr lang="en-GB" dirty="0"/>
          </a:p>
        </p:txBody>
      </p:sp>
    </p:spTree>
    <p:extLst>
      <p:ext uri="{BB962C8B-B14F-4D97-AF65-F5344CB8AC3E}">
        <p14:creationId xmlns:p14="http://schemas.microsoft.com/office/powerpoint/2010/main" val="2420367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Meaning of “Only or Principal Home”"/>
          <p:cNvSpPr txBox="1">
            <a:spLocks noGrp="1"/>
          </p:cNvSpPr>
          <p:nvPr>
            <p:ph type="title"/>
          </p:nvPr>
        </p:nvSpPr>
        <p:spPr>
          <a:prstGeom prst="rect">
            <a:avLst/>
          </a:prstGeom>
        </p:spPr>
        <p:txBody>
          <a:bodyPr/>
          <a:lstStyle/>
          <a:p>
            <a:r>
              <a:rPr sz="4000" dirty="0">
                <a:latin typeface="Calibri" panose="020F0502020204030204" pitchFamily="34" charset="0"/>
              </a:rPr>
              <a:t>Meaning of “Only or Principal Home”</a:t>
            </a:r>
          </a:p>
        </p:txBody>
      </p:sp>
      <p:sp>
        <p:nvSpPr>
          <p:cNvPr id="429" name="It is a question of fact - which should be considered objectively…"/>
          <p:cNvSpPr txBox="1">
            <a:spLocks noGrp="1"/>
          </p:cNvSpPr>
          <p:nvPr>
            <p:ph idx="1"/>
          </p:nvPr>
        </p:nvSpPr>
        <p:spPr>
          <a:prstGeom prst="rect">
            <a:avLst/>
          </a:prstGeom>
        </p:spPr>
        <p:txBody>
          <a:bodyPr lIns="50800" tIns="50800" rIns="50800" bIns="50800">
            <a:noAutofit/>
          </a:bodyPr>
          <a:lstStyle/>
          <a:p>
            <a:pPr marL="533400" indent="-533400">
              <a:lnSpc>
                <a:spcPct val="90000"/>
              </a:lnSpc>
              <a:spcBef>
                <a:spcPts val="600"/>
              </a:spcBef>
            </a:pPr>
            <a:r>
              <a:rPr sz="2800" dirty="0">
                <a:latin typeface="Calibri" panose="020F0502020204030204" pitchFamily="34" charset="0"/>
              </a:rPr>
              <a:t>It is a </a:t>
            </a:r>
            <a:r>
              <a:rPr sz="2800" i="1" dirty="0">
                <a:solidFill>
                  <a:schemeClr val="tx1"/>
                </a:solidFill>
                <a:uFill>
                  <a:solidFill>
                    <a:srgbClr val="008000"/>
                  </a:solidFill>
                </a:uFill>
                <a:latin typeface="Calibri" panose="020F0502020204030204" pitchFamily="34" charset="0"/>
              </a:rPr>
              <a:t>question of fact</a:t>
            </a:r>
            <a:r>
              <a:rPr sz="2800" dirty="0">
                <a:solidFill>
                  <a:schemeClr val="tx1"/>
                </a:solidFill>
                <a:latin typeface="Calibri" panose="020F0502020204030204" pitchFamily="34" charset="0"/>
              </a:rPr>
              <a:t> </a:t>
            </a:r>
            <a:r>
              <a:rPr sz="2800" dirty="0">
                <a:latin typeface="Calibri" panose="020F0502020204030204" pitchFamily="34" charset="0"/>
              </a:rPr>
              <a:t>- which should be considered objectively</a:t>
            </a:r>
          </a:p>
          <a:p>
            <a:pPr marL="533400" indent="-533400">
              <a:lnSpc>
                <a:spcPct val="90000"/>
              </a:lnSpc>
              <a:spcBef>
                <a:spcPts val="600"/>
              </a:spcBef>
            </a:pPr>
            <a:r>
              <a:rPr sz="2800" b="1" dirty="0">
                <a:latin typeface="Calibri" panose="020F0502020204030204" pitchFamily="34" charset="0"/>
              </a:rPr>
              <a:t>Some factors to be considered?</a:t>
            </a:r>
          </a:p>
          <a:p>
            <a:pPr marL="742950" lvl="1" indent="-285750">
              <a:lnSpc>
                <a:spcPct val="90000"/>
              </a:lnSpc>
              <a:spcBef>
                <a:spcPts val="600"/>
              </a:spcBef>
              <a:buClrTx/>
              <a:defRPr sz="2800"/>
            </a:pPr>
            <a:r>
              <a:rPr sz="2800" dirty="0">
                <a:latin typeface="Calibri" panose="020F0502020204030204" pitchFamily="34" charset="0"/>
              </a:rPr>
              <a:t>Where is T sleeping on a daily basis?</a:t>
            </a:r>
          </a:p>
          <a:p>
            <a:pPr marL="742950" lvl="1" indent="-285750">
              <a:lnSpc>
                <a:spcPct val="90000"/>
              </a:lnSpc>
              <a:spcBef>
                <a:spcPts val="600"/>
              </a:spcBef>
              <a:buClrTx/>
              <a:defRPr sz="2800"/>
            </a:pPr>
            <a:r>
              <a:rPr sz="2800" dirty="0">
                <a:latin typeface="Calibri" panose="020F0502020204030204" pitchFamily="34" charset="0"/>
              </a:rPr>
              <a:t>Where are </a:t>
            </a:r>
            <a:r>
              <a:rPr sz="2800" dirty="0" err="1">
                <a:latin typeface="Calibri" panose="020F0502020204030204" pitchFamily="34" charset="0"/>
              </a:rPr>
              <a:t>Ts</a:t>
            </a:r>
            <a:r>
              <a:rPr sz="2800" dirty="0">
                <a:latin typeface="Calibri" panose="020F0502020204030204" pitchFamily="34" charset="0"/>
              </a:rPr>
              <a:t> clothes and possessions being kept?</a:t>
            </a:r>
          </a:p>
          <a:p>
            <a:pPr marL="742950" lvl="1" indent="-285750">
              <a:lnSpc>
                <a:spcPct val="90000"/>
              </a:lnSpc>
              <a:spcBef>
                <a:spcPts val="600"/>
              </a:spcBef>
              <a:buClrTx/>
              <a:defRPr sz="2800"/>
            </a:pPr>
            <a:r>
              <a:rPr sz="2800" dirty="0">
                <a:latin typeface="Calibri" panose="020F0502020204030204" pitchFamily="34" charset="0"/>
              </a:rPr>
              <a:t>Is T using the property as his ‘home address’ e.g. for the purposes of his bank accounts, DWP, GP, employer etc.?</a:t>
            </a:r>
          </a:p>
          <a:p>
            <a:pPr marL="742950" lvl="1" indent="-285750">
              <a:lnSpc>
                <a:spcPct val="90000"/>
              </a:lnSpc>
              <a:spcBef>
                <a:spcPts val="600"/>
              </a:spcBef>
              <a:buClrTx/>
              <a:defRPr sz="2800"/>
            </a:pPr>
            <a:r>
              <a:rPr sz="2800" dirty="0">
                <a:solidFill>
                  <a:schemeClr val="tx1"/>
                </a:solidFill>
                <a:latin typeface="Calibri" panose="020F0502020204030204" pitchFamily="34" charset="0"/>
              </a:rPr>
              <a:t>Does T have any </a:t>
            </a:r>
            <a:r>
              <a:rPr sz="2800" dirty="0">
                <a:solidFill>
                  <a:schemeClr val="tx1"/>
                </a:solidFill>
                <a:uFill>
                  <a:solidFill>
                    <a:srgbClr val="FF0000"/>
                  </a:solidFill>
                </a:uFill>
                <a:latin typeface="Calibri" panose="020F0502020204030204" pitchFamily="34" charset="0"/>
              </a:rPr>
              <a:t>intention</a:t>
            </a:r>
            <a:r>
              <a:rPr sz="2800" dirty="0">
                <a:solidFill>
                  <a:schemeClr val="tx1"/>
                </a:solidFill>
                <a:uFill>
                  <a:solidFill>
                    <a:srgbClr val="004C22"/>
                  </a:solidFill>
                </a:uFill>
                <a:latin typeface="Calibri" panose="020F0502020204030204" pitchFamily="34" charset="0"/>
              </a:rPr>
              <a:t> to return </a:t>
            </a:r>
            <a:r>
              <a:rPr sz="2800" dirty="0">
                <a:solidFill>
                  <a:schemeClr val="tx1"/>
                </a:solidFill>
                <a:latin typeface="Calibri" panose="020F0502020204030204" pitchFamily="34" charset="0"/>
              </a:rPr>
              <a:t>to the property?</a:t>
            </a:r>
          </a:p>
        </p:txBody>
      </p:sp>
    </p:spTree>
    <p:extLst>
      <p:ext uri="{BB962C8B-B14F-4D97-AF65-F5344CB8AC3E}">
        <p14:creationId xmlns:p14="http://schemas.microsoft.com/office/powerpoint/2010/main" val="778124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429">
                                            <p:txEl>
                                              <p:pRg st="0" end="0"/>
                                            </p:txEl>
                                          </p:spTgt>
                                        </p:tgtEl>
                                        <p:attrNameLst>
                                          <p:attrName>style.visibility</p:attrName>
                                        </p:attrNameLst>
                                      </p:cBhvr>
                                      <p:to>
                                        <p:strVal val="visible"/>
                                      </p:to>
                                    </p:set>
                                    <p:anim calcmode="lin" valueType="num">
                                      <p:cBhvr>
                                        <p:cTn id="7" dur="2000" fill="hold"/>
                                        <p:tgtEl>
                                          <p:spTgt spid="429">
                                            <p:txEl>
                                              <p:pRg st="0" end="0"/>
                                            </p:txEl>
                                          </p:spTgt>
                                        </p:tgtEl>
                                        <p:attrNameLst>
                                          <p:attrName>ppt_x</p:attrName>
                                        </p:attrNameLst>
                                      </p:cBhvr>
                                      <p:tavLst>
                                        <p:tav tm="0">
                                          <p:val>
                                            <p:strVal val="#ppt_x"/>
                                          </p:val>
                                        </p:tav>
                                        <p:tav tm="100000">
                                          <p:val>
                                            <p:strVal val="#ppt_x"/>
                                          </p:val>
                                        </p:tav>
                                      </p:tavLst>
                                    </p:anim>
                                    <p:anim calcmode="lin" valueType="num">
                                      <p:cBhvr>
                                        <p:cTn id="8" dur="2000" fill="hold"/>
                                        <p:tgtEl>
                                          <p:spTgt spid="4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429">
                                            <p:txEl>
                                              <p:pRg st="1" end="1"/>
                                            </p:txEl>
                                          </p:spTgt>
                                        </p:tgtEl>
                                        <p:attrNameLst>
                                          <p:attrName>style.visibility</p:attrName>
                                        </p:attrNameLst>
                                      </p:cBhvr>
                                      <p:to>
                                        <p:strVal val="visible"/>
                                      </p:to>
                                    </p:set>
                                    <p:anim calcmode="lin" valueType="num">
                                      <p:cBhvr>
                                        <p:cTn id="13" dur="2000" fill="hold"/>
                                        <p:tgtEl>
                                          <p:spTgt spid="429">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429">
                                            <p:txEl>
                                              <p:pRg st="2" end="2"/>
                                            </p:txEl>
                                          </p:spTgt>
                                        </p:tgtEl>
                                        <p:attrNameLst>
                                          <p:attrName>style.visibility</p:attrName>
                                        </p:attrNameLst>
                                      </p:cBhvr>
                                      <p:to>
                                        <p:strVal val="visible"/>
                                      </p:to>
                                    </p:set>
                                    <p:anim calcmode="lin" valueType="num">
                                      <p:cBhvr>
                                        <p:cTn id="19" dur="2000" fill="hold"/>
                                        <p:tgtEl>
                                          <p:spTgt spid="429">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Abs val="0"/>
                                  </p:iterate>
                                  <p:childTnLst>
                                    <p:set>
                                      <p:cBhvr>
                                        <p:cTn id="24" fill="hold"/>
                                        <p:tgtEl>
                                          <p:spTgt spid="429">
                                            <p:txEl>
                                              <p:pRg st="3" end="3"/>
                                            </p:txEl>
                                          </p:spTgt>
                                        </p:tgtEl>
                                        <p:attrNameLst>
                                          <p:attrName>style.visibility</p:attrName>
                                        </p:attrNameLst>
                                      </p:cBhvr>
                                      <p:to>
                                        <p:strVal val="visible"/>
                                      </p:to>
                                    </p:set>
                                    <p:anim calcmode="lin" valueType="num">
                                      <p:cBhvr>
                                        <p:cTn id="25" dur="2000" fill="hold"/>
                                        <p:tgtEl>
                                          <p:spTgt spid="429">
                                            <p:txEl>
                                              <p:pRg st="3" end="3"/>
                                            </p:txEl>
                                          </p:spTgt>
                                        </p:tgtEl>
                                        <p:attrNameLst>
                                          <p:attrName>ppt_x</p:attrName>
                                        </p:attrNameLst>
                                      </p:cBhvr>
                                      <p:tavLst>
                                        <p:tav tm="0">
                                          <p:val>
                                            <p:strVal val="#ppt_x"/>
                                          </p:val>
                                        </p:tav>
                                        <p:tav tm="100000">
                                          <p:val>
                                            <p:strVal val="#ppt_x"/>
                                          </p:val>
                                        </p:tav>
                                      </p:tavLst>
                                    </p:anim>
                                    <p:anim calcmode="lin" valueType="num">
                                      <p:cBhvr>
                                        <p:cTn id="26" dur="2000" fill="hold"/>
                                        <p:tgtEl>
                                          <p:spTgt spid="4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p:tmAbs val="0"/>
                                  </p:iterate>
                                  <p:childTnLst>
                                    <p:set>
                                      <p:cBhvr>
                                        <p:cTn id="30" fill="hold"/>
                                        <p:tgtEl>
                                          <p:spTgt spid="429">
                                            <p:txEl>
                                              <p:pRg st="4" end="4"/>
                                            </p:txEl>
                                          </p:spTgt>
                                        </p:tgtEl>
                                        <p:attrNameLst>
                                          <p:attrName>style.visibility</p:attrName>
                                        </p:attrNameLst>
                                      </p:cBhvr>
                                      <p:to>
                                        <p:strVal val="visible"/>
                                      </p:to>
                                    </p:set>
                                    <p:anim calcmode="lin" valueType="num">
                                      <p:cBhvr>
                                        <p:cTn id="31" dur="2000" fill="hold"/>
                                        <p:tgtEl>
                                          <p:spTgt spid="429">
                                            <p:txEl>
                                              <p:pRg st="4" end="4"/>
                                            </p:txEl>
                                          </p:spTgt>
                                        </p:tgtEl>
                                        <p:attrNameLst>
                                          <p:attrName>ppt_x</p:attrName>
                                        </p:attrNameLst>
                                      </p:cBhvr>
                                      <p:tavLst>
                                        <p:tav tm="0">
                                          <p:val>
                                            <p:strVal val="#ppt_x"/>
                                          </p:val>
                                        </p:tav>
                                        <p:tav tm="100000">
                                          <p:val>
                                            <p:strVal val="#ppt_x"/>
                                          </p:val>
                                        </p:tav>
                                      </p:tavLst>
                                    </p:anim>
                                    <p:anim calcmode="lin" valueType="num">
                                      <p:cBhvr>
                                        <p:cTn id="32" dur="2000" fill="hold"/>
                                        <p:tgtEl>
                                          <p:spTgt spid="4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p:tmAbs val="0"/>
                                  </p:iterate>
                                  <p:childTnLst>
                                    <p:set>
                                      <p:cBhvr>
                                        <p:cTn id="36" fill="hold"/>
                                        <p:tgtEl>
                                          <p:spTgt spid="429">
                                            <p:txEl>
                                              <p:pRg st="5" end="5"/>
                                            </p:txEl>
                                          </p:spTgt>
                                        </p:tgtEl>
                                        <p:attrNameLst>
                                          <p:attrName>style.visibility</p:attrName>
                                        </p:attrNameLst>
                                      </p:cBhvr>
                                      <p:to>
                                        <p:strVal val="visible"/>
                                      </p:to>
                                    </p:set>
                                    <p:anim calcmode="lin" valueType="num">
                                      <p:cBhvr>
                                        <p:cTn id="37" dur="2000" fill="hold"/>
                                        <p:tgtEl>
                                          <p:spTgt spid="429">
                                            <p:txEl>
                                              <p:pRg st="5" end="5"/>
                                            </p:txEl>
                                          </p:spTgt>
                                        </p:tgtEl>
                                        <p:attrNameLst>
                                          <p:attrName>ppt_x</p:attrName>
                                        </p:attrNameLst>
                                      </p:cBhvr>
                                      <p:tavLst>
                                        <p:tav tm="0">
                                          <p:val>
                                            <p:strVal val="#ppt_x"/>
                                          </p:val>
                                        </p:tav>
                                        <p:tav tm="100000">
                                          <p:val>
                                            <p:strVal val="#ppt_x"/>
                                          </p:val>
                                        </p:tav>
                                      </p:tavLst>
                                    </p:anim>
                                    <p:anim calcmode="lin" valueType="num">
                                      <p:cBhvr>
                                        <p:cTn id="38" dur="2000" fill="hold"/>
                                        <p:tgtEl>
                                          <p:spTgt spid="42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0" build="p" bldLvl="5"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latin typeface="Calibri" panose="020F0502020204030204" pitchFamily="34" charset="0"/>
              </a:rPr>
              <a:t/>
            </a:r>
            <a:br>
              <a:rPr lang="en-GB" dirty="0" smtClean="0">
                <a:latin typeface="Calibri" panose="020F0502020204030204" pitchFamily="34" charset="0"/>
              </a:rPr>
            </a:br>
            <a:r>
              <a:rPr lang="en-GB" dirty="0" smtClean="0">
                <a:latin typeface="Calibri" panose="020F0502020204030204" pitchFamily="34" charset="0"/>
              </a:rPr>
              <a:t>Housing Fraud – What </a:t>
            </a:r>
            <a:r>
              <a:rPr lang="en-GB" dirty="0">
                <a:latin typeface="Calibri" panose="020F0502020204030204" pitchFamily="34" charset="0"/>
              </a:rPr>
              <a:t>I</a:t>
            </a:r>
            <a:r>
              <a:rPr lang="en-GB" dirty="0" smtClean="0">
                <a:latin typeface="Calibri" panose="020F0502020204030204" pitchFamily="34" charset="0"/>
              </a:rPr>
              <a:t>s It?</a:t>
            </a:r>
            <a:endParaRPr lang="en-GB" dirty="0">
              <a:latin typeface="Calibri" panose="020F0502020204030204" pitchFamily="34" charset="0"/>
            </a:endParaRP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89932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Only or Principal Home</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r>
              <a:rPr lang="en-GB" sz="2800" dirty="0" smtClean="0">
                <a:latin typeface="Calibri" panose="020F0502020204030204" pitchFamily="34" charset="0"/>
              </a:rPr>
              <a:t>Tenancy doesn’t end until the expiry date of the NTQ</a:t>
            </a:r>
          </a:p>
          <a:p>
            <a:endParaRPr lang="en-GB" sz="2800" dirty="0" smtClean="0">
              <a:latin typeface="Calibri" panose="020F0502020204030204" pitchFamily="34" charset="0"/>
            </a:endParaRPr>
          </a:p>
          <a:p>
            <a:r>
              <a:rPr lang="en-GB" sz="2800" dirty="0" smtClean="0">
                <a:latin typeface="Calibri" panose="020F0502020204030204" pitchFamily="34" charset="0"/>
              </a:rPr>
              <a:t>If T or JT moves back in before expiry of NTQ then </a:t>
            </a:r>
            <a:r>
              <a:rPr lang="en-GB" sz="2800" dirty="0" smtClean="0">
                <a:solidFill>
                  <a:srgbClr val="FF0000"/>
                </a:solidFill>
                <a:latin typeface="Calibri" panose="020F0502020204030204" pitchFamily="34" charset="0"/>
              </a:rPr>
              <a:t>regains</a:t>
            </a:r>
            <a:r>
              <a:rPr lang="en-GB" sz="2800" dirty="0" smtClean="0">
                <a:latin typeface="Calibri" panose="020F0502020204030204" pitchFamily="34" charset="0"/>
              </a:rPr>
              <a:t> security</a:t>
            </a:r>
          </a:p>
          <a:p>
            <a:endParaRPr lang="en-GB" sz="2800" dirty="0" smtClean="0">
              <a:latin typeface="Calibri" panose="020F0502020204030204" pitchFamily="34" charset="0"/>
            </a:endParaRPr>
          </a:p>
          <a:p>
            <a:r>
              <a:rPr lang="en-GB" sz="2800" dirty="0" smtClean="0">
                <a:latin typeface="Calibri" panose="020F0502020204030204" pitchFamily="34" charset="0"/>
              </a:rPr>
              <a:t>Remember to serve NTQ in accordance with the tenancy agreement - most likely to be at the property</a:t>
            </a:r>
          </a:p>
        </p:txBody>
      </p:sp>
    </p:spTree>
    <p:extLst>
      <p:ext uri="{BB962C8B-B14F-4D97-AF65-F5344CB8AC3E}">
        <p14:creationId xmlns:p14="http://schemas.microsoft.com/office/powerpoint/2010/main" val="3896908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“Right to Buy” Fraud</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r>
              <a:rPr lang="en-GB" sz="2800" dirty="0" smtClean="0">
                <a:latin typeface="Calibri" panose="020F0502020204030204" pitchFamily="34" charset="0"/>
              </a:rPr>
              <a:t>Right only applies if tenant is living at the property as their only or principal home</a:t>
            </a:r>
          </a:p>
          <a:p>
            <a:r>
              <a:rPr lang="en-GB" sz="2800" dirty="0" smtClean="0">
                <a:latin typeface="Calibri" panose="020F0502020204030204" pitchFamily="34" charset="0"/>
              </a:rPr>
              <a:t>Do checks</a:t>
            </a:r>
          </a:p>
          <a:p>
            <a:r>
              <a:rPr lang="en-GB" sz="2800" dirty="0" smtClean="0">
                <a:latin typeface="Calibri" panose="020F0502020204030204" pitchFamily="34" charset="0"/>
              </a:rPr>
              <a:t>Ask how being funded.  Query - can you force them to tell you?</a:t>
            </a:r>
          </a:p>
          <a:p>
            <a:r>
              <a:rPr lang="en-GB" sz="2800" dirty="0" smtClean="0">
                <a:latin typeface="Calibri" panose="020F0502020204030204" pitchFamily="34" charset="0"/>
              </a:rPr>
              <a:t>Increase of 52% in fraud cases between 2009 and 2012</a:t>
            </a:r>
          </a:p>
          <a:p>
            <a:r>
              <a:rPr lang="en-GB" sz="2800" dirty="0" smtClean="0">
                <a:latin typeface="Calibri" panose="020F0502020204030204" pitchFamily="34" charset="0"/>
              </a:rPr>
              <a:t>Check for Possession orders</a:t>
            </a:r>
          </a:p>
          <a:p>
            <a:r>
              <a:rPr lang="en-GB" sz="2800" dirty="0" smtClean="0">
                <a:latin typeface="Calibri" panose="020F0502020204030204" pitchFamily="34" charset="0"/>
              </a:rPr>
              <a:t>Difficult to set aside afterwards</a:t>
            </a:r>
            <a:endParaRPr lang="en-GB" sz="2800" dirty="0">
              <a:latin typeface="Calibri" panose="020F0502020204030204" pitchFamily="34" charset="0"/>
            </a:endParaRPr>
          </a:p>
        </p:txBody>
      </p:sp>
    </p:spTree>
    <p:extLst>
      <p:ext uri="{BB962C8B-B14F-4D97-AF65-F5344CB8AC3E}">
        <p14:creationId xmlns:p14="http://schemas.microsoft.com/office/powerpoint/2010/main" val="1140387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latin typeface="Calibri" panose="020F0502020204030204" pitchFamily="34" charset="0"/>
              </a:rPr>
              <a:t/>
            </a:r>
            <a:br>
              <a:rPr lang="en-GB" dirty="0" smtClean="0">
                <a:latin typeface="Calibri" panose="020F0502020204030204" pitchFamily="34" charset="0"/>
              </a:rPr>
            </a:br>
            <a:r>
              <a:rPr lang="en-GB" dirty="0" smtClean="0">
                <a:latin typeface="Calibri" panose="020F0502020204030204" pitchFamily="34" charset="0"/>
              </a:rPr>
              <a:t>Investigation &amp; Evidence Gathering</a:t>
            </a:r>
            <a:endParaRPr lang="en-GB" dirty="0">
              <a:latin typeface="Calibri" panose="020F0502020204030204" pitchFamily="34"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62480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Spotting Fraud</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r>
              <a:rPr lang="en-GB" sz="2800" dirty="0" smtClean="0">
                <a:latin typeface="Calibri" panose="020F0502020204030204" pitchFamily="34" charset="0"/>
              </a:rPr>
              <a:t>No response to letters or calls</a:t>
            </a:r>
          </a:p>
          <a:p>
            <a:r>
              <a:rPr lang="en-GB" sz="2800" dirty="0" smtClean="0">
                <a:latin typeface="Calibri" panose="020F0502020204030204" pitchFamily="34" charset="0"/>
              </a:rPr>
              <a:t>No repairs requested</a:t>
            </a:r>
          </a:p>
          <a:p>
            <a:r>
              <a:rPr lang="en-GB" sz="2800" dirty="0" smtClean="0">
                <a:latin typeface="Calibri" panose="020F0502020204030204" pitchFamily="34" charset="0"/>
              </a:rPr>
              <a:t>Neighbour’s observations</a:t>
            </a:r>
          </a:p>
          <a:p>
            <a:r>
              <a:rPr lang="en-GB" sz="2800" dirty="0">
                <a:solidFill>
                  <a:schemeClr val="accent4"/>
                </a:solidFill>
                <a:uFill>
                  <a:solidFill>
                    <a:schemeClr val="accent4"/>
                  </a:solidFill>
                </a:uFill>
                <a:latin typeface="Calibri" panose="020F0502020204030204" pitchFamily="34" charset="0"/>
              </a:rPr>
              <a:t>Signs of non-occupation e.g. build up of </a:t>
            </a:r>
            <a:r>
              <a:rPr lang="en-GB" sz="2800" dirty="0" smtClean="0">
                <a:solidFill>
                  <a:schemeClr val="accent4"/>
                </a:solidFill>
                <a:uFill>
                  <a:solidFill>
                    <a:schemeClr val="accent4"/>
                  </a:solidFill>
                </a:uFill>
                <a:latin typeface="Calibri" panose="020F0502020204030204" pitchFamily="34" charset="0"/>
              </a:rPr>
              <a:t>post</a:t>
            </a:r>
            <a:endParaRPr lang="en-GB" sz="2800" dirty="0" smtClean="0">
              <a:latin typeface="Calibri" panose="020F0502020204030204" pitchFamily="34" charset="0"/>
            </a:endParaRPr>
          </a:p>
          <a:p>
            <a:r>
              <a:rPr lang="en-GB" sz="2800" dirty="0" smtClean="0">
                <a:latin typeface="Calibri" panose="020F0502020204030204" pitchFamily="34" charset="0"/>
              </a:rPr>
              <a:t>Lots of visitors or unusual activity or ASB</a:t>
            </a:r>
          </a:p>
          <a:p>
            <a:r>
              <a:rPr lang="en-GB" sz="2800" dirty="0" smtClean="0">
                <a:latin typeface="Calibri" panose="020F0502020204030204" pitchFamily="34" charset="0"/>
              </a:rPr>
              <a:t>T not at property (no access or another person there instead) for visits, appointments for repairs or gas servicing</a:t>
            </a:r>
          </a:p>
          <a:p>
            <a:endParaRPr lang="en-GB" sz="2800" dirty="0" smtClean="0">
              <a:latin typeface="Calibri" panose="020F0502020204030204" pitchFamily="34" charset="0"/>
            </a:endParaRPr>
          </a:p>
          <a:p>
            <a:endParaRPr lang="en-GB" sz="2800" dirty="0">
              <a:latin typeface="Calibri" panose="020F0502020204030204" pitchFamily="34" charset="0"/>
            </a:endParaRPr>
          </a:p>
        </p:txBody>
      </p:sp>
      <p:pic>
        <p:nvPicPr>
          <p:cNvPr id="3074" name="Picture 2" descr="C:\Users\djskinner\AppData\Local\Microsoft\Windows\Temporary Internet Files\Content.IE5\90GQNIQY\investigate-this-promo-4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330" y="188640"/>
            <a:ext cx="309154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068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Gathering Evidence</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r>
              <a:rPr lang="en-GB" sz="2800" dirty="0">
                <a:latin typeface="Calibri" panose="020F0502020204030204" pitchFamily="34" charset="0"/>
              </a:rPr>
              <a:t>Neighbours</a:t>
            </a:r>
          </a:p>
          <a:p>
            <a:r>
              <a:rPr lang="en-GB" sz="2800" dirty="0" smtClean="0">
                <a:latin typeface="Calibri" panose="020F0502020204030204" pitchFamily="34" charset="0"/>
              </a:rPr>
              <a:t>Contractors</a:t>
            </a:r>
          </a:p>
          <a:p>
            <a:r>
              <a:rPr lang="en-GB" sz="2800" dirty="0" smtClean="0">
                <a:latin typeface="Calibri" panose="020F0502020204030204" pitchFamily="34" charset="0"/>
              </a:rPr>
              <a:t>Police</a:t>
            </a:r>
            <a:endParaRPr lang="en-GB" sz="2800" dirty="0">
              <a:latin typeface="Calibri" panose="020F0502020204030204" pitchFamily="34" charset="0"/>
            </a:endParaRPr>
          </a:p>
          <a:p>
            <a:endParaRPr lang="en-GB" sz="2800" dirty="0">
              <a:latin typeface="Calibri" panose="020F0502020204030204" pitchFamily="34" charset="0"/>
            </a:endParaRPr>
          </a:p>
          <a:p>
            <a:r>
              <a:rPr lang="en-GB" sz="2800" dirty="0">
                <a:latin typeface="Calibri" panose="020F0502020204030204" pitchFamily="34" charset="0"/>
              </a:rPr>
              <a:t>Carry out unannounced home visits – at various times of the day</a:t>
            </a:r>
          </a:p>
          <a:p>
            <a:endParaRPr lang="en-GB" sz="2800" dirty="0">
              <a:latin typeface="Calibri" panose="020F0502020204030204" pitchFamily="34" charset="0"/>
            </a:endParaRPr>
          </a:p>
          <a:p>
            <a:r>
              <a:rPr lang="en-GB" sz="2800" dirty="0">
                <a:latin typeface="Calibri" panose="020F0502020204030204" pitchFamily="34" charset="0"/>
              </a:rPr>
              <a:t>Check contact records on tenancy file – remember to check with other departments</a:t>
            </a:r>
          </a:p>
          <a:p>
            <a:endParaRPr lang="en-GB" sz="2400" dirty="0" smtClean="0">
              <a:latin typeface="Calibri" panose="020F0502020204030204" pitchFamily="34" charset="0"/>
            </a:endParaRP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132856"/>
            <a:ext cx="487597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7930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3074"/>
                                        </p:tgtEl>
                                      </p:cBhvr>
                                    </p:animEffect>
                                    <p:set>
                                      <p:cBhvr>
                                        <p:cTn id="7"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Gathering Evidence</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endParaRPr lang="en-GB" sz="2800" dirty="0" smtClean="0">
              <a:latin typeface="Calibri" panose="020F0502020204030204" pitchFamily="34" charset="0"/>
            </a:endParaRPr>
          </a:p>
          <a:p>
            <a:r>
              <a:rPr lang="en-GB" sz="2800" dirty="0" smtClean="0">
                <a:latin typeface="Calibri" panose="020F0502020204030204" pitchFamily="34" charset="0"/>
              </a:rPr>
              <a:t>Check </a:t>
            </a:r>
            <a:r>
              <a:rPr lang="en-GB" sz="2800" dirty="0">
                <a:latin typeface="Calibri" panose="020F0502020204030204" pitchFamily="34" charset="0"/>
              </a:rPr>
              <a:t>Electoral </a:t>
            </a:r>
            <a:r>
              <a:rPr lang="en-GB" sz="2800" dirty="0" smtClean="0">
                <a:latin typeface="Calibri" panose="020F0502020204030204" pitchFamily="34" charset="0"/>
              </a:rPr>
              <a:t>Roll</a:t>
            </a:r>
          </a:p>
          <a:p>
            <a:r>
              <a:rPr lang="en-GB" sz="2800" dirty="0" smtClean="0">
                <a:latin typeface="Calibri" panose="020F0502020204030204" pitchFamily="34" charset="0"/>
              </a:rPr>
              <a:t>Check with </a:t>
            </a:r>
            <a:r>
              <a:rPr lang="en-GB" sz="2800" dirty="0">
                <a:latin typeface="Calibri" panose="020F0502020204030204" pitchFamily="34" charset="0"/>
              </a:rPr>
              <a:t>HB or DWP</a:t>
            </a:r>
          </a:p>
          <a:p>
            <a:r>
              <a:rPr lang="en-GB" sz="2800" dirty="0">
                <a:latin typeface="Calibri" panose="020F0502020204030204" pitchFamily="34" charset="0"/>
              </a:rPr>
              <a:t>Check </a:t>
            </a:r>
            <a:r>
              <a:rPr lang="en-GB" sz="2800" dirty="0" err="1">
                <a:latin typeface="Calibri" panose="020F0502020204030204" pitchFamily="34" charset="0"/>
              </a:rPr>
              <a:t>FaceBook</a:t>
            </a:r>
            <a:r>
              <a:rPr lang="en-GB" sz="2800" dirty="0">
                <a:latin typeface="Calibri" panose="020F0502020204030204" pitchFamily="34" charset="0"/>
              </a:rPr>
              <a:t> etc</a:t>
            </a:r>
          </a:p>
          <a:p>
            <a:r>
              <a:rPr lang="en-GB" sz="2800" dirty="0">
                <a:latin typeface="Calibri" panose="020F0502020204030204" pitchFamily="34" charset="0"/>
              </a:rPr>
              <a:t>Joint working </a:t>
            </a:r>
          </a:p>
          <a:p>
            <a:r>
              <a:rPr lang="en-GB" sz="2800" dirty="0">
                <a:latin typeface="Calibri" panose="020F0502020204030204" pitchFamily="34" charset="0"/>
              </a:rPr>
              <a:t>Anti Fraud </a:t>
            </a:r>
            <a:r>
              <a:rPr lang="en-GB" sz="2800" dirty="0" smtClean="0">
                <a:latin typeface="Calibri" panose="020F0502020204030204" pitchFamily="34" charset="0"/>
              </a:rPr>
              <a:t>Network</a:t>
            </a:r>
          </a:p>
          <a:p>
            <a:r>
              <a:rPr lang="en-GB" sz="2800" dirty="0" smtClean="0">
                <a:latin typeface="Calibri" panose="020F0502020204030204" pitchFamily="34" charset="0"/>
              </a:rPr>
              <a:t>External counter fraud organisation</a:t>
            </a:r>
            <a:endParaRPr lang="en-GB" sz="2800" dirty="0">
              <a:latin typeface="Calibri" panose="020F0502020204030204" pitchFamily="34" charset="0"/>
            </a:endParaRPr>
          </a:p>
          <a:p>
            <a:endParaRPr lang="en-GB" dirty="0"/>
          </a:p>
        </p:txBody>
      </p:sp>
    </p:spTree>
    <p:extLst>
      <p:ext uri="{BB962C8B-B14F-4D97-AF65-F5344CB8AC3E}">
        <p14:creationId xmlns:p14="http://schemas.microsoft.com/office/powerpoint/2010/main" val="1583668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Visits</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r>
              <a:rPr lang="en-GB" sz="2800" dirty="0" smtClean="0">
                <a:latin typeface="Calibri" panose="020F0502020204030204" pitchFamily="34" charset="0"/>
              </a:rPr>
              <a:t>Check </a:t>
            </a:r>
            <a:r>
              <a:rPr lang="en-GB" sz="2800" dirty="0">
                <a:latin typeface="Calibri" panose="020F0502020204030204" pitchFamily="34" charset="0"/>
              </a:rPr>
              <a:t>documentation </a:t>
            </a:r>
            <a:r>
              <a:rPr lang="en-GB" sz="2800" dirty="0" smtClean="0">
                <a:latin typeface="Calibri" panose="020F0502020204030204" pitchFamily="34" charset="0"/>
              </a:rPr>
              <a:t>against </a:t>
            </a:r>
            <a:r>
              <a:rPr lang="en-GB" sz="2800" dirty="0">
                <a:latin typeface="Calibri" panose="020F0502020204030204" pitchFamily="34" charset="0"/>
              </a:rPr>
              <a:t>sign </a:t>
            </a:r>
            <a:r>
              <a:rPr lang="en-GB" sz="2800" dirty="0" smtClean="0">
                <a:latin typeface="Calibri" panose="020F0502020204030204" pitchFamily="34" charset="0"/>
              </a:rPr>
              <a:t>up docs</a:t>
            </a:r>
          </a:p>
          <a:p>
            <a:endParaRPr lang="en-GB" sz="2800" dirty="0">
              <a:latin typeface="Calibri" panose="020F0502020204030204" pitchFamily="34" charset="0"/>
            </a:endParaRPr>
          </a:p>
          <a:p>
            <a:r>
              <a:rPr lang="en-GB" sz="2800" dirty="0">
                <a:latin typeface="Calibri" panose="020F0502020204030204" pitchFamily="34" charset="0"/>
              </a:rPr>
              <a:t>Locks on internal </a:t>
            </a:r>
            <a:r>
              <a:rPr lang="en-GB" sz="2800" dirty="0" smtClean="0">
                <a:latin typeface="Calibri" panose="020F0502020204030204" pitchFamily="34" charset="0"/>
              </a:rPr>
              <a:t>doors?</a:t>
            </a:r>
          </a:p>
          <a:p>
            <a:endParaRPr lang="en-GB" sz="2800" dirty="0">
              <a:latin typeface="Calibri" panose="020F0502020204030204" pitchFamily="34" charset="0"/>
            </a:endParaRPr>
          </a:p>
          <a:p>
            <a:r>
              <a:rPr lang="en-GB" sz="2800" dirty="0">
                <a:latin typeface="Calibri" panose="020F0502020204030204" pitchFamily="34" charset="0"/>
              </a:rPr>
              <a:t>Family photographs </a:t>
            </a:r>
            <a:r>
              <a:rPr lang="en-GB" sz="2800" dirty="0" smtClean="0">
                <a:latin typeface="Calibri" panose="020F0502020204030204" pitchFamily="34" charset="0"/>
              </a:rPr>
              <a:t>– do they fit T?</a:t>
            </a:r>
          </a:p>
          <a:p>
            <a:endParaRPr lang="en-GB" sz="2800" dirty="0" smtClean="0">
              <a:latin typeface="Calibri" panose="020F0502020204030204" pitchFamily="34" charset="0"/>
            </a:endParaRPr>
          </a:p>
          <a:p>
            <a:r>
              <a:rPr lang="en-GB" sz="2800" dirty="0" smtClean="0">
                <a:latin typeface="Calibri" panose="020F0502020204030204" pitchFamily="34" charset="0"/>
              </a:rPr>
              <a:t>Do the contents – furniture/personal belongings fit T?</a:t>
            </a:r>
            <a:endParaRPr lang="en-GB" sz="2800" dirty="0">
              <a:latin typeface="Calibri" panose="020F0502020204030204" pitchFamily="34" charset="0"/>
            </a:endParaRPr>
          </a:p>
          <a:p>
            <a:endParaRPr lang="en-GB" dirty="0"/>
          </a:p>
        </p:txBody>
      </p:sp>
      <p:pic>
        <p:nvPicPr>
          <p:cNvPr id="1026" name="Picture 2" descr="C:\Users\djskinner\AppData\Local\Microsoft\Windows\Temporary Internet Files\Content.IE5\43KDY13A\Padlock_(PSF)[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492896"/>
            <a:ext cx="1938532" cy="207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072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Obtaining Information</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pPr marL="0" indent="0">
              <a:buNone/>
            </a:pPr>
            <a:r>
              <a:rPr lang="en-GB" sz="2800" u="sng" dirty="0" smtClean="0">
                <a:latin typeface="Calibri" panose="020F0502020204030204" pitchFamily="34" charset="0"/>
              </a:rPr>
              <a:t>Data Protection Act 1998</a:t>
            </a:r>
          </a:p>
          <a:p>
            <a:r>
              <a:rPr lang="en-GB" sz="2800" dirty="0" smtClean="0">
                <a:latin typeface="Calibri" panose="020F0502020204030204" pitchFamily="34" charset="0"/>
              </a:rPr>
              <a:t>Allows for disclosure of information e.g. one off requests in connection with legal proceedings or for the prevention or detection of a crime</a:t>
            </a:r>
          </a:p>
          <a:p>
            <a:r>
              <a:rPr lang="en-GB" sz="2800" dirty="0" smtClean="0">
                <a:latin typeface="Calibri" panose="020F0502020204030204" pitchFamily="34" charset="0"/>
              </a:rPr>
              <a:t>Data sharing Protocols with Local Authority</a:t>
            </a:r>
          </a:p>
          <a:p>
            <a:pPr marL="0" indent="0">
              <a:buNone/>
            </a:pPr>
            <a:endParaRPr lang="en-GB" sz="2800" dirty="0">
              <a:latin typeface="Calibri" panose="020F0502020204030204" pitchFamily="34" charset="0"/>
            </a:endParaRPr>
          </a:p>
          <a:p>
            <a:pPr marL="0" indent="0">
              <a:buNone/>
            </a:pPr>
            <a:r>
              <a:rPr lang="en-GB" sz="2800" u="sng" dirty="0" smtClean="0">
                <a:latin typeface="Calibri" panose="020F0502020204030204" pitchFamily="34" charset="0"/>
              </a:rPr>
              <a:t>CPR</a:t>
            </a:r>
          </a:p>
          <a:p>
            <a:r>
              <a:rPr lang="en-GB" sz="2800" dirty="0" smtClean="0">
                <a:latin typeface="Calibri" panose="020F0502020204030204" pitchFamily="34" charset="0"/>
              </a:rPr>
              <a:t>Direct Request to Defendant under Part 18 if in proceedings</a:t>
            </a:r>
            <a:endParaRPr lang="en-GB" sz="2800" dirty="0">
              <a:latin typeface="Calibri" panose="020F0502020204030204" pitchFamily="34" charset="0"/>
            </a:endParaRPr>
          </a:p>
        </p:txBody>
      </p:sp>
    </p:spTree>
    <p:extLst>
      <p:ext uri="{BB962C8B-B14F-4D97-AF65-F5344CB8AC3E}">
        <p14:creationId xmlns:p14="http://schemas.microsoft.com/office/powerpoint/2010/main" val="3914124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Preventing Fraud</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endParaRPr lang="en-GB" sz="2800" dirty="0" smtClean="0">
              <a:latin typeface="Calibri" panose="020F0502020204030204" pitchFamily="34" charset="0"/>
            </a:endParaRPr>
          </a:p>
          <a:p>
            <a:r>
              <a:rPr lang="en-GB" sz="2800" dirty="0" smtClean="0">
                <a:latin typeface="Calibri" panose="020F0502020204030204" pitchFamily="34" charset="0"/>
              </a:rPr>
              <a:t>Regular audits</a:t>
            </a:r>
          </a:p>
          <a:p>
            <a:r>
              <a:rPr lang="en-GB" sz="2800" dirty="0" smtClean="0">
                <a:latin typeface="Calibri" panose="020F0502020204030204" pitchFamily="34" charset="0"/>
              </a:rPr>
              <a:t>Colour photographs of T at sign up</a:t>
            </a:r>
          </a:p>
          <a:p>
            <a:r>
              <a:rPr lang="en-GB" sz="2800" dirty="0" smtClean="0">
                <a:latin typeface="Calibri" panose="020F0502020204030204" pitchFamily="34" charset="0"/>
              </a:rPr>
              <a:t>Easy reporting</a:t>
            </a:r>
          </a:p>
          <a:p>
            <a:r>
              <a:rPr lang="en-GB" sz="2800" dirty="0" smtClean="0">
                <a:latin typeface="Calibri" panose="020F0502020204030204" pitchFamily="34" charset="0"/>
              </a:rPr>
              <a:t>Information sharing</a:t>
            </a:r>
          </a:p>
          <a:p>
            <a:r>
              <a:rPr lang="en-GB" sz="2800" dirty="0" smtClean="0">
                <a:latin typeface="Calibri" panose="020F0502020204030204" pitchFamily="34" charset="0"/>
              </a:rPr>
              <a:t>Tenancy Fraud Forum</a:t>
            </a:r>
          </a:p>
          <a:p>
            <a:r>
              <a:rPr lang="en-GB" sz="2800" dirty="0" smtClean="0">
                <a:latin typeface="Calibri" panose="020F0502020204030204" pitchFamily="34" charset="0"/>
              </a:rPr>
              <a:t>Amnesty?</a:t>
            </a:r>
            <a:endParaRPr lang="en-GB" sz="2800" dirty="0">
              <a:latin typeface="Calibri" panose="020F0502020204030204" pitchFamily="34" charset="0"/>
            </a:endParaRPr>
          </a:p>
        </p:txBody>
      </p:sp>
    </p:spTree>
    <p:extLst>
      <p:ext uri="{BB962C8B-B14F-4D97-AF65-F5344CB8AC3E}">
        <p14:creationId xmlns:p14="http://schemas.microsoft.com/office/powerpoint/2010/main" val="2813843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latin typeface="Calibri" panose="020F0502020204030204" pitchFamily="34" charset="0"/>
              </a:rPr>
              <a:t/>
            </a:r>
            <a:br>
              <a:rPr lang="en-GB" dirty="0" smtClean="0">
                <a:latin typeface="Calibri" panose="020F0502020204030204" pitchFamily="34" charset="0"/>
              </a:rPr>
            </a:br>
            <a:r>
              <a:rPr lang="en-GB" dirty="0" smtClean="0">
                <a:latin typeface="Calibri" panose="020F0502020204030204" pitchFamily="34" charset="0"/>
              </a:rPr>
              <a:t>Case Law</a:t>
            </a:r>
            <a:endParaRPr lang="en-GB" dirty="0">
              <a:latin typeface="Calibri" panose="020F0502020204030204" pitchFamily="34"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4472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rgbClr val="FFC000"/>
                </a:solidFill>
                <a:latin typeface="Calibri" panose="020F0502020204030204" pitchFamily="34" charset="0"/>
              </a:rPr>
              <a:t>W</a:t>
            </a:r>
            <a:r>
              <a:rPr lang="en-GB" sz="4000" dirty="0" smtClean="0">
                <a:solidFill>
                  <a:srgbClr val="FFC000"/>
                </a:solidFill>
                <a:latin typeface="Calibri" panose="020F0502020204030204" pitchFamily="34" charset="0"/>
              </a:rPr>
              <a:t>hat is it?</a:t>
            </a:r>
            <a:endParaRPr lang="en-GB" sz="4000" dirty="0">
              <a:solidFill>
                <a:srgbClr val="FFC000"/>
              </a:solidFill>
              <a:latin typeface="Calibri" panose="020F0502020204030204" pitchFamily="34" charset="0"/>
            </a:endParaRPr>
          </a:p>
        </p:txBody>
      </p:sp>
      <p:sp>
        <p:nvSpPr>
          <p:cNvPr id="3" name="Content Placeholder 2"/>
          <p:cNvSpPr>
            <a:spLocks noGrp="1"/>
          </p:cNvSpPr>
          <p:nvPr>
            <p:ph idx="1"/>
          </p:nvPr>
        </p:nvSpPr>
        <p:spPr/>
        <p:txBody>
          <a:bodyPr/>
          <a:lstStyle/>
          <a:p>
            <a:r>
              <a:rPr lang="en-GB" sz="2800" dirty="0">
                <a:latin typeface="Calibri" panose="020F0502020204030204" pitchFamily="34" charset="0"/>
              </a:rPr>
              <a:t>Subletting</a:t>
            </a:r>
          </a:p>
          <a:p>
            <a:r>
              <a:rPr lang="en-GB" sz="2800" dirty="0">
                <a:latin typeface="Calibri" panose="020F0502020204030204" pitchFamily="34" charset="0"/>
              </a:rPr>
              <a:t>Not using as main and principal home</a:t>
            </a:r>
          </a:p>
          <a:p>
            <a:r>
              <a:rPr lang="en-GB" sz="2800" dirty="0">
                <a:latin typeface="Calibri" panose="020F0502020204030204" pitchFamily="34" charset="0"/>
              </a:rPr>
              <a:t>Illegal occupation</a:t>
            </a:r>
          </a:p>
          <a:p>
            <a:r>
              <a:rPr lang="en-GB" sz="2800" dirty="0">
                <a:latin typeface="Calibri" panose="020F0502020204030204" pitchFamily="34" charset="0"/>
              </a:rPr>
              <a:t>Obtaining property by deception</a:t>
            </a:r>
          </a:p>
          <a:p>
            <a:r>
              <a:rPr lang="en-GB" sz="2800" dirty="0">
                <a:latin typeface="Calibri" panose="020F0502020204030204" pitchFamily="34" charset="0"/>
              </a:rPr>
              <a:t>Assignment/succession fraud</a:t>
            </a:r>
          </a:p>
          <a:p>
            <a:r>
              <a:rPr lang="en-GB" sz="2800" dirty="0">
                <a:latin typeface="Calibri" panose="020F0502020204030204" pitchFamily="34" charset="0"/>
              </a:rPr>
              <a:t>Abandonment</a:t>
            </a:r>
          </a:p>
          <a:p>
            <a:r>
              <a:rPr lang="en-GB" sz="2800" dirty="0">
                <a:latin typeface="Calibri" panose="020F0502020204030204" pitchFamily="34" charset="0"/>
              </a:rPr>
              <a:t>Fraudulent Right to Buy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4437112"/>
            <a:ext cx="3312368" cy="2208245"/>
          </a:xfrm>
          <a:prstGeom prst="rect">
            <a:avLst/>
          </a:prstGeom>
        </p:spPr>
      </p:pic>
    </p:spTree>
    <p:extLst>
      <p:ext uri="{BB962C8B-B14F-4D97-AF65-F5344CB8AC3E}">
        <p14:creationId xmlns:p14="http://schemas.microsoft.com/office/powerpoint/2010/main" val="2001214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i="1" dirty="0" smtClean="0">
                <a:latin typeface="Calibri" panose="020F0502020204030204" pitchFamily="34" charset="0"/>
              </a:rPr>
              <a:t>Poplar </a:t>
            </a:r>
            <a:r>
              <a:rPr lang="en-GB" sz="4000" i="1" dirty="0">
                <a:latin typeface="Calibri" panose="020F0502020204030204" pitchFamily="34" charset="0"/>
              </a:rPr>
              <a:t>HARCA v Begum &amp; </a:t>
            </a:r>
            <a:r>
              <a:rPr lang="en-GB" sz="4000" i="1" dirty="0" err="1">
                <a:latin typeface="Calibri" panose="020F0502020204030204" pitchFamily="34" charset="0"/>
              </a:rPr>
              <a:t>Rohim</a:t>
            </a:r>
            <a:r>
              <a:rPr lang="en-GB" sz="4000" i="1" dirty="0">
                <a:latin typeface="Calibri" panose="020F0502020204030204" pitchFamily="34" charset="0"/>
              </a:rPr>
              <a:t> </a:t>
            </a:r>
            <a:r>
              <a:rPr lang="en-GB" sz="4000" i="1" dirty="0" smtClean="0">
                <a:latin typeface="Calibri" panose="020F0502020204030204" pitchFamily="34" charset="0"/>
              </a:rPr>
              <a:t>(2017) </a:t>
            </a:r>
            <a:endParaRPr lang="en-GB" sz="4000" dirty="0"/>
          </a:p>
        </p:txBody>
      </p:sp>
      <p:sp>
        <p:nvSpPr>
          <p:cNvPr id="3" name="Content Placeholder 2"/>
          <p:cNvSpPr>
            <a:spLocks noGrp="1"/>
          </p:cNvSpPr>
          <p:nvPr>
            <p:ph idx="1"/>
          </p:nvPr>
        </p:nvSpPr>
        <p:spPr/>
        <p:txBody>
          <a:bodyPr/>
          <a:lstStyle/>
          <a:p>
            <a:pPr marL="0" lvl="0" indent="0">
              <a:buNone/>
            </a:pPr>
            <a:r>
              <a:rPr lang="en-GB" sz="2400" dirty="0">
                <a:latin typeface="Calibri" panose="020F0502020204030204" pitchFamily="34" charset="0"/>
              </a:rPr>
              <a:t>The first case to consider and give guidance on calculating Unlawful Profit Orders</a:t>
            </a:r>
          </a:p>
          <a:p>
            <a:pPr lvl="0"/>
            <a:r>
              <a:rPr lang="en-GB" sz="2400" dirty="0">
                <a:latin typeface="Calibri" panose="020F0502020204030204" pitchFamily="34" charset="0"/>
              </a:rPr>
              <a:t>The property - a 2 bedroom flat – was being sublet to a couple being charged £400pcm</a:t>
            </a:r>
          </a:p>
          <a:p>
            <a:pPr lvl="0"/>
            <a:r>
              <a:rPr lang="en-GB" sz="2400" dirty="0">
                <a:latin typeface="Calibri" panose="020F0502020204030204" pitchFamily="34" charset="0"/>
              </a:rPr>
              <a:t>The Defendants were receiving full Housing Benefit to cover the weekly rent (£587pcm)</a:t>
            </a:r>
          </a:p>
          <a:p>
            <a:pPr lvl="0"/>
            <a:r>
              <a:rPr lang="en-GB" sz="2400" dirty="0">
                <a:latin typeface="Calibri" panose="020F0502020204030204" pitchFamily="34" charset="0"/>
              </a:rPr>
              <a:t>Possession proceedings were issued on the basis that the Defendants had sublet and therefore had lost security of tenure (under section 15A of the Housing Act 1988). In the alternative, possession was sought on Grounds 10, 12 and 14. An outright possession order was requested together with an Unlawful Profit Order</a:t>
            </a:r>
          </a:p>
          <a:p>
            <a:endParaRPr lang="en-GB" sz="2800" dirty="0">
              <a:latin typeface="Calibri" panose="020F0502020204030204" pitchFamily="34" charset="0"/>
            </a:endParaRPr>
          </a:p>
        </p:txBody>
      </p:sp>
    </p:spTree>
    <p:extLst>
      <p:ext uri="{BB962C8B-B14F-4D97-AF65-F5344CB8AC3E}">
        <p14:creationId xmlns:p14="http://schemas.microsoft.com/office/powerpoint/2010/main" val="2428926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i="1" dirty="0">
                <a:latin typeface="Calibri" panose="020F0502020204030204" pitchFamily="34" charset="0"/>
              </a:rPr>
              <a:t>Poplar </a:t>
            </a:r>
            <a:r>
              <a:rPr lang="en-GB" sz="4000" i="1" dirty="0" smtClean="0">
                <a:latin typeface="Calibri" panose="020F0502020204030204" pitchFamily="34" charset="0"/>
              </a:rPr>
              <a:t>HARCA v </a:t>
            </a:r>
            <a:r>
              <a:rPr lang="en-GB" sz="4000" i="1" dirty="0">
                <a:latin typeface="Calibri" panose="020F0502020204030204" pitchFamily="34" charset="0"/>
              </a:rPr>
              <a:t>Begum &amp; </a:t>
            </a:r>
            <a:r>
              <a:rPr lang="en-GB" sz="4000" i="1" dirty="0" err="1">
                <a:latin typeface="Calibri" panose="020F0502020204030204" pitchFamily="34" charset="0"/>
              </a:rPr>
              <a:t>Rohim</a:t>
            </a:r>
            <a:r>
              <a:rPr lang="en-GB" sz="4000" i="1" dirty="0">
                <a:latin typeface="Calibri" panose="020F0502020204030204" pitchFamily="34" charset="0"/>
              </a:rPr>
              <a:t> </a:t>
            </a:r>
            <a:r>
              <a:rPr lang="en-GB" sz="4000" i="1" dirty="0" smtClean="0">
                <a:latin typeface="Calibri" panose="020F0502020204030204" pitchFamily="34" charset="0"/>
              </a:rPr>
              <a:t>(2017)</a:t>
            </a:r>
            <a:endParaRPr lang="en-GB" sz="4000" dirty="0">
              <a:latin typeface="Calibri" panose="020F0502020204030204" pitchFamily="34" charset="0"/>
            </a:endParaRPr>
          </a:p>
        </p:txBody>
      </p:sp>
      <p:sp>
        <p:nvSpPr>
          <p:cNvPr id="3" name="Text Placeholder 2"/>
          <p:cNvSpPr>
            <a:spLocks noGrp="1"/>
          </p:cNvSpPr>
          <p:nvPr>
            <p:ph type="body" idx="1"/>
          </p:nvPr>
        </p:nvSpPr>
        <p:spPr>
          <a:xfrm>
            <a:off x="457200" y="1844824"/>
            <a:ext cx="8229600" cy="4824536"/>
          </a:xfrm>
        </p:spPr>
        <p:txBody>
          <a:bodyPr>
            <a:noAutofit/>
          </a:bodyPr>
          <a:lstStyle/>
          <a:p>
            <a:pPr algn="just"/>
            <a:r>
              <a:rPr lang="en-GB" sz="2400" dirty="0" smtClean="0">
                <a:latin typeface="Calibri" panose="020F0502020204030204" pitchFamily="34" charset="0"/>
              </a:rPr>
              <a:t>At trial, the </a:t>
            </a:r>
            <a:r>
              <a:rPr lang="en-GB" sz="2400" dirty="0">
                <a:latin typeface="Calibri" panose="020F0502020204030204" pitchFamily="34" charset="0"/>
              </a:rPr>
              <a:t>Judge found that the </a:t>
            </a:r>
            <a:r>
              <a:rPr lang="en-GB" sz="2400" dirty="0" smtClean="0">
                <a:latin typeface="Calibri" panose="020F0502020204030204" pitchFamily="34" charset="0"/>
              </a:rPr>
              <a:t>Defendants had </a:t>
            </a:r>
            <a:r>
              <a:rPr lang="en-GB" sz="2400" dirty="0">
                <a:latin typeface="Calibri" panose="020F0502020204030204" pitchFamily="34" charset="0"/>
              </a:rPr>
              <a:t>not sublet and </a:t>
            </a:r>
            <a:r>
              <a:rPr lang="en-GB" sz="2400" dirty="0" smtClean="0">
                <a:latin typeface="Calibri" panose="020F0502020204030204" pitchFamily="34" charset="0"/>
              </a:rPr>
              <a:t>had </a:t>
            </a:r>
            <a:r>
              <a:rPr lang="en-GB" sz="2400" dirty="0">
                <a:latin typeface="Calibri" panose="020F0502020204030204" pitchFamily="34" charset="0"/>
              </a:rPr>
              <a:t>not parted with possession of the whole </a:t>
            </a:r>
            <a:r>
              <a:rPr lang="en-GB" sz="2400" dirty="0" smtClean="0">
                <a:latin typeface="Calibri" panose="020F0502020204030204" pitchFamily="34" charset="0"/>
              </a:rPr>
              <a:t>flat</a:t>
            </a:r>
          </a:p>
          <a:p>
            <a:pPr algn="just"/>
            <a:endParaRPr lang="en-GB" sz="2400" dirty="0" smtClean="0">
              <a:latin typeface="Calibri" panose="020F0502020204030204" pitchFamily="34" charset="0"/>
            </a:endParaRPr>
          </a:p>
          <a:p>
            <a:pPr algn="just"/>
            <a:r>
              <a:rPr lang="en-GB" sz="2400" dirty="0" smtClean="0">
                <a:latin typeface="Calibri" panose="020F0502020204030204" pitchFamily="34" charset="0"/>
              </a:rPr>
              <a:t>The judge </a:t>
            </a:r>
            <a:r>
              <a:rPr lang="en-GB" sz="2400" dirty="0">
                <a:latin typeface="Calibri" panose="020F0502020204030204" pitchFamily="34" charset="0"/>
              </a:rPr>
              <a:t>accepted the alternative claim but granted a suspended possession order </a:t>
            </a:r>
            <a:r>
              <a:rPr lang="en-GB" sz="2400" dirty="0" smtClean="0">
                <a:latin typeface="Calibri" panose="020F0502020204030204" pitchFamily="34" charset="0"/>
              </a:rPr>
              <a:t>because:</a:t>
            </a:r>
          </a:p>
          <a:p>
            <a:pPr lvl="1" algn="just"/>
            <a:r>
              <a:rPr lang="en-GB" sz="2400" dirty="0" smtClean="0">
                <a:latin typeface="Calibri" panose="020F0502020204030204" pitchFamily="34" charset="0"/>
              </a:rPr>
              <a:t>the </a:t>
            </a:r>
            <a:r>
              <a:rPr lang="en-GB" sz="2400" dirty="0">
                <a:latin typeface="Calibri" panose="020F0502020204030204" pitchFamily="34" charset="0"/>
              </a:rPr>
              <a:t>Defendants had not made a </a:t>
            </a:r>
            <a:r>
              <a:rPr lang="en-GB" sz="2400" dirty="0" smtClean="0">
                <a:latin typeface="Calibri" panose="020F0502020204030204" pitchFamily="34" charset="0"/>
              </a:rPr>
              <a:t>profit</a:t>
            </a:r>
          </a:p>
          <a:p>
            <a:pPr lvl="1" algn="just"/>
            <a:r>
              <a:rPr lang="en-GB" sz="2400" dirty="0" smtClean="0">
                <a:latin typeface="Calibri" panose="020F0502020204030204" pitchFamily="34" charset="0"/>
              </a:rPr>
              <a:t>had </a:t>
            </a:r>
            <a:r>
              <a:rPr lang="en-GB" sz="2400" dirty="0">
                <a:latin typeface="Calibri" panose="020F0502020204030204" pitchFamily="34" charset="0"/>
              </a:rPr>
              <a:t>moved out for </a:t>
            </a:r>
            <a:r>
              <a:rPr lang="en-GB" sz="2400" dirty="0" smtClean="0">
                <a:latin typeface="Calibri" panose="020F0502020204030204" pitchFamily="34" charset="0"/>
              </a:rPr>
              <a:t>unselfish </a:t>
            </a:r>
            <a:r>
              <a:rPr lang="en-GB" sz="2400" dirty="0">
                <a:latin typeface="Calibri" panose="020F0502020204030204" pitchFamily="34" charset="0"/>
              </a:rPr>
              <a:t>reasons and </a:t>
            </a:r>
            <a:endParaRPr lang="en-GB" sz="2400" dirty="0" smtClean="0">
              <a:latin typeface="Calibri" panose="020F0502020204030204" pitchFamily="34" charset="0"/>
            </a:endParaRPr>
          </a:p>
          <a:p>
            <a:pPr lvl="1" algn="just"/>
            <a:r>
              <a:rPr lang="en-GB" sz="2400" dirty="0" smtClean="0">
                <a:latin typeface="Calibri" panose="020F0502020204030204" pitchFamily="34" charset="0"/>
              </a:rPr>
              <a:t>had </a:t>
            </a:r>
            <a:r>
              <a:rPr lang="en-GB" sz="2400" dirty="0">
                <a:latin typeface="Calibri" panose="020F0502020204030204" pitchFamily="34" charset="0"/>
              </a:rPr>
              <a:t>been living in cramped </a:t>
            </a:r>
            <a:r>
              <a:rPr lang="en-GB" sz="2400" dirty="0" smtClean="0">
                <a:latin typeface="Calibri" panose="020F0502020204030204" pitchFamily="34" charset="0"/>
              </a:rPr>
              <a:t>conditions</a:t>
            </a:r>
          </a:p>
          <a:p>
            <a:pPr lvl="1" algn="just"/>
            <a:endParaRPr lang="en-GB" sz="2400" dirty="0">
              <a:latin typeface="Calibri" panose="020F0502020204030204" pitchFamily="34" charset="0"/>
            </a:endParaRPr>
          </a:p>
          <a:p>
            <a:pPr algn="just"/>
            <a:r>
              <a:rPr lang="en-GB" sz="2400" dirty="0" smtClean="0">
                <a:latin typeface="Calibri" panose="020F0502020204030204" pitchFamily="34" charset="0"/>
              </a:rPr>
              <a:t>The Judge refused to make an unlawful Profit Order on the basis that the Defendants had not made enough from sub-letting to cover the rent for the flat</a:t>
            </a:r>
            <a:endParaRPr lang="en-GB" sz="2400" dirty="0">
              <a:latin typeface="Calibri" panose="020F0502020204030204" pitchFamily="34" charset="0"/>
            </a:endParaRPr>
          </a:p>
        </p:txBody>
      </p:sp>
    </p:spTree>
    <p:extLst>
      <p:ext uri="{BB962C8B-B14F-4D97-AF65-F5344CB8AC3E}">
        <p14:creationId xmlns:p14="http://schemas.microsoft.com/office/powerpoint/2010/main" val="675365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i="1" dirty="0">
                <a:latin typeface="Calibri" panose="020F0502020204030204" pitchFamily="34" charset="0"/>
              </a:rPr>
              <a:t>Poplar HARCA v Begum &amp; </a:t>
            </a:r>
            <a:r>
              <a:rPr lang="en-GB" sz="4000" i="1" dirty="0" err="1">
                <a:latin typeface="Calibri" panose="020F0502020204030204" pitchFamily="34" charset="0"/>
              </a:rPr>
              <a:t>Rohim</a:t>
            </a:r>
            <a:r>
              <a:rPr lang="en-GB" sz="4000" i="1" dirty="0">
                <a:latin typeface="Calibri" panose="020F0502020204030204" pitchFamily="34" charset="0"/>
              </a:rPr>
              <a:t> </a:t>
            </a:r>
            <a:r>
              <a:rPr lang="en-GB" sz="4000" i="1" dirty="0" smtClean="0">
                <a:latin typeface="Calibri" panose="020F0502020204030204" pitchFamily="34" charset="0"/>
              </a:rPr>
              <a:t>(2017)</a:t>
            </a:r>
            <a:endParaRPr lang="en-GB" sz="4000" dirty="0">
              <a:latin typeface="Calibri" panose="020F0502020204030204" pitchFamily="34" charset="0"/>
            </a:endParaRPr>
          </a:p>
        </p:txBody>
      </p:sp>
      <p:sp>
        <p:nvSpPr>
          <p:cNvPr id="3" name="Text Placeholder 2"/>
          <p:cNvSpPr>
            <a:spLocks noGrp="1"/>
          </p:cNvSpPr>
          <p:nvPr>
            <p:ph type="body" idx="1"/>
          </p:nvPr>
        </p:nvSpPr>
        <p:spPr>
          <a:xfrm>
            <a:off x="323528" y="1916832"/>
            <a:ext cx="8496944" cy="4111625"/>
          </a:xfrm>
        </p:spPr>
        <p:txBody>
          <a:bodyPr/>
          <a:lstStyle/>
          <a:p>
            <a:pPr algn="just"/>
            <a:r>
              <a:rPr lang="en-GB" sz="2400" dirty="0" smtClean="0">
                <a:latin typeface="Calibri" panose="020F0502020204030204" pitchFamily="34" charset="0"/>
              </a:rPr>
              <a:t>The </a:t>
            </a:r>
            <a:r>
              <a:rPr lang="en-GB" sz="2400" dirty="0">
                <a:latin typeface="Calibri" panose="020F0502020204030204" pitchFamily="34" charset="0"/>
              </a:rPr>
              <a:t>A</a:t>
            </a:r>
            <a:r>
              <a:rPr lang="en-GB" sz="2400" dirty="0" smtClean="0">
                <a:latin typeface="Calibri" panose="020F0502020204030204" pitchFamily="34" charset="0"/>
              </a:rPr>
              <a:t>ppeal Judge </a:t>
            </a:r>
            <a:r>
              <a:rPr lang="en-GB" sz="2400" dirty="0">
                <a:latin typeface="Calibri" panose="020F0502020204030204" pitchFamily="34" charset="0"/>
              </a:rPr>
              <a:t>overturned the Trial Judge’s decision and made an Unlawful Profit Order as the money made from the subletting </a:t>
            </a:r>
            <a:r>
              <a:rPr lang="en-GB" sz="2400" b="1" dirty="0">
                <a:latin typeface="Calibri" panose="020F0502020204030204" pitchFamily="34" charset="0"/>
              </a:rPr>
              <a:t>“</a:t>
            </a:r>
            <a:r>
              <a:rPr lang="en-GB" sz="2400" b="1" i="1" dirty="0">
                <a:latin typeface="Calibri" panose="020F0502020204030204" pitchFamily="34" charset="0"/>
              </a:rPr>
              <a:t>was pure profit</a:t>
            </a:r>
            <a:r>
              <a:rPr lang="en-GB" sz="2400" b="1" dirty="0">
                <a:latin typeface="Calibri" panose="020F0502020204030204" pitchFamily="34" charset="0"/>
              </a:rPr>
              <a:t>”</a:t>
            </a:r>
          </a:p>
          <a:p>
            <a:pPr algn="just"/>
            <a:endParaRPr lang="en-GB" sz="2400" dirty="0">
              <a:latin typeface="Calibri" panose="020F0502020204030204" pitchFamily="34" charset="0"/>
            </a:endParaRPr>
          </a:p>
          <a:p>
            <a:pPr algn="just"/>
            <a:r>
              <a:rPr lang="en-GB" sz="2400" dirty="0">
                <a:latin typeface="Calibri" panose="020F0502020204030204" pitchFamily="34" charset="0"/>
              </a:rPr>
              <a:t>He went on to confirm that </a:t>
            </a:r>
            <a:r>
              <a:rPr lang="en-GB" sz="2400" b="1" u="sng" dirty="0">
                <a:solidFill>
                  <a:srgbClr val="FF0000"/>
                </a:solidFill>
                <a:latin typeface="Calibri" panose="020F0502020204030204" pitchFamily="34" charset="0"/>
              </a:rPr>
              <a:t>Housing Benefit should be taken into account</a:t>
            </a:r>
            <a:r>
              <a:rPr lang="en-GB" sz="2400" dirty="0">
                <a:latin typeface="Calibri" panose="020F0502020204030204" pitchFamily="34" charset="0"/>
              </a:rPr>
              <a:t> in the UPO calculation as “</a:t>
            </a:r>
            <a:r>
              <a:rPr lang="en-GB" sz="2400" i="1" dirty="0">
                <a:latin typeface="Calibri" panose="020F0502020204030204" pitchFamily="34" charset="0"/>
              </a:rPr>
              <a:t>to disregard Housing Benefit under Step 1 but include it to the ill-gotten advantage of the fraudster under Step 2 would be to thwart the obvious intention of Parliament to provide a mechanism with which to strip him of his spoils</a:t>
            </a:r>
            <a:r>
              <a:rPr lang="en-GB" sz="2400" dirty="0" smtClean="0">
                <a:latin typeface="Calibri" panose="020F0502020204030204" pitchFamily="34" charset="0"/>
              </a:rPr>
              <a:t>”</a:t>
            </a:r>
            <a:endParaRPr lang="en-GB" sz="2400" dirty="0">
              <a:latin typeface="Calibri" panose="020F0502020204030204" pitchFamily="34" charset="0"/>
            </a:endParaRPr>
          </a:p>
          <a:p>
            <a:endParaRPr lang="en-GB" sz="2800" dirty="0"/>
          </a:p>
        </p:txBody>
      </p:sp>
    </p:spTree>
    <p:extLst>
      <p:ext uri="{BB962C8B-B14F-4D97-AF65-F5344CB8AC3E}">
        <p14:creationId xmlns:p14="http://schemas.microsoft.com/office/powerpoint/2010/main" val="82907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i="1" dirty="0" smtClean="0">
                <a:latin typeface="Calibri" panose="020F0502020204030204" pitchFamily="34" charset="0"/>
              </a:rPr>
              <a:t>North Hertfordshire DC v. </a:t>
            </a:r>
            <a:r>
              <a:rPr lang="en-GB" sz="4000" i="1" dirty="0" err="1" smtClean="0">
                <a:latin typeface="Calibri" panose="020F0502020204030204" pitchFamily="34" charset="0"/>
              </a:rPr>
              <a:t>Carthy</a:t>
            </a:r>
            <a:r>
              <a:rPr lang="en-GB" sz="4000" i="1" dirty="0" smtClean="0">
                <a:latin typeface="Calibri" panose="020F0502020204030204" pitchFamily="34" charset="0"/>
              </a:rPr>
              <a:t> (2003)</a:t>
            </a:r>
            <a:endParaRPr lang="en-GB" sz="4000" i="1" dirty="0">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GB" sz="2800" u="sng" dirty="0" smtClean="0">
                <a:latin typeface="Calibri" panose="020F0502020204030204" pitchFamily="34" charset="0"/>
              </a:rPr>
              <a:t>False Statement by Omission</a:t>
            </a:r>
          </a:p>
          <a:p>
            <a:r>
              <a:rPr lang="en-GB" sz="2800" dirty="0" err="1" smtClean="0">
                <a:latin typeface="Calibri" panose="020F0502020204030204" pitchFamily="34" charset="0"/>
              </a:rPr>
              <a:t>Carthy</a:t>
            </a:r>
            <a:r>
              <a:rPr lang="en-GB" sz="2800" dirty="0" smtClean="0">
                <a:latin typeface="Calibri" panose="020F0502020204030204" pitchFamily="34" charset="0"/>
              </a:rPr>
              <a:t> had applied as homeless had represented (accurately) that their family were living in overcrowded accommodation</a:t>
            </a:r>
          </a:p>
          <a:p>
            <a:r>
              <a:rPr lang="en-GB" sz="2800" dirty="0" smtClean="0">
                <a:latin typeface="Calibri" panose="020F0502020204030204" pitchFamily="34" charset="0"/>
              </a:rPr>
              <a:t>When property was subsequently allocated to them they failed to inform the LA that their home in the Philippines was habitable again</a:t>
            </a:r>
          </a:p>
          <a:p>
            <a:r>
              <a:rPr lang="en-GB" sz="2800" dirty="0" smtClean="0">
                <a:latin typeface="Calibri" panose="020F0502020204030204" pitchFamily="34" charset="0"/>
              </a:rPr>
              <a:t>Court allowed appeal against initial decision that omission had not induced grant of tenancy</a:t>
            </a:r>
            <a:endParaRPr lang="en-GB" sz="2800" dirty="0">
              <a:latin typeface="Calibri" panose="020F0502020204030204" pitchFamily="34" charset="0"/>
            </a:endParaRPr>
          </a:p>
        </p:txBody>
      </p:sp>
    </p:spTree>
    <p:extLst>
      <p:ext uri="{BB962C8B-B14F-4D97-AF65-F5344CB8AC3E}">
        <p14:creationId xmlns:p14="http://schemas.microsoft.com/office/powerpoint/2010/main" val="99219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i="1" dirty="0">
                <a:latin typeface="Calibri" panose="020F0502020204030204" pitchFamily="34" charset="0"/>
              </a:rPr>
              <a:t>North Hertfordshire DC v. </a:t>
            </a:r>
            <a:r>
              <a:rPr lang="en-GB" sz="4000" i="1" dirty="0" err="1">
                <a:latin typeface="Calibri" panose="020F0502020204030204" pitchFamily="34" charset="0"/>
              </a:rPr>
              <a:t>Carthy</a:t>
            </a:r>
            <a:r>
              <a:rPr lang="en-GB" sz="4000" i="1" dirty="0">
                <a:latin typeface="Calibri" panose="020F0502020204030204" pitchFamily="34" charset="0"/>
              </a:rPr>
              <a:t>  </a:t>
            </a:r>
            <a:endParaRPr lang="en-GB" sz="4000" dirty="0"/>
          </a:p>
        </p:txBody>
      </p:sp>
      <p:sp>
        <p:nvSpPr>
          <p:cNvPr id="3" name="Content Placeholder 2"/>
          <p:cNvSpPr>
            <a:spLocks noGrp="1"/>
          </p:cNvSpPr>
          <p:nvPr>
            <p:ph idx="1"/>
          </p:nvPr>
        </p:nvSpPr>
        <p:spPr/>
        <p:txBody>
          <a:bodyPr/>
          <a:lstStyle/>
          <a:p>
            <a:r>
              <a:rPr lang="en-GB" sz="2800" dirty="0" smtClean="0">
                <a:latin typeface="Calibri" panose="020F0502020204030204" pitchFamily="34" charset="0"/>
              </a:rPr>
              <a:t>Council application forms usually require applicant to notify of any changes</a:t>
            </a:r>
          </a:p>
          <a:p>
            <a:r>
              <a:rPr lang="en-GB" sz="2800" dirty="0" smtClean="0">
                <a:latin typeface="Calibri" panose="020F0502020204030204" pitchFamily="34" charset="0"/>
              </a:rPr>
              <a:t>Judge suggested that would be the case even without such a requirement – but check your application forms</a:t>
            </a:r>
          </a:p>
          <a:p>
            <a:r>
              <a:rPr lang="en-GB" sz="2800" dirty="0" smtClean="0">
                <a:latin typeface="Calibri" panose="020F0502020204030204" pitchFamily="34" charset="0"/>
              </a:rPr>
              <a:t>Court noted that s214 HA 1996 makes it a criminal offence to fail to notify LA of changes</a:t>
            </a:r>
          </a:p>
          <a:p>
            <a:r>
              <a:rPr lang="en-GB" sz="2800" dirty="0" smtClean="0">
                <a:latin typeface="Calibri" panose="020F0502020204030204" pitchFamily="34" charset="0"/>
              </a:rPr>
              <a:t>What about direct applications to RPs?</a:t>
            </a:r>
          </a:p>
          <a:p>
            <a:r>
              <a:rPr lang="en-GB" sz="2800" dirty="0" smtClean="0">
                <a:latin typeface="Calibri" panose="020F0502020204030204" pitchFamily="34" charset="0"/>
              </a:rPr>
              <a:t>Is silence enough for Ground 5 or Ground 17?</a:t>
            </a:r>
          </a:p>
          <a:p>
            <a:endParaRPr lang="en-GB" sz="2800" dirty="0"/>
          </a:p>
        </p:txBody>
      </p:sp>
    </p:spTree>
    <p:extLst>
      <p:ext uri="{BB962C8B-B14F-4D97-AF65-F5344CB8AC3E}">
        <p14:creationId xmlns:p14="http://schemas.microsoft.com/office/powerpoint/2010/main" val="1629399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i="1" dirty="0" smtClean="0">
                <a:latin typeface="Calibri" panose="020F0502020204030204" pitchFamily="34" charset="0"/>
              </a:rPr>
              <a:t>Brent LBC v. Cronin (1998)</a:t>
            </a:r>
            <a:endParaRPr lang="en-GB" sz="4000" i="1" dirty="0">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GB" sz="2800" u="sng" dirty="0" smtClean="0">
                <a:latin typeface="Calibri" panose="020F0502020204030204" pitchFamily="34" charset="0"/>
              </a:rPr>
              <a:t>Subletting</a:t>
            </a:r>
          </a:p>
          <a:p>
            <a:r>
              <a:rPr lang="en-GB" sz="2800" dirty="0" smtClean="0">
                <a:latin typeface="Calibri" panose="020F0502020204030204" pitchFamily="34" charset="0"/>
              </a:rPr>
              <a:t>Only intending to be away for a short time or uncertain time is still subletting</a:t>
            </a:r>
          </a:p>
          <a:p>
            <a:pPr marL="0" indent="0">
              <a:buNone/>
            </a:pPr>
            <a:endParaRPr lang="en-GB" sz="2800" dirty="0" smtClean="0">
              <a:latin typeface="Calibri" panose="020F0502020204030204" pitchFamily="34" charset="0"/>
            </a:endParaRPr>
          </a:p>
          <a:p>
            <a:r>
              <a:rPr lang="en-GB" sz="2800" dirty="0" smtClean="0">
                <a:latin typeface="Calibri" panose="020F0502020204030204" pitchFamily="34" charset="0"/>
              </a:rPr>
              <a:t>D had epilepsy and went to stay with sister-in-law and let the property to a couple for £40pw</a:t>
            </a:r>
          </a:p>
          <a:p>
            <a:r>
              <a:rPr lang="en-GB" sz="2800" dirty="0" smtClean="0">
                <a:latin typeface="Calibri" panose="020F0502020204030204" pitchFamily="34" charset="0"/>
              </a:rPr>
              <a:t>Court said T’s plans were uncertain and he had only intended to be away for a short time</a:t>
            </a:r>
          </a:p>
          <a:p>
            <a:r>
              <a:rPr lang="en-GB" sz="2800" dirty="0" smtClean="0">
                <a:latin typeface="Calibri" panose="020F0502020204030204" pitchFamily="34" charset="0"/>
              </a:rPr>
              <a:t>On appeal said subjective intention to return not relevant</a:t>
            </a:r>
          </a:p>
          <a:p>
            <a:endParaRPr lang="en-GB" sz="2800" dirty="0">
              <a:latin typeface="Calibri" panose="020F0502020204030204" pitchFamily="34" charset="0"/>
            </a:endParaRPr>
          </a:p>
        </p:txBody>
      </p:sp>
    </p:spTree>
    <p:extLst>
      <p:ext uri="{BB962C8B-B14F-4D97-AF65-F5344CB8AC3E}">
        <p14:creationId xmlns:p14="http://schemas.microsoft.com/office/powerpoint/2010/main" val="1959678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Only or principal home</a:t>
            </a:r>
            <a:endParaRPr lang="en-GB" sz="4000" dirty="0">
              <a:latin typeface="Calibri" panose="020F0502020204030204" pitchFamily="34" charset="0"/>
            </a:endParaRPr>
          </a:p>
        </p:txBody>
      </p:sp>
      <p:sp>
        <p:nvSpPr>
          <p:cNvPr id="3" name="Content Placeholder 2"/>
          <p:cNvSpPr>
            <a:spLocks noGrp="1"/>
          </p:cNvSpPr>
          <p:nvPr>
            <p:ph idx="1"/>
          </p:nvPr>
        </p:nvSpPr>
        <p:spPr/>
        <p:txBody>
          <a:bodyPr/>
          <a:lstStyle/>
          <a:p>
            <a:r>
              <a:rPr lang="en-GB" sz="2800" dirty="0" smtClean="0">
                <a:latin typeface="Calibri" panose="020F0502020204030204" pitchFamily="34" charset="0"/>
              </a:rPr>
              <a:t>It’s a question of fact – </a:t>
            </a:r>
            <a:r>
              <a:rPr lang="en-GB" sz="2800" i="1" dirty="0" err="1" smtClean="0">
                <a:latin typeface="Calibri" panose="020F0502020204030204" pitchFamily="34" charset="0"/>
              </a:rPr>
              <a:t>Ujima</a:t>
            </a:r>
            <a:r>
              <a:rPr lang="en-GB" sz="2800" i="1" dirty="0" smtClean="0">
                <a:latin typeface="Calibri" panose="020F0502020204030204" pitchFamily="34" charset="0"/>
              </a:rPr>
              <a:t> HA v. </a:t>
            </a:r>
            <a:r>
              <a:rPr lang="en-GB" sz="2800" i="1" dirty="0" err="1" smtClean="0">
                <a:latin typeface="Calibri" panose="020F0502020204030204" pitchFamily="34" charset="0"/>
              </a:rPr>
              <a:t>Ansah</a:t>
            </a:r>
            <a:r>
              <a:rPr lang="en-GB" sz="2800" i="1" dirty="0" smtClean="0">
                <a:latin typeface="Calibri" panose="020F0502020204030204" pitchFamily="34" charset="0"/>
              </a:rPr>
              <a:t> (1998)</a:t>
            </a:r>
            <a:r>
              <a:rPr lang="en-GB" sz="2800" dirty="0" smtClean="0">
                <a:latin typeface="Calibri" panose="020F0502020204030204" pitchFamily="34" charset="0"/>
              </a:rPr>
              <a:t>; </a:t>
            </a:r>
            <a:r>
              <a:rPr lang="en-GB" sz="2800" i="1" dirty="0" smtClean="0">
                <a:latin typeface="Calibri" panose="020F0502020204030204" pitchFamily="34" charset="0"/>
              </a:rPr>
              <a:t>Peabody v. Grant (1982</a:t>
            </a:r>
            <a:r>
              <a:rPr lang="en-GB" sz="2800" i="1" dirty="0" smtClean="0">
                <a:latin typeface="Calibri" panose="020F0502020204030204" pitchFamily="34" charset="0"/>
              </a:rPr>
              <a:t>)</a:t>
            </a:r>
          </a:p>
          <a:p>
            <a:endParaRPr lang="en-GB" sz="2800" i="1" dirty="0" smtClean="0">
              <a:latin typeface="Calibri" panose="020F0502020204030204" pitchFamily="34" charset="0"/>
            </a:endParaRPr>
          </a:p>
          <a:p>
            <a:r>
              <a:rPr lang="en-GB" sz="2800" dirty="0" smtClean="0">
                <a:latin typeface="Calibri" panose="020F0502020204030204" pitchFamily="34" charset="0"/>
              </a:rPr>
              <a:t>Day count isn't sufficient or determinative – </a:t>
            </a:r>
            <a:r>
              <a:rPr lang="en-GB" sz="2800" i="1" dirty="0" smtClean="0">
                <a:latin typeface="Calibri" panose="020F0502020204030204" pitchFamily="34" charset="0"/>
              </a:rPr>
              <a:t>Dove v. Havering (2017</a:t>
            </a:r>
            <a:r>
              <a:rPr lang="en-GB" sz="2800" i="1" dirty="0" smtClean="0">
                <a:latin typeface="Calibri" panose="020F0502020204030204" pitchFamily="34" charset="0"/>
              </a:rPr>
              <a:t>)</a:t>
            </a:r>
          </a:p>
          <a:p>
            <a:endParaRPr lang="en-GB" sz="2800" dirty="0" smtClean="0">
              <a:latin typeface="Calibri" panose="020F0502020204030204" pitchFamily="34" charset="0"/>
            </a:endParaRPr>
          </a:p>
          <a:p>
            <a:r>
              <a:rPr lang="en-GB" sz="2800" dirty="0" smtClean="0">
                <a:latin typeface="Calibri" panose="020F0502020204030204" pitchFamily="34" charset="0"/>
              </a:rPr>
              <a:t>Can still have an intention to return if permanently in a nursing home – </a:t>
            </a:r>
            <a:r>
              <a:rPr lang="en-GB" sz="2800" i="1" dirty="0" smtClean="0">
                <a:latin typeface="Calibri" panose="020F0502020204030204" pitchFamily="34" charset="0"/>
              </a:rPr>
              <a:t>Hammersmith &amp; Fulham v. Clarke (2001)</a:t>
            </a:r>
            <a:endParaRPr lang="en-GB" sz="2800" dirty="0" smtClean="0">
              <a:latin typeface="Calibri" panose="020F0502020204030204" pitchFamily="34" charset="0"/>
            </a:endParaRPr>
          </a:p>
        </p:txBody>
      </p:sp>
    </p:spTree>
    <p:extLst>
      <p:ext uri="{BB962C8B-B14F-4D97-AF65-F5344CB8AC3E}">
        <p14:creationId xmlns:p14="http://schemas.microsoft.com/office/powerpoint/2010/main" val="166244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i="1" dirty="0">
                <a:latin typeface="Calibri" panose="020F0502020204030204" pitchFamily="34" charset="0"/>
              </a:rPr>
              <a:t>Lambeth LBC v </a:t>
            </a:r>
            <a:r>
              <a:rPr lang="en-GB" sz="4000" i="1" dirty="0" err="1">
                <a:latin typeface="Calibri" panose="020F0502020204030204" pitchFamily="34" charset="0"/>
              </a:rPr>
              <a:t>Vandra</a:t>
            </a:r>
            <a:r>
              <a:rPr lang="en-GB" sz="4000" i="1" dirty="0">
                <a:latin typeface="Calibri" panose="020F0502020204030204" pitchFamily="34" charset="0"/>
              </a:rPr>
              <a:t>  </a:t>
            </a:r>
            <a:r>
              <a:rPr lang="en-GB" sz="4000" i="1" dirty="0" smtClean="0">
                <a:latin typeface="Calibri" panose="020F0502020204030204" pitchFamily="34" charset="0"/>
              </a:rPr>
              <a:t>(2005)</a:t>
            </a:r>
            <a:endParaRPr lang="en-GB" sz="4000" i="1" dirty="0">
              <a:latin typeface="Calibri" panose="020F0502020204030204" pitchFamily="34" charset="0"/>
            </a:endParaRPr>
          </a:p>
        </p:txBody>
      </p:sp>
      <p:sp>
        <p:nvSpPr>
          <p:cNvPr id="3" name="Content Placeholder 2"/>
          <p:cNvSpPr>
            <a:spLocks noGrp="1"/>
          </p:cNvSpPr>
          <p:nvPr>
            <p:ph idx="1"/>
          </p:nvPr>
        </p:nvSpPr>
        <p:spPr/>
        <p:txBody>
          <a:bodyPr/>
          <a:lstStyle/>
          <a:p>
            <a:endParaRPr lang="en-GB" sz="2800" dirty="0" smtClean="0">
              <a:latin typeface="Calibri" panose="020F0502020204030204" pitchFamily="34" charset="0"/>
            </a:endParaRPr>
          </a:p>
          <a:p>
            <a:r>
              <a:rPr lang="en-GB" sz="2800" dirty="0" smtClean="0">
                <a:latin typeface="Calibri" panose="020F0502020204030204" pitchFamily="34" charset="0"/>
              </a:rPr>
              <a:t>The absence </a:t>
            </a:r>
            <a:r>
              <a:rPr lang="en-GB" sz="2800" dirty="0">
                <a:latin typeface="Calibri" panose="020F0502020204030204" pitchFamily="34" charset="0"/>
              </a:rPr>
              <a:t>of direct evidence </a:t>
            </a:r>
            <a:r>
              <a:rPr lang="en-GB" sz="2800" dirty="0" smtClean="0">
                <a:latin typeface="Calibri" panose="020F0502020204030204" pitchFamily="34" charset="0"/>
              </a:rPr>
              <a:t>is not fatal</a:t>
            </a:r>
          </a:p>
          <a:p>
            <a:pPr marL="0" indent="0">
              <a:buNone/>
            </a:pPr>
            <a:endParaRPr lang="en-GB" sz="2800" dirty="0">
              <a:latin typeface="Calibri" panose="020F0502020204030204" pitchFamily="34" charset="0"/>
            </a:endParaRPr>
          </a:p>
          <a:p>
            <a:r>
              <a:rPr lang="en-GB" sz="2800" dirty="0" smtClean="0">
                <a:latin typeface="Calibri" panose="020F0502020204030204" pitchFamily="34" charset="0"/>
              </a:rPr>
              <a:t>An alternative </a:t>
            </a:r>
            <a:r>
              <a:rPr lang="en-GB" sz="2800" dirty="0">
                <a:latin typeface="Calibri" panose="020F0502020204030204" pitchFamily="34" charset="0"/>
              </a:rPr>
              <a:t>explanation does not necessarily mean </a:t>
            </a:r>
            <a:r>
              <a:rPr lang="en-GB" sz="2800" dirty="0" smtClean="0">
                <a:latin typeface="Calibri" panose="020F0502020204030204" pitchFamily="34" charset="0"/>
              </a:rPr>
              <a:t>the case is not proved</a:t>
            </a:r>
          </a:p>
          <a:p>
            <a:pPr marL="0" indent="0">
              <a:buNone/>
            </a:pPr>
            <a:endParaRPr lang="en-GB" sz="2800" dirty="0">
              <a:latin typeface="Calibri" panose="020F0502020204030204" pitchFamily="34" charset="0"/>
            </a:endParaRPr>
          </a:p>
          <a:p>
            <a:r>
              <a:rPr lang="en-GB" sz="2800" dirty="0">
                <a:latin typeface="Calibri" panose="020F0502020204030204" pitchFamily="34" charset="0"/>
              </a:rPr>
              <a:t>Inferences can be drawn on balance of </a:t>
            </a:r>
            <a:r>
              <a:rPr lang="en-GB" sz="2800" dirty="0" smtClean="0">
                <a:latin typeface="Calibri" panose="020F0502020204030204" pitchFamily="34" charset="0"/>
              </a:rPr>
              <a:t>probability</a:t>
            </a:r>
            <a:endParaRPr lang="en-GB" dirty="0"/>
          </a:p>
        </p:txBody>
      </p:sp>
    </p:spTree>
    <p:extLst>
      <p:ext uri="{BB962C8B-B14F-4D97-AF65-F5344CB8AC3E}">
        <p14:creationId xmlns:p14="http://schemas.microsoft.com/office/powerpoint/2010/main" val="540862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a:spLocks noGrp="1"/>
          </p:cNvSpPr>
          <p:nvPr>
            <p:ph type="title"/>
          </p:nvPr>
        </p:nvSpPr>
        <p:spPr>
          <a:xfrm>
            <a:off x="395537" y="424297"/>
            <a:ext cx="7128792" cy="993341"/>
          </a:xfrm>
          <a:prstGeom prst="rect">
            <a:avLst/>
          </a:prstGeom>
        </p:spPr>
        <p:txBody>
          <a:bodyPr/>
          <a:lstStyle/>
          <a:p>
            <a:endParaRPr lang="en-GB" sz="4000" dirty="0">
              <a:solidFill>
                <a:srgbClr val="FFC000"/>
              </a:solidFill>
              <a:latin typeface="Calibri" panose="020F0502020204030204" pitchFamily="34" charset="0"/>
            </a:endParaRPr>
          </a:p>
        </p:txBody>
      </p:sp>
      <p:sp>
        <p:nvSpPr>
          <p:cNvPr id="748" name="Shape 748"/>
          <p:cNvSpPr>
            <a:spLocks noGrp="1"/>
          </p:cNvSpPr>
          <p:nvPr>
            <p:ph type="body" idx="4294967295"/>
          </p:nvPr>
        </p:nvSpPr>
        <p:spPr>
          <a:xfrm>
            <a:off x="395536" y="2060848"/>
            <a:ext cx="8291263" cy="4065314"/>
          </a:xfrm>
          <a:prstGeom prst="rect">
            <a:avLst/>
          </a:prstGeom>
        </p:spPr>
        <p:txBody>
          <a:bodyPr lIns="50800" tIns="50800" rIns="50800" bIns="50800">
            <a:normAutofit fontScale="92500" lnSpcReduction="20000"/>
          </a:bodyPr>
          <a:lstStyle/>
          <a:p>
            <a:pPr marL="0" lvl="0" indent="0" algn="just">
              <a:buNone/>
              <a:defRPr/>
            </a:pPr>
            <a:endParaRPr lang="en-GB" sz="1200" dirty="0" smtClean="0">
              <a:latin typeface="Calibri" panose="020F0502020204030204" pitchFamily="34" charset="0"/>
            </a:endParaRPr>
          </a:p>
          <a:p>
            <a:pPr marL="0" lvl="0" indent="0" algn="just">
              <a:buNone/>
              <a:defRPr/>
            </a:pPr>
            <a:endParaRPr lang="en-GB" sz="1200" dirty="0">
              <a:latin typeface="Calibri" panose="020F0502020204030204" pitchFamily="34" charset="0"/>
            </a:endParaRPr>
          </a:p>
          <a:p>
            <a:pPr marL="0" lvl="0" indent="0" algn="just">
              <a:buNone/>
              <a:defRPr/>
            </a:pPr>
            <a:endParaRPr lang="en-GB" sz="1200" dirty="0" smtClean="0">
              <a:latin typeface="Calibri" panose="020F0502020204030204" pitchFamily="34" charset="0"/>
            </a:endParaRPr>
          </a:p>
          <a:p>
            <a:pPr marL="0" lvl="0" indent="0" algn="just">
              <a:buNone/>
              <a:defRPr/>
            </a:pPr>
            <a:endParaRPr lang="en-GB" sz="1200" dirty="0">
              <a:latin typeface="Calibri" panose="020F0502020204030204" pitchFamily="34" charset="0"/>
            </a:endParaRPr>
          </a:p>
          <a:p>
            <a:pPr marL="0" lvl="0" indent="0" algn="just">
              <a:buNone/>
              <a:defRPr/>
            </a:pPr>
            <a:endParaRPr lang="en-GB" sz="1200" dirty="0" smtClean="0">
              <a:latin typeface="Calibri" panose="020F0502020204030204" pitchFamily="34" charset="0"/>
            </a:endParaRPr>
          </a:p>
          <a:p>
            <a:pPr marL="0" lvl="0" indent="0" algn="just">
              <a:buNone/>
              <a:defRPr/>
            </a:pPr>
            <a:endParaRPr lang="en-GB" sz="1200" dirty="0">
              <a:latin typeface="Calibri" panose="020F0502020204030204" pitchFamily="34" charset="0"/>
            </a:endParaRPr>
          </a:p>
          <a:p>
            <a:pPr marL="0" lvl="0" indent="0" algn="just">
              <a:buNone/>
              <a:defRPr/>
            </a:pPr>
            <a:endParaRPr lang="en-GB" sz="1200" dirty="0" smtClean="0">
              <a:latin typeface="Calibri" panose="020F0502020204030204" pitchFamily="34" charset="0"/>
            </a:endParaRPr>
          </a:p>
          <a:p>
            <a:pPr marL="0" lvl="0" indent="0" algn="just">
              <a:buNone/>
              <a:defRPr/>
            </a:pPr>
            <a:endParaRPr lang="en-GB" sz="1200" dirty="0">
              <a:latin typeface="Calibri" panose="020F0502020204030204" pitchFamily="34" charset="0"/>
            </a:endParaRPr>
          </a:p>
          <a:p>
            <a:pPr marL="0" lvl="0" indent="0" algn="just">
              <a:buNone/>
              <a:defRPr/>
            </a:pPr>
            <a:endParaRPr lang="en-GB" sz="1200" dirty="0" smtClean="0">
              <a:latin typeface="Calibri" panose="020F0502020204030204" pitchFamily="34" charset="0"/>
            </a:endParaRPr>
          </a:p>
          <a:p>
            <a:pPr marL="0" lvl="0" indent="0" algn="just">
              <a:buNone/>
              <a:defRPr/>
            </a:pPr>
            <a:endParaRPr lang="en-GB" sz="1200" dirty="0">
              <a:latin typeface="Calibri" panose="020F0502020204030204" pitchFamily="34" charset="0"/>
            </a:endParaRPr>
          </a:p>
          <a:p>
            <a:pPr marL="0" lvl="0" indent="0" algn="just">
              <a:buNone/>
              <a:defRPr/>
            </a:pPr>
            <a:endParaRPr lang="en-GB" sz="1200" dirty="0" smtClean="0">
              <a:latin typeface="Calibri" panose="020F0502020204030204" pitchFamily="34" charset="0"/>
            </a:endParaRPr>
          </a:p>
          <a:p>
            <a:pPr marL="0" lvl="0" indent="0" algn="just">
              <a:buNone/>
              <a:defRPr/>
            </a:pPr>
            <a:endParaRPr lang="en-GB" sz="1200" dirty="0" smtClean="0">
              <a:latin typeface="Calibri" panose="020F0502020204030204" pitchFamily="34" charset="0"/>
            </a:endParaRPr>
          </a:p>
          <a:p>
            <a:pPr marL="0" lvl="0" indent="0" algn="just">
              <a:buNone/>
              <a:defRPr/>
            </a:pPr>
            <a:endParaRPr lang="en-GB" sz="1200" dirty="0">
              <a:latin typeface="Calibri" panose="020F0502020204030204" pitchFamily="34" charset="0"/>
            </a:endParaRPr>
          </a:p>
          <a:p>
            <a:pPr marL="0" lvl="0" indent="0" algn="just">
              <a:buNone/>
              <a:defRPr/>
            </a:pPr>
            <a:endParaRPr lang="en-GB" sz="1200" dirty="0" smtClean="0">
              <a:latin typeface="Calibri" panose="020F0502020204030204" pitchFamily="34" charset="0"/>
            </a:endParaRPr>
          </a:p>
          <a:p>
            <a:pPr marL="0" lvl="0" indent="0" algn="just">
              <a:buNone/>
              <a:defRPr/>
            </a:pPr>
            <a:endParaRPr lang="en-GB" sz="1200" dirty="0">
              <a:latin typeface="Calibri" panose="020F0502020204030204" pitchFamily="34" charset="0"/>
            </a:endParaRPr>
          </a:p>
          <a:p>
            <a:pPr marL="0" lvl="0" indent="0" algn="just">
              <a:buNone/>
              <a:defRPr/>
            </a:pPr>
            <a:endParaRPr lang="en-GB" sz="1200" dirty="0" smtClean="0">
              <a:latin typeface="Calibri" panose="020F0502020204030204" pitchFamily="34" charset="0"/>
            </a:endParaRPr>
          </a:p>
          <a:p>
            <a:pPr marL="0" lvl="0" indent="0" algn="just">
              <a:buNone/>
              <a:defRPr/>
            </a:pPr>
            <a:endParaRPr lang="en-GB" sz="1200" dirty="0">
              <a:latin typeface="Calibri" panose="020F0502020204030204" pitchFamily="34" charset="0"/>
            </a:endParaRPr>
          </a:p>
          <a:p>
            <a:pPr marL="0" lvl="0" indent="0" algn="just">
              <a:buNone/>
              <a:defRPr/>
            </a:pPr>
            <a:endParaRPr lang="en-GB" sz="1200" dirty="0" smtClean="0">
              <a:latin typeface="Calibri" panose="020F0502020204030204" pitchFamily="34" charset="0"/>
            </a:endParaRPr>
          </a:p>
          <a:p>
            <a:pPr marL="0" lvl="0" indent="0" algn="just">
              <a:buNone/>
              <a:defRPr/>
            </a:pPr>
            <a:r>
              <a:rPr lang="en-GB" sz="1200" dirty="0" smtClean="0">
                <a:latin typeface="Calibri" panose="020F0502020204030204" pitchFamily="34" charset="0"/>
              </a:rPr>
              <a:t>The </a:t>
            </a:r>
            <a:r>
              <a:rPr lang="en-GB" sz="1200" dirty="0">
                <a:latin typeface="Calibri" panose="020F0502020204030204" pitchFamily="34" charset="0"/>
              </a:rPr>
              <a:t>content of this presentation is for general information purposes only. It does not constitute professional advice (legal or otherwise) nor should it be used as such for any specific situation. </a:t>
            </a:r>
          </a:p>
          <a:p>
            <a:pPr marL="0" lvl="0" indent="0" algn="just">
              <a:buNone/>
              <a:defRPr/>
            </a:pPr>
            <a:endParaRPr lang="en-GB" sz="1200" dirty="0">
              <a:latin typeface="Calibri" panose="020F0502020204030204" pitchFamily="34" charset="0"/>
            </a:endParaRPr>
          </a:p>
          <a:p>
            <a:pPr marL="0" lvl="0" indent="0" algn="just">
              <a:buNone/>
              <a:defRPr/>
            </a:pPr>
            <a:r>
              <a:rPr lang="en-GB" sz="1200" dirty="0">
                <a:latin typeface="Calibri" panose="020F0502020204030204" pitchFamily="34" charset="0"/>
              </a:rPr>
              <a:t>The information should be read in the context of the entire presentation. </a:t>
            </a:r>
          </a:p>
          <a:p>
            <a:pPr marL="0" lvl="0" indent="0" algn="just">
              <a:buNone/>
              <a:defRPr/>
            </a:pPr>
            <a:endParaRPr lang="en-GB" sz="1200" dirty="0">
              <a:latin typeface="Calibri" panose="020F0502020204030204" pitchFamily="34" charset="0"/>
            </a:endParaRPr>
          </a:p>
          <a:p>
            <a:pPr marL="0" lvl="0" indent="0" algn="just">
              <a:buNone/>
              <a:defRPr/>
            </a:pPr>
            <a:r>
              <a:rPr lang="en-GB" sz="1200" dirty="0">
                <a:latin typeface="Calibri" panose="020F0502020204030204" pitchFamily="34" charset="0"/>
              </a:rPr>
              <a:t>We therefore cannot accept responsibility for any act and/or omission based on the material contained in it</a:t>
            </a:r>
          </a:p>
          <a:p>
            <a:pPr marL="0" lvl="0" indent="0">
              <a:buNone/>
              <a:defRPr/>
            </a:pPr>
            <a:endParaRPr lang="en-GB" sz="1200" dirty="0">
              <a:latin typeface="Calibri" panose="020F0502020204030204" pitchFamily="34" charset="0"/>
            </a:endParaRPr>
          </a:p>
          <a:p>
            <a:pPr marL="0" lvl="0" indent="0">
              <a:buNone/>
              <a:defRPr/>
            </a:pPr>
            <a:r>
              <a:rPr lang="en-GB" sz="1200" dirty="0">
                <a:latin typeface="Calibri" panose="020F0502020204030204" pitchFamily="34" charset="0"/>
              </a:rPr>
              <a:t>© Capsticks LLP </a:t>
            </a:r>
            <a:r>
              <a:rPr lang="en-GB" sz="1200" dirty="0" smtClean="0">
                <a:latin typeface="Calibri" panose="020F0502020204030204" pitchFamily="34" charset="0"/>
              </a:rPr>
              <a:t>2018</a:t>
            </a:r>
            <a:endParaRPr lang="en-GB" sz="1200" dirty="0">
              <a:latin typeface="Calibri" panose="020F0502020204030204" pitchFamily="34" charset="0"/>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41682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5340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Why Does </a:t>
            </a:r>
            <a:r>
              <a:rPr lang="en-GB" sz="4000" dirty="0">
                <a:latin typeface="Calibri" panose="020F0502020204030204" pitchFamily="34" charset="0"/>
              </a:rPr>
              <a:t>I</a:t>
            </a:r>
            <a:r>
              <a:rPr lang="en-GB" sz="4000" dirty="0" smtClean="0">
                <a:latin typeface="Calibri" panose="020F0502020204030204" pitchFamily="34" charset="0"/>
              </a:rPr>
              <a:t>t </a:t>
            </a:r>
            <a:r>
              <a:rPr lang="en-GB" sz="4000" dirty="0">
                <a:latin typeface="Calibri" panose="020F0502020204030204" pitchFamily="34" charset="0"/>
              </a:rPr>
              <a:t>M</a:t>
            </a:r>
            <a:r>
              <a:rPr lang="en-GB" sz="4000" dirty="0" smtClean="0">
                <a:latin typeface="Calibri" panose="020F0502020204030204" pitchFamily="34" charset="0"/>
              </a:rPr>
              <a:t>atter?</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r>
              <a:rPr lang="en-GB" sz="2800" dirty="0" smtClean="0">
                <a:latin typeface="Calibri" panose="020F0502020204030204" pitchFamily="34" charset="0"/>
              </a:rPr>
              <a:t>Tenancy </a:t>
            </a:r>
            <a:r>
              <a:rPr lang="en-GB" sz="2800" dirty="0">
                <a:latin typeface="Calibri" panose="020F0502020204030204" pitchFamily="34" charset="0"/>
              </a:rPr>
              <a:t>fraud </a:t>
            </a:r>
            <a:r>
              <a:rPr lang="en-GB" sz="2800" dirty="0" smtClean="0">
                <a:latin typeface="Calibri" panose="020F0502020204030204" pitchFamily="34" charset="0"/>
              </a:rPr>
              <a:t>costs!</a:t>
            </a:r>
          </a:p>
          <a:p>
            <a:r>
              <a:rPr lang="en-GB" sz="2800" dirty="0">
                <a:latin typeface="Calibri" panose="020F0502020204030204" pitchFamily="34" charset="0"/>
              </a:rPr>
              <a:t>Costs </a:t>
            </a:r>
            <a:r>
              <a:rPr lang="en-GB" sz="2800" dirty="0" smtClean="0">
                <a:latin typeface="Calibri" panose="020F0502020204030204" pitchFamily="34" charset="0"/>
              </a:rPr>
              <a:t>to landlord of </a:t>
            </a:r>
            <a:r>
              <a:rPr lang="en-GB" sz="2800" dirty="0">
                <a:latin typeface="Calibri" panose="020F0502020204030204" pitchFamily="34" charset="0"/>
              </a:rPr>
              <a:t>temporary housing are </a:t>
            </a:r>
            <a:r>
              <a:rPr lang="en-GB" sz="2800" dirty="0" smtClean="0">
                <a:latin typeface="Calibri" panose="020F0502020204030204" pitchFamily="34" charset="0"/>
              </a:rPr>
              <a:t>high</a:t>
            </a:r>
          </a:p>
          <a:p>
            <a:r>
              <a:rPr lang="en-GB" sz="2800" dirty="0">
                <a:latin typeface="Calibri" panose="020F0502020204030204" pitchFamily="34" charset="0"/>
              </a:rPr>
              <a:t>Loss of housing </a:t>
            </a:r>
            <a:r>
              <a:rPr lang="en-GB" sz="2800" dirty="0" smtClean="0">
                <a:latin typeface="Calibri" panose="020F0502020204030204" pitchFamily="34" charset="0"/>
              </a:rPr>
              <a:t>stock</a:t>
            </a:r>
          </a:p>
          <a:p>
            <a:pPr lvl="0"/>
            <a:r>
              <a:rPr lang="en-GB" sz="2800" dirty="0" smtClean="0">
                <a:latin typeface="Calibri" panose="020F0502020204030204" pitchFamily="34" charset="0"/>
              </a:rPr>
              <a:t>Waiting lists for social housing are long and demand far exceeds supply</a:t>
            </a:r>
          </a:p>
          <a:p>
            <a:pPr lvl="0"/>
            <a:r>
              <a:rPr lang="en-GB" sz="2800" dirty="0" smtClean="0">
                <a:latin typeface="Calibri" panose="020F0502020204030204" pitchFamily="34" charset="0"/>
              </a:rPr>
              <a:t>Property can be allocated to person(s) genuinely in need</a:t>
            </a:r>
          </a:p>
          <a:p>
            <a:pPr lvl="0"/>
            <a:r>
              <a:rPr lang="en-GB" sz="2800" dirty="0">
                <a:latin typeface="Calibri" panose="020F0502020204030204" pitchFamily="34" charset="0"/>
              </a:rPr>
              <a:t>There should not be abuse of social housing</a:t>
            </a:r>
          </a:p>
          <a:p>
            <a:pPr lvl="0"/>
            <a:r>
              <a:rPr lang="en-GB" sz="2800" dirty="0" smtClean="0">
                <a:latin typeface="Calibri" panose="020F0502020204030204" pitchFamily="34" charset="0"/>
              </a:rPr>
              <a:t>Tenants should not obtain social housing if they do not have the need for it nor profit from it</a:t>
            </a:r>
          </a:p>
          <a:p>
            <a:pPr marL="0" indent="0">
              <a:buNone/>
            </a:pPr>
            <a:endParaRPr lang="en-GB" sz="2400" dirty="0" smtClean="0">
              <a:latin typeface="Calibri" panose="020F0502020204030204" pitchFamily="34" charset="0"/>
            </a:endParaRPr>
          </a:p>
          <a:p>
            <a:pPr lvl="0"/>
            <a:endParaRPr lang="en-GB" dirty="0" smtClean="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36712"/>
            <a:ext cx="3312368" cy="45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153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The Figures</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r>
              <a:rPr lang="en-GB" sz="2800" dirty="0" smtClean="0">
                <a:latin typeface="Calibri" panose="020F0502020204030204" pitchFamily="34" charset="0"/>
              </a:rPr>
              <a:t>Audit Commission Report 2014 – loss to housing associations of housing fraud was </a:t>
            </a:r>
            <a:r>
              <a:rPr lang="en-GB" sz="2800" dirty="0" smtClean="0">
                <a:solidFill>
                  <a:srgbClr val="FF0000"/>
                </a:solidFill>
                <a:latin typeface="Calibri" panose="020F0502020204030204" pitchFamily="34" charset="0"/>
              </a:rPr>
              <a:t>£919 million</a:t>
            </a:r>
          </a:p>
          <a:p>
            <a:endParaRPr lang="en-GB" sz="2800" dirty="0" smtClean="0">
              <a:solidFill>
                <a:schemeClr val="tx1"/>
              </a:solidFill>
              <a:latin typeface="Calibri" panose="020F0502020204030204" pitchFamily="34" charset="0"/>
            </a:endParaRPr>
          </a:p>
          <a:p>
            <a:r>
              <a:rPr lang="en-GB" sz="2800" dirty="0" smtClean="0">
                <a:solidFill>
                  <a:schemeClr val="tx1"/>
                </a:solidFill>
                <a:latin typeface="Calibri" panose="020F0502020204030204" pitchFamily="34" charset="0"/>
              </a:rPr>
              <a:t>The most common fraud:</a:t>
            </a:r>
          </a:p>
          <a:p>
            <a:endParaRPr lang="en-GB" sz="2800" dirty="0" smtClean="0">
              <a:solidFill>
                <a:schemeClr val="tx1"/>
              </a:solidFill>
              <a:latin typeface="Calibri" panose="020F0502020204030204" pitchFamily="34" charset="0"/>
            </a:endParaRPr>
          </a:p>
          <a:p>
            <a:pPr marL="1346200" indent="-449263">
              <a:buFont typeface="+mj-lt"/>
              <a:buAutoNum type="arabicParenR"/>
              <a:tabLst/>
            </a:pPr>
            <a:r>
              <a:rPr lang="en-GB" sz="2800" dirty="0" smtClean="0">
                <a:solidFill>
                  <a:schemeClr val="tx1"/>
                </a:solidFill>
                <a:latin typeface="Calibri" panose="020F0502020204030204" pitchFamily="34" charset="0"/>
              </a:rPr>
              <a:t>Abandonment 											34%</a:t>
            </a:r>
          </a:p>
          <a:p>
            <a:pPr marL="1346200" indent="-449263">
              <a:buFont typeface="+mj-lt"/>
              <a:buAutoNum type="arabicParenR"/>
              <a:tabLst/>
            </a:pPr>
            <a:r>
              <a:rPr lang="en-GB" sz="2800" dirty="0" smtClean="0">
                <a:solidFill>
                  <a:schemeClr val="tx1"/>
                </a:solidFill>
                <a:latin typeface="Calibri" panose="020F0502020204030204" pitchFamily="34" charset="0"/>
              </a:rPr>
              <a:t>Subletting 														32%</a:t>
            </a:r>
          </a:p>
          <a:p>
            <a:pPr marL="1346200" indent="-449263">
              <a:buFont typeface="+mj-lt"/>
              <a:buAutoNum type="arabicParenR"/>
              <a:tabLst/>
            </a:pPr>
            <a:r>
              <a:rPr lang="en-GB" sz="2800" dirty="0" smtClean="0">
                <a:solidFill>
                  <a:schemeClr val="tx1"/>
                </a:solidFill>
                <a:latin typeface="Calibri" panose="020F0502020204030204" pitchFamily="34" charset="0"/>
              </a:rPr>
              <a:t>Succession/Assignment 				19%</a:t>
            </a:r>
          </a:p>
          <a:p>
            <a:pPr marL="1346200" indent="-449263">
              <a:buFont typeface="+mj-lt"/>
              <a:buAutoNum type="arabicParenR"/>
              <a:tabLst/>
            </a:pPr>
            <a:r>
              <a:rPr lang="en-GB" sz="2800" dirty="0" smtClean="0">
                <a:solidFill>
                  <a:schemeClr val="tx1"/>
                </a:solidFill>
                <a:latin typeface="Calibri" panose="020F0502020204030204" pitchFamily="34" charset="0"/>
              </a:rPr>
              <a:t>Other 																		15%</a:t>
            </a:r>
          </a:p>
          <a:p>
            <a:endParaRPr lang="en-GB" sz="2800" dirty="0">
              <a:latin typeface="Calibri" panose="020F0502020204030204" pitchFamily="34" charset="0"/>
            </a:endParaRPr>
          </a:p>
        </p:txBody>
      </p:sp>
    </p:spTree>
    <p:extLst>
      <p:ext uri="{BB962C8B-B14F-4D97-AF65-F5344CB8AC3E}">
        <p14:creationId xmlns:p14="http://schemas.microsoft.com/office/powerpoint/2010/main" val="358412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latin typeface="Calibri" panose="020F0502020204030204" pitchFamily="34" charset="0"/>
              </a:rPr>
              <a:t/>
            </a:r>
            <a:br>
              <a:rPr lang="en-GB" dirty="0" smtClean="0">
                <a:latin typeface="Calibri" panose="020F0502020204030204" pitchFamily="34" charset="0"/>
              </a:rPr>
            </a:br>
            <a:r>
              <a:rPr lang="en-GB" dirty="0" smtClean="0">
                <a:latin typeface="Calibri" panose="020F0502020204030204" pitchFamily="34" charset="0"/>
              </a:rPr>
              <a:t>Criminal &amp; Civil Action </a:t>
            </a:r>
            <a:endParaRPr lang="en-GB" dirty="0">
              <a:latin typeface="Calibri" panose="020F0502020204030204" pitchFamily="34" charset="0"/>
            </a:endParaRP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6842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latin typeface="Calibri" panose="020F0502020204030204" pitchFamily="34" charset="0"/>
              </a:rPr>
              <a:t>Prevention of Social Housing Fraud Act 2013</a:t>
            </a:r>
          </a:p>
        </p:txBody>
      </p:sp>
      <p:sp>
        <p:nvSpPr>
          <p:cNvPr id="3" name="Text Placeholder 2"/>
          <p:cNvSpPr>
            <a:spLocks noGrp="1"/>
          </p:cNvSpPr>
          <p:nvPr>
            <p:ph type="body" sz="half" idx="1"/>
          </p:nvPr>
        </p:nvSpPr>
        <p:spPr/>
        <p:txBody>
          <a:bodyPr/>
          <a:lstStyle/>
          <a:p>
            <a:pPr marL="0" indent="0">
              <a:buNone/>
            </a:pPr>
            <a:endParaRPr lang="en-GB" sz="2800" dirty="0" smtClean="0">
              <a:latin typeface="Calibri" panose="020F0502020204030204" pitchFamily="34" charset="0"/>
            </a:endParaRPr>
          </a:p>
          <a:p>
            <a:r>
              <a:rPr lang="en-GB" sz="2800" dirty="0" smtClean="0">
                <a:latin typeface="Calibri" panose="020F0502020204030204" pitchFamily="34" charset="0"/>
              </a:rPr>
              <a:t>Specifically housing sector focused - on subletting, parting with possession and recovery of related profit</a:t>
            </a:r>
          </a:p>
          <a:p>
            <a:endParaRPr lang="en-GB" sz="2800" dirty="0" smtClean="0">
              <a:latin typeface="Calibri" panose="020F0502020204030204" pitchFamily="34" charset="0"/>
            </a:endParaRPr>
          </a:p>
          <a:p>
            <a:r>
              <a:rPr lang="en-GB" sz="2800" dirty="0" smtClean="0">
                <a:latin typeface="Calibri" panose="020F0502020204030204" pitchFamily="34" charset="0"/>
              </a:rPr>
              <a:t>Creates </a:t>
            </a:r>
            <a:r>
              <a:rPr lang="en-GB" sz="2800" dirty="0" smtClean="0">
                <a:solidFill>
                  <a:srgbClr val="FF0000"/>
                </a:solidFill>
                <a:latin typeface="Calibri" panose="020F0502020204030204" pitchFamily="34" charset="0"/>
              </a:rPr>
              <a:t>criminal</a:t>
            </a:r>
            <a:r>
              <a:rPr lang="en-GB" sz="2800" dirty="0" smtClean="0">
                <a:latin typeface="Calibri" panose="020F0502020204030204" pitchFamily="34" charset="0"/>
              </a:rPr>
              <a:t> and </a:t>
            </a:r>
            <a:r>
              <a:rPr lang="en-GB" sz="2800" dirty="0">
                <a:solidFill>
                  <a:srgbClr val="00B050"/>
                </a:solidFill>
                <a:latin typeface="Calibri" panose="020F0502020204030204" pitchFamily="34" charset="0"/>
              </a:rPr>
              <a:t>c</a:t>
            </a:r>
            <a:r>
              <a:rPr lang="en-GB" sz="2800" dirty="0" smtClean="0">
                <a:solidFill>
                  <a:srgbClr val="00B050"/>
                </a:solidFill>
                <a:latin typeface="Calibri" panose="020F0502020204030204" pitchFamily="34" charset="0"/>
              </a:rPr>
              <a:t>ivil</a:t>
            </a:r>
            <a:r>
              <a:rPr lang="en-GB" sz="2800" dirty="0" smtClean="0">
                <a:latin typeface="Calibri" panose="020F0502020204030204" pitchFamily="34" charset="0"/>
              </a:rPr>
              <a:t> offences</a:t>
            </a:r>
          </a:p>
          <a:p>
            <a:endParaRPr lang="en-GB" sz="2800" dirty="0" smtClean="0">
              <a:latin typeface="Calibri" panose="020F0502020204030204" pitchFamily="34" charset="0"/>
            </a:endParaRPr>
          </a:p>
          <a:p>
            <a:r>
              <a:rPr lang="en-GB" sz="2800" dirty="0" smtClean="0">
                <a:latin typeface="Calibri" panose="020F0502020204030204" pitchFamily="34" charset="0"/>
              </a:rPr>
              <a:t>Can seek both</a:t>
            </a:r>
          </a:p>
          <a:p>
            <a:endParaRPr lang="en-GB" sz="2400" dirty="0">
              <a:latin typeface="Calibri" panose="020F0502020204030204" pitchFamily="34" charset="0"/>
            </a:endParaRPr>
          </a:p>
          <a:p>
            <a:pPr lvl="1">
              <a:buFont typeface="+mj-lt"/>
              <a:buAutoNum type="alphaLcParenR"/>
            </a:pPr>
            <a:endParaRPr lang="en-GB" sz="2400" dirty="0" smtClean="0">
              <a:latin typeface="Calibri" panose="020F0502020204030204" pitchFamily="34" charset="0"/>
            </a:endParaRPr>
          </a:p>
          <a:p>
            <a:pPr marL="538162" lvl="1" indent="0">
              <a:buNone/>
            </a:pPr>
            <a:endParaRPr lang="en-GB" sz="2400" dirty="0" smtClean="0">
              <a:latin typeface="Calibri" panose="020F0502020204030204" pitchFamily="34" charset="0"/>
            </a:endParaRPr>
          </a:p>
          <a:p>
            <a:pPr marL="538162" lvl="1" indent="0">
              <a:buNone/>
            </a:pPr>
            <a:endParaRPr lang="en-GB" sz="2400" dirty="0">
              <a:latin typeface="Calibri" panose="020F0502020204030204" pitchFamily="34" charset="0"/>
            </a:endParaRPr>
          </a:p>
          <a:p>
            <a:endParaRPr lang="en-GB" dirty="0"/>
          </a:p>
        </p:txBody>
      </p:sp>
    </p:spTree>
    <p:extLst>
      <p:ext uri="{BB962C8B-B14F-4D97-AF65-F5344CB8AC3E}">
        <p14:creationId xmlns:p14="http://schemas.microsoft.com/office/powerpoint/2010/main" val="31880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anose="020F0502020204030204" pitchFamily="34" charset="0"/>
              </a:rPr>
              <a:t>Criminal Offence</a:t>
            </a:r>
            <a:endParaRPr lang="en-GB" sz="4000" dirty="0">
              <a:latin typeface="Calibri" panose="020F0502020204030204" pitchFamily="34" charset="0"/>
            </a:endParaRPr>
          </a:p>
        </p:txBody>
      </p:sp>
      <p:sp>
        <p:nvSpPr>
          <p:cNvPr id="3" name="Text Placeholder 2"/>
          <p:cNvSpPr>
            <a:spLocks noGrp="1"/>
          </p:cNvSpPr>
          <p:nvPr>
            <p:ph type="body" sz="half" idx="1"/>
          </p:nvPr>
        </p:nvSpPr>
        <p:spPr/>
        <p:txBody>
          <a:bodyPr/>
          <a:lstStyle/>
          <a:p>
            <a:pPr lvl="1"/>
            <a:endParaRPr lang="en-GB" sz="2800" dirty="0" smtClean="0">
              <a:latin typeface="Calibri" panose="020F0502020204030204" pitchFamily="34" charset="0"/>
            </a:endParaRPr>
          </a:p>
          <a:p>
            <a:pPr lvl="1"/>
            <a:r>
              <a:rPr lang="en-GB" sz="2800" dirty="0" smtClean="0">
                <a:latin typeface="Calibri" panose="020F0502020204030204" pitchFamily="34" charset="0"/>
              </a:rPr>
              <a:t>Prosecuted by </a:t>
            </a:r>
            <a:r>
              <a:rPr lang="en-GB" sz="2800" dirty="0" smtClean="0">
                <a:solidFill>
                  <a:srgbClr val="0070C0"/>
                </a:solidFill>
                <a:latin typeface="Calibri" panose="020F0502020204030204" pitchFamily="34" charset="0"/>
              </a:rPr>
              <a:t>Local Authorities </a:t>
            </a:r>
          </a:p>
          <a:p>
            <a:pPr lvl="1"/>
            <a:r>
              <a:rPr lang="en-GB" sz="2800" dirty="0" smtClean="0">
                <a:latin typeface="Calibri" panose="020F0502020204030204" pitchFamily="34" charset="0"/>
              </a:rPr>
              <a:t>2 offences:</a:t>
            </a:r>
          </a:p>
          <a:p>
            <a:pPr marL="1617663" lvl="1" indent="447675">
              <a:buAutoNum type="arabicParenR"/>
              <a:tabLst>
                <a:tab pos="1524000" algn="l"/>
              </a:tabLst>
            </a:pPr>
            <a:r>
              <a:rPr lang="en-GB" sz="2800" dirty="0" smtClean="0">
                <a:latin typeface="Calibri" panose="020F0502020204030204" pitchFamily="34" charset="0"/>
              </a:rPr>
              <a:t>one lesser (</a:t>
            </a:r>
            <a:r>
              <a:rPr lang="en-GB" sz="2800" i="1" dirty="0" smtClean="0">
                <a:latin typeface="Calibri" panose="020F0502020204030204" pitchFamily="34" charset="0"/>
              </a:rPr>
              <a:t>knowingly</a:t>
            </a:r>
            <a:r>
              <a:rPr lang="en-GB" sz="2800" dirty="0" smtClean="0">
                <a:latin typeface="Calibri" panose="020F0502020204030204" pitchFamily="34" charset="0"/>
              </a:rPr>
              <a:t>)</a:t>
            </a:r>
          </a:p>
          <a:p>
            <a:pPr marL="1617663" lvl="1" indent="447675">
              <a:buAutoNum type="arabicParenR"/>
              <a:tabLst>
                <a:tab pos="1524000" algn="l"/>
              </a:tabLst>
            </a:pPr>
            <a:r>
              <a:rPr lang="en-GB" sz="2800" dirty="0" smtClean="0">
                <a:latin typeface="Calibri" panose="020F0502020204030204" pitchFamily="34" charset="0"/>
              </a:rPr>
              <a:t>one more serious (</a:t>
            </a:r>
            <a:r>
              <a:rPr lang="en-GB" sz="2800" i="1" dirty="0" smtClean="0">
                <a:latin typeface="Calibri" panose="020F0502020204030204" pitchFamily="34" charset="0"/>
              </a:rPr>
              <a:t>dishonestly</a:t>
            </a:r>
            <a:r>
              <a:rPr lang="en-GB" sz="2800" dirty="0" smtClean="0">
                <a:latin typeface="Calibri" panose="020F0502020204030204" pitchFamily="34" charset="0"/>
              </a:rPr>
              <a:t>)</a:t>
            </a:r>
          </a:p>
          <a:p>
            <a:pPr lvl="1"/>
            <a:endParaRPr lang="en-GB" sz="2800" dirty="0" smtClean="0">
              <a:latin typeface="Calibri" panose="020F0502020204030204" pitchFamily="34" charset="0"/>
            </a:endParaRPr>
          </a:p>
          <a:p>
            <a:pPr lvl="1"/>
            <a:r>
              <a:rPr lang="en-GB" sz="2800" dirty="0" smtClean="0">
                <a:latin typeface="Calibri" panose="020F0502020204030204" pitchFamily="34" charset="0"/>
              </a:rPr>
              <a:t>Proceedings to start within 6 months of knowledge</a:t>
            </a:r>
          </a:p>
          <a:p>
            <a:pPr lvl="1"/>
            <a:r>
              <a:rPr lang="en-GB" sz="2800" dirty="0" smtClean="0">
                <a:latin typeface="Calibri" panose="020F0502020204030204" pitchFamily="34" charset="0"/>
              </a:rPr>
              <a:t>No prosecution after 3 years from offence</a:t>
            </a:r>
          </a:p>
          <a:p>
            <a:endParaRPr lang="en-GB" dirty="0"/>
          </a:p>
        </p:txBody>
      </p:sp>
    </p:spTree>
    <p:extLst>
      <p:ext uri="{BB962C8B-B14F-4D97-AF65-F5344CB8AC3E}">
        <p14:creationId xmlns:p14="http://schemas.microsoft.com/office/powerpoint/2010/main" val="3033948252"/>
      </p:ext>
    </p:extLst>
  </p:cSld>
  <p:clrMapOvr>
    <a:masterClrMapping/>
  </p:clrMapOvr>
</p:sld>
</file>

<file path=ppt/theme/theme1.xml><?xml version="1.0" encoding="utf-8"?>
<a:theme xmlns:a="http://schemas.openxmlformats.org/drawingml/2006/main" name="specimen powerpoint">
  <a:themeElements>
    <a:clrScheme name="~6807654 1">
      <a:dk1>
        <a:srgbClr val="393130"/>
      </a:dk1>
      <a:lt1>
        <a:srgbClr val="FFFFFF"/>
      </a:lt1>
      <a:dk2>
        <a:srgbClr val="4791D9"/>
      </a:dk2>
      <a:lt2>
        <a:srgbClr val="B22936"/>
      </a:lt2>
      <a:accent1>
        <a:srgbClr val="AEA9A3"/>
      </a:accent1>
      <a:accent2>
        <a:srgbClr val="2BACCC"/>
      </a:accent2>
      <a:accent3>
        <a:srgbClr val="FFFFFF"/>
      </a:accent3>
      <a:accent4>
        <a:srgbClr val="2F2827"/>
      </a:accent4>
      <a:accent5>
        <a:srgbClr val="D3D1CE"/>
      </a:accent5>
      <a:accent6>
        <a:srgbClr val="269BB9"/>
      </a:accent6>
      <a:hlink>
        <a:srgbClr val="6A2225"/>
      </a:hlink>
      <a:folHlink>
        <a:srgbClr val="F0BA47"/>
      </a:folHlink>
    </a:clrScheme>
    <a:fontScheme name="~680765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807654 1">
        <a:dk1>
          <a:srgbClr val="393130"/>
        </a:dk1>
        <a:lt1>
          <a:srgbClr val="FFFFFF"/>
        </a:lt1>
        <a:dk2>
          <a:srgbClr val="4791D9"/>
        </a:dk2>
        <a:lt2>
          <a:srgbClr val="B22936"/>
        </a:lt2>
        <a:accent1>
          <a:srgbClr val="AEA9A3"/>
        </a:accent1>
        <a:accent2>
          <a:srgbClr val="2BACCC"/>
        </a:accent2>
        <a:accent3>
          <a:srgbClr val="FFFFFF"/>
        </a:accent3>
        <a:accent4>
          <a:srgbClr val="2F2827"/>
        </a:accent4>
        <a:accent5>
          <a:srgbClr val="D3D1CE"/>
        </a:accent5>
        <a:accent6>
          <a:srgbClr val="269BB9"/>
        </a:accent6>
        <a:hlink>
          <a:srgbClr val="6A2225"/>
        </a:hlink>
        <a:folHlink>
          <a:srgbClr val="F0BA47"/>
        </a:folHlink>
      </a:clrScheme>
      <a:clrMap bg1="lt1" tx1="dk1" bg2="lt2" tx2="dk2" accent1="accent1" accent2="accent2" accent3="accent3" accent4="accent4" accent5="accent5" accent6="accent6" hlink="hlink" folHlink="folHlink"/>
    </a:extraClrScheme>
    <a:extraClrScheme>
      <a:clrScheme name="~6807654 2">
        <a:dk1>
          <a:srgbClr val="393130"/>
        </a:dk1>
        <a:lt1>
          <a:srgbClr val="FFFFFF"/>
        </a:lt1>
        <a:dk2>
          <a:srgbClr val="2BACCC"/>
        </a:dk2>
        <a:lt2>
          <a:srgbClr val="B22936"/>
        </a:lt2>
        <a:accent1>
          <a:srgbClr val="AEA9A3"/>
        </a:accent1>
        <a:accent2>
          <a:srgbClr val="4791D9"/>
        </a:accent2>
        <a:accent3>
          <a:srgbClr val="FFFFFF"/>
        </a:accent3>
        <a:accent4>
          <a:srgbClr val="2F2827"/>
        </a:accent4>
        <a:accent5>
          <a:srgbClr val="D3D1CE"/>
        </a:accent5>
        <a:accent6>
          <a:srgbClr val="3F83C4"/>
        </a:accent6>
        <a:hlink>
          <a:srgbClr val="6A2225"/>
        </a:hlink>
        <a:folHlink>
          <a:srgbClr val="F0BA47"/>
        </a:folHlink>
      </a:clrScheme>
      <a:clrMap bg1="lt1" tx1="dk1" bg2="lt2" tx2="dk2" accent1="accent1" accent2="accent2" accent3="accent3" accent4="accent4" accent5="accent5" accent6="accent6" hlink="hlink" folHlink="folHlink"/>
    </a:extraClrScheme>
    <a:extraClrScheme>
      <a:clrScheme name="~6807654 3">
        <a:dk1>
          <a:srgbClr val="393130"/>
        </a:dk1>
        <a:lt1>
          <a:srgbClr val="FFFFFF"/>
        </a:lt1>
        <a:dk2>
          <a:srgbClr val="6A2225"/>
        </a:dk2>
        <a:lt2>
          <a:srgbClr val="B22936"/>
        </a:lt2>
        <a:accent1>
          <a:srgbClr val="AEA9A3"/>
        </a:accent1>
        <a:accent2>
          <a:srgbClr val="2BACCC"/>
        </a:accent2>
        <a:accent3>
          <a:srgbClr val="FFFFFF"/>
        </a:accent3>
        <a:accent4>
          <a:srgbClr val="2F2827"/>
        </a:accent4>
        <a:accent5>
          <a:srgbClr val="D3D1CE"/>
        </a:accent5>
        <a:accent6>
          <a:srgbClr val="269BB9"/>
        </a:accent6>
        <a:hlink>
          <a:srgbClr val="6A2225"/>
        </a:hlink>
        <a:folHlink>
          <a:srgbClr val="F0BA47"/>
        </a:folHlink>
      </a:clrScheme>
      <a:clrMap bg1="lt1" tx1="dk1" bg2="lt2" tx2="dk2" accent1="accent1" accent2="accent2" accent3="accent3" accent4="accent4" accent5="accent5" accent6="accent6" hlink="hlink" folHlink="folHlink"/>
    </a:extraClrScheme>
    <a:extraClrScheme>
      <a:clrScheme name="~6807654 4">
        <a:dk1>
          <a:srgbClr val="393130"/>
        </a:dk1>
        <a:lt1>
          <a:srgbClr val="FFFFFF"/>
        </a:lt1>
        <a:dk2>
          <a:srgbClr val="C85300"/>
        </a:dk2>
        <a:lt2>
          <a:srgbClr val="B22936"/>
        </a:lt2>
        <a:accent1>
          <a:srgbClr val="AEA9A3"/>
        </a:accent1>
        <a:accent2>
          <a:srgbClr val="2BACCC"/>
        </a:accent2>
        <a:accent3>
          <a:srgbClr val="FFFFFF"/>
        </a:accent3>
        <a:accent4>
          <a:srgbClr val="2F2827"/>
        </a:accent4>
        <a:accent5>
          <a:srgbClr val="D3D1CE"/>
        </a:accent5>
        <a:accent6>
          <a:srgbClr val="269BB9"/>
        </a:accent6>
        <a:hlink>
          <a:srgbClr val="6A2225"/>
        </a:hlink>
        <a:folHlink>
          <a:srgbClr val="F0BA4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3222</TotalTime>
  <Words>1928</Words>
  <Application>Microsoft Office PowerPoint</Application>
  <PresentationFormat>On-screen Show (4:3)</PresentationFormat>
  <Paragraphs>324</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specimen powerpoint</vt:lpstr>
      <vt:lpstr>Housing Fraud    </vt:lpstr>
      <vt:lpstr>What we will cover</vt:lpstr>
      <vt:lpstr> Housing Fraud – What Is It?</vt:lpstr>
      <vt:lpstr>What is it?</vt:lpstr>
      <vt:lpstr>Why Does It Matter?</vt:lpstr>
      <vt:lpstr>The Figures</vt:lpstr>
      <vt:lpstr> Criminal &amp; Civil Action </vt:lpstr>
      <vt:lpstr>Prevention of Social Housing Fraud Act 2013</vt:lpstr>
      <vt:lpstr>Criminal Offence</vt:lpstr>
      <vt:lpstr>Criminal Offence</vt:lpstr>
      <vt:lpstr>Civil Remedies</vt:lpstr>
      <vt:lpstr> Subletting</vt:lpstr>
      <vt:lpstr>Subletting – what is it?</vt:lpstr>
      <vt:lpstr>Notices</vt:lpstr>
      <vt:lpstr>Unlawful Profit Orders</vt:lpstr>
      <vt:lpstr>Calculating the</vt:lpstr>
      <vt:lpstr> False Statement  (Ground 17/Ground 5)</vt:lpstr>
      <vt:lpstr>False Statement</vt:lpstr>
      <vt:lpstr>Criminal Offence?</vt:lpstr>
      <vt:lpstr> Succession</vt:lpstr>
      <vt:lpstr>Successions</vt:lpstr>
      <vt:lpstr>Succession</vt:lpstr>
      <vt:lpstr>Succession</vt:lpstr>
      <vt:lpstr>Ending the tenancy</vt:lpstr>
      <vt:lpstr>Possession</vt:lpstr>
      <vt:lpstr> Only or Principal Home</vt:lpstr>
      <vt:lpstr>What Does The Law Say….?</vt:lpstr>
      <vt:lpstr>Only or principal home</vt:lpstr>
      <vt:lpstr>Meaning of “Only or Principal Home”</vt:lpstr>
      <vt:lpstr>Only or Principal Home</vt:lpstr>
      <vt:lpstr>“Right to Buy” Fraud</vt:lpstr>
      <vt:lpstr> Investigation &amp; Evidence Gathering</vt:lpstr>
      <vt:lpstr>Spotting Fraud</vt:lpstr>
      <vt:lpstr>Gathering Evidence</vt:lpstr>
      <vt:lpstr>Gathering Evidence</vt:lpstr>
      <vt:lpstr>Visits</vt:lpstr>
      <vt:lpstr>Obtaining Information</vt:lpstr>
      <vt:lpstr>Preventing Fraud</vt:lpstr>
      <vt:lpstr> Case Law</vt:lpstr>
      <vt:lpstr>Poplar HARCA v Begum &amp; Rohim (2017) </vt:lpstr>
      <vt:lpstr>Poplar HARCA v Begum &amp; Rohim (2017)</vt:lpstr>
      <vt:lpstr>Poplar HARCA v Begum &amp; Rohim (2017)</vt:lpstr>
      <vt:lpstr>North Hertfordshire DC v. Carthy (2003)</vt:lpstr>
      <vt:lpstr>North Hertfordshire DC v. Carthy  </vt:lpstr>
      <vt:lpstr>Brent LBC v. Cronin (1998)</vt:lpstr>
      <vt:lpstr>Only or principal home</vt:lpstr>
      <vt:lpstr>Lambeth LBC v Vandra  (2005)</vt:lpstr>
      <vt:lpstr>PowerPoint Presentation</vt:lpstr>
    </vt:vector>
  </TitlesOfParts>
  <Company>Capsticks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Unlawful Profit Orders for</dc:title>
  <dc:creator>Capsticks</dc:creator>
  <cp:lastModifiedBy>Capsticks</cp:lastModifiedBy>
  <cp:revision>371</cp:revision>
  <dcterms:created xsi:type="dcterms:W3CDTF">2016-02-18T15:35:01Z</dcterms:created>
  <dcterms:modified xsi:type="dcterms:W3CDTF">2019-07-29T08:59:21Z</dcterms:modified>
</cp:coreProperties>
</file>