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674" r:id="rId2"/>
    <p:sldMasterId id="2147483660" r:id="rId3"/>
    <p:sldMasterId id="2147483737" r:id="rId4"/>
    <p:sldMasterId id="2147483773" r:id="rId5"/>
    <p:sldMasterId id="2147483785" r:id="rId6"/>
  </p:sldMasterIdLst>
  <p:notesMasterIdLst>
    <p:notesMasterId r:id="rId27"/>
  </p:notesMasterIdLst>
  <p:sldIdLst>
    <p:sldId id="289" r:id="rId7"/>
    <p:sldId id="290" r:id="rId8"/>
    <p:sldId id="291" r:id="rId9"/>
    <p:sldId id="304" r:id="rId10"/>
    <p:sldId id="306" r:id="rId11"/>
    <p:sldId id="305" r:id="rId12"/>
    <p:sldId id="297" r:id="rId13"/>
    <p:sldId id="302" r:id="rId14"/>
    <p:sldId id="303" r:id="rId15"/>
    <p:sldId id="663" r:id="rId16"/>
    <p:sldId id="685" r:id="rId17"/>
    <p:sldId id="264" r:id="rId18"/>
    <p:sldId id="697" r:id="rId19"/>
    <p:sldId id="419" r:id="rId20"/>
    <p:sldId id="668" r:id="rId21"/>
    <p:sldId id="666" r:id="rId22"/>
    <p:sldId id="671" r:id="rId23"/>
    <p:sldId id="679" r:id="rId24"/>
    <p:sldId id="698" r:id="rId25"/>
    <p:sldId id="69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DF5C79-B8AF-4F94-8B64-D1ECD59472F9}">
          <p14:sldIdLst>
            <p14:sldId id="289"/>
            <p14:sldId id="290"/>
            <p14:sldId id="291"/>
            <p14:sldId id="304"/>
            <p14:sldId id="306"/>
            <p14:sldId id="305"/>
            <p14:sldId id="297"/>
            <p14:sldId id="302"/>
            <p14:sldId id="303"/>
          </p14:sldIdLst>
        </p14:section>
        <p14:section name="Outline" id="{FD1CDDA9-A7FC-4F80-828C-2DBA0131BD90}">
          <p14:sldIdLst>
            <p14:sldId id="663"/>
            <p14:sldId id="685"/>
            <p14:sldId id="264"/>
            <p14:sldId id="697"/>
            <p14:sldId id="419"/>
            <p14:sldId id="668"/>
            <p14:sldId id="666"/>
            <p14:sldId id="671"/>
            <p14:sldId id="679"/>
            <p14:sldId id="698"/>
            <p14:sldId id="69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r>
              <a:rPr lang="en-GB" sz="3200"/>
              <a:t>Extra Care Housing Constructed</a:t>
            </a:r>
          </a:p>
        </c:rich>
      </c:tx>
      <c:overlay val="0"/>
      <c:spPr>
        <a:noFill/>
        <a:ln>
          <a:noFill/>
        </a:ln>
        <a:effectLst/>
      </c:spPr>
      <c:txPr>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Sheet1!$A$2</c:f>
              <c:strCache>
                <c:ptCount val="1"/>
                <c:pt idx="0">
                  <c:v>2015</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val>
            <c:numRef>
              <c:f>Sheet1!$B$2</c:f>
              <c:numCache>
                <c:formatCode>General</c:formatCode>
                <c:ptCount val="1"/>
                <c:pt idx="0">
                  <c:v>259</c:v>
                </c:pt>
              </c:numCache>
            </c:numRef>
          </c:val>
          <c:extLst>
            <c:ext xmlns:c16="http://schemas.microsoft.com/office/drawing/2014/chart" uri="{C3380CC4-5D6E-409C-BE32-E72D297353CC}">
              <c16:uniqueId val="{00000000-2CAA-43A1-9F10-C1B45D4EAC2B}"/>
            </c:ext>
          </c:extLst>
        </c:ser>
        <c:ser>
          <c:idx val="1"/>
          <c:order val="1"/>
          <c:tx>
            <c:strRef>
              <c:f>Sheet1!$A$3</c:f>
              <c:strCache>
                <c:ptCount val="1"/>
                <c:pt idx="0">
                  <c:v>2016</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val>
            <c:numRef>
              <c:f>Sheet1!$B$3</c:f>
              <c:numCache>
                <c:formatCode>General</c:formatCode>
                <c:ptCount val="1"/>
                <c:pt idx="0">
                  <c:v>251</c:v>
                </c:pt>
              </c:numCache>
            </c:numRef>
          </c:val>
          <c:extLst>
            <c:ext xmlns:c16="http://schemas.microsoft.com/office/drawing/2014/chart" uri="{C3380CC4-5D6E-409C-BE32-E72D297353CC}">
              <c16:uniqueId val="{00000001-2CAA-43A1-9F10-C1B45D4EAC2B}"/>
            </c:ext>
          </c:extLst>
        </c:ser>
        <c:ser>
          <c:idx val="2"/>
          <c:order val="2"/>
          <c:tx>
            <c:strRef>
              <c:f>Sheet1!$A$4</c:f>
              <c:strCache>
                <c:ptCount val="1"/>
                <c:pt idx="0">
                  <c:v>2017</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val>
            <c:numRef>
              <c:f>Sheet1!$B$4</c:f>
              <c:numCache>
                <c:formatCode>General</c:formatCode>
                <c:ptCount val="1"/>
                <c:pt idx="0">
                  <c:v>0</c:v>
                </c:pt>
              </c:numCache>
            </c:numRef>
          </c:val>
          <c:extLst>
            <c:ext xmlns:c16="http://schemas.microsoft.com/office/drawing/2014/chart" uri="{C3380CC4-5D6E-409C-BE32-E72D297353CC}">
              <c16:uniqueId val="{00000002-2CAA-43A1-9F10-C1B45D4EAC2B}"/>
            </c:ext>
          </c:extLst>
        </c:ser>
        <c:ser>
          <c:idx val="3"/>
          <c:order val="3"/>
          <c:tx>
            <c:strRef>
              <c:f>Sheet1!$A$5</c:f>
              <c:strCache>
                <c:ptCount val="1"/>
                <c:pt idx="0">
                  <c:v>2018</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val>
            <c:numRef>
              <c:f>Sheet1!$B$5</c:f>
              <c:numCache>
                <c:formatCode>General</c:formatCode>
                <c:ptCount val="1"/>
                <c:pt idx="0">
                  <c:v>188</c:v>
                </c:pt>
              </c:numCache>
            </c:numRef>
          </c:val>
          <c:extLst>
            <c:ext xmlns:c16="http://schemas.microsoft.com/office/drawing/2014/chart" uri="{C3380CC4-5D6E-409C-BE32-E72D297353CC}">
              <c16:uniqueId val="{00000003-2CAA-43A1-9F10-C1B45D4EAC2B}"/>
            </c:ext>
          </c:extLst>
        </c:ser>
        <c:dLbls>
          <c:showLegendKey val="0"/>
          <c:showVal val="0"/>
          <c:showCatName val="0"/>
          <c:showSerName val="0"/>
          <c:showPercent val="0"/>
          <c:showBubbleSize val="0"/>
        </c:dLbls>
        <c:gapWidth val="65"/>
        <c:shape val="box"/>
        <c:axId val="374702408"/>
        <c:axId val="374699456"/>
        <c:axId val="0"/>
      </c:bar3DChart>
      <c:catAx>
        <c:axId val="374702408"/>
        <c:scaling>
          <c:orientation val="minMax"/>
        </c:scaling>
        <c:delete val="1"/>
        <c:axPos val="b"/>
        <c:numFmt formatCode="General" sourceLinked="1"/>
        <c:majorTickMark val="none"/>
        <c:minorTickMark val="none"/>
        <c:tickLblPos val="nextTo"/>
        <c:crossAx val="374699456"/>
        <c:crosses val="autoZero"/>
        <c:auto val="1"/>
        <c:lblAlgn val="ctr"/>
        <c:lblOffset val="100"/>
        <c:noMultiLvlLbl val="0"/>
      </c:catAx>
      <c:valAx>
        <c:axId val="374699456"/>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374702408"/>
        <c:crosses val="autoZero"/>
        <c:crossBetween val="between"/>
      </c:valAx>
      <c:spPr>
        <a:noFill/>
        <a:ln>
          <a:noFill/>
        </a:ln>
        <a:effectLst/>
      </c:spPr>
    </c:plotArea>
    <c:legend>
      <c:legendPos val="b"/>
      <c:layout>
        <c:manualLayout>
          <c:xMode val="edge"/>
          <c:yMode val="edge"/>
          <c:x val="0.16248972003499565"/>
          <c:y val="0.8431707494896471"/>
          <c:w val="0.73613145231846022"/>
          <c:h val="7.8125546806649182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r>
              <a:rPr lang="en-GB">
                <a:solidFill>
                  <a:schemeClr val="tx1"/>
                </a:solidFill>
              </a:rPr>
              <a:t>Learning Disability Accommodation Placements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Sheet1!$A$3</c:f>
              <c:strCache>
                <c:ptCount val="1"/>
                <c:pt idx="0">
                  <c:v>2014</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cat>
            <c:multiLvlStrRef>
              <c:f>Sheet1!$B$1:$D$2</c:f>
              <c:multiLvlStrCache>
                <c:ptCount val="3"/>
                <c:lvl>
                  <c:pt idx="0">
                    <c:v>In County</c:v>
                  </c:pt>
                  <c:pt idx="1">
                    <c:v>Out of County</c:v>
                  </c:pt>
                </c:lvl>
                <c:lvl>
                  <c:pt idx="0">
                    <c:v>Residential Care</c:v>
                  </c:pt>
                  <c:pt idx="2">
                    <c:v>Supported Living</c:v>
                  </c:pt>
                </c:lvl>
              </c:multiLvlStrCache>
            </c:multiLvlStrRef>
          </c:cat>
          <c:val>
            <c:numRef>
              <c:f>Sheet1!$B$3:$D$3</c:f>
              <c:numCache>
                <c:formatCode>General</c:formatCode>
                <c:ptCount val="3"/>
                <c:pt idx="0">
                  <c:v>1050</c:v>
                </c:pt>
                <c:pt idx="1">
                  <c:v>200</c:v>
                </c:pt>
                <c:pt idx="2">
                  <c:v>1245</c:v>
                </c:pt>
              </c:numCache>
            </c:numRef>
          </c:val>
          <c:extLst>
            <c:ext xmlns:c16="http://schemas.microsoft.com/office/drawing/2014/chart" uri="{C3380CC4-5D6E-409C-BE32-E72D297353CC}">
              <c16:uniqueId val="{00000000-3F8F-4A44-8570-56B386BB2A63}"/>
            </c:ext>
          </c:extLst>
        </c:ser>
        <c:ser>
          <c:idx val="1"/>
          <c:order val="1"/>
          <c:tx>
            <c:strRef>
              <c:f>Sheet1!$A$4</c:f>
              <c:strCache>
                <c:ptCount val="1"/>
                <c:pt idx="0">
                  <c:v>2018</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cat>
            <c:multiLvlStrRef>
              <c:f>Sheet1!$B$1:$D$2</c:f>
              <c:multiLvlStrCache>
                <c:ptCount val="3"/>
                <c:lvl>
                  <c:pt idx="0">
                    <c:v>In County</c:v>
                  </c:pt>
                  <c:pt idx="1">
                    <c:v>Out of County</c:v>
                  </c:pt>
                </c:lvl>
                <c:lvl>
                  <c:pt idx="0">
                    <c:v>Residential Care</c:v>
                  </c:pt>
                  <c:pt idx="2">
                    <c:v>Supported Living</c:v>
                  </c:pt>
                </c:lvl>
              </c:multiLvlStrCache>
            </c:multiLvlStrRef>
          </c:cat>
          <c:val>
            <c:numRef>
              <c:f>Sheet1!$B$4:$D$4</c:f>
              <c:numCache>
                <c:formatCode>General</c:formatCode>
                <c:ptCount val="3"/>
                <c:pt idx="0">
                  <c:v>841</c:v>
                </c:pt>
                <c:pt idx="1">
                  <c:v>188</c:v>
                </c:pt>
                <c:pt idx="2">
                  <c:v>1424</c:v>
                </c:pt>
              </c:numCache>
            </c:numRef>
          </c:val>
          <c:extLst>
            <c:ext xmlns:c16="http://schemas.microsoft.com/office/drawing/2014/chart" uri="{C3380CC4-5D6E-409C-BE32-E72D297353CC}">
              <c16:uniqueId val="{00000001-3F8F-4A44-8570-56B386BB2A63}"/>
            </c:ext>
          </c:extLst>
        </c:ser>
        <c:dLbls>
          <c:showLegendKey val="0"/>
          <c:showVal val="0"/>
          <c:showCatName val="0"/>
          <c:showSerName val="0"/>
          <c:showPercent val="0"/>
          <c:showBubbleSize val="0"/>
        </c:dLbls>
        <c:gapWidth val="65"/>
        <c:shape val="box"/>
        <c:axId val="364380904"/>
        <c:axId val="364381232"/>
        <c:axId val="0"/>
      </c:bar3DChart>
      <c:catAx>
        <c:axId val="3643809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tx1"/>
                </a:solidFill>
                <a:latin typeface="+mn-lt"/>
                <a:ea typeface="+mn-ea"/>
                <a:cs typeface="+mn-cs"/>
              </a:defRPr>
            </a:pPr>
            <a:endParaRPr lang="en-US"/>
          </a:p>
        </c:txPr>
        <c:crossAx val="364381232"/>
        <c:crosses val="autoZero"/>
        <c:auto val="1"/>
        <c:lblAlgn val="ctr"/>
        <c:lblOffset val="100"/>
        <c:noMultiLvlLbl val="0"/>
      </c:catAx>
      <c:valAx>
        <c:axId val="36438123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6438090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v>SFS Model</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and CHARTS'!$B$6:$B$17</c:f>
              <c:strCache>
                <c:ptCount val="12"/>
                <c:pt idx="0">
                  <c:v>Maidstone</c:v>
                </c:pt>
                <c:pt idx="1">
                  <c:v>Thanet</c:v>
                </c:pt>
                <c:pt idx="2">
                  <c:v>Folkstone and Hythe</c:v>
                </c:pt>
                <c:pt idx="3">
                  <c:v>Gravesham</c:v>
                </c:pt>
                <c:pt idx="4">
                  <c:v>Swale</c:v>
                </c:pt>
                <c:pt idx="5">
                  <c:v>Dover</c:v>
                </c:pt>
                <c:pt idx="6">
                  <c:v>Ashford</c:v>
                </c:pt>
                <c:pt idx="7">
                  <c:v>Dartford</c:v>
                </c:pt>
                <c:pt idx="8">
                  <c:v>Canterbury</c:v>
                </c:pt>
                <c:pt idx="9">
                  <c:v>Tunbridge Wells</c:v>
                </c:pt>
                <c:pt idx="10">
                  <c:v>Sevenoaks</c:v>
                </c:pt>
                <c:pt idx="11">
                  <c:v>Tonbridge and Malling</c:v>
                </c:pt>
              </c:strCache>
            </c:strRef>
          </c:cat>
          <c:val>
            <c:numRef>
              <c:f>'SUMMARY and CHARTS'!$H$6:$H$17</c:f>
              <c:numCache>
                <c:formatCode>#,##0</c:formatCode>
                <c:ptCount val="12"/>
                <c:pt idx="0">
                  <c:v>316</c:v>
                </c:pt>
                <c:pt idx="1">
                  <c:v>314</c:v>
                </c:pt>
                <c:pt idx="2">
                  <c:v>309</c:v>
                </c:pt>
                <c:pt idx="3">
                  <c:v>281</c:v>
                </c:pt>
                <c:pt idx="4">
                  <c:v>274</c:v>
                </c:pt>
                <c:pt idx="5">
                  <c:v>193</c:v>
                </c:pt>
                <c:pt idx="6">
                  <c:v>167</c:v>
                </c:pt>
                <c:pt idx="7">
                  <c:v>146</c:v>
                </c:pt>
                <c:pt idx="8">
                  <c:v>141</c:v>
                </c:pt>
                <c:pt idx="9">
                  <c:v>138</c:v>
                </c:pt>
                <c:pt idx="10">
                  <c:v>105</c:v>
                </c:pt>
                <c:pt idx="11">
                  <c:v>64</c:v>
                </c:pt>
              </c:numCache>
            </c:numRef>
          </c:val>
          <c:extLst>
            <c:ext xmlns:c16="http://schemas.microsoft.com/office/drawing/2014/chart" uri="{C3380CC4-5D6E-409C-BE32-E72D297353CC}">
              <c16:uniqueId val="{00000000-6B26-4C4C-915D-F2A0DEF5A791}"/>
            </c:ext>
          </c:extLst>
        </c:ser>
        <c:ser>
          <c:idx val="0"/>
          <c:order val="1"/>
          <c:tx>
            <c:v>More Choice, Greater Voice</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and CHARTS'!$B$6:$B$17</c:f>
              <c:strCache>
                <c:ptCount val="12"/>
                <c:pt idx="0">
                  <c:v>Maidstone</c:v>
                </c:pt>
                <c:pt idx="1">
                  <c:v>Thanet</c:v>
                </c:pt>
                <c:pt idx="2">
                  <c:v>Folkstone and Hythe</c:v>
                </c:pt>
                <c:pt idx="3">
                  <c:v>Gravesham</c:v>
                </c:pt>
                <c:pt idx="4">
                  <c:v>Swale</c:v>
                </c:pt>
                <c:pt idx="5">
                  <c:v>Dover</c:v>
                </c:pt>
                <c:pt idx="6">
                  <c:v>Ashford</c:v>
                </c:pt>
                <c:pt idx="7">
                  <c:v>Dartford</c:v>
                </c:pt>
                <c:pt idx="8">
                  <c:v>Canterbury</c:v>
                </c:pt>
                <c:pt idx="9">
                  <c:v>Tunbridge Wells</c:v>
                </c:pt>
                <c:pt idx="10">
                  <c:v>Sevenoaks</c:v>
                </c:pt>
                <c:pt idx="11">
                  <c:v>Tonbridge and Malling</c:v>
                </c:pt>
              </c:strCache>
            </c:strRef>
          </c:cat>
          <c:val>
            <c:numRef>
              <c:f>'SUMMARY and CHARTS'!$J$6:$J$17</c:f>
              <c:numCache>
                <c:formatCode>#,##0</c:formatCode>
                <c:ptCount val="12"/>
                <c:pt idx="0">
                  <c:v>480.67500000000007</c:v>
                </c:pt>
                <c:pt idx="1">
                  <c:v>505.125</c:v>
                </c:pt>
                <c:pt idx="2">
                  <c:v>482.32500000000005</c:v>
                </c:pt>
                <c:pt idx="3">
                  <c:v>301.10000000000002</c:v>
                </c:pt>
                <c:pt idx="4">
                  <c:v>443.65000000000003</c:v>
                </c:pt>
                <c:pt idx="5">
                  <c:v>265.60000000000002</c:v>
                </c:pt>
                <c:pt idx="6">
                  <c:v>205.82500000000005</c:v>
                </c:pt>
                <c:pt idx="7">
                  <c:v>212.875</c:v>
                </c:pt>
                <c:pt idx="8">
                  <c:v>358.27499999999998</c:v>
                </c:pt>
                <c:pt idx="9">
                  <c:v>261.75</c:v>
                </c:pt>
                <c:pt idx="10">
                  <c:v>270.8</c:v>
                </c:pt>
                <c:pt idx="11">
                  <c:v>247</c:v>
                </c:pt>
              </c:numCache>
            </c:numRef>
          </c:val>
          <c:extLst>
            <c:ext xmlns:c16="http://schemas.microsoft.com/office/drawing/2014/chart" uri="{C3380CC4-5D6E-409C-BE32-E72D297353CC}">
              <c16:uniqueId val="{00000001-6B26-4C4C-915D-F2A0DEF5A791}"/>
            </c:ext>
          </c:extLst>
        </c:ser>
        <c:dLbls>
          <c:showLegendKey val="0"/>
          <c:showVal val="0"/>
          <c:showCatName val="0"/>
          <c:showSerName val="0"/>
          <c:showPercent val="0"/>
          <c:showBubbleSize val="0"/>
        </c:dLbls>
        <c:gapWidth val="50"/>
        <c:axId val="498285432"/>
        <c:axId val="498283136"/>
      </c:barChart>
      <c:catAx>
        <c:axId val="49828543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98283136"/>
        <c:crosses val="autoZero"/>
        <c:auto val="1"/>
        <c:lblAlgn val="ctr"/>
        <c:lblOffset val="100"/>
        <c:noMultiLvlLbl val="0"/>
      </c:catAx>
      <c:valAx>
        <c:axId val="498283136"/>
        <c:scaling>
          <c:orientation val="minMax"/>
          <c:max val="6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285432"/>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691C00-EC32-449D-99D7-0CB50AC38435}" type="datetimeFigureOut">
              <a:rPr lang="en-GB" smtClean="0"/>
              <a:t>04/02/2019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74F6BB-2C97-4763-968B-F3D104611B2D}" type="slidenum">
              <a:rPr lang="en-GB" smtClean="0"/>
              <a:t>‹#›</a:t>
            </a:fld>
            <a:endParaRPr lang="en-GB"/>
          </a:p>
        </p:txBody>
      </p:sp>
    </p:spTree>
    <p:extLst>
      <p:ext uri="{BB962C8B-B14F-4D97-AF65-F5344CB8AC3E}">
        <p14:creationId xmlns:p14="http://schemas.microsoft.com/office/powerpoint/2010/main" val="3873491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ousinglin.org.uk/_assets/Resources/Housing/Support_materials/Reports/MCGVdocument.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HOLDING SLIDE</a:t>
            </a:r>
          </a:p>
        </p:txBody>
      </p:sp>
      <p:sp>
        <p:nvSpPr>
          <p:cNvPr id="4" name="Slide Number Placeholder 3"/>
          <p:cNvSpPr>
            <a:spLocks noGrp="1"/>
          </p:cNvSpPr>
          <p:nvPr>
            <p:ph type="sldNum" idx="10"/>
          </p:nvPr>
        </p:nvSpPr>
        <p:spPr/>
        <p:txBody>
          <a:bodyPr/>
          <a:lstStyle/>
          <a:p>
            <a:pPr>
              <a:defRPr/>
            </a:pPr>
            <a:fld id="{17CCC906-CE96-40E4-84CA-BFB19A6E439D}" type="slidenum">
              <a:rPr lang="en-GB" smtClean="0"/>
              <a:pPr>
                <a:defRPr/>
              </a:pPr>
              <a:t>1</a:t>
            </a:fld>
            <a:endParaRPr lang="en-GB" dirty="0"/>
          </a:p>
        </p:txBody>
      </p:sp>
    </p:spTree>
    <p:extLst>
      <p:ext uri="{BB962C8B-B14F-4D97-AF65-F5344CB8AC3E}">
        <p14:creationId xmlns:p14="http://schemas.microsoft.com/office/powerpoint/2010/main" val="362763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A3C58F-45E7-488A-9AC3-5E93E9D19045}"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887067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A3C58F-45E7-488A-9AC3-5E93E9D19045}"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98835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LD:  </a:t>
            </a:r>
            <a:r>
              <a:rPr lang="en-GB" sz="1200" kern="1200" dirty="0">
                <a:solidFill>
                  <a:schemeClr val="tx1"/>
                </a:solidFill>
                <a:effectLst/>
                <a:latin typeface="+mn-lt"/>
                <a:ea typeface="+mn-ea"/>
                <a:cs typeface="+mn-cs"/>
              </a:rPr>
              <a:t>There has been specific focus on people with learning disabilities to have less reliance on care homes and more supported accommodation developments. Placements in residential care in 2014 was 1,250 with 200 people living out of County. In 2018, there are 1,029 people living in residential care with 188 of those living out of County. The numbers of people living in supported housing (including shared housing and independently with support in mainstream housing) increased from 1,245 to 1,424.</a:t>
            </a:r>
          </a:p>
          <a:p>
            <a:endParaRPr lang="en-GB" dirty="0"/>
          </a:p>
        </p:txBody>
      </p:sp>
      <p:sp>
        <p:nvSpPr>
          <p:cNvPr id="4" name="Slide Number Placeholder 3"/>
          <p:cNvSpPr>
            <a:spLocks noGrp="1"/>
          </p:cNvSpPr>
          <p:nvPr>
            <p:ph type="sldNum" sz="quarter" idx="5"/>
          </p:nvPr>
        </p:nvSpPr>
        <p:spPr/>
        <p:txBody>
          <a:bodyPr/>
          <a:lstStyle/>
          <a:p>
            <a:fld id="{5F74F6BB-2C97-4763-968B-F3D104611B2D}" type="slidenum">
              <a:rPr lang="en-GB" smtClean="0"/>
              <a:t>4</a:t>
            </a:fld>
            <a:endParaRPr lang="en-GB"/>
          </a:p>
        </p:txBody>
      </p:sp>
    </p:spTree>
    <p:extLst>
      <p:ext uri="{BB962C8B-B14F-4D97-AF65-F5344CB8AC3E}">
        <p14:creationId xmlns:p14="http://schemas.microsoft.com/office/powerpoint/2010/main" val="2275453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LD:  </a:t>
            </a:r>
            <a:r>
              <a:rPr lang="en-GB" sz="1200" kern="1200" dirty="0">
                <a:solidFill>
                  <a:schemeClr val="tx1"/>
                </a:solidFill>
                <a:effectLst/>
                <a:latin typeface="+mn-lt"/>
                <a:ea typeface="+mn-ea"/>
                <a:cs typeface="+mn-cs"/>
              </a:rPr>
              <a:t>There has been specific focus on people with learning disabilities to have less reliance on care homes and more supported accommodation developments. Placements in residential care in 2014 was 1,250 with 200 people living out of County. In 2018, there are 1,029 people living in residential care with 188 of those living out of County. The numbers of people living in supported housing (including shared housing and independently with support in mainstream housing) increased from 1,245 to 1,424.</a:t>
            </a:r>
          </a:p>
          <a:p>
            <a:endParaRPr lang="en-GB" dirty="0"/>
          </a:p>
        </p:txBody>
      </p:sp>
      <p:sp>
        <p:nvSpPr>
          <p:cNvPr id="4" name="Slide Number Placeholder 3"/>
          <p:cNvSpPr>
            <a:spLocks noGrp="1"/>
          </p:cNvSpPr>
          <p:nvPr>
            <p:ph type="sldNum" sz="quarter" idx="5"/>
          </p:nvPr>
        </p:nvSpPr>
        <p:spPr/>
        <p:txBody>
          <a:bodyPr/>
          <a:lstStyle/>
          <a:p>
            <a:fld id="{5F74F6BB-2C97-4763-968B-F3D104611B2D}" type="slidenum">
              <a:rPr lang="en-GB" smtClean="0"/>
              <a:t>5</a:t>
            </a:fld>
            <a:endParaRPr lang="en-GB"/>
          </a:p>
        </p:txBody>
      </p:sp>
    </p:spTree>
    <p:extLst>
      <p:ext uri="{BB962C8B-B14F-4D97-AF65-F5344CB8AC3E}">
        <p14:creationId xmlns:p14="http://schemas.microsoft.com/office/powerpoint/2010/main" val="3219770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ADDCFA-C545-49EE-B965-4B41DD1F9D10}" type="slidenum">
              <a:rPr lang="en-GB" smtClean="0"/>
              <a:t>7</a:t>
            </a:fld>
            <a:endParaRPr lang="en-GB" dirty="0"/>
          </a:p>
        </p:txBody>
      </p:sp>
    </p:spTree>
    <p:extLst>
      <p:ext uri="{BB962C8B-B14F-4D97-AF65-F5344CB8AC3E}">
        <p14:creationId xmlns:p14="http://schemas.microsoft.com/office/powerpoint/2010/main" val="1580411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A3C58F-45E7-488A-9AC3-5E93E9D19045}"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983271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A3C58F-45E7-488A-9AC3-5E93E9D19045}"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63350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38A2F9-09A4-4DF3-8780-B4F08C212BF9}"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947596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ratio of 25 per 1,000 for people over the age of 75 who might otherwise be living in residential care (</a:t>
            </a:r>
            <a:r>
              <a:rPr lang="en-GB" i="1" dirty="0"/>
              <a:t>More Choice, Greater Voice</a:t>
            </a:r>
            <a:r>
              <a:rPr lang="en-GB" dirty="0"/>
              <a:t> 2008 document and is the most frequently quoted source for estimates of demand)</a:t>
            </a:r>
            <a:r>
              <a:rPr lang="en-GB" u="sng" dirty="0">
                <a:hlinkClick r:id="rId3"/>
              </a:rPr>
              <a:t> https://www.housinglin.org.uk/_assets/Resources/Housing/Support_materials/Reports/MCGVdocument.pdf</a:t>
            </a:r>
            <a:endParaRPr lang="en-GB" u="sng" dirty="0"/>
          </a:p>
          <a:p>
            <a:pPr lvl="1"/>
            <a:endParaRPr lang="en-GB" dirty="0"/>
          </a:p>
          <a:p>
            <a:pPr lvl="0"/>
            <a:r>
              <a:rPr lang="en-GB" dirty="0"/>
              <a:t>The Single Forecasting System (SFS) model developed by Strategic Commissioning – Analytics works (built upon 2011 census data and the 2017 population forecast and applies graded ratios by age for over 65s)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summary, both approaches suggest is that </a:t>
            </a:r>
            <a:r>
              <a:rPr lang="en-GB" sz="1200" b="1" i="1" kern="1200" dirty="0">
                <a:solidFill>
                  <a:schemeClr val="tx1"/>
                </a:solidFill>
                <a:effectLst/>
                <a:latin typeface="+mn-lt"/>
                <a:ea typeface="+mn-ea"/>
                <a:cs typeface="+mn-cs"/>
              </a:rPr>
              <a:t>there is need to expand Extra Care Housing supply.</a:t>
            </a:r>
            <a:r>
              <a:rPr lang="en-GB" sz="1200" kern="1200" dirty="0">
                <a:solidFill>
                  <a:schemeClr val="tx1"/>
                </a:solidFill>
                <a:effectLst/>
                <a:latin typeface="+mn-lt"/>
                <a:ea typeface="+mn-ea"/>
                <a:cs typeface="+mn-cs"/>
              </a:rPr>
              <a:t> It is recommended that the SFS modelling is used as the target figure and the 2008 ‘More Choice, Greater Voice’ figure is used as the upper threshold. </a:t>
            </a:r>
            <a:r>
              <a:rPr lang="en-GB" sz="1200" b="1" i="1" kern="1200" dirty="0">
                <a:solidFill>
                  <a:schemeClr val="tx1"/>
                </a:solidFill>
                <a:effectLst/>
                <a:latin typeface="+mn-lt"/>
                <a:ea typeface="+mn-ea"/>
                <a:cs typeface="+mn-cs"/>
              </a:rPr>
              <a:t>To keep up with population growth, 2,500 units (4,000 upper threshold) are required by 2031.</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A3C58F-45E7-488A-9AC3-5E93E9D19045}"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475665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A3C58F-45E7-488A-9AC3-5E93E9D19045}"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605261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D88EBE6-F141-4C78-B596-8EA90151E9C4}" type="slidenum">
              <a:rPr lang="en-GB"/>
              <a:pPr>
                <a:defRPr/>
              </a:pPr>
              <a:t>‹#›</a:t>
            </a:fld>
            <a:endParaRPr lang="en-GB"/>
          </a:p>
        </p:txBody>
      </p:sp>
    </p:spTree>
    <p:extLst>
      <p:ext uri="{BB962C8B-B14F-4D97-AF65-F5344CB8AC3E}">
        <p14:creationId xmlns:p14="http://schemas.microsoft.com/office/powerpoint/2010/main" val="982954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43114FD-FD03-499F-A4BA-D55595FCD3CD}" type="slidenum">
              <a:rPr lang="en-GB"/>
              <a:pPr>
                <a:defRPr/>
              </a:pPr>
              <a:t>‹#›</a:t>
            </a:fld>
            <a:endParaRPr lang="en-GB"/>
          </a:p>
        </p:txBody>
      </p:sp>
    </p:spTree>
    <p:extLst>
      <p:ext uri="{BB962C8B-B14F-4D97-AF65-F5344CB8AC3E}">
        <p14:creationId xmlns:p14="http://schemas.microsoft.com/office/powerpoint/2010/main" val="3860321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0942A7D-3B7F-43B3-B4DB-4109DF37BE0D}" type="slidenum">
              <a:rPr lang="en-GB"/>
              <a:pPr>
                <a:defRPr/>
              </a:pPr>
              <a:t>‹#›</a:t>
            </a:fld>
            <a:endParaRPr lang="en-GB"/>
          </a:p>
        </p:txBody>
      </p:sp>
    </p:spTree>
    <p:extLst>
      <p:ext uri="{BB962C8B-B14F-4D97-AF65-F5344CB8AC3E}">
        <p14:creationId xmlns:p14="http://schemas.microsoft.com/office/powerpoint/2010/main" val="3361110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315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EAF6207-992E-4B26-BDBC-4F55852BCF5C}" type="slidenum">
              <a:rPr lang="en-GB"/>
              <a:pPr>
                <a:defRPr/>
              </a:pPr>
              <a:t>‹#›</a:t>
            </a:fld>
            <a:endParaRPr lang="en-GB"/>
          </a:p>
        </p:txBody>
      </p:sp>
    </p:spTree>
    <p:extLst>
      <p:ext uri="{BB962C8B-B14F-4D97-AF65-F5344CB8AC3E}">
        <p14:creationId xmlns:p14="http://schemas.microsoft.com/office/powerpoint/2010/main" val="2346821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D88EBE6-F141-4C78-B596-8EA90151E9C4}" type="slidenum">
              <a:rPr lang="en-GB"/>
              <a:pPr>
                <a:defRPr/>
              </a:pPr>
              <a:t>‹#›</a:t>
            </a:fld>
            <a:endParaRPr lang="en-GB"/>
          </a:p>
        </p:txBody>
      </p:sp>
    </p:spTree>
    <p:extLst>
      <p:ext uri="{BB962C8B-B14F-4D97-AF65-F5344CB8AC3E}">
        <p14:creationId xmlns:p14="http://schemas.microsoft.com/office/powerpoint/2010/main" val="982954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86BC2D3-1A23-4FB8-A9A2-6698A1D3CE01}" type="slidenum">
              <a:rPr lang="en-GB"/>
              <a:pPr>
                <a:defRPr/>
              </a:pPr>
              <a:t>‹#›</a:t>
            </a:fld>
            <a:endParaRPr lang="en-GB"/>
          </a:p>
        </p:txBody>
      </p:sp>
    </p:spTree>
    <p:extLst>
      <p:ext uri="{BB962C8B-B14F-4D97-AF65-F5344CB8AC3E}">
        <p14:creationId xmlns:p14="http://schemas.microsoft.com/office/powerpoint/2010/main" val="3164056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5ACE728-6931-4530-9370-655F6B195D72}" type="slidenum">
              <a:rPr lang="en-GB"/>
              <a:pPr>
                <a:defRPr/>
              </a:pPr>
              <a:t>‹#›</a:t>
            </a:fld>
            <a:endParaRPr lang="en-GB"/>
          </a:p>
        </p:txBody>
      </p:sp>
    </p:spTree>
    <p:extLst>
      <p:ext uri="{BB962C8B-B14F-4D97-AF65-F5344CB8AC3E}">
        <p14:creationId xmlns:p14="http://schemas.microsoft.com/office/powerpoint/2010/main" val="1882379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6418B95-6E1B-49DC-956E-62BA2CB7E4F7}" type="slidenum">
              <a:rPr lang="en-GB"/>
              <a:pPr>
                <a:defRPr/>
              </a:pPr>
              <a:t>‹#›</a:t>
            </a:fld>
            <a:endParaRPr lang="en-GB"/>
          </a:p>
        </p:txBody>
      </p:sp>
    </p:spTree>
    <p:extLst>
      <p:ext uri="{BB962C8B-B14F-4D97-AF65-F5344CB8AC3E}">
        <p14:creationId xmlns:p14="http://schemas.microsoft.com/office/powerpoint/2010/main" val="906644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D064B21-3278-4091-814E-20B0829AF85C}" type="slidenum">
              <a:rPr lang="en-GB"/>
              <a:pPr>
                <a:defRPr/>
              </a:pPr>
              <a:t>‹#›</a:t>
            </a:fld>
            <a:endParaRPr lang="en-GB"/>
          </a:p>
        </p:txBody>
      </p:sp>
    </p:spTree>
    <p:extLst>
      <p:ext uri="{BB962C8B-B14F-4D97-AF65-F5344CB8AC3E}">
        <p14:creationId xmlns:p14="http://schemas.microsoft.com/office/powerpoint/2010/main" val="2841616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333EB95-6EFE-46F4-B38D-4863FFF27FDF}" type="slidenum">
              <a:rPr lang="en-GB"/>
              <a:pPr>
                <a:defRPr/>
              </a:pPr>
              <a:t>‹#›</a:t>
            </a:fld>
            <a:endParaRPr lang="en-GB"/>
          </a:p>
        </p:txBody>
      </p:sp>
    </p:spTree>
    <p:extLst>
      <p:ext uri="{BB962C8B-B14F-4D97-AF65-F5344CB8AC3E}">
        <p14:creationId xmlns:p14="http://schemas.microsoft.com/office/powerpoint/2010/main" val="3215646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5DB60E1-62FF-449B-92D9-361E1A2C7BD2}" type="slidenum">
              <a:rPr lang="en-GB"/>
              <a:pPr>
                <a:defRPr/>
              </a:pPr>
              <a:t>‹#›</a:t>
            </a:fld>
            <a:endParaRPr lang="en-GB"/>
          </a:p>
        </p:txBody>
      </p:sp>
    </p:spTree>
    <p:extLst>
      <p:ext uri="{BB962C8B-B14F-4D97-AF65-F5344CB8AC3E}">
        <p14:creationId xmlns:p14="http://schemas.microsoft.com/office/powerpoint/2010/main" val="315446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86BC2D3-1A23-4FB8-A9A2-6698A1D3CE01}" type="slidenum">
              <a:rPr lang="en-GB"/>
              <a:pPr>
                <a:defRPr/>
              </a:pPr>
              <a:t>‹#›</a:t>
            </a:fld>
            <a:endParaRPr lang="en-GB"/>
          </a:p>
        </p:txBody>
      </p:sp>
    </p:spTree>
    <p:extLst>
      <p:ext uri="{BB962C8B-B14F-4D97-AF65-F5344CB8AC3E}">
        <p14:creationId xmlns:p14="http://schemas.microsoft.com/office/powerpoint/2010/main" val="3164056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D86BAE3-B286-4F62-B15D-1735B833CB21}" type="slidenum">
              <a:rPr lang="en-GB"/>
              <a:pPr>
                <a:defRPr/>
              </a:pPr>
              <a:t>‹#›</a:t>
            </a:fld>
            <a:endParaRPr lang="en-GB"/>
          </a:p>
        </p:txBody>
      </p:sp>
    </p:spTree>
    <p:extLst>
      <p:ext uri="{BB962C8B-B14F-4D97-AF65-F5344CB8AC3E}">
        <p14:creationId xmlns:p14="http://schemas.microsoft.com/office/powerpoint/2010/main" val="2581048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025BC26-426E-488F-8658-93ABD0B04137}" type="slidenum">
              <a:rPr lang="en-GB"/>
              <a:pPr>
                <a:defRPr/>
              </a:pPr>
              <a:t>‹#›</a:t>
            </a:fld>
            <a:endParaRPr lang="en-GB"/>
          </a:p>
        </p:txBody>
      </p:sp>
    </p:spTree>
    <p:extLst>
      <p:ext uri="{BB962C8B-B14F-4D97-AF65-F5344CB8AC3E}">
        <p14:creationId xmlns:p14="http://schemas.microsoft.com/office/powerpoint/2010/main" val="512200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43114FD-FD03-499F-A4BA-D55595FCD3CD}" type="slidenum">
              <a:rPr lang="en-GB"/>
              <a:pPr>
                <a:defRPr/>
              </a:pPr>
              <a:t>‹#›</a:t>
            </a:fld>
            <a:endParaRPr lang="en-GB"/>
          </a:p>
        </p:txBody>
      </p:sp>
    </p:spTree>
    <p:extLst>
      <p:ext uri="{BB962C8B-B14F-4D97-AF65-F5344CB8AC3E}">
        <p14:creationId xmlns:p14="http://schemas.microsoft.com/office/powerpoint/2010/main" val="3860321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0942A7D-3B7F-43B3-B4DB-4109DF37BE0D}" type="slidenum">
              <a:rPr lang="en-GB"/>
              <a:pPr>
                <a:defRPr/>
              </a:pPr>
              <a:t>‹#›</a:t>
            </a:fld>
            <a:endParaRPr lang="en-GB"/>
          </a:p>
        </p:txBody>
      </p:sp>
    </p:spTree>
    <p:extLst>
      <p:ext uri="{BB962C8B-B14F-4D97-AF65-F5344CB8AC3E}">
        <p14:creationId xmlns:p14="http://schemas.microsoft.com/office/powerpoint/2010/main" val="3361110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315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EAF6207-992E-4B26-BDBC-4F55852BCF5C}" type="slidenum">
              <a:rPr lang="en-GB"/>
              <a:pPr>
                <a:defRPr/>
              </a:pPr>
              <a:t>‹#›</a:t>
            </a:fld>
            <a:endParaRPr lang="en-GB"/>
          </a:p>
        </p:txBody>
      </p:sp>
    </p:spTree>
    <p:extLst>
      <p:ext uri="{BB962C8B-B14F-4D97-AF65-F5344CB8AC3E}">
        <p14:creationId xmlns:p14="http://schemas.microsoft.com/office/powerpoint/2010/main" val="2346821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D88EBE6-F141-4C78-B596-8EA90151E9C4}" type="slidenum">
              <a:rPr lang="en-GB"/>
              <a:pPr>
                <a:defRPr/>
              </a:pPr>
              <a:t>‹#›</a:t>
            </a:fld>
            <a:endParaRPr lang="en-GB"/>
          </a:p>
        </p:txBody>
      </p:sp>
    </p:spTree>
    <p:extLst>
      <p:ext uri="{BB962C8B-B14F-4D97-AF65-F5344CB8AC3E}">
        <p14:creationId xmlns:p14="http://schemas.microsoft.com/office/powerpoint/2010/main" val="396417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86BC2D3-1A23-4FB8-A9A2-6698A1D3CE01}" type="slidenum">
              <a:rPr lang="en-GB"/>
              <a:pPr>
                <a:defRPr/>
              </a:pPr>
              <a:t>‹#›</a:t>
            </a:fld>
            <a:endParaRPr lang="en-GB"/>
          </a:p>
        </p:txBody>
      </p:sp>
    </p:spTree>
    <p:extLst>
      <p:ext uri="{BB962C8B-B14F-4D97-AF65-F5344CB8AC3E}">
        <p14:creationId xmlns:p14="http://schemas.microsoft.com/office/powerpoint/2010/main" val="245128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5ACE728-6931-4530-9370-655F6B195D72}" type="slidenum">
              <a:rPr lang="en-GB"/>
              <a:pPr>
                <a:defRPr/>
              </a:pPr>
              <a:t>‹#›</a:t>
            </a:fld>
            <a:endParaRPr lang="en-GB"/>
          </a:p>
        </p:txBody>
      </p:sp>
    </p:spTree>
    <p:extLst>
      <p:ext uri="{BB962C8B-B14F-4D97-AF65-F5344CB8AC3E}">
        <p14:creationId xmlns:p14="http://schemas.microsoft.com/office/powerpoint/2010/main" val="824149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6418B95-6E1B-49DC-956E-62BA2CB7E4F7}" type="slidenum">
              <a:rPr lang="en-GB"/>
              <a:pPr>
                <a:defRPr/>
              </a:pPr>
              <a:t>‹#›</a:t>
            </a:fld>
            <a:endParaRPr lang="en-GB"/>
          </a:p>
        </p:txBody>
      </p:sp>
    </p:spTree>
    <p:extLst>
      <p:ext uri="{BB962C8B-B14F-4D97-AF65-F5344CB8AC3E}">
        <p14:creationId xmlns:p14="http://schemas.microsoft.com/office/powerpoint/2010/main" val="6106058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D064B21-3278-4091-814E-20B0829AF85C}" type="slidenum">
              <a:rPr lang="en-GB"/>
              <a:pPr>
                <a:defRPr/>
              </a:pPr>
              <a:t>‹#›</a:t>
            </a:fld>
            <a:endParaRPr lang="en-GB"/>
          </a:p>
        </p:txBody>
      </p:sp>
    </p:spTree>
    <p:extLst>
      <p:ext uri="{BB962C8B-B14F-4D97-AF65-F5344CB8AC3E}">
        <p14:creationId xmlns:p14="http://schemas.microsoft.com/office/powerpoint/2010/main" val="3826986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5ACE728-6931-4530-9370-655F6B195D72}" type="slidenum">
              <a:rPr lang="en-GB"/>
              <a:pPr>
                <a:defRPr/>
              </a:pPr>
              <a:t>‹#›</a:t>
            </a:fld>
            <a:endParaRPr lang="en-GB"/>
          </a:p>
        </p:txBody>
      </p:sp>
    </p:spTree>
    <p:extLst>
      <p:ext uri="{BB962C8B-B14F-4D97-AF65-F5344CB8AC3E}">
        <p14:creationId xmlns:p14="http://schemas.microsoft.com/office/powerpoint/2010/main" val="1882379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333EB95-6EFE-46F4-B38D-4863FFF27FDF}" type="slidenum">
              <a:rPr lang="en-GB"/>
              <a:pPr>
                <a:defRPr/>
              </a:pPr>
              <a:t>‹#›</a:t>
            </a:fld>
            <a:endParaRPr lang="en-GB"/>
          </a:p>
        </p:txBody>
      </p:sp>
    </p:spTree>
    <p:extLst>
      <p:ext uri="{BB962C8B-B14F-4D97-AF65-F5344CB8AC3E}">
        <p14:creationId xmlns:p14="http://schemas.microsoft.com/office/powerpoint/2010/main" val="1840871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5DB60E1-62FF-449B-92D9-361E1A2C7BD2}" type="slidenum">
              <a:rPr lang="en-GB"/>
              <a:pPr>
                <a:defRPr/>
              </a:pPr>
              <a:t>‹#›</a:t>
            </a:fld>
            <a:endParaRPr lang="en-GB"/>
          </a:p>
        </p:txBody>
      </p:sp>
    </p:spTree>
    <p:extLst>
      <p:ext uri="{BB962C8B-B14F-4D97-AF65-F5344CB8AC3E}">
        <p14:creationId xmlns:p14="http://schemas.microsoft.com/office/powerpoint/2010/main" val="74927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D86BAE3-B286-4F62-B15D-1735B833CB21}" type="slidenum">
              <a:rPr lang="en-GB"/>
              <a:pPr>
                <a:defRPr/>
              </a:pPr>
              <a:t>‹#›</a:t>
            </a:fld>
            <a:endParaRPr lang="en-GB"/>
          </a:p>
        </p:txBody>
      </p:sp>
    </p:spTree>
    <p:extLst>
      <p:ext uri="{BB962C8B-B14F-4D97-AF65-F5344CB8AC3E}">
        <p14:creationId xmlns:p14="http://schemas.microsoft.com/office/powerpoint/2010/main" val="27130151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025BC26-426E-488F-8658-93ABD0B04137}" type="slidenum">
              <a:rPr lang="en-GB"/>
              <a:pPr>
                <a:defRPr/>
              </a:pPr>
              <a:t>‹#›</a:t>
            </a:fld>
            <a:endParaRPr lang="en-GB"/>
          </a:p>
        </p:txBody>
      </p:sp>
    </p:spTree>
    <p:extLst>
      <p:ext uri="{BB962C8B-B14F-4D97-AF65-F5344CB8AC3E}">
        <p14:creationId xmlns:p14="http://schemas.microsoft.com/office/powerpoint/2010/main" val="2316673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43114FD-FD03-499F-A4BA-D55595FCD3CD}" type="slidenum">
              <a:rPr lang="en-GB"/>
              <a:pPr>
                <a:defRPr/>
              </a:pPr>
              <a:t>‹#›</a:t>
            </a:fld>
            <a:endParaRPr lang="en-GB"/>
          </a:p>
        </p:txBody>
      </p:sp>
    </p:spTree>
    <p:extLst>
      <p:ext uri="{BB962C8B-B14F-4D97-AF65-F5344CB8AC3E}">
        <p14:creationId xmlns:p14="http://schemas.microsoft.com/office/powerpoint/2010/main" val="4139403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0942A7D-3B7F-43B3-B4DB-4109DF37BE0D}" type="slidenum">
              <a:rPr lang="en-GB"/>
              <a:pPr>
                <a:defRPr/>
              </a:pPr>
              <a:t>‹#›</a:t>
            </a:fld>
            <a:endParaRPr lang="en-GB"/>
          </a:p>
        </p:txBody>
      </p:sp>
    </p:spTree>
    <p:extLst>
      <p:ext uri="{BB962C8B-B14F-4D97-AF65-F5344CB8AC3E}">
        <p14:creationId xmlns:p14="http://schemas.microsoft.com/office/powerpoint/2010/main" val="59632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315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EAF6207-992E-4B26-BDBC-4F55852BCF5C}" type="slidenum">
              <a:rPr lang="en-GB"/>
              <a:pPr>
                <a:defRPr/>
              </a:pPr>
              <a:t>‹#›</a:t>
            </a:fld>
            <a:endParaRPr lang="en-GB"/>
          </a:p>
        </p:txBody>
      </p:sp>
    </p:spTree>
    <p:extLst>
      <p:ext uri="{BB962C8B-B14F-4D97-AF65-F5344CB8AC3E}">
        <p14:creationId xmlns:p14="http://schemas.microsoft.com/office/powerpoint/2010/main" val="19459812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cid:image002.jpg@01D320A7.27F94070">
            <a:extLst>
              <a:ext uri="{FF2B5EF4-FFF2-40B4-BE49-F238E27FC236}">
                <a16:creationId xmlns:a16="http://schemas.microsoft.com/office/drawing/2014/main" id="{E1C8E476-10B6-4884-AEA8-7EAF925071D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9387" y="5742214"/>
            <a:ext cx="2081379" cy="1028700"/>
          </a:xfrm>
          <a:prstGeom prst="rect">
            <a:avLst/>
          </a:prstGeom>
          <a:noFill/>
          <a:ln>
            <a:noFill/>
          </a:ln>
        </p:spPr>
      </p:pic>
      <p:sp>
        <p:nvSpPr>
          <p:cNvPr id="2" name="Title 1">
            <a:extLst>
              <a:ext uri="{FF2B5EF4-FFF2-40B4-BE49-F238E27FC236}">
                <a16:creationId xmlns:a16="http://schemas.microsoft.com/office/drawing/2014/main" id="{9CF47F02-E6A2-447B-8FA6-D140CCD29EE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B998D6-E358-44D1-807D-149CD80063A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2" descr="C:\Documents and Settings\PlummO01\Desktop\KCC_Logo_New_2012_Framed.jpg"/>
          <p:cNvPicPr>
            <a:picLocks noChangeAspect="1" noChangeArrowheads="1"/>
          </p:cNvPicPr>
          <p:nvPr userDrawn="1"/>
        </p:nvPicPr>
        <p:blipFill>
          <a:blip r:embed="rId3" cstate="print"/>
          <a:srcRect/>
          <a:stretch>
            <a:fillRect/>
          </a:stretch>
        </p:blipFill>
        <p:spPr bwMode="auto">
          <a:xfrm>
            <a:off x="7547407" y="5821363"/>
            <a:ext cx="1129811" cy="819150"/>
          </a:xfrm>
          <a:prstGeom prst="rect">
            <a:avLst/>
          </a:prstGeom>
          <a:noFill/>
          <a:ln w="9525">
            <a:noFill/>
            <a:miter lim="800000"/>
            <a:headEnd/>
            <a:tailEnd/>
          </a:ln>
        </p:spPr>
      </p:pic>
      <p:cxnSp>
        <p:nvCxnSpPr>
          <p:cNvPr id="8" name="Straight Connector 6"/>
          <p:cNvCxnSpPr>
            <a:cxnSpLocks noChangeShapeType="1"/>
          </p:cNvCxnSpPr>
          <p:nvPr userDrawn="1"/>
        </p:nvCxnSpPr>
        <p:spPr bwMode="auto">
          <a:xfrm>
            <a:off x="498234" y="5661025"/>
            <a:ext cx="8091337" cy="0"/>
          </a:xfrm>
          <a:prstGeom prst="line">
            <a:avLst/>
          </a:prstGeom>
          <a:noFill/>
          <a:ln w="12700">
            <a:solidFill>
              <a:schemeClr val="tx1"/>
            </a:solidFill>
            <a:round/>
            <a:headEnd/>
            <a:tailEnd/>
          </a:ln>
        </p:spPr>
      </p:cxnSp>
    </p:spTree>
    <p:extLst>
      <p:ext uri="{BB962C8B-B14F-4D97-AF65-F5344CB8AC3E}">
        <p14:creationId xmlns:p14="http://schemas.microsoft.com/office/powerpoint/2010/main" val="3581928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cid:image002.jpg@01D320A7.27F94070">
            <a:extLst>
              <a:ext uri="{FF2B5EF4-FFF2-40B4-BE49-F238E27FC236}">
                <a16:creationId xmlns:a16="http://schemas.microsoft.com/office/drawing/2014/main" id="{E1C8E476-10B6-4884-AEA8-7EAF925071D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8344" y="5742214"/>
            <a:ext cx="2081379" cy="1028700"/>
          </a:xfrm>
          <a:prstGeom prst="rect">
            <a:avLst/>
          </a:prstGeom>
          <a:noFill/>
          <a:ln>
            <a:noFill/>
          </a:ln>
        </p:spPr>
      </p:pic>
      <p:sp>
        <p:nvSpPr>
          <p:cNvPr id="2" name="Title 1">
            <a:extLst>
              <a:ext uri="{FF2B5EF4-FFF2-40B4-BE49-F238E27FC236}">
                <a16:creationId xmlns:a16="http://schemas.microsoft.com/office/drawing/2014/main" id="{C2CC67E4-C11A-4E13-A7A1-0C31C18C50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63CE881-EA41-4044-B4DD-4E67C6DE81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2" descr="C:\Documents and Settings\PlummO01\Desktop\KCC_Logo_New_2012_Framed.jpg"/>
          <p:cNvPicPr>
            <a:picLocks noChangeAspect="1" noChangeArrowheads="1"/>
          </p:cNvPicPr>
          <p:nvPr userDrawn="1"/>
        </p:nvPicPr>
        <p:blipFill>
          <a:blip r:embed="rId3" cstate="print"/>
          <a:srcRect/>
          <a:stretch>
            <a:fillRect/>
          </a:stretch>
        </p:blipFill>
        <p:spPr bwMode="auto">
          <a:xfrm>
            <a:off x="7755939" y="5821363"/>
            <a:ext cx="1129811" cy="819150"/>
          </a:xfrm>
          <a:prstGeom prst="rect">
            <a:avLst/>
          </a:prstGeom>
          <a:noFill/>
          <a:ln w="9525">
            <a:noFill/>
            <a:miter lim="800000"/>
            <a:headEnd/>
            <a:tailEnd/>
          </a:ln>
        </p:spPr>
      </p:pic>
      <p:cxnSp>
        <p:nvCxnSpPr>
          <p:cNvPr id="8" name="Straight Connector 6"/>
          <p:cNvCxnSpPr>
            <a:cxnSpLocks noChangeShapeType="1"/>
          </p:cNvCxnSpPr>
          <p:nvPr userDrawn="1"/>
        </p:nvCxnSpPr>
        <p:spPr bwMode="auto">
          <a:xfrm>
            <a:off x="498231" y="5661025"/>
            <a:ext cx="8289940" cy="0"/>
          </a:xfrm>
          <a:prstGeom prst="line">
            <a:avLst/>
          </a:prstGeom>
          <a:noFill/>
          <a:ln w="12700">
            <a:solidFill>
              <a:schemeClr val="tx1"/>
            </a:solidFill>
            <a:round/>
            <a:headEnd/>
            <a:tailEnd/>
          </a:ln>
        </p:spPr>
      </p:cxnSp>
    </p:spTree>
    <p:extLst>
      <p:ext uri="{BB962C8B-B14F-4D97-AF65-F5344CB8AC3E}">
        <p14:creationId xmlns:p14="http://schemas.microsoft.com/office/powerpoint/2010/main" val="6327247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descr="cid:image002.jpg@01D320A7.27F94070">
            <a:extLst>
              <a:ext uri="{FF2B5EF4-FFF2-40B4-BE49-F238E27FC236}">
                <a16:creationId xmlns:a16="http://schemas.microsoft.com/office/drawing/2014/main" id="{E1C8E476-10B6-4884-AEA8-7EAF925071D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38553" y="5742214"/>
            <a:ext cx="2081379" cy="1028700"/>
          </a:xfrm>
          <a:prstGeom prst="rect">
            <a:avLst/>
          </a:prstGeom>
          <a:noFill/>
          <a:ln>
            <a:noFill/>
          </a:ln>
        </p:spPr>
      </p:pic>
      <p:sp>
        <p:nvSpPr>
          <p:cNvPr id="2" name="Title 1">
            <a:extLst>
              <a:ext uri="{FF2B5EF4-FFF2-40B4-BE49-F238E27FC236}">
                <a16:creationId xmlns:a16="http://schemas.microsoft.com/office/drawing/2014/main" id="{9EEC16E3-B35A-4C5F-9377-5CFAF041E326}"/>
              </a:ext>
            </a:extLst>
          </p:cNvPr>
          <p:cNvSpPr>
            <a:spLocks noGrp="1"/>
          </p:cNvSpPr>
          <p:nvPr>
            <p:ph type="title"/>
          </p:nvPr>
        </p:nvSpPr>
        <p:spPr>
          <a:xfrm>
            <a:off x="623891" y="1709743"/>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E3C534-7516-432F-A94C-6FB1C3957C7B}"/>
              </a:ext>
            </a:extLst>
          </p:cNvPr>
          <p:cNvSpPr>
            <a:spLocks noGrp="1"/>
          </p:cNvSpPr>
          <p:nvPr>
            <p:ph type="body" idx="1"/>
          </p:nvPr>
        </p:nvSpPr>
        <p:spPr>
          <a:xfrm>
            <a:off x="623891" y="4589471"/>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2" descr="C:\Documents and Settings\PlummO01\Desktop\KCC_Logo_New_2012_Framed.jpg"/>
          <p:cNvPicPr>
            <a:picLocks noChangeAspect="1" noChangeArrowheads="1"/>
          </p:cNvPicPr>
          <p:nvPr userDrawn="1"/>
        </p:nvPicPr>
        <p:blipFill>
          <a:blip r:embed="rId3" cstate="print"/>
          <a:srcRect/>
          <a:stretch>
            <a:fillRect/>
          </a:stretch>
        </p:blipFill>
        <p:spPr bwMode="auto">
          <a:xfrm>
            <a:off x="7755939" y="5821363"/>
            <a:ext cx="1129811" cy="819150"/>
          </a:xfrm>
          <a:prstGeom prst="rect">
            <a:avLst/>
          </a:prstGeom>
          <a:noFill/>
          <a:ln w="9525">
            <a:noFill/>
            <a:miter lim="800000"/>
            <a:headEnd/>
            <a:tailEnd/>
          </a:ln>
        </p:spPr>
      </p:pic>
      <p:cxnSp>
        <p:nvCxnSpPr>
          <p:cNvPr id="8" name="Straight Connector 6"/>
          <p:cNvCxnSpPr>
            <a:cxnSpLocks noChangeShapeType="1"/>
          </p:cNvCxnSpPr>
          <p:nvPr userDrawn="1"/>
        </p:nvCxnSpPr>
        <p:spPr bwMode="auto">
          <a:xfrm>
            <a:off x="498231" y="5661025"/>
            <a:ext cx="8289940" cy="0"/>
          </a:xfrm>
          <a:prstGeom prst="line">
            <a:avLst/>
          </a:prstGeom>
          <a:noFill/>
          <a:ln w="12700">
            <a:solidFill>
              <a:schemeClr val="tx1"/>
            </a:solidFill>
            <a:round/>
            <a:headEnd/>
            <a:tailEnd/>
          </a:ln>
        </p:spPr>
      </p:cxnSp>
    </p:spTree>
    <p:extLst>
      <p:ext uri="{BB962C8B-B14F-4D97-AF65-F5344CB8AC3E}">
        <p14:creationId xmlns:p14="http://schemas.microsoft.com/office/powerpoint/2010/main" val="4183641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6418B95-6E1B-49DC-956E-62BA2CB7E4F7}" type="slidenum">
              <a:rPr lang="en-GB"/>
              <a:pPr>
                <a:defRPr/>
              </a:pPr>
              <a:t>‹#›</a:t>
            </a:fld>
            <a:endParaRPr lang="en-GB"/>
          </a:p>
        </p:txBody>
      </p:sp>
    </p:spTree>
    <p:extLst>
      <p:ext uri="{BB962C8B-B14F-4D97-AF65-F5344CB8AC3E}">
        <p14:creationId xmlns:p14="http://schemas.microsoft.com/office/powerpoint/2010/main" val="9066443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descr="cid:image002.jpg@01D320A7.27F94070">
            <a:extLst>
              <a:ext uri="{FF2B5EF4-FFF2-40B4-BE49-F238E27FC236}">
                <a16:creationId xmlns:a16="http://schemas.microsoft.com/office/drawing/2014/main" id="{E1C8E476-10B6-4884-AEA8-7EAF925071D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8344" y="5742214"/>
            <a:ext cx="2081379" cy="1028700"/>
          </a:xfrm>
          <a:prstGeom prst="rect">
            <a:avLst/>
          </a:prstGeom>
          <a:noFill/>
          <a:ln>
            <a:noFill/>
          </a:ln>
        </p:spPr>
      </p:pic>
      <p:sp>
        <p:nvSpPr>
          <p:cNvPr id="2" name="Title 1">
            <a:extLst>
              <a:ext uri="{FF2B5EF4-FFF2-40B4-BE49-F238E27FC236}">
                <a16:creationId xmlns:a16="http://schemas.microsoft.com/office/drawing/2014/main" id="{8DD66ABE-DF5C-4202-9C03-3687FC6D9D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8FBB2D-83EF-46E8-B154-CD126466A8A7}"/>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016320-B8FA-4C79-87A1-41117F329952}"/>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2" descr="C:\Documents and Settings\PlummO01\Desktop\KCC_Logo_New_2012_Framed.jpg"/>
          <p:cNvPicPr>
            <a:picLocks noChangeAspect="1" noChangeArrowheads="1"/>
          </p:cNvPicPr>
          <p:nvPr userDrawn="1"/>
        </p:nvPicPr>
        <p:blipFill>
          <a:blip r:embed="rId3" cstate="print"/>
          <a:srcRect/>
          <a:stretch>
            <a:fillRect/>
          </a:stretch>
        </p:blipFill>
        <p:spPr bwMode="auto">
          <a:xfrm>
            <a:off x="7755939" y="5821363"/>
            <a:ext cx="1129811" cy="819150"/>
          </a:xfrm>
          <a:prstGeom prst="rect">
            <a:avLst/>
          </a:prstGeom>
          <a:noFill/>
          <a:ln w="9525">
            <a:noFill/>
            <a:miter lim="800000"/>
            <a:headEnd/>
            <a:tailEnd/>
          </a:ln>
        </p:spPr>
      </p:pic>
      <p:cxnSp>
        <p:nvCxnSpPr>
          <p:cNvPr id="9" name="Straight Connector 6"/>
          <p:cNvCxnSpPr>
            <a:cxnSpLocks noChangeShapeType="1"/>
          </p:cNvCxnSpPr>
          <p:nvPr userDrawn="1"/>
        </p:nvCxnSpPr>
        <p:spPr bwMode="auto">
          <a:xfrm>
            <a:off x="498231" y="5661025"/>
            <a:ext cx="8289940" cy="0"/>
          </a:xfrm>
          <a:prstGeom prst="line">
            <a:avLst/>
          </a:prstGeom>
          <a:noFill/>
          <a:ln w="12700">
            <a:solidFill>
              <a:schemeClr val="tx1"/>
            </a:solidFill>
            <a:round/>
            <a:headEnd/>
            <a:tailEnd/>
          </a:ln>
        </p:spPr>
      </p:cxnSp>
    </p:spTree>
    <p:extLst>
      <p:ext uri="{BB962C8B-B14F-4D97-AF65-F5344CB8AC3E}">
        <p14:creationId xmlns:p14="http://schemas.microsoft.com/office/powerpoint/2010/main" val="7327614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descr="cid:image002.jpg@01D320A7.27F94070">
            <a:extLst>
              <a:ext uri="{FF2B5EF4-FFF2-40B4-BE49-F238E27FC236}">
                <a16:creationId xmlns:a16="http://schemas.microsoft.com/office/drawing/2014/main" id="{E1C8E476-10B6-4884-AEA8-7EAF925071D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8483" y="5742214"/>
            <a:ext cx="2081379" cy="1028700"/>
          </a:xfrm>
          <a:prstGeom prst="rect">
            <a:avLst/>
          </a:prstGeom>
          <a:noFill/>
          <a:ln>
            <a:noFill/>
          </a:ln>
        </p:spPr>
      </p:pic>
      <p:sp>
        <p:nvSpPr>
          <p:cNvPr id="2" name="Title 1">
            <a:extLst>
              <a:ext uri="{FF2B5EF4-FFF2-40B4-BE49-F238E27FC236}">
                <a16:creationId xmlns:a16="http://schemas.microsoft.com/office/drawing/2014/main" id="{EE0469D0-35D7-4ED6-8B25-78B2C6DC233E}"/>
              </a:ext>
            </a:extLst>
          </p:cNvPr>
          <p:cNvSpPr>
            <a:spLocks noGrp="1"/>
          </p:cNvSpPr>
          <p:nvPr>
            <p:ph type="title"/>
          </p:nvPr>
        </p:nvSpPr>
        <p:spPr>
          <a:xfrm>
            <a:off x="629844"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EE28C7-784E-40C2-A040-05ABCC40E206}"/>
              </a:ext>
            </a:extLst>
          </p:cNvPr>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D7303A-2A4D-4908-BC3B-3FA5C0884339}"/>
              </a:ext>
            </a:extLst>
          </p:cNvPr>
          <p:cNvSpPr>
            <a:spLocks noGrp="1"/>
          </p:cNvSpPr>
          <p:nvPr>
            <p:ph sz="half" idx="2"/>
          </p:nvPr>
        </p:nvSpPr>
        <p:spPr>
          <a:xfrm>
            <a:off x="629841"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8A9B4FD-9647-4AB6-AEAC-596DF32B85F0}"/>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5B25FC-55C9-495B-A6C6-CFFE77EEA272}"/>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2" descr="C:\Documents and Settings\PlummO01\Desktop\KCC_Logo_New_2012_Framed.jpg"/>
          <p:cNvPicPr>
            <a:picLocks noChangeAspect="1" noChangeArrowheads="1"/>
          </p:cNvPicPr>
          <p:nvPr userDrawn="1"/>
        </p:nvPicPr>
        <p:blipFill>
          <a:blip r:embed="rId3" cstate="print"/>
          <a:srcRect/>
          <a:stretch>
            <a:fillRect/>
          </a:stretch>
        </p:blipFill>
        <p:spPr bwMode="auto">
          <a:xfrm>
            <a:off x="7755939" y="5821363"/>
            <a:ext cx="1129811" cy="819150"/>
          </a:xfrm>
          <a:prstGeom prst="rect">
            <a:avLst/>
          </a:prstGeom>
          <a:noFill/>
          <a:ln w="9525">
            <a:noFill/>
            <a:miter lim="800000"/>
            <a:headEnd/>
            <a:tailEnd/>
          </a:ln>
        </p:spPr>
      </p:pic>
      <p:cxnSp>
        <p:nvCxnSpPr>
          <p:cNvPr id="11" name="Straight Connector 6"/>
          <p:cNvCxnSpPr>
            <a:cxnSpLocks noChangeShapeType="1"/>
          </p:cNvCxnSpPr>
          <p:nvPr userDrawn="1"/>
        </p:nvCxnSpPr>
        <p:spPr bwMode="auto">
          <a:xfrm>
            <a:off x="498231" y="5661025"/>
            <a:ext cx="8289940" cy="0"/>
          </a:xfrm>
          <a:prstGeom prst="line">
            <a:avLst/>
          </a:prstGeom>
          <a:noFill/>
          <a:ln w="12700">
            <a:solidFill>
              <a:schemeClr val="tx1"/>
            </a:solidFill>
            <a:round/>
            <a:headEnd/>
            <a:tailEnd/>
          </a:ln>
        </p:spPr>
      </p:cxnSp>
    </p:spTree>
    <p:extLst>
      <p:ext uri="{BB962C8B-B14F-4D97-AF65-F5344CB8AC3E}">
        <p14:creationId xmlns:p14="http://schemas.microsoft.com/office/powerpoint/2010/main" val="14901504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cid:image002.jpg@01D320A7.27F94070">
            <a:extLst>
              <a:ext uri="{FF2B5EF4-FFF2-40B4-BE49-F238E27FC236}">
                <a16:creationId xmlns:a16="http://schemas.microsoft.com/office/drawing/2014/main" id="{E1C8E476-10B6-4884-AEA8-7EAF925071D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8414" y="5742214"/>
            <a:ext cx="2081379" cy="1028700"/>
          </a:xfrm>
          <a:prstGeom prst="rect">
            <a:avLst/>
          </a:prstGeom>
          <a:noFill/>
          <a:ln>
            <a:noFill/>
          </a:ln>
        </p:spPr>
      </p:pic>
      <p:sp>
        <p:nvSpPr>
          <p:cNvPr id="2" name="Title 1">
            <a:extLst>
              <a:ext uri="{FF2B5EF4-FFF2-40B4-BE49-F238E27FC236}">
                <a16:creationId xmlns:a16="http://schemas.microsoft.com/office/drawing/2014/main" id="{E877D05B-9019-4193-AF14-C0E46148C6AF}"/>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B332F2CA-433F-47A7-8F60-98853EFB6FB9}"/>
              </a:ext>
            </a:extLst>
          </p:cNvPr>
          <p:cNvSpPr>
            <a:spLocks noGrp="1"/>
          </p:cNvSpPr>
          <p:nvPr>
            <p:ph type="ftr" sz="quarter" idx="11"/>
          </p:nvPr>
        </p:nvSpPr>
        <p:spPr>
          <a:xfrm>
            <a:off x="3028954" y="6356358"/>
            <a:ext cx="3086100" cy="365125"/>
          </a:xfrm>
          <a:prstGeom prst="rect">
            <a:avLst/>
          </a:prstGeom>
        </p:spPr>
        <p:txBody>
          <a:bodyPr/>
          <a:lstStyle/>
          <a:p>
            <a:endParaRPr lang="en-GB">
              <a:solidFill>
                <a:prstClr val="black"/>
              </a:solidFill>
            </a:endParaRPr>
          </a:p>
        </p:txBody>
      </p:sp>
      <p:pic>
        <p:nvPicPr>
          <p:cNvPr id="6" name="Picture 2" descr="C:\Documents and Settings\PlummO01\Desktop\KCC_Logo_New_2012_Framed.jpg"/>
          <p:cNvPicPr>
            <a:picLocks noChangeAspect="1" noChangeArrowheads="1"/>
          </p:cNvPicPr>
          <p:nvPr userDrawn="1"/>
        </p:nvPicPr>
        <p:blipFill>
          <a:blip r:embed="rId3" cstate="print"/>
          <a:srcRect/>
          <a:stretch>
            <a:fillRect/>
          </a:stretch>
        </p:blipFill>
        <p:spPr bwMode="auto">
          <a:xfrm>
            <a:off x="7755939" y="5821363"/>
            <a:ext cx="1129811" cy="819150"/>
          </a:xfrm>
          <a:prstGeom prst="rect">
            <a:avLst/>
          </a:prstGeom>
          <a:noFill/>
          <a:ln w="9525">
            <a:noFill/>
            <a:miter lim="800000"/>
            <a:headEnd/>
            <a:tailEnd/>
          </a:ln>
        </p:spPr>
      </p:pic>
      <p:cxnSp>
        <p:nvCxnSpPr>
          <p:cNvPr id="7" name="Straight Connector 6"/>
          <p:cNvCxnSpPr>
            <a:cxnSpLocks noChangeShapeType="1"/>
          </p:cNvCxnSpPr>
          <p:nvPr userDrawn="1"/>
        </p:nvCxnSpPr>
        <p:spPr bwMode="auto">
          <a:xfrm>
            <a:off x="498231" y="5661025"/>
            <a:ext cx="8289940" cy="0"/>
          </a:xfrm>
          <a:prstGeom prst="line">
            <a:avLst/>
          </a:prstGeom>
          <a:noFill/>
          <a:ln w="12700">
            <a:solidFill>
              <a:schemeClr val="tx1"/>
            </a:solidFill>
            <a:round/>
            <a:headEnd/>
            <a:tailEnd/>
          </a:ln>
        </p:spPr>
      </p:cxnSp>
    </p:spTree>
    <p:extLst>
      <p:ext uri="{BB962C8B-B14F-4D97-AF65-F5344CB8AC3E}">
        <p14:creationId xmlns:p14="http://schemas.microsoft.com/office/powerpoint/2010/main" val="30884918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cid:image002.jpg@01D320A7.27F94070">
            <a:extLst>
              <a:ext uri="{FF2B5EF4-FFF2-40B4-BE49-F238E27FC236}">
                <a16:creationId xmlns:a16="http://schemas.microsoft.com/office/drawing/2014/main" id="{E1C8E476-10B6-4884-AEA8-7EAF925071D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8483" y="5742214"/>
            <a:ext cx="2081379" cy="1028700"/>
          </a:xfrm>
          <a:prstGeom prst="rect">
            <a:avLst/>
          </a:prstGeom>
          <a:noFill/>
          <a:ln>
            <a:noFill/>
          </a:ln>
        </p:spPr>
      </p:pic>
      <p:sp>
        <p:nvSpPr>
          <p:cNvPr id="2" name="Date Placeholder 1">
            <a:extLst>
              <a:ext uri="{FF2B5EF4-FFF2-40B4-BE49-F238E27FC236}">
                <a16:creationId xmlns:a16="http://schemas.microsoft.com/office/drawing/2014/main" id="{B5032A26-6AA1-4EF1-B74B-DC2EDA005742}"/>
              </a:ext>
            </a:extLst>
          </p:cNvPr>
          <p:cNvSpPr>
            <a:spLocks noGrp="1"/>
          </p:cNvSpPr>
          <p:nvPr>
            <p:ph type="dt" sz="half" idx="10"/>
          </p:nvPr>
        </p:nvSpPr>
        <p:spPr>
          <a:xfrm>
            <a:off x="628650" y="6356358"/>
            <a:ext cx="2057400" cy="365125"/>
          </a:xfrm>
          <a:prstGeom prst="rect">
            <a:avLst/>
          </a:prstGeom>
        </p:spPr>
        <p:txBody>
          <a:bodyPr/>
          <a:lstStyle/>
          <a:p>
            <a:fld id="{B26E9E66-107D-4B0E-8C75-83D33002C7C1}" type="datetime1">
              <a:rPr lang="en-GB" smtClean="0">
                <a:solidFill>
                  <a:prstClr val="black"/>
                </a:solidFill>
              </a:rPr>
              <a:pPr/>
              <a:t>04/02/2019</a:t>
            </a:fld>
            <a:endParaRPr lang="en-GB">
              <a:solidFill>
                <a:prstClr val="black"/>
              </a:solidFill>
            </a:endParaRPr>
          </a:p>
        </p:txBody>
      </p:sp>
      <p:sp>
        <p:nvSpPr>
          <p:cNvPr id="3" name="Footer Placeholder 2">
            <a:extLst>
              <a:ext uri="{FF2B5EF4-FFF2-40B4-BE49-F238E27FC236}">
                <a16:creationId xmlns:a16="http://schemas.microsoft.com/office/drawing/2014/main" id="{38CD2F28-DF87-4860-90FC-507159D8AF32}"/>
              </a:ext>
            </a:extLst>
          </p:cNvPr>
          <p:cNvSpPr>
            <a:spLocks noGrp="1"/>
          </p:cNvSpPr>
          <p:nvPr>
            <p:ph type="ftr" sz="quarter" idx="11"/>
          </p:nvPr>
        </p:nvSpPr>
        <p:spPr>
          <a:xfrm>
            <a:off x="3028954" y="6356358"/>
            <a:ext cx="3086100" cy="365125"/>
          </a:xfrm>
          <a:prstGeom prst="rect">
            <a:avLst/>
          </a:prstGeom>
        </p:spPr>
        <p:txBody>
          <a:bodyPr/>
          <a:lstStyle/>
          <a:p>
            <a:endParaRPr lang="en-GB">
              <a:solidFill>
                <a:prstClr val="black"/>
              </a:solidFill>
            </a:endParaRPr>
          </a:p>
        </p:txBody>
      </p:sp>
      <p:sp>
        <p:nvSpPr>
          <p:cNvPr id="4" name="Slide Number Placeholder 3">
            <a:extLst>
              <a:ext uri="{FF2B5EF4-FFF2-40B4-BE49-F238E27FC236}">
                <a16:creationId xmlns:a16="http://schemas.microsoft.com/office/drawing/2014/main" id="{BBFBF106-FF51-47DB-9620-D2C3950E5456}"/>
              </a:ext>
            </a:extLst>
          </p:cNvPr>
          <p:cNvSpPr>
            <a:spLocks noGrp="1"/>
          </p:cNvSpPr>
          <p:nvPr>
            <p:ph type="sldNum" sz="quarter" idx="12"/>
          </p:nvPr>
        </p:nvSpPr>
        <p:spPr>
          <a:xfrm>
            <a:off x="658751" y="6356358"/>
            <a:ext cx="2057400" cy="365125"/>
          </a:xfrm>
          <a:prstGeom prst="rect">
            <a:avLst/>
          </a:prstGeom>
        </p:spPr>
        <p:txBody>
          <a:bodyPr/>
          <a:lstStyle/>
          <a:p>
            <a:fld id="{93B2E52F-AC95-4AE6-9260-5F01212C4D57}" type="slidenum">
              <a:rPr lang="en-GB" smtClean="0">
                <a:solidFill>
                  <a:prstClr val="black"/>
                </a:solidFill>
              </a:rPr>
              <a:pPr/>
              <a:t>‹#›</a:t>
            </a:fld>
            <a:endParaRPr lang="en-GB">
              <a:solidFill>
                <a:prstClr val="black"/>
              </a:solidFill>
            </a:endParaRPr>
          </a:p>
        </p:txBody>
      </p:sp>
      <p:pic>
        <p:nvPicPr>
          <p:cNvPr id="5" name="Picture 2" descr="C:\Documents and Settings\PlummO01\Desktop\KCC_Logo_New_2012_Framed.jpg"/>
          <p:cNvPicPr>
            <a:picLocks noChangeAspect="1" noChangeArrowheads="1"/>
          </p:cNvPicPr>
          <p:nvPr userDrawn="1"/>
        </p:nvPicPr>
        <p:blipFill>
          <a:blip r:embed="rId3" cstate="print"/>
          <a:srcRect/>
          <a:stretch>
            <a:fillRect/>
          </a:stretch>
        </p:blipFill>
        <p:spPr bwMode="auto">
          <a:xfrm>
            <a:off x="7755939" y="5821363"/>
            <a:ext cx="1129811" cy="819150"/>
          </a:xfrm>
          <a:prstGeom prst="rect">
            <a:avLst/>
          </a:prstGeom>
          <a:noFill/>
          <a:ln w="9525">
            <a:noFill/>
            <a:miter lim="800000"/>
            <a:headEnd/>
            <a:tailEnd/>
          </a:ln>
        </p:spPr>
      </p:pic>
      <p:cxnSp>
        <p:nvCxnSpPr>
          <p:cNvPr id="6" name="Straight Connector 6"/>
          <p:cNvCxnSpPr>
            <a:cxnSpLocks noChangeShapeType="1"/>
          </p:cNvCxnSpPr>
          <p:nvPr userDrawn="1"/>
        </p:nvCxnSpPr>
        <p:spPr bwMode="auto">
          <a:xfrm>
            <a:off x="498231" y="5661025"/>
            <a:ext cx="8289940" cy="0"/>
          </a:xfrm>
          <a:prstGeom prst="line">
            <a:avLst/>
          </a:prstGeom>
          <a:noFill/>
          <a:ln w="12700">
            <a:solidFill>
              <a:schemeClr val="tx1"/>
            </a:solidFill>
            <a:round/>
            <a:headEnd/>
            <a:tailEnd/>
          </a:ln>
        </p:spPr>
      </p:cxnSp>
    </p:spTree>
    <p:extLst>
      <p:ext uri="{BB962C8B-B14F-4D97-AF65-F5344CB8AC3E}">
        <p14:creationId xmlns:p14="http://schemas.microsoft.com/office/powerpoint/2010/main" val="3178866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6AF75-EEFB-41B9-ADD9-344F3E9B2DC9}"/>
              </a:ext>
            </a:extLst>
          </p:cNvPr>
          <p:cNvSpPr>
            <a:spLocks noGrp="1"/>
          </p:cNvSpPr>
          <p:nvPr>
            <p:ph type="title"/>
          </p:nvPr>
        </p:nvSpPr>
        <p:spPr>
          <a:xfrm>
            <a:off x="629845"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909A86-DA3E-49B9-BB8A-53ECA4663AD8}"/>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A2E2B1E-D218-4AEF-B322-AC6BF534D0FD}"/>
              </a:ext>
            </a:extLst>
          </p:cNvPr>
          <p:cNvSpPr>
            <a:spLocks noGrp="1"/>
          </p:cNvSpPr>
          <p:nvPr>
            <p:ph type="body" sz="half" idx="2"/>
          </p:nvPr>
        </p:nvSpPr>
        <p:spPr>
          <a:xfrm>
            <a:off x="629845"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544691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1348C-8463-4118-8CA0-A4819448345F}"/>
              </a:ext>
            </a:extLst>
          </p:cNvPr>
          <p:cNvSpPr>
            <a:spLocks noGrp="1"/>
          </p:cNvSpPr>
          <p:nvPr>
            <p:ph type="title"/>
          </p:nvPr>
        </p:nvSpPr>
        <p:spPr>
          <a:xfrm>
            <a:off x="629845"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78B7E4-69AD-451A-8230-8BC117C12237}"/>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18FDE6-08A9-4DE1-AABA-2D12978B4C05}"/>
              </a:ext>
            </a:extLst>
          </p:cNvPr>
          <p:cNvSpPr>
            <a:spLocks noGrp="1"/>
          </p:cNvSpPr>
          <p:nvPr>
            <p:ph type="body" sz="half" idx="2"/>
          </p:nvPr>
        </p:nvSpPr>
        <p:spPr>
          <a:xfrm>
            <a:off x="629845"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EB390B-7CD4-4C77-936C-52E471991D1E}"/>
              </a:ext>
            </a:extLst>
          </p:cNvPr>
          <p:cNvSpPr>
            <a:spLocks noGrp="1"/>
          </p:cNvSpPr>
          <p:nvPr>
            <p:ph type="dt" sz="half" idx="10"/>
          </p:nvPr>
        </p:nvSpPr>
        <p:spPr>
          <a:xfrm>
            <a:off x="628650" y="6356358"/>
            <a:ext cx="2057400" cy="365125"/>
          </a:xfrm>
          <a:prstGeom prst="rect">
            <a:avLst/>
          </a:prstGeom>
        </p:spPr>
        <p:txBody>
          <a:bodyPr/>
          <a:lstStyle/>
          <a:p>
            <a:fld id="{EA079BD4-484C-4903-B165-B25267DAD913}" type="datetime1">
              <a:rPr lang="en-GB" smtClean="0">
                <a:solidFill>
                  <a:prstClr val="black"/>
                </a:solidFill>
              </a:rPr>
              <a:pPr/>
              <a:t>04/02/2019</a:t>
            </a:fld>
            <a:endParaRPr lang="en-GB">
              <a:solidFill>
                <a:prstClr val="black"/>
              </a:solidFill>
            </a:endParaRPr>
          </a:p>
        </p:txBody>
      </p:sp>
      <p:sp>
        <p:nvSpPr>
          <p:cNvPr id="6" name="Footer Placeholder 5">
            <a:extLst>
              <a:ext uri="{FF2B5EF4-FFF2-40B4-BE49-F238E27FC236}">
                <a16:creationId xmlns:a16="http://schemas.microsoft.com/office/drawing/2014/main" id="{1FB8C946-BC7D-49D3-AE7F-D85F95ED25D8}"/>
              </a:ext>
            </a:extLst>
          </p:cNvPr>
          <p:cNvSpPr>
            <a:spLocks noGrp="1"/>
          </p:cNvSpPr>
          <p:nvPr>
            <p:ph type="ftr" sz="quarter" idx="11"/>
          </p:nvPr>
        </p:nvSpPr>
        <p:spPr>
          <a:xfrm>
            <a:off x="3028954" y="6356358"/>
            <a:ext cx="3086100" cy="365125"/>
          </a:xfrm>
          <a:prstGeom prst="rect">
            <a:avLst/>
          </a:prstGeom>
        </p:spPr>
        <p:txBody>
          <a:bodyPr/>
          <a:lstStyle/>
          <a:p>
            <a:endParaRPr lang="en-GB">
              <a:solidFill>
                <a:prstClr val="black"/>
              </a:solidFill>
            </a:endParaRPr>
          </a:p>
        </p:txBody>
      </p:sp>
      <p:sp>
        <p:nvSpPr>
          <p:cNvPr id="7" name="Slide Number Placeholder 6">
            <a:extLst>
              <a:ext uri="{FF2B5EF4-FFF2-40B4-BE49-F238E27FC236}">
                <a16:creationId xmlns:a16="http://schemas.microsoft.com/office/drawing/2014/main" id="{9EB4A823-5F15-4141-9A75-756031C25DEE}"/>
              </a:ext>
            </a:extLst>
          </p:cNvPr>
          <p:cNvSpPr>
            <a:spLocks noGrp="1"/>
          </p:cNvSpPr>
          <p:nvPr>
            <p:ph type="sldNum" sz="quarter" idx="12"/>
          </p:nvPr>
        </p:nvSpPr>
        <p:spPr>
          <a:xfrm>
            <a:off x="658751" y="6356358"/>
            <a:ext cx="2057400" cy="365125"/>
          </a:xfrm>
          <a:prstGeom prst="rect">
            <a:avLst/>
          </a:prstGeom>
        </p:spPr>
        <p:txBody>
          <a:bodyPr/>
          <a:lstStyle/>
          <a:p>
            <a:fld id="{93B2E52F-AC95-4AE6-9260-5F01212C4D5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660479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7549D-9749-445C-B815-9A216E85D13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2FEE7F-EF85-416C-8F3F-2217E9E9DF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993311-0F7F-4D04-A2D4-5198880EE610}"/>
              </a:ext>
            </a:extLst>
          </p:cNvPr>
          <p:cNvSpPr>
            <a:spLocks noGrp="1"/>
          </p:cNvSpPr>
          <p:nvPr>
            <p:ph type="dt" sz="half" idx="10"/>
          </p:nvPr>
        </p:nvSpPr>
        <p:spPr>
          <a:xfrm>
            <a:off x="628650" y="6356358"/>
            <a:ext cx="2057400" cy="365125"/>
          </a:xfrm>
          <a:prstGeom prst="rect">
            <a:avLst/>
          </a:prstGeom>
        </p:spPr>
        <p:txBody>
          <a:bodyPr/>
          <a:lstStyle/>
          <a:p>
            <a:fld id="{628199DF-0C7B-4F6F-8E48-DBB584A6F1C1}" type="datetime1">
              <a:rPr lang="en-GB" smtClean="0">
                <a:solidFill>
                  <a:prstClr val="black"/>
                </a:solidFill>
              </a:rPr>
              <a:pPr/>
              <a:t>04/02/2019</a:t>
            </a:fld>
            <a:endParaRPr lang="en-GB">
              <a:solidFill>
                <a:prstClr val="black"/>
              </a:solidFill>
            </a:endParaRPr>
          </a:p>
        </p:txBody>
      </p:sp>
      <p:sp>
        <p:nvSpPr>
          <p:cNvPr id="5" name="Footer Placeholder 4">
            <a:extLst>
              <a:ext uri="{FF2B5EF4-FFF2-40B4-BE49-F238E27FC236}">
                <a16:creationId xmlns:a16="http://schemas.microsoft.com/office/drawing/2014/main" id="{A601479A-8CF4-4A73-B545-C628F23438FE}"/>
              </a:ext>
            </a:extLst>
          </p:cNvPr>
          <p:cNvSpPr>
            <a:spLocks noGrp="1"/>
          </p:cNvSpPr>
          <p:nvPr>
            <p:ph type="ftr" sz="quarter" idx="11"/>
          </p:nvPr>
        </p:nvSpPr>
        <p:spPr>
          <a:xfrm>
            <a:off x="3028954" y="6356358"/>
            <a:ext cx="3086100" cy="365125"/>
          </a:xfrm>
          <a:prstGeom prst="rect">
            <a:avLst/>
          </a:prstGeom>
        </p:spPr>
        <p:txBody>
          <a:bodyPr/>
          <a:lstStyle/>
          <a:p>
            <a:endParaRPr lang="en-GB">
              <a:solidFill>
                <a:prstClr val="black"/>
              </a:solidFill>
            </a:endParaRPr>
          </a:p>
        </p:txBody>
      </p:sp>
      <p:sp>
        <p:nvSpPr>
          <p:cNvPr id="6" name="Slide Number Placeholder 5">
            <a:extLst>
              <a:ext uri="{FF2B5EF4-FFF2-40B4-BE49-F238E27FC236}">
                <a16:creationId xmlns:a16="http://schemas.microsoft.com/office/drawing/2014/main" id="{132F14FB-210F-4891-821D-BCF8489FA2A3}"/>
              </a:ext>
            </a:extLst>
          </p:cNvPr>
          <p:cNvSpPr>
            <a:spLocks noGrp="1"/>
          </p:cNvSpPr>
          <p:nvPr>
            <p:ph type="sldNum" sz="quarter" idx="12"/>
          </p:nvPr>
        </p:nvSpPr>
        <p:spPr>
          <a:xfrm>
            <a:off x="658751" y="6356358"/>
            <a:ext cx="2057400" cy="365125"/>
          </a:xfrm>
          <a:prstGeom prst="rect">
            <a:avLst/>
          </a:prstGeom>
        </p:spPr>
        <p:txBody>
          <a:bodyPr/>
          <a:lstStyle/>
          <a:p>
            <a:fld id="{93B2E52F-AC95-4AE6-9260-5F01212C4D5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645116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23F54B-19D0-4B38-8C11-094217611DDC}"/>
              </a:ext>
            </a:extLst>
          </p:cNvPr>
          <p:cNvSpPr>
            <a:spLocks noGrp="1"/>
          </p:cNvSpPr>
          <p:nvPr>
            <p:ph type="title" orient="vert"/>
          </p:nvPr>
        </p:nvSpPr>
        <p:spPr>
          <a:xfrm>
            <a:off x="6543678"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05C739-540B-41C3-97BC-EB8D8BF4F79E}"/>
              </a:ext>
            </a:extLst>
          </p:cNvPr>
          <p:cNvSpPr>
            <a:spLocks noGrp="1"/>
          </p:cNvSpPr>
          <p:nvPr>
            <p:ph type="body" orient="vert" idx="1"/>
          </p:nvPr>
        </p:nvSpPr>
        <p:spPr>
          <a:xfrm>
            <a:off x="628653"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A6FE3F-1475-48B8-8CF9-2DC4B072E5F1}"/>
              </a:ext>
            </a:extLst>
          </p:cNvPr>
          <p:cNvSpPr>
            <a:spLocks noGrp="1"/>
          </p:cNvSpPr>
          <p:nvPr>
            <p:ph type="dt" sz="half" idx="10"/>
          </p:nvPr>
        </p:nvSpPr>
        <p:spPr>
          <a:xfrm>
            <a:off x="628650" y="6356358"/>
            <a:ext cx="2057400" cy="365125"/>
          </a:xfrm>
          <a:prstGeom prst="rect">
            <a:avLst/>
          </a:prstGeom>
        </p:spPr>
        <p:txBody>
          <a:bodyPr/>
          <a:lstStyle/>
          <a:p>
            <a:fld id="{C94C75AA-14DE-4BEB-80DA-EC2A92080B69}" type="datetime1">
              <a:rPr lang="en-GB" smtClean="0">
                <a:solidFill>
                  <a:prstClr val="black"/>
                </a:solidFill>
              </a:rPr>
              <a:pPr/>
              <a:t>04/02/2019</a:t>
            </a:fld>
            <a:endParaRPr lang="en-GB">
              <a:solidFill>
                <a:prstClr val="black"/>
              </a:solidFill>
            </a:endParaRPr>
          </a:p>
        </p:txBody>
      </p:sp>
      <p:sp>
        <p:nvSpPr>
          <p:cNvPr id="5" name="Footer Placeholder 4">
            <a:extLst>
              <a:ext uri="{FF2B5EF4-FFF2-40B4-BE49-F238E27FC236}">
                <a16:creationId xmlns:a16="http://schemas.microsoft.com/office/drawing/2014/main" id="{53F84108-E534-4960-BF45-88209BE2AD25}"/>
              </a:ext>
            </a:extLst>
          </p:cNvPr>
          <p:cNvSpPr>
            <a:spLocks noGrp="1"/>
          </p:cNvSpPr>
          <p:nvPr>
            <p:ph type="ftr" sz="quarter" idx="11"/>
          </p:nvPr>
        </p:nvSpPr>
        <p:spPr>
          <a:xfrm>
            <a:off x="3028954" y="6356358"/>
            <a:ext cx="3086100" cy="365125"/>
          </a:xfrm>
          <a:prstGeom prst="rect">
            <a:avLst/>
          </a:prstGeom>
        </p:spPr>
        <p:txBody>
          <a:bodyPr/>
          <a:lstStyle/>
          <a:p>
            <a:endParaRPr lang="en-GB">
              <a:solidFill>
                <a:prstClr val="black"/>
              </a:solidFill>
            </a:endParaRPr>
          </a:p>
        </p:txBody>
      </p:sp>
      <p:sp>
        <p:nvSpPr>
          <p:cNvPr id="6" name="Slide Number Placeholder 5">
            <a:extLst>
              <a:ext uri="{FF2B5EF4-FFF2-40B4-BE49-F238E27FC236}">
                <a16:creationId xmlns:a16="http://schemas.microsoft.com/office/drawing/2014/main" id="{83AED9E1-C442-4041-B196-5F3F453860D2}"/>
              </a:ext>
            </a:extLst>
          </p:cNvPr>
          <p:cNvSpPr>
            <a:spLocks noGrp="1"/>
          </p:cNvSpPr>
          <p:nvPr>
            <p:ph type="sldNum" sz="quarter" idx="12"/>
          </p:nvPr>
        </p:nvSpPr>
        <p:spPr>
          <a:xfrm>
            <a:off x="658751" y="6356358"/>
            <a:ext cx="2057400" cy="365125"/>
          </a:xfrm>
          <a:prstGeom prst="rect">
            <a:avLst/>
          </a:prstGeom>
        </p:spPr>
        <p:txBody>
          <a:bodyPr/>
          <a:lstStyle/>
          <a:p>
            <a:fld id="{93B2E52F-AC95-4AE6-9260-5F01212C4D5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4342776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70CCC-16AB-4233-9166-07AB8B908A4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0B3FE4C1-3EAE-4846-82E5-52BBB7EBC60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94FD344-63D0-4EB5-8760-DB70472042EA}"/>
              </a:ext>
            </a:extLst>
          </p:cNvPr>
          <p:cNvSpPr>
            <a:spLocks noGrp="1"/>
          </p:cNvSpPr>
          <p:nvPr>
            <p:ph type="dt" sz="half" idx="10"/>
          </p:nvPr>
        </p:nvSpPr>
        <p:spPr/>
        <p:txBody>
          <a:bodyPr/>
          <a:lstStyle/>
          <a:p>
            <a:fld id="{478CE7B7-0AB5-4245-8C71-C10509EBB88B}" type="datetimeFigureOut">
              <a:rPr lang="en-GB" smtClean="0"/>
              <a:t>04/02/2019</a:t>
            </a:fld>
            <a:endParaRPr lang="en-GB"/>
          </a:p>
        </p:txBody>
      </p:sp>
      <p:sp>
        <p:nvSpPr>
          <p:cNvPr id="5" name="Footer Placeholder 4">
            <a:extLst>
              <a:ext uri="{FF2B5EF4-FFF2-40B4-BE49-F238E27FC236}">
                <a16:creationId xmlns:a16="http://schemas.microsoft.com/office/drawing/2014/main" id="{090EB894-3044-4718-AEA9-7BE0B8B729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213A4E-1D7B-4EB1-820C-06ADB184D930}"/>
              </a:ext>
            </a:extLst>
          </p:cNvPr>
          <p:cNvSpPr>
            <a:spLocks noGrp="1"/>
          </p:cNvSpPr>
          <p:nvPr>
            <p:ph type="sldNum" sz="quarter" idx="12"/>
          </p:nvPr>
        </p:nvSpPr>
        <p:spPr/>
        <p:txBody>
          <a:bodyPr/>
          <a:lstStyle/>
          <a:p>
            <a:fld id="{03E9EA52-35DF-475A-8C81-8A75BE01B1C2}" type="slidenum">
              <a:rPr lang="en-GB" smtClean="0"/>
              <a:t>‹#›</a:t>
            </a:fld>
            <a:endParaRPr lang="en-GB"/>
          </a:p>
        </p:txBody>
      </p:sp>
      <p:pic>
        <p:nvPicPr>
          <p:cNvPr id="7" name="Picture 6" descr="cid:image002.jpg@01D320A7.27F94070">
            <a:extLst>
              <a:ext uri="{FF2B5EF4-FFF2-40B4-BE49-F238E27FC236}">
                <a16:creationId xmlns:a16="http://schemas.microsoft.com/office/drawing/2014/main" id="{A7C77A83-0718-428B-BBAD-CCA8280F9B0A}"/>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9384" y="5742214"/>
            <a:ext cx="2081379" cy="1028700"/>
          </a:xfrm>
          <a:prstGeom prst="rect">
            <a:avLst/>
          </a:prstGeom>
          <a:noFill/>
          <a:ln>
            <a:noFill/>
          </a:ln>
        </p:spPr>
      </p:pic>
      <p:pic>
        <p:nvPicPr>
          <p:cNvPr id="8" name="Picture 2" descr="C:\Documents and Settings\PlummO01\Desktop\KCC_Logo_New_2012_Framed.jpg">
            <a:extLst>
              <a:ext uri="{FF2B5EF4-FFF2-40B4-BE49-F238E27FC236}">
                <a16:creationId xmlns:a16="http://schemas.microsoft.com/office/drawing/2014/main" id="{DE4A1AA7-FED7-4FB7-96B4-ED380FF54739}"/>
              </a:ext>
            </a:extLst>
          </p:cNvPr>
          <p:cNvPicPr>
            <a:picLocks noChangeAspect="1" noChangeArrowheads="1"/>
          </p:cNvPicPr>
          <p:nvPr userDrawn="1"/>
        </p:nvPicPr>
        <p:blipFill>
          <a:blip r:embed="rId3" cstate="print"/>
          <a:srcRect/>
          <a:stretch>
            <a:fillRect/>
          </a:stretch>
        </p:blipFill>
        <p:spPr bwMode="auto">
          <a:xfrm>
            <a:off x="7547404" y="5821363"/>
            <a:ext cx="1129811" cy="819150"/>
          </a:xfrm>
          <a:prstGeom prst="rect">
            <a:avLst/>
          </a:prstGeom>
          <a:noFill/>
          <a:ln w="9525">
            <a:noFill/>
            <a:miter lim="800000"/>
            <a:headEnd/>
            <a:tailEnd/>
          </a:ln>
        </p:spPr>
      </p:pic>
      <p:cxnSp>
        <p:nvCxnSpPr>
          <p:cNvPr id="9" name="Straight Connector 6">
            <a:extLst>
              <a:ext uri="{FF2B5EF4-FFF2-40B4-BE49-F238E27FC236}">
                <a16:creationId xmlns:a16="http://schemas.microsoft.com/office/drawing/2014/main" id="{FC4D5DB0-1E46-4BB0-8DC5-42BC7E690623}"/>
              </a:ext>
            </a:extLst>
          </p:cNvPr>
          <p:cNvCxnSpPr>
            <a:cxnSpLocks noChangeShapeType="1"/>
          </p:cNvCxnSpPr>
          <p:nvPr userDrawn="1"/>
        </p:nvCxnSpPr>
        <p:spPr bwMode="auto">
          <a:xfrm>
            <a:off x="498231" y="5661025"/>
            <a:ext cx="8091337" cy="0"/>
          </a:xfrm>
          <a:prstGeom prst="line">
            <a:avLst/>
          </a:prstGeom>
          <a:noFill/>
          <a:ln w="12700">
            <a:solidFill>
              <a:schemeClr val="tx1"/>
            </a:solidFill>
            <a:round/>
            <a:headEnd/>
            <a:tailEnd/>
          </a:ln>
        </p:spPr>
      </p:cxnSp>
    </p:spTree>
    <p:extLst>
      <p:ext uri="{BB962C8B-B14F-4D97-AF65-F5344CB8AC3E}">
        <p14:creationId xmlns:p14="http://schemas.microsoft.com/office/powerpoint/2010/main" val="15847754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6537-10A0-4B49-B5C1-02B52A569D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424B70-6132-412B-B945-D726F09DB2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BF533D-4C08-4B1A-94E9-D575A6F885B6}"/>
              </a:ext>
            </a:extLst>
          </p:cNvPr>
          <p:cNvSpPr>
            <a:spLocks noGrp="1"/>
          </p:cNvSpPr>
          <p:nvPr>
            <p:ph type="dt" sz="half" idx="10"/>
          </p:nvPr>
        </p:nvSpPr>
        <p:spPr/>
        <p:txBody>
          <a:bodyPr/>
          <a:lstStyle/>
          <a:p>
            <a:fld id="{478CE7B7-0AB5-4245-8C71-C10509EBB88B}" type="datetimeFigureOut">
              <a:rPr lang="en-GB" smtClean="0"/>
              <a:t>04/02/2019</a:t>
            </a:fld>
            <a:endParaRPr lang="en-GB"/>
          </a:p>
        </p:txBody>
      </p:sp>
      <p:sp>
        <p:nvSpPr>
          <p:cNvPr id="5" name="Footer Placeholder 4">
            <a:extLst>
              <a:ext uri="{FF2B5EF4-FFF2-40B4-BE49-F238E27FC236}">
                <a16:creationId xmlns:a16="http://schemas.microsoft.com/office/drawing/2014/main" id="{08DF421D-EABD-4E4B-B3C2-0071AF411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6847B2-FF47-4975-8450-CC49A6E3E3AB}"/>
              </a:ext>
            </a:extLst>
          </p:cNvPr>
          <p:cNvSpPr>
            <a:spLocks noGrp="1"/>
          </p:cNvSpPr>
          <p:nvPr>
            <p:ph type="sldNum" sz="quarter" idx="12"/>
          </p:nvPr>
        </p:nvSpPr>
        <p:spPr/>
        <p:txBody>
          <a:bodyPr/>
          <a:lstStyle/>
          <a:p>
            <a:fld id="{03E9EA52-35DF-475A-8C81-8A75BE01B1C2}" type="slidenum">
              <a:rPr lang="en-GB" smtClean="0"/>
              <a:t>‹#›</a:t>
            </a:fld>
            <a:endParaRPr lang="en-GB"/>
          </a:p>
        </p:txBody>
      </p:sp>
      <p:pic>
        <p:nvPicPr>
          <p:cNvPr id="7" name="Picture 6" descr="cid:image002.jpg@01D320A7.27F94070">
            <a:extLst>
              <a:ext uri="{FF2B5EF4-FFF2-40B4-BE49-F238E27FC236}">
                <a16:creationId xmlns:a16="http://schemas.microsoft.com/office/drawing/2014/main" id="{EE86304F-7A6D-444E-AB97-B630EB83014A}"/>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8341" y="5742214"/>
            <a:ext cx="2081379" cy="1028700"/>
          </a:xfrm>
          <a:prstGeom prst="rect">
            <a:avLst/>
          </a:prstGeom>
          <a:noFill/>
          <a:ln>
            <a:noFill/>
          </a:ln>
        </p:spPr>
      </p:pic>
      <p:pic>
        <p:nvPicPr>
          <p:cNvPr id="8" name="Picture 2" descr="C:\Documents and Settings\PlummO01\Desktop\KCC_Logo_New_2012_Framed.jpg">
            <a:extLst>
              <a:ext uri="{FF2B5EF4-FFF2-40B4-BE49-F238E27FC236}">
                <a16:creationId xmlns:a16="http://schemas.microsoft.com/office/drawing/2014/main" id="{84156D6F-C8E2-4503-A1C6-F424BA7EE3E7}"/>
              </a:ext>
            </a:extLst>
          </p:cNvPr>
          <p:cNvPicPr>
            <a:picLocks noChangeAspect="1" noChangeArrowheads="1"/>
          </p:cNvPicPr>
          <p:nvPr userDrawn="1"/>
        </p:nvPicPr>
        <p:blipFill>
          <a:blip r:embed="rId3" cstate="print"/>
          <a:srcRect/>
          <a:stretch>
            <a:fillRect/>
          </a:stretch>
        </p:blipFill>
        <p:spPr bwMode="auto">
          <a:xfrm>
            <a:off x="7755936" y="5821363"/>
            <a:ext cx="1129811" cy="819150"/>
          </a:xfrm>
          <a:prstGeom prst="rect">
            <a:avLst/>
          </a:prstGeom>
          <a:noFill/>
          <a:ln w="9525">
            <a:noFill/>
            <a:miter lim="800000"/>
            <a:headEnd/>
            <a:tailEnd/>
          </a:ln>
        </p:spPr>
      </p:pic>
      <p:cxnSp>
        <p:nvCxnSpPr>
          <p:cNvPr id="9" name="Straight Connector 6">
            <a:extLst>
              <a:ext uri="{FF2B5EF4-FFF2-40B4-BE49-F238E27FC236}">
                <a16:creationId xmlns:a16="http://schemas.microsoft.com/office/drawing/2014/main" id="{25E4AC8F-1175-42B3-A937-787AF485AE04}"/>
              </a:ext>
            </a:extLst>
          </p:cNvPr>
          <p:cNvCxnSpPr>
            <a:cxnSpLocks noChangeShapeType="1"/>
          </p:cNvCxnSpPr>
          <p:nvPr userDrawn="1"/>
        </p:nvCxnSpPr>
        <p:spPr bwMode="auto">
          <a:xfrm>
            <a:off x="498231" y="5661025"/>
            <a:ext cx="8289940" cy="0"/>
          </a:xfrm>
          <a:prstGeom prst="line">
            <a:avLst/>
          </a:prstGeom>
          <a:noFill/>
          <a:ln w="12700">
            <a:solidFill>
              <a:schemeClr val="tx1"/>
            </a:solidFill>
            <a:round/>
            <a:headEnd/>
            <a:tailEnd/>
          </a:ln>
        </p:spPr>
      </p:cxnSp>
    </p:spTree>
    <p:extLst>
      <p:ext uri="{BB962C8B-B14F-4D97-AF65-F5344CB8AC3E}">
        <p14:creationId xmlns:p14="http://schemas.microsoft.com/office/powerpoint/2010/main" val="1298065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D064B21-3278-4091-814E-20B0829AF85C}" type="slidenum">
              <a:rPr lang="en-GB"/>
              <a:pPr>
                <a:defRPr/>
              </a:pPr>
              <a:t>‹#›</a:t>
            </a:fld>
            <a:endParaRPr lang="en-GB"/>
          </a:p>
        </p:txBody>
      </p:sp>
    </p:spTree>
    <p:extLst>
      <p:ext uri="{BB962C8B-B14F-4D97-AF65-F5344CB8AC3E}">
        <p14:creationId xmlns:p14="http://schemas.microsoft.com/office/powerpoint/2010/main" val="28416167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9FD3A-3833-460E-A248-85B95DB327C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156BD93-3500-42EF-871A-F9E66F1C9AF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CAFD27C-76F8-4819-BDCB-EE5389DB765F}"/>
              </a:ext>
            </a:extLst>
          </p:cNvPr>
          <p:cNvSpPr>
            <a:spLocks noGrp="1"/>
          </p:cNvSpPr>
          <p:nvPr>
            <p:ph type="dt" sz="half" idx="10"/>
          </p:nvPr>
        </p:nvSpPr>
        <p:spPr/>
        <p:txBody>
          <a:bodyPr/>
          <a:lstStyle/>
          <a:p>
            <a:fld id="{478CE7B7-0AB5-4245-8C71-C10509EBB88B}" type="datetimeFigureOut">
              <a:rPr lang="en-GB" smtClean="0"/>
              <a:t>04/02/2019</a:t>
            </a:fld>
            <a:endParaRPr lang="en-GB"/>
          </a:p>
        </p:txBody>
      </p:sp>
      <p:sp>
        <p:nvSpPr>
          <p:cNvPr id="5" name="Footer Placeholder 4">
            <a:extLst>
              <a:ext uri="{FF2B5EF4-FFF2-40B4-BE49-F238E27FC236}">
                <a16:creationId xmlns:a16="http://schemas.microsoft.com/office/drawing/2014/main" id="{3AE434B8-EADD-4E56-83F0-7693AACE45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54267A-1528-4967-868F-8C5D0D99887E}"/>
              </a:ext>
            </a:extLst>
          </p:cNvPr>
          <p:cNvSpPr>
            <a:spLocks noGrp="1"/>
          </p:cNvSpPr>
          <p:nvPr>
            <p:ph type="sldNum" sz="quarter" idx="12"/>
          </p:nvPr>
        </p:nvSpPr>
        <p:spPr/>
        <p:txBody>
          <a:bodyPr/>
          <a:lstStyle/>
          <a:p>
            <a:fld id="{03E9EA52-35DF-475A-8C81-8A75BE01B1C2}" type="slidenum">
              <a:rPr lang="en-GB" smtClean="0"/>
              <a:t>‹#›</a:t>
            </a:fld>
            <a:endParaRPr lang="en-GB"/>
          </a:p>
        </p:txBody>
      </p:sp>
      <p:pic>
        <p:nvPicPr>
          <p:cNvPr id="7" name="Picture 6" descr="cid:image002.jpg@01D320A7.27F94070">
            <a:extLst>
              <a:ext uri="{FF2B5EF4-FFF2-40B4-BE49-F238E27FC236}">
                <a16:creationId xmlns:a16="http://schemas.microsoft.com/office/drawing/2014/main" id="{1382A0D1-5759-4B09-BCF1-CA2D99247612}"/>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38550" y="5742214"/>
            <a:ext cx="2081379" cy="1028700"/>
          </a:xfrm>
          <a:prstGeom prst="rect">
            <a:avLst/>
          </a:prstGeom>
          <a:noFill/>
          <a:ln>
            <a:noFill/>
          </a:ln>
        </p:spPr>
      </p:pic>
      <p:pic>
        <p:nvPicPr>
          <p:cNvPr id="8" name="Picture 2" descr="C:\Documents and Settings\PlummO01\Desktop\KCC_Logo_New_2012_Framed.jpg">
            <a:extLst>
              <a:ext uri="{FF2B5EF4-FFF2-40B4-BE49-F238E27FC236}">
                <a16:creationId xmlns:a16="http://schemas.microsoft.com/office/drawing/2014/main" id="{D8044325-209A-49F5-97DF-F90516BFF632}"/>
              </a:ext>
            </a:extLst>
          </p:cNvPr>
          <p:cNvPicPr>
            <a:picLocks noChangeAspect="1" noChangeArrowheads="1"/>
          </p:cNvPicPr>
          <p:nvPr userDrawn="1"/>
        </p:nvPicPr>
        <p:blipFill>
          <a:blip r:embed="rId3" cstate="print"/>
          <a:srcRect/>
          <a:stretch>
            <a:fillRect/>
          </a:stretch>
        </p:blipFill>
        <p:spPr bwMode="auto">
          <a:xfrm>
            <a:off x="7755936" y="5821363"/>
            <a:ext cx="1129811" cy="819150"/>
          </a:xfrm>
          <a:prstGeom prst="rect">
            <a:avLst/>
          </a:prstGeom>
          <a:noFill/>
          <a:ln w="9525">
            <a:noFill/>
            <a:miter lim="800000"/>
            <a:headEnd/>
            <a:tailEnd/>
          </a:ln>
        </p:spPr>
      </p:pic>
      <p:cxnSp>
        <p:nvCxnSpPr>
          <p:cNvPr id="9" name="Straight Connector 6">
            <a:extLst>
              <a:ext uri="{FF2B5EF4-FFF2-40B4-BE49-F238E27FC236}">
                <a16:creationId xmlns:a16="http://schemas.microsoft.com/office/drawing/2014/main" id="{FCF0DA84-8B05-4A80-B4E3-25C9D9C37B58}"/>
              </a:ext>
            </a:extLst>
          </p:cNvPr>
          <p:cNvCxnSpPr>
            <a:cxnSpLocks noChangeShapeType="1"/>
          </p:cNvCxnSpPr>
          <p:nvPr userDrawn="1"/>
        </p:nvCxnSpPr>
        <p:spPr bwMode="auto">
          <a:xfrm>
            <a:off x="498231" y="5661025"/>
            <a:ext cx="8289940" cy="0"/>
          </a:xfrm>
          <a:prstGeom prst="line">
            <a:avLst/>
          </a:prstGeom>
          <a:noFill/>
          <a:ln w="12700">
            <a:solidFill>
              <a:schemeClr val="tx1"/>
            </a:solidFill>
            <a:round/>
            <a:headEnd/>
            <a:tailEnd/>
          </a:ln>
        </p:spPr>
      </p:cxnSp>
    </p:spTree>
    <p:extLst>
      <p:ext uri="{BB962C8B-B14F-4D97-AF65-F5344CB8AC3E}">
        <p14:creationId xmlns:p14="http://schemas.microsoft.com/office/powerpoint/2010/main" val="889226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C961-A431-44B4-B6D2-442EC29C23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BBB1F6-CF2E-4927-91C9-9052D3866FB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D6CD342-9893-43B2-9524-539015CBDAB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7C0A9BA-691B-4A5E-BAB8-B90AEF2F6823}"/>
              </a:ext>
            </a:extLst>
          </p:cNvPr>
          <p:cNvSpPr>
            <a:spLocks noGrp="1"/>
          </p:cNvSpPr>
          <p:nvPr>
            <p:ph type="dt" sz="half" idx="10"/>
          </p:nvPr>
        </p:nvSpPr>
        <p:spPr/>
        <p:txBody>
          <a:bodyPr/>
          <a:lstStyle/>
          <a:p>
            <a:fld id="{478CE7B7-0AB5-4245-8C71-C10509EBB88B}" type="datetimeFigureOut">
              <a:rPr lang="en-GB" smtClean="0"/>
              <a:t>04/02/2019</a:t>
            </a:fld>
            <a:endParaRPr lang="en-GB"/>
          </a:p>
        </p:txBody>
      </p:sp>
      <p:sp>
        <p:nvSpPr>
          <p:cNvPr id="6" name="Footer Placeholder 5">
            <a:extLst>
              <a:ext uri="{FF2B5EF4-FFF2-40B4-BE49-F238E27FC236}">
                <a16:creationId xmlns:a16="http://schemas.microsoft.com/office/drawing/2014/main" id="{E63916E4-34B5-433C-BF79-1EC5E8482D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6332AF-0585-4903-9B3B-6F57A1DE24EE}"/>
              </a:ext>
            </a:extLst>
          </p:cNvPr>
          <p:cNvSpPr>
            <a:spLocks noGrp="1"/>
          </p:cNvSpPr>
          <p:nvPr>
            <p:ph type="sldNum" sz="quarter" idx="12"/>
          </p:nvPr>
        </p:nvSpPr>
        <p:spPr/>
        <p:txBody>
          <a:bodyPr/>
          <a:lstStyle/>
          <a:p>
            <a:fld id="{03E9EA52-35DF-475A-8C81-8A75BE01B1C2}" type="slidenum">
              <a:rPr lang="en-GB" smtClean="0"/>
              <a:t>‹#›</a:t>
            </a:fld>
            <a:endParaRPr lang="en-GB"/>
          </a:p>
        </p:txBody>
      </p:sp>
      <p:pic>
        <p:nvPicPr>
          <p:cNvPr id="8" name="Picture 7" descr="cid:image002.jpg@01D320A7.27F94070">
            <a:extLst>
              <a:ext uri="{FF2B5EF4-FFF2-40B4-BE49-F238E27FC236}">
                <a16:creationId xmlns:a16="http://schemas.microsoft.com/office/drawing/2014/main" id="{A07A25FC-0E14-4D1C-9F3D-9B91863010D3}"/>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8341" y="5742214"/>
            <a:ext cx="2081379" cy="1028700"/>
          </a:xfrm>
          <a:prstGeom prst="rect">
            <a:avLst/>
          </a:prstGeom>
          <a:noFill/>
          <a:ln>
            <a:noFill/>
          </a:ln>
        </p:spPr>
      </p:pic>
      <p:pic>
        <p:nvPicPr>
          <p:cNvPr id="9" name="Picture 2" descr="C:\Documents and Settings\PlummO01\Desktop\KCC_Logo_New_2012_Framed.jpg">
            <a:extLst>
              <a:ext uri="{FF2B5EF4-FFF2-40B4-BE49-F238E27FC236}">
                <a16:creationId xmlns:a16="http://schemas.microsoft.com/office/drawing/2014/main" id="{2044FA02-362F-4263-A67D-8033D009CABB}"/>
              </a:ext>
            </a:extLst>
          </p:cNvPr>
          <p:cNvPicPr>
            <a:picLocks noChangeAspect="1" noChangeArrowheads="1"/>
          </p:cNvPicPr>
          <p:nvPr userDrawn="1"/>
        </p:nvPicPr>
        <p:blipFill>
          <a:blip r:embed="rId3" cstate="print"/>
          <a:srcRect/>
          <a:stretch>
            <a:fillRect/>
          </a:stretch>
        </p:blipFill>
        <p:spPr bwMode="auto">
          <a:xfrm>
            <a:off x="7755936" y="5821363"/>
            <a:ext cx="1129811" cy="819150"/>
          </a:xfrm>
          <a:prstGeom prst="rect">
            <a:avLst/>
          </a:prstGeom>
          <a:noFill/>
          <a:ln w="9525">
            <a:noFill/>
            <a:miter lim="800000"/>
            <a:headEnd/>
            <a:tailEnd/>
          </a:ln>
        </p:spPr>
      </p:pic>
      <p:cxnSp>
        <p:nvCxnSpPr>
          <p:cNvPr id="10" name="Straight Connector 6">
            <a:extLst>
              <a:ext uri="{FF2B5EF4-FFF2-40B4-BE49-F238E27FC236}">
                <a16:creationId xmlns:a16="http://schemas.microsoft.com/office/drawing/2014/main" id="{A6BB4ACE-CF40-4120-91FA-96878B19C2C5}"/>
              </a:ext>
            </a:extLst>
          </p:cNvPr>
          <p:cNvCxnSpPr>
            <a:cxnSpLocks noChangeShapeType="1"/>
          </p:cNvCxnSpPr>
          <p:nvPr userDrawn="1"/>
        </p:nvCxnSpPr>
        <p:spPr bwMode="auto">
          <a:xfrm>
            <a:off x="498231" y="5661025"/>
            <a:ext cx="8289940" cy="0"/>
          </a:xfrm>
          <a:prstGeom prst="line">
            <a:avLst/>
          </a:prstGeom>
          <a:noFill/>
          <a:ln w="12700">
            <a:solidFill>
              <a:schemeClr val="tx1"/>
            </a:solidFill>
            <a:round/>
            <a:headEnd/>
            <a:tailEnd/>
          </a:ln>
        </p:spPr>
      </p:cxnSp>
    </p:spTree>
    <p:extLst>
      <p:ext uri="{BB962C8B-B14F-4D97-AF65-F5344CB8AC3E}">
        <p14:creationId xmlns:p14="http://schemas.microsoft.com/office/powerpoint/2010/main" val="29471991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AF84C-2614-4DFB-96E5-354400352F1A}"/>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8C2F7D-E73B-42F8-959E-198F6215C65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7ACA2AD-C8C6-4189-B226-E6D0DBB49DB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78DCBD-05C5-4194-B7C1-48FC003691E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0F1FD188-3A02-4313-84C3-BA7C564A67C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D528BB-6EAE-4EF1-9DB6-2D10407392DE}"/>
              </a:ext>
            </a:extLst>
          </p:cNvPr>
          <p:cNvSpPr>
            <a:spLocks noGrp="1"/>
          </p:cNvSpPr>
          <p:nvPr>
            <p:ph type="dt" sz="half" idx="10"/>
          </p:nvPr>
        </p:nvSpPr>
        <p:spPr/>
        <p:txBody>
          <a:bodyPr/>
          <a:lstStyle/>
          <a:p>
            <a:fld id="{478CE7B7-0AB5-4245-8C71-C10509EBB88B}" type="datetimeFigureOut">
              <a:rPr lang="en-GB" smtClean="0"/>
              <a:t>04/02/2019</a:t>
            </a:fld>
            <a:endParaRPr lang="en-GB"/>
          </a:p>
        </p:txBody>
      </p:sp>
      <p:sp>
        <p:nvSpPr>
          <p:cNvPr id="8" name="Footer Placeholder 7">
            <a:extLst>
              <a:ext uri="{FF2B5EF4-FFF2-40B4-BE49-F238E27FC236}">
                <a16:creationId xmlns:a16="http://schemas.microsoft.com/office/drawing/2014/main" id="{5B8349A8-2EA1-4E4D-9765-BF858E6DF4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46B932C-0E26-4FF5-A4B9-408E18EA70AD}"/>
              </a:ext>
            </a:extLst>
          </p:cNvPr>
          <p:cNvSpPr>
            <a:spLocks noGrp="1"/>
          </p:cNvSpPr>
          <p:nvPr>
            <p:ph type="sldNum" sz="quarter" idx="12"/>
          </p:nvPr>
        </p:nvSpPr>
        <p:spPr/>
        <p:txBody>
          <a:bodyPr/>
          <a:lstStyle/>
          <a:p>
            <a:fld id="{03E9EA52-35DF-475A-8C81-8A75BE01B1C2}" type="slidenum">
              <a:rPr lang="en-GB" smtClean="0"/>
              <a:t>‹#›</a:t>
            </a:fld>
            <a:endParaRPr lang="en-GB"/>
          </a:p>
        </p:txBody>
      </p:sp>
      <p:pic>
        <p:nvPicPr>
          <p:cNvPr id="10" name="Picture 9" descr="cid:image002.jpg@01D320A7.27F94070">
            <a:extLst>
              <a:ext uri="{FF2B5EF4-FFF2-40B4-BE49-F238E27FC236}">
                <a16:creationId xmlns:a16="http://schemas.microsoft.com/office/drawing/2014/main" id="{A96F8987-55A3-4D36-8FFC-374506F8E0F4}"/>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8480" y="5742214"/>
            <a:ext cx="2081379" cy="1028700"/>
          </a:xfrm>
          <a:prstGeom prst="rect">
            <a:avLst/>
          </a:prstGeom>
          <a:noFill/>
          <a:ln>
            <a:noFill/>
          </a:ln>
        </p:spPr>
      </p:pic>
      <p:pic>
        <p:nvPicPr>
          <p:cNvPr id="11" name="Picture 2" descr="C:\Documents and Settings\PlummO01\Desktop\KCC_Logo_New_2012_Framed.jpg">
            <a:extLst>
              <a:ext uri="{FF2B5EF4-FFF2-40B4-BE49-F238E27FC236}">
                <a16:creationId xmlns:a16="http://schemas.microsoft.com/office/drawing/2014/main" id="{2B8DDB57-86EC-4BC6-939C-7F96A99E2B71}"/>
              </a:ext>
            </a:extLst>
          </p:cNvPr>
          <p:cNvPicPr>
            <a:picLocks noChangeAspect="1" noChangeArrowheads="1"/>
          </p:cNvPicPr>
          <p:nvPr userDrawn="1"/>
        </p:nvPicPr>
        <p:blipFill>
          <a:blip r:embed="rId3" cstate="print"/>
          <a:srcRect/>
          <a:stretch>
            <a:fillRect/>
          </a:stretch>
        </p:blipFill>
        <p:spPr bwMode="auto">
          <a:xfrm>
            <a:off x="7755936" y="5821363"/>
            <a:ext cx="1129811" cy="819150"/>
          </a:xfrm>
          <a:prstGeom prst="rect">
            <a:avLst/>
          </a:prstGeom>
          <a:noFill/>
          <a:ln w="9525">
            <a:noFill/>
            <a:miter lim="800000"/>
            <a:headEnd/>
            <a:tailEnd/>
          </a:ln>
        </p:spPr>
      </p:pic>
      <p:cxnSp>
        <p:nvCxnSpPr>
          <p:cNvPr id="12" name="Straight Connector 6">
            <a:extLst>
              <a:ext uri="{FF2B5EF4-FFF2-40B4-BE49-F238E27FC236}">
                <a16:creationId xmlns:a16="http://schemas.microsoft.com/office/drawing/2014/main" id="{1FF1939D-D792-4B75-92CA-236D8F6829FE}"/>
              </a:ext>
            </a:extLst>
          </p:cNvPr>
          <p:cNvCxnSpPr>
            <a:cxnSpLocks noChangeShapeType="1"/>
          </p:cNvCxnSpPr>
          <p:nvPr userDrawn="1"/>
        </p:nvCxnSpPr>
        <p:spPr bwMode="auto">
          <a:xfrm>
            <a:off x="498231" y="5661025"/>
            <a:ext cx="8289940" cy="0"/>
          </a:xfrm>
          <a:prstGeom prst="line">
            <a:avLst/>
          </a:prstGeom>
          <a:noFill/>
          <a:ln w="12700">
            <a:solidFill>
              <a:schemeClr val="tx1"/>
            </a:solidFill>
            <a:round/>
            <a:headEnd/>
            <a:tailEnd/>
          </a:ln>
        </p:spPr>
      </p:cxnSp>
    </p:spTree>
    <p:extLst>
      <p:ext uri="{BB962C8B-B14F-4D97-AF65-F5344CB8AC3E}">
        <p14:creationId xmlns:p14="http://schemas.microsoft.com/office/powerpoint/2010/main" val="38659756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51332-AD2C-4953-983D-A064DFEEBD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712B0B-55D0-44CA-BF41-CCA0448B7E21}"/>
              </a:ext>
            </a:extLst>
          </p:cNvPr>
          <p:cNvSpPr>
            <a:spLocks noGrp="1"/>
          </p:cNvSpPr>
          <p:nvPr>
            <p:ph type="dt" sz="half" idx="10"/>
          </p:nvPr>
        </p:nvSpPr>
        <p:spPr/>
        <p:txBody>
          <a:bodyPr/>
          <a:lstStyle/>
          <a:p>
            <a:fld id="{478CE7B7-0AB5-4245-8C71-C10509EBB88B}" type="datetimeFigureOut">
              <a:rPr lang="en-GB" smtClean="0"/>
              <a:t>04/02/2019</a:t>
            </a:fld>
            <a:endParaRPr lang="en-GB"/>
          </a:p>
        </p:txBody>
      </p:sp>
      <p:sp>
        <p:nvSpPr>
          <p:cNvPr id="4" name="Footer Placeholder 3">
            <a:extLst>
              <a:ext uri="{FF2B5EF4-FFF2-40B4-BE49-F238E27FC236}">
                <a16:creationId xmlns:a16="http://schemas.microsoft.com/office/drawing/2014/main" id="{0783D696-AD97-4E48-A635-7124286308AE}"/>
              </a:ext>
            </a:extLst>
          </p:cNvPr>
          <p:cNvSpPr>
            <a:spLocks noGrp="1"/>
          </p:cNvSpPr>
          <p:nvPr>
            <p:ph type="ftr" sz="quarter" idx="11"/>
          </p:nvPr>
        </p:nvSpPr>
        <p:spPr/>
        <p:txBody>
          <a:bodyPr/>
          <a:lstStyle/>
          <a:p>
            <a:endParaRPr lang="en-GB">
              <a:solidFill>
                <a:prstClr val="black"/>
              </a:solidFill>
            </a:endParaRPr>
          </a:p>
        </p:txBody>
      </p:sp>
      <p:sp>
        <p:nvSpPr>
          <p:cNvPr id="5" name="Slide Number Placeholder 4">
            <a:extLst>
              <a:ext uri="{FF2B5EF4-FFF2-40B4-BE49-F238E27FC236}">
                <a16:creationId xmlns:a16="http://schemas.microsoft.com/office/drawing/2014/main" id="{6BD6265F-5B6E-428A-8D7B-3085F600D53E}"/>
              </a:ext>
            </a:extLst>
          </p:cNvPr>
          <p:cNvSpPr>
            <a:spLocks noGrp="1"/>
          </p:cNvSpPr>
          <p:nvPr>
            <p:ph type="sldNum" sz="quarter" idx="12"/>
          </p:nvPr>
        </p:nvSpPr>
        <p:spPr/>
        <p:txBody>
          <a:bodyPr/>
          <a:lstStyle/>
          <a:p>
            <a:fld id="{03E9EA52-35DF-475A-8C81-8A75BE01B1C2}" type="slidenum">
              <a:rPr lang="en-GB" smtClean="0"/>
              <a:t>‹#›</a:t>
            </a:fld>
            <a:endParaRPr lang="en-GB"/>
          </a:p>
        </p:txBody>
      </p:sp>
      <p:pic>
        <p:nvPicPr>
          <p:cNvPr id="6" name="Picture 5" descr="cid:image002.jpg@01D320A7.27F94070">
            <a:extLst>
              <a:ext uri="{FF2B5EF4-FFF2-40B4-BE49-F238E27FC236}">
                <a16:creationId xmlns:a16="http://schemas.microsoft.com/office/drawing/2014/main" id="{E9D9AA71-6179-4055-9845-18CEED4BBE62}"/>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8411" y="5742214"/>
            <a:ext cx="2081379" cy="1028700"/>
          </a:xfrm>
          <a:prstGeom prst="rect">
            <a:avLst/>
          </a:prstGeom>
          <a:noFill/>
          <a:ln>
            <a:noFill/>
          </a:ln>
        </p:spPr>
      </p:pic>
      <p:pic>
        <p:nvPicPr>
          <p:cNvPr id="7" name="Picture 2" descr="C:\Documents and Settings\PlummO01\Desktop\KCC_Logo_New_2012_Framed.jpg">
            <a:extLst>
              <a:ext uri="{FF2B5EF4-FFF2-40B4-BE49-F238E27FC236}">
                <a16:creationId xmlns:a16="http://schemas.microsoft.com/office/drawing/2014/main" id="{5BFAE3D4-D5AC-4870-BB85-4010029B623F}"/>
              </a:ext>
            </a:extLst>
          </p:cNvPr>
          <p:cNvPicPr>
            <a:picLocks noChangeAspect="1" noChangeArrowheads="1"/>
          </p:cNvPicPr>
          <p:nvPr userDrawn="1"/>
        </p:nvPicPr>
        <p:blipFill>
          <a:blip r:embed="rId3" cstate="print"/>
          <a:srcRect/>
          <a:stretch>
            <a:fillRect/>
          </a:stretch>
        </p:blipFill>
        <p:spPr bwMode="auto">
          <a:xfrm>
            <a:off x="7755936" y="5821363"/>
            <a:ext cx="1129811" cy="819150"/>
          </a:xfrm>
          <a:prstGeom prst="rect">
            <a:avLst/>
          </a:prstGeom>
          <a:noFill/>
          <a:ln w="9525">
            <a:noFill/>
            <a:miter lim="800000"/>
            <a:headEnd/>
            <a:tailEnd/>
          </a:ln>
        </p:spPr>
      </p:pic>
      <p:cxnSp>
        <p:nvCxnSpPr>
          <p:cNvPr id="8" name="Straight Connector 7">
            <a:extLst>
              <a:ext uri="{FF2B5EF4-FFF2-40B4-BE49-F238E27FC236}">
                <a16:creationId xmlns:a16="http://schemas.microsoft.com/office/drawing/2014/main" id="{B6EB517D-022B-4442-9DEE-814B643B9365}"/>
              </a:ext>
            </a:extLst>
          </p:cNvPr>
          <p:cNvCxnSpPr>
            <a:cxnSpLocks noChangeShapeType="1"/>
          </p:cNvCxnSpPr>
          <p:nvPr userDrawn="1"/>
        </p:nvCxnSpPr>
        <p:spPr bwMode="auto">
          <a:xfrm>
            <a:off x="498231" y="5661025"/>
            <a:ext cx="8289940" cy="0"/>
          </a:xfrm>
          <a:prstGeom prst="line">
            <a:avLst/>
          </a:prstGeom>
          <a:noFill/>
          <a:ln w="12700">
            <a:solidFill>
              <a:schemeClr val="tx1"/>
            </a:solidFill>
            <a:round/>
            <a:headEnd/>
            <a:tailEnd/>
          </a:ln>
        </p:spPr>
      </p:cxnSp>
    </p:spTree>
    <p:extLst>
      <p:ext uri="{BB962C8B-B14F-4D97-AF65-F5344CB8AC3E}">
        <p14:creationId xmlns:p14="http://schemas.microsoft.com/office/powerpoint/2010/main" val="42560962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302114-1239-4F59-BCA1-D252C1245C78}"/>
              </a:ext>
            </a:extLst>
          </p:cNvPr>
          <p:cNvSpPr>
            <a:spLocks noGrp="1"/>
          </p:cNvSpPr>
          <p:nvPr>
            <p:ph type="dt" sz="half" idx="10"/>
          </p:nvPr>
        </p:nvSpPr>
        <p:spPr/>
        <p:txBody>
          <a:bodyPr/>
          <a:lstStyle/>
          <a:p>
            <a:fld id="{B26E9E66-107D-4B0E-8C75-83D33002C7C1}" type="datetime1">
              <a:rPr lang="en-GB" smtClean="0">
                <a:solidFill>
                  <a:prstClr val="black"/>
                </a:solidFill>
              </a:rPr>
              <a:pPr/>
              <a:t>04/02/2019</a:t>
            </a:fld>
            <a:endParaRPr lang="en-GB">
              <a:solidFill>
                <a:prstClr val="black"/>
              </a:solidFill>
            </a:endParaRPr>
          </a:p>
        </p:txBody>
      </p:sp>
      <p:sp>
        <p:nvSpPr>
          <p:cNvPr id="3" name="Footer Placeholder 2">
            <a:extLst>
              <a:ext uri="{FF2B5EF4-FFF2-40B4-BE49-F238E27FC236}">
                <a16:creationId xmlns:a16="http://schemas.microsoft.com/office/drawing/2014/main" id="{036E3388-DCAE-4C2C-B73D-A40679ECA78C}"/>
              </a:ext>
            </a:extLst>
          </p:cNvPr>
          <p:cNvSpPr>
            <a:spLocks noGrp="1"/>
          </p:cNvSpPr>
          <p:nvPr>
            <p:ph type="ftr" sz="quarter" idx="11"/>
          </p:nvPr>
        </p:nvSpPr>
        <p:spPr/>
        <p:txBody>
          <a:bodyPr/>
          <a:lstStyle/>
          <a:p>
            <a:endParaRPr lang="en-GB">
              <a:solidFill>
                <a:prstClr val="black"/>
              </a:solidFill>
            </a:endParaRPr>
          </a:p>
        </p:txBody>
      </p:sp>
      <p:sp>
        <p:nvSpPr>
          <p:cNvPr id="4" name="Slide Number Placeholder 3">
            <a:extLst>
              <a:ext uri="{FF2B5EF4-FFF2-40B4-BE49-F238E27FC236}">
                <a16:creationId xmlns:a16="http://schemas.microsoft.com/office/drawing/2014/main" id="{B80A2455-A3C1-4DDD-8E97-E4E85D809F0E}"/>
              </a:ext>
            </a:extLst>
          </p:cNvPr>
          <p:cNvSpPr>
            <a:spLocks noGrp="1"/>
          </p:cNvSpPr>
          <p:nvPr>
            <p:ph type="sldNum" sz="quarter" idx="12"/>
          </p:nvPr>
        </p:nvSpPr>
        <p:spPr/>
        <p:txBody>
          <a:bodyPr/>
          <a:lstStyle/>
          <a:p>
            <a:fld id="{93B2E52F-AC95-4AE6-9260-5F01212C4D57}" type="slidenum">
              <a:rPr lang="en-GB" smtClean="0">
                <a:solidFill>
                  <a:prstClr val="black"/>
                </a:solidFill>
              </a:rPr>
              <a:pPr/>
              <a:t>‹#›</a:t>
            </a:fld>
            <a:endParaRPr lang="en-GB">
              <a:solidFill>
                <a:prstClr val="black"/>
              </a:solidFill>
            </a:endParaRPr>
          </a:p>
        </p:txBody>
      </p:sp>
      <p:pic>
        <p:nvPicPr>
          <p:cNvPr id="5" name="Picture 4" descr="cid:image002.jpg@01D320A7.27F94070">
            <a:extLst>
              <a:ext uri="{FF2B5EF4-FFF2-40B4-BE49-F238E27FC236}">
                <a16:creationId xmlns:a16="http://schemas.microsoft.com/office/drawing/2014/main" id="{B57B6818-4B0D-484C-BED2-CDD9926265A8}"/>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8480" y="5742214"/>
            <a:ext cx="2081379" cy="1028700"/>
          </a:xfrm>
          <a:prstGeom prst="rect">
            <a:avLst/>
          </a:prstGeom>
          <a:noFill/>
          <a:ln>
            <a:noFill/>
          </a:ln>
        </p:spPr>
      </p:pic>
      <p:pic>
        <p:nvPicPr>
          <p:cNvPr id="6" name="Picture 2" descr="C:\Documents and Settings\PlummO01\Desktop\KCC_Logo_New_2012_Framed.jpg">
            <a:extLst>
              <a:ext uri="{FF2B5EF4-FFF2-40B4-BE49-F238E27FC236}">
                <a16:creationId xmlns:a16="http://schemas.microsoft.com/office/drawing/2014/main" id="{BC40862D-0273-41B5-89A0-DE14D03C94B0}"/>
              </a:ext>
            </a:extLst>
          </p:cNvPr>
          <p:cNvPicPr>
            <a:picLocks noChangeAspect="1" noChangeArrowheads="1"/>
          </p:cNvPicPr>
          <p:nvPr userDrawn="1"/>
        </p:nvPicPr>
        <p:blipFill>
          <a:blip r:embed="rId3" cstate="print"/>
          <a:srcRect/>
          <a:stretch>
            <a:fillRect/>
          </a:stretch>
        </p:blipFill>
        <p:spPr bwMode="auto">
          <a:xfrm>
            <a:off x="7755936" y="5821363"/>
            <a:ext cx="1129811" cy="819150"/>
          </a:xfrm>
          <a:prstGeom prst="rect">
            <a:avLst/>
          </a:prstGeom>
          <a:noFill/>
          <a:ln w="9525">
            <a:noFill/>
            <a:miter lim="800000"/>
            <a:headEnd/>
            <a:tailEnd/>
          </a:ln>
        </p:spPr>
      </p:pic>
      <p:cxnSp>
        <p:nvCxnSpPr>
          <p:cNvPr id="7" name="Straight Connector 6">
            <a:extLst>
              <a:ext uri="{FF2B5EF4-FFF2-40B4-BE49-F238E27FC236}">
                <a16:creationId xmlns:a16="http://schemas.microsoft.com/office/drawing/2014/main" id="{7E10EE8E-332E-4E19-97AB-AD773380FE52}"/>
              </a:ext>
            </a:extLst>
          </p:cNvPr>
          <p:cNvCxnSpPr>
            <a:cxnSpLocks noChangeShapeType="1"/>
          </p:cNvCxnSpPr>
          <p:nvPr userDrawn="1"/>
        </p:nvCxnSpPr>
        <p:spPr bwMode="auto">
          <a:xfrm>
            <a:off x="498231" y="5661025"/>
            <a:ext cx="8289940" cy="0"/>
          </a:xfrm>
          <a:prstGeom prst="line">
            <a:avLst/>
          </a:prstGeom>
          <a:noFill/>
          <a:ln w="12700">
            <a:solidFill>
              <a:schemeClr val="tx1"/>
            </a:solidFill>
            <a:round/>
            <a:headEnd/>
            <a:tailEnd/>
          </a:ln>
        </p:spPr>
      </p:cxnSp>
    </p:spTree>
    <p:extLst>
      <p:ext uri="{BB962C8B-B14F-4D97-AF65-F5344CB8AC3E}">
        <p14:creationId xmlns:p14="http://schemas.microsoft.com/office/powerpoint/2010/main" val="337810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5EFB7-CC03-4619-92E9-E3D12C8C3B0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DD60150-6FE0-493A-9999-7F092C7C447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53ED79-43D4-4D89-A5C4-5A4F75B1562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06224A2-46A6-4EAC-9AF7-9980F6950FE5}"/>
              </a:ext>
            </a:extLst>
          </p:cNvPr>
          <p:cNvSpPr>
            <a:spLocks noGrp="1"/>
          </p:cNvSpPr>
          <p:nvPr>
            <p:ph type="dt" sz="half" idx="10"/>
          </p:nvPr>
        </p:nvSpPr>
        <p:spPr/>
        <p:txBody>
          <a:bodyPr/>
          <a:lstStyle/>
          <a:p>
            <a:fld id="{478CE7B7-0AB5-4245-8C71-C10509EBB88B}" type="datetimeFigureOut">
              <a:rPr lang="en-GB" smtClean="0"/>
              <a:t>04/02/2019</a:t>
            </a:fld>
            <a:endParaRPr lang="en-GB"/>
          </a:p>
        </p:txBody>
      </p:sp>
      <p:sp>
        <p:nvSpPr>
          <p:cNvPr id="6" name="Footer Placeholder 5">
            <a:extLst>
              <a:ext uri="{FF2B5EF4-FFF2-40B4-BE49-F238E27FC236}">
                <a16:creationId xmlns:a16="http://schemas.microsoft.com/office/drawing/2014/main" id="{A8B80EB4-41FC-4689-A2C3-0D8A84E6B3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79CDFD-4C6C-4E69-B748-522EA8C61B61}"/>
              </a:ext>
            </a:extLst>
          </p:cNvPr>
          <p:cNvSpPr>
            <a:spLocks noGrp="1"/>
          </p:cNvSpPr>
          <p:nvPr>
            <p:ph type="sldNum" sz="quarter" idx="12"/>
          </p:nvPr>
        </p:nvSpPr>
        <p:spPr/>
        <p:txBody>
          <a:bodyPr/>
          <a:lstStyle/>
          <a:p>
            <a:fld id="{03E9EA52-35DF-475A-8C81-8A75BE01B1C2}" type="slidenum">
              <a:rPr lang="en-GB" smtClean="0"/>
              <a:t>‹#›</a:t>
            </a:fld>
            <a:endParaRPr lang="en-GB"/>
          </a:p>
        </p:txBody>
      </p:sp>
    </p:spTree>
    <p:extLst>
      <p:ext uri="{BB962C8B-B14F-4D97-AF65-F5344CB8AC3E}">
        <p14:creationId xmlns:p14="http://schemas.microsoft.com/office/powerpoint/2010/main" val="1777062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906E9-DB4A-41D4-9CFE-F37F18649C7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35E5DBB-108F-4FC4-83D8-0D1DF760C1E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077F2AC8-6F70-4DCB-BFA7-D616581BC87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659C9D5-33D9-4F6C-B94A-B63469E0EE2F}"/>
              </a:ext>
            </a:extLst>
          </p:cNvPr>
          <p:cNvSpPr>
            <a:spLocks noGrp="1"/>
          </p:cNvSpPr>
          <p:nvPr>
            <p:ph type="dt" sz="half" idx="10"/>
          </p:nvPr>
        </p:nvSpPr>
        <p:spPr/>
        <p:txBody>
          <a:bodyPr/>
          <a:lstStyle/>
          <a:p>
            <a:fld id="{EA079BD4-484C-4903-B165-B25267DAD913}" type="datetime1">
              <a:rPr lang="en-GB" smtClean="0">
                <a:solidFill>
                  <a:prstClr val="black"/>
                </a:solidFill>
              </a:rPr>
              <a:pPr/>
              <a:t>04/02/2019</a:t>
            </a:fld>
            <a:endParaRPr lang="en-GB">
              <a:solidFill>
                <a:prstClr val="black"/>
              </a:solidFill>
            </a:endParaRPr>
          </a:p>
        </p:txBody>
      </p:sp>
      <p:sp>
        <p:nvSpPr>
          <p:cNvPr id="6" name="Footer Placeholder 5">
            <a:extLst>
              <a:ext uri="{FF2B5EF4-FFF2-40B4-BE49-F238E27FC236}">
                <a16:creationId xmlns:a16="http://schemas.microsoft.com/office/drawing/2014/main" id="{8FACE406-CF50-4DAE-9BE6-D3D366DC1A3A}"/>
              </a:ext>
            </a:extLst>
          </p:cNvPr>
          <p:cNvSpPr>
            <a:spLocks noGrp="1"/>
          </p:cNvSpPr>
          <p:nvPr>
            <p:ph type="ftr" sz="quarter" idx="11"/>
          </p:nvPr>
        </p:nvSpPr>
        <p:spPr/>
        <p:txBody>
          <a:bodyPr/>
          <a:lstStyle/>
          <a:p>
            <a:endParaRPr lang="en-GB">
              <a:solidFill>
                <a:prstClr val="black"/>
              </a:solidFill>
            </a:endParaRPr>
          </a:p>
        </p:txBody>
      </p:sp>
      <p:sp>
        <p:nvSpPr>
          <p:cNvPr id="7" name="Slide Number Placeholder 6">
            <a:extLst>
              <a:ext uri="{FF2B5EF4-FFF2-40B4-BE49-F238E27FC236}">
                <a16:creationId xmlns:a16="http://schemas.microsoft.com/office/drawing/2014/main" id="{CC5A4F31-F38C-4FA6-A448-8E45F32BA307}"/>
              </a:ext>
            </a:extLst>
          </p:cNvPr>
          <p:cNvSpPr>
            <a:spLocks noGrp="1"/>
          </p:cNvSpPr>
          <p:nvPr>
            <p:ph type="sldNum" sz="quarter" idx="12"/>
          </p:nvPr>
        </p:nvSpPr>
        <p:spPr/>
        <p:txBody>
          <a:bodyPr/>
          <a:lstStyle/>
          <a:p>
            <a:fld id="{93B2E52F-AC95-4AE6-9260-5F01212C4D5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312335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D5242-FB9C-4606-9327-9A04C3DCD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28E3EB-94CC-4719-BB5A-2BF818B9BF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425E19-EB59-4F99-A4A1-7308C77F7DC3}"/>
              </a:ext>
            </a:extLst>
          </p:cNvPr>
          <p:cNvSpPr>
            <a:spLocks noGrp="1"/>
          </p:cNvSpPr>
          <p:nvPr>
            <p:ph type="dt" sz="half" idx="10"/>
          </p:nvPr>
        </p:nvSpPr>
        <p:spPr/>
        <p:txBody>
          <a:bodyPr/>
          <a:lstStyle/>
          <a:p>
            <a:fld id="{628199DF-0C7B-4F6F-8E48-DBB584A6F1C1}" type="datetime1">
              <a:rPr lang="en-GB" smtClean="0">
                <a:solidFill>
                  <a:prstClr val="black"/>
                </a:solidFill>
              </a:rPr>
              <a:pPr/>
              <a:t>04/02/2019</a:t>
            </a:fld>
            <a:endParaRPr lang="en-GB">
              <a:solidFill>
                <a:prstClr val="black"/>
              </a:solidFill>
            </a:endParaRPr>
          </a:p>
        </p:txBody>
      </p:sp>
      <p:sp>
        <p:nvSpPr>
          <p:cNvPr id="5" name="Footer Placeholder 4">
            <a:extLst>
              <a:ext uri="{FF2B5EF4-FFF2-40B4-BE49-F238E27FC236}">
                <a16:creationId xmlns:a16="http://schemas.microsoft.com/office/drawing/2014/main" id="{FACCB873-6A2E-4A77-A4DD-CB25D447C177}"/>
              </a:ext>
            </a:extLst>
          </p:cNvPr>
          <p:cNvSpPr>
            <a:spLocks noGrp="1"/>
          </p:cNvSpPr>
          <p:nvPr>
            <p:ph type="ftr" sz="quarter" idx="11"/>
          </p:nvPr>
        </p:nvSpPr>
        <p:spPr/>
        <p:txBody>
          <a:bodyPr/>
          <a:lstStyle/>
          <a:p>
            <a:endParaRPr lang="en-GB">
              <a:solidFill>
                <a:prstClr val="black"/>
              </a:solidFill>
            </a:endParaRPr>
          </a:p>
        </p:txBody>
      </p:sp>
      <p:sp>
        <p:nvSpPr>
          <p:cNvPr id="6" name="Slide Number Placeholder 5">
            <a:extLst>
              <a:ext uri="{FF2B5EF4-FFF2-40B4-BE49-F238E27FC236}">
                <a16:creationId xmlns:a16="http://schemas.microsoft.com/office/drawing/2014/main" id="{ACF318C2-C482-4762-999C-69E3502ECCAC}"/>
              </a:ext>
            </a:extLst>
          </p:cNvPr>
          <p:cNvSpPr>
            <a:spLocks noGrp="1"/>
          </p:cNvSpPr>
          <p:nvPr>
            <p:ph type="sldNum" sz="quarter" idx="12"/>
          </p:nvPr>
        </p:nvSpPr>
        <p:spPr/>
        <p:txBody>
          <a:bodyPr/>
          <a:lstStyle/>
          <a:p>
            <a:fld id="{93B2E52F-AC95-4AE6-9260-5F01212C4D5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0826909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8DF027-55C0-46D0-A7AD-F102099B080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D62942-A8D8-42F1-86E5-8BA0B28B0A41}"/>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AC5903-C548-458C-94A0-41B3A21332C7}"/>
              </a:ext>
            </a:extLst>
          </p:cNvPr>
          <p:cNvSpPr>
            <a:spLocks noGrp="1"/>
          </p:cNvSpPr>
          <p:nvPr>
            <p:ph type="dt" sz="half" idx="10"/>
          </p:nvPr>
        </p:nvSpPr>
        <p:spPr/>
        <p:txBody>
          <a:bodyPr/>
          <a:lstStyle/>
          <a:p>
            <a:fld id="{C94C75AA-14DE-4BEB-80DA-EC2A92080B69}" type="datetime1">
              <a:rPr lang="en-GB" smtClean="0">
                <a:solidFill>
                  <a:prstClr val="black"/>
                </a:solidFill>
              </a:rPr>
              <a:pPr/>
              <a:t>04/02/2019</a:t>
            </a:fld>
            <a:endParaRPr lang="en-GB">
              <a:solidFill>
                <a:prstClr val="black"/>
              </a:solidFill>
            </a:endParaRPr>
          </a:p>
        </p:txBody>
      </p:sp>
      <p:sp>
        <p:nvSpPr>
          <p:cNvPr id="5" name="Footer Placeholder 4">
            <a:extLst>
              <a:ext uri="{FF2B5EF4-FFF2-40B4-BE49-F238E27FC236}">
                <a16:creationId xmlns:a16="http://schemas.microsoft.com/office/drawing/2014/main" id="{4538BFE0-B346-4EA1-B5F3-978073CE1568}"/>
              </a:ext>
            </a:extLst>
          </p:cNvPr>
          <p:cNvSpPr>
            <a:spLocks noGrp="1"/>
          </p:cNvSpPr>
          <p:nvPr>
            <p:ph type="ftr" sz="quarter" idx="11"/>
          </p:nvPr>
        </p:nvSpPr>
        <p:spPr/>
        <p:txBody>
          <a:bodyPr/>
          <a:lstStyle/>
          <a:p>
            <a:endParaRPr lang="en-GB">
              <a:solidFill>
                <a:prstClr val="black"/>
              </a:solidFill>
            </a:endParaRPr>
          </a:p>
        </p:txBody>
      </p:sp>
      <p:sp>
        <p:nvSpPr>
          <p:cNvPr id="6" name="Slide Number Placeholder 5">
            <a:extLst>
              <a:ext uri="{FF2B5EF4-FFF2-40B4-BE49-F238E27FC236}">
                <a16:creationId xmlns:a16="http://schemas.microsoft.com/office/drawing/2014/main" id="{73A1DADD-5039-467D-9DFC-65BA4D905C96}"/>
              </a:ext>
            </a:extLst>
          </p:cNvPr>
          <p:cNvSpPr>
            <a:spLocks noGrp="1"/>
          </p:cNvSpPr>
          <p:nvPr>
            <p:ph type="sldNum" sz="quarter" idx="12"/>
          </p:nvPr>
        </p:nvSpPr>
        <p:spPr/>
        <p:txBody>
          <a:bodyPr/>
          <a:lstStyle/>
          <a:p>
            <a:fld id="{93B2E52F-AC95-4AE6-9260-5F01212C4D5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899663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a:ln>
            <a:noFill/>
          </a:ln>
        </p:spPr>
        <p:txBody>
          <a:bodyPr>
            <a:normAutofit/>
          </a:bodyPr>
          <a:lstStyle>
            <a:lvl1pPr algn="ctr">
              <a:defRPr sz="2800" b="1">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982960"/>
          </a:xfrm>
          <a:ln>
            <a:noFill/>
          </a:ln>
        </p:spPr>
        <p:txBody>
          <a:bodyPr>
            <a:normAutofit/>
          </a:bodyPr>
          <a:lstStyle>
            <a:lvl1pPr marL="0" indent="0" algn="ctr">
              <a:buNone/>
              <a:defRPr sz="20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250919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333EB95-6EFE-46F4-B38D-4863FFF27FDF}" type="slidenum">
              <a:rPr lang="en-GB"/>
              <a:pPr>
                <a:defRPr/>
              </a:pPr>
              <a:t>‹#›</a:t>
            </a:fld>
            <a:endParaRPr lang="en-GB"/>
          </a:p>
        </p:txBody>
      </p:sp>
    </p:spTree>
    <p:extLst>
      <p:ext uri="{BB962C8B-B14F-4D97-AF65-F5344CB8AC3E}">
        <p14:creationId xmlns:p14="http://schemas.microsoft.com/office/powerpoint/2010/main" val="32156467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Rectangle 3"/>
          <p:cNvSpPr/>
          <p:nvPr userDrawn="1"/>
        </p:nvSpPr>
        <p:spPr>
          <a:xfrm>
            <a:off x="7866043" y="638978"/>
            <a:ext cx="1277957" cy="1399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ED9ABE0E-ECEB-45D5-8AEF-0370EF879381}"/>
              </a:ext>
            </a:extLst>
          </p:cNvPr>
          <p:cNvSpPr>
            <a:spLocks noGrp="1"/>
          </p:cNvSpPr>
          <p:nvPr>
            <p:ph idx="1"/>
          </p:nvPr>
        </p:nvSpPr>
        <p:spPr bwMode="auto">
          <a:xfrm>
            <a:off x="250825" y="863716"/>
            <a:ext cx="8642350" cy="5360378"/>
          </a:xfrm>
          <a:prstGeom prst="rect">
            <a:avLst/>
          </a:prstGeom>
          <a:no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laceholder 1">
            <a:extLst>
              <a:ext uri="{FF2B5EF4-FFF2-40B4-BE49-F238E27FC236}">
                <a16:creationId xmlns:a16="http://schemas.microsoft.com/office/drawing/2014/main" id="{FDBB833A-EE2D-40B8-910D-92C73D01AF05}"/>
              </a:ext>
            </a:extLst>
          </p:cNvPr>
          <p:cNvSpPr>
            <a:spLocks noGrp="1"/>
          </p:cNvSpPr>
          <p:nvPr>
            <p:ph type="title"/>
          </p:nvPr>
        </p:nvSpPr>
        <p:spPr bwMode="auto">
          <a:xfrm>
            <a:off x="88134" y="0"/>
            <a:ext cx="9055865" cy="6386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Tree>
    <p:extLst>
      <p:ext uri="{BB962C8B-B14F-4D97-AF65-F5344CB8AC3E}">
        <p14:creationId xmlns:p14="http://schemas.microsoft.com/office/powerpoint/2010/main" val="16061300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Rectangle 3"/>
          <p:cNvSpPr/>
          <p:nvPr userDrawn="1"/>
        </p:nvSpPr>
        <p:spPr>
          <a:xfrm>
            <a:off x="7866043" y="638978"/>
            <a:ext cx="1277957" cy="1399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ED9ABE0E-ECEB-45D5-8AEF-0370EF879381}"/>
              </a:ext>
            </a:extLst>
          </p:cNvPr>
          <p:cNvSpPr>
            <a:spLocks noGrp="1"/>
          </p:cNvSpPr>
          <p:nvPr>
            <p:ph idx="1"/>
          </p:nvPr>
        </p:nvSpPr>
        <p:spPr bwMode="auto">
          <a:xfrm>
            <a:off x="250825" y="863716"/>
            <a:ext cx="8642350" cy="5360378"/>
          </a:xfrm>
          <a:prstGeom prst="rect">
            <a:avLst/>
          </a:prstGeom>
          <a:no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laceholder 1">
            <a:extLst>
              <a:ext uri="{FF2B5EF4-FFF2-40B4-BE49-F238E27FC236}">
                <a16:creationId xmlns:a16="http://schemas.microsoft.com/office/drawing/2014/main" id="{FDBB833A-EE2D-40B8-910D-92C73D01AF05}"/>
              </a:ext>
            </a:extLst>
          </p:cNvPr>
          <p:cNvSpPr>
            <a:spLocks noGrp="1"/>
          </p:cNvSpPr>
          <p:nvPr>
            <p:ph type="title"/>
          </p:nvPr>
        </p:nvSpPr>
        <p:spPr bwMode="auto">
          <a:xfrm>
            <a:off x="88134" y="0"/>
            <a:ext cx="9055865" cy="6386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Tree>
    <p:extLst>
      <p:ext uri="{BB962C8B-B14F-4D97-AF65-F5344CB8AC3E}">
        <p14:creationId xmlns:p14="http://schemas.microsoft.com/office/powerpoint/2010/main" val="136410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8650" y="6237288"/>
            <a:ext cx="8604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p:cNvCxnSpPr>
            <a:cxnSpLocks noChangeShapeType="1"/>
          </p:cNvCxnSpPr>
          <p:nvPr/>
        </p:nvCxnSpPr>
        <p:spPr bwMode="auto">
          <a:xfrm>
            <a:off x="107950" y="6199188"/>
            <a:ext cx="89646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D029023A-2FE6-4286-9DC1-7452791915D3}" type="datetimeFigureOut">
              <a:rPr lang="en-GB"/>
              <a:pPr>
                <a:defRPr/>
              </a:pPr>
              <a:t>04/02/2019</a:t>
            </a:fld>
            <a:endParaRPr lang="en-GB" dirty="0"/>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926D5AF-31EA-4F4A-AB13-EB57E760A5B5}" type="slidenum">
              <a:rPr lang="en-GB"/>
              <a:pPr>
                <a:defRPr/>
              </a:pPr>
              <a:t>‹#›</a:t>
            </a:fld>
            <a:endParaRPr lang="en-GB"/>
          </a:p>
        </p:txBody>
      </p:sp>
    </p:spTree>
    <p:extLst>
      <p:ext uri="{BB962C8B-B14F-4D97-AF65-F5344CB8AC3E}">
        <p14:creationId xmlns:p14="http://schemas.microsoft.com/office/powerpoint/2010/main" val="19933925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005AD03A-5B66-49D4-B448-E8D1788F6F4F}" type="datetimeFigureOut">
              <a:rPr lang="en-GB"/>
              <a:pPr>
                <a:defRPr/>
              </a:pPr>
              <a:t>04/02/2019</a:t>
            </a:fld>
            <a:endParaRPr lang="en-GB"/>
          </a:p>
        </p:txBody>
      </p:sp>
      <p:sp>
        <p:nvSpPr>
          <p:cNvPr id="8"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9"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A7C9613-C59B-4DD5-93BD-9BACE434D12F}" type="slidenum">
              <a:rPr lang="en-GB"/>
              <a:pPr>
                <a:defRPr/>
              </a:pPr>
              <a:t>‹#›</a:t>
            </a:fld>
            <a:endParaRPr lang="en-GB"/>
          </a:p>
        </p:txBody>
      </p:sp>
    </p:spTree>
    <p:extLst>
      <p:ext uri="{BB962C8B-B14F-4D97-AF65-F5344CB8AC3E}">
        <p14:creationId xmlns:p14="http://schemas.microsoft.com/office/powerpoint/2010/main" val="19634914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906E9-DB4A-41D4-9CFE-F37F18649C7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35E5DBB-108F-4FC4-83D8-0D1DF760C1E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077F2AC8-6F70-4DCB-BFA7-D616581BC87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659C9D5-33D9-4F6C-B94A-B63469E0EE2F}"/>
              </a:ext>
            </a:extLst>
          </p:cNvPr>
          <p:cNvSpPr>
            <a:spLocks noGrp="1"/>
          </p:cNvSpPr>
          <p:nvPr>
            <p:ph type="dt" sz="half" idx="10"/>
          </p:nvPr>
        </p:nvSpPr>
        <p:spPr/>
        <p:txBody>
          <a:bodyPr/>
          <a:lstStyle/>
          <a:p>
            <a:fld id="{EA079BD4-484C-4903-B165-B25267DAD913}" type="datetime1">
              <a:rPr lang="en-GB" smtClean="0">
                <a:solidFill>
                  <a:prstClr val="black"/>
                </a:solidFill>
              </a:rPr>
              <a:pPr/>
              <a:t>04/02/2019</a:t>
            </a:fld>
            <a:endParaRPr lang="en-GB">
              <a:solidFill>
                <a:prstClr val="black"/>
              </a:solidFill>
            </a:endParaRPr>
          </a:p>
        </p:txBody>
      </p:sp>
      <p:sp>
        <p:nvSpPr>
          <p:cNvPr id="6" name="Footer Placeholder 5">
            <a:extLst>
              <a:ext uri="{FF2B5EF4-FFF2-40B4-BE49-F238E27FC236}">
                <a16:creationId xmlns:a16="http://schemas.microsoft.com/office/drawing/2014/main" id="{8FACE406-CF50-4DAE-9BE6-D3D366DC1A3A}"/>
              </a:ext>
            </a:extLst>
          </p:cNvPr>
          <p:cNvSpPr>
            <a:spLocks noGrp="1"/>
          </p:cNvSpPr>
          <p:nvPr>
            <p:ph type="ftr" sz="quarter" idx="11"/>
          </p:nvPr>
        </p:nvSpPr>
        <p:spPr/>
        <p:txBody>
          <a:bodyPr/>
          <a:lstStyle/>
          <a:p>
            <a:endParaRPr lang="en-GB">
              <a:solidFill>
                <a:prstClr val="black"/>
              </a:solidFill>
            </a:endParaRPr>
          </a:p>
        </p:txBody>
      </p:sp>
      <p:sp>
        <p:nvSpPr>
          <p:cNvPr id="7" name="Slide Number Placeholder 6">
            <a:extLst>
              <a:ext uri="{FF2B5EF4-FFF2-40B4-BE49-F238E27FC236}">
                <a16:creationId xmlns:a16="http://schemas.microsoft.com/office/drawing/2014/main" id="{CC5A4F31-F38C-4FA6-A448-8E45F32BA307}"/>
              </a:ext>
            </a:extLst>
          </p:cNvPr>
          <p:cNvSpPr>
            <a:spLocks noGrp="1"/>
          </p:cNvSpPr>
          <p:nvPr>
            <p:ph type="sldNum" sz="quarter" idx="12"/>
          </p:nvPr>
        </p:nvSpPr>
        <p:spPr/>
        <p:txBody>
          <a:bodyPr/>
          <a:lstStyle/>
          <a:p>
            <a:fld id="{93B2E52F-AC95-4AE6-9260-5F01212C4D5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4436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5DB60E1-62FF-449B-92D9-361E1A2C7BD2}" type="slidenum">
              <a:rPr lang="en-GB"/>
              <a:pPr>
                <a:defRPr/>
              </a:pPr>
              <a:t>‹#›</a:t>
            </a:fld>
            <a:endParaRPr lang="en-GB"/>
          </a:p>
        </p:txBody>
      </p:sp>
    </p:spTree>
    <p:extLst>
      <p:ext uri="{BB962C8B-B14F-4D97-AF65-F5344CB8AC3E}">
        <p14:creationId xmlns:p14="http://schemas.microsoft.com/office/powerpoint/2010/main" val="3154465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D86BAE3-B286-4F62-B15D-1735B833CB21}" type="slidenum">
              <a:rPr lang="en-GB"/>
              <a:pPr>
                <a:defRPr/>
              </a:pPr>
              <a:t>‹#›</a:t>
            </a:fld>
            <a:endParaRPr lang="en-GB"/>
          </a:p>
        </p:txBody>
      </p:sp>
    </p:spTree>
    <p:extLst>
      <p:ext uri="{BB962C8B-B14F-4D97-AF65-F5344CB8AC3E}">
        <p14:creationId xmlns:p14="http://schemas.microsoft.com/office/powerpoint/2010/main" val="2581048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025BC26-426E-488F-8658-93ABD0B04137}" type="slidenum">
              <a:rPr lang="en-GB"/>
              <a:pPr>
                <a:defRPr/>
              </a:pPr>
              <a:t>‹#›</a:t>
            </a:fld>
            <a:endParaRPr lang="en-GB"/>
          </a:p>
        </p:txBody>
      </p:sp>
    </p:spTree>
    <p:extLst>
      <p:ext uri="{BB962C8B-B14F-4D97-AF65-F5344CB8AC3E}">
        <p14:creationId xmlns:p14="http://schemas.microsoft.com/office/powerpoint/2010/main" val="51220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1.xml"/><Relationship Id="rId7"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31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438294F-03D5-4029-B8E7-0498C453A500}" type="slidenum">
              <a:rPr lang="en-GB"/>
              <a:pPr>
                <a:defRPr/>
              </a:pPr>
              <a:t>‹#›</a:t>
            </a:fld>
            <a:endParaRPr lang="en-GB"/>
          </a:p>
        </p:txBody>
      </p:sp>
      <p:pic>
        <p:nvPicPr>
          <p:cNvPr id="1031"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227763" y="188916"/>
            <a:ext cx="27368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16125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31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438294F-03D5-4029-B8E7-0498C453A500}" type="slidenum">
              <a:rPr lang="en-GB"/>
              <a:pPr>
                <a:defRPr/>
              </a:pPr>
              <a:t>‹#›</a:t>
            </a:fld>
            <a:endParaRPr lang="en-GB"/>
          </a:p>
        </p:txBody>
      </p:sp>
      <p:pic>
        <p:nvPicPr>
          <p:cNvPr id="1031"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227763" y="188916"/>
            <a:ext cx="27368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16125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31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438294F-03D5-4029-B8E7-0498C453A500}" type="slidenum">
              <a:rPr lang="en-GB"/>
              <a:pPr>
                <a:defRPr/>
              </a:pPr>
              <a:t>‹#›</a:t>
            </a:fld>
            <a:endParaRPr lang="en-GB"/>
          </a:p>
        </p:txBody>
      </p:sp>
      <p:pic>
        <p:nvPicPr>
          <p:cNvPr id="1031"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227763" y="188916"/>
            <a:ext cx="27368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3426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F737B5-4B33-4DCC-819B-1595FF4B30D4}"/>
              </a:ext>
            </a:extLst>
          </p:cNvPr>
          <p:cNvSpPr>
            <a:spLocks noGrp="1"/>
          </p:cNvSpPr>
          <p:nvPr>
            <p:ph type="title"/>
          </p:nvPr>
        </p:nvSpPr>
        <p:spPr>
          <a:xfrm>
            <a:off x="628654"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9A2729-8A34-4F97-92F4-D6CD4DBC27F4}"/>
              </a:ext>
            </a:extLst>
          </p:cNvPr>
          <p:cNvSpPr>
            <a:spLocks noGrp="1"/>
          </p:cNvSpPr>
          <p:nvPr>
            <p:ph type="body" idx="1"/>
          </p:nvPr>
        </p:nvSpPr>
        <p:spPr>
          <a:xfrm>
            <a:off x="628654"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606203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2AACA1-A500-4894-A6A5-C2425319830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0AF235-5C0E-42A9-A1DC-A96617C359E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92CE59-5B83-476A-8AF5-79821343537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p>
        </p:txBody>
      </p:sp>
      <p:sp>
        <p:nvSpPr>
          <p:cNvPr id="5" name="Footer Placeholder 4">
            <a:extLst>
              <a:ext uri="{FF2B5EF4-FFF2-40B4-BE49-F238E27FC236}">
                <a16:creationId xmlns:a16="http://schemas.microsoft.com/office/drawing/2014/main" id="{3FF2C8F9-392E-48A7-B25C-8C07FC6FF5E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6CECA044-302D-4862-BD0C-08E057BB155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438294F-03D5-4029-B8E7-0498C453A500}" type="slidenum">
              <a:rPr lang="en-GB" smtClean="0"/>
              <a:pPr>
                <a:defRPr/>
              </a:pPr>
              <a:t>‹#›</a:t>
            </a:fld>
            <a:endParaRPr lang="en-GB"/>
          </a:p>
        </p:txBody>
      </p:sp>
    </p:spTree>
    <p:extLst>
      <p:ext uri="{BB962C8B-B14F-4D97-AF65-F5344CB8AC3E}">
        <p14:creationId xmlns:p14="http://schemas.microsoft.com/office/powerpoint/2010/main" val="236559382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0" name="Picture 6"/>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964"/>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6" name="Title Placeholder 1"/>
          <p:cNvSpPr>
            <a:spLocks noGrp="1"/>
          </p:cNvSpPr>
          <p:nvPr>
            <p:ph type="title"/>
          </p:nvPr>
        </p:nvSpPr>
        <p:spPr bwMode="auto">
          <a:xfrm>
            <a:off x="88134" y="23356"/>
            <a:ext cx="9055865" cy="5703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Text Placeholder 2"/>
          <p:cNvSpPr>
            <a:spLocks noGrp="1"/>
          </p:cNvSpPr>
          <p:nvPr>
            <p:ph type="body" idx="1"/>
          </p:nvPr>
        </p:nvSpPr>
        <p:spPr bwMode="auto">
          <a:xfrm>
            <a:off x="250825" y="863716"/>
            <a:ext cx="8642350" cy="5360378"/>
          </a:xfrm>
          <a:prstGeom prst="rect">
            <a:avLst/>
          </a:prstGeom>
          <a:no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29" name="Picture 2" descr="C:\Documents and Settings\PlummO01\Desktop\KCC_Logo_New_2012_Framed.jpg"/>
          <p:cNvPicPr>
            <a:picLocks noChangeAspect="1" noChangeArrowheads="1"/>
          </p:cNvPicPr>
          <p:nvPr/>
        </p:nvPicPr>
        <p:blipFill>
          <a:blip r:embed="rId9"/>
          <a:srcRect/>
          <a:stretch>
            <a:fillRect/>
          </a:stretch>
        </p:blipFill>
        <p:spPr bwMode="auto">
          <a:xfrm>
            <a:off x="8217315" y="6356350"/>
            <a:ext cx="675860" cy="452327"/>
          </a:xfrm>
          <a:prstGeom prst="rect">
            <a:avLst/>
          </a:prstGeom>
          <a:noFill/>
          <a:ln w="9525">
            <a:noFill/>
            <a:miter lim="800000"/>
            <a:headEnd/>
            <a:tailEnd/>
          </a:ln>
        </p:spPr>
      </p:pic>
      <p:sp>
        <p:nvSpPr>
          <p:cNvPr id="9" name="Footer Placeholder 4"/>
          <p:cNvSpPr txBox="1">
            <a:spLocks/>
          </p:cNvSpPr>
          <p:nvPr/>
        </p:nvSpPr>
        <p:spPr>
          <a:xfrm>
            <a:off x="8757465" y="-16863"/>
            <a:ext cx="388411" cy="340518"/>
          </a:xfrm>
          <a:prstGeom prst="rect">
            <a:avLst/>
          </a:prstGeom>
        </p:spPr>
        <p:txBody>
          <a:bodyPr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A5564490-D8A1-43C0-AFF5-33C827627356}" type="slidenum">
              <a:rPr lang="en-GB" smtClean="0">
                <a:solidFill>
                  <a:schemeClr val="bg1"/>
                </a:solidFill>
              </a:rPr>
              <a:pPr>
                <a:defRPr/>
              </a:pPr>
              <a:t>‹#›</a:t>
            </a:fld>
            <a:endParaRPr lang="en-GB" dirty="0">
              <a:solidFill>
                <a:schemeClr val="bg1"/>
              </a:solidFill>
            </a:endParaRPr>
          </a:p>
        </p:txBody>
      </p:sp>
    </p:spTree>
    <p:extLst>
      <p:ext uri="{BB962C8B-B14F-4D97-AF65-F5344CB8AC3E}">
        <p14:creationId xmlns:p14="http://schemas.microsoft.com/office/powerpoint/2010/main" val="235854558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Lst>
  <p:txStyles>
    <p:titleStyle>
      <a:lvl1pPr algn="l" rtl="0" eaLnBrk="1" fontAlgn="base" hangingPunct="1">
        <a:spcBef>
          <a:spcPct val="0"/>
        </a:spcBef>
        <a:spcAft>
          <a:spcPct val="0"/>
        </a:spcAft>
        <a:defRPr sz="2400" b="1" kern="1200">
          <a:solidFill>
            <a:schemeClr val="bg1"/>
          </a:solidFill>
          <a:latin typeface="Arial" pitchFamily="34" charset="0"/>
          <a:ea typeface="+mj-ea"/>
          <a:cs typeface="Arial" pitchFamily="34" charset="0"/>
        </a:defRPr>
      </a:lvl1pPr>
      <a:lvl2pPr algn="ctr" rtl="0" eaLnBrk="1" fontAlgn="base" hangingPunct="1">
        <a:spcBef>
          <a:spcPct val="0"/>
        </a:spcBef>
        <a:spcAft>
          <a:spcPct val="0"/>
        </a:spcAft>
        <a:defRPr sz="2400" b="1">
          <a:solidFill>
            <a:srgbClr val="4283C4"/>
          </a:solidFill>
          <a:latin typeface="Arial" charset="0"/>
          <a:cs typeface="Arial" charset="0"/>
        </a:defRPr>
      </a:lvl2pPr>
      <a:lvl3pPr algn="ctr" rtl="0" eaLnBrk="1" fontAlgn="base" hangingPunct="1">
        <a:spcBef>
          <a:spcPct val="0"/>
        </a:spcBef>
        <a:spcAft>
          <a:spcPct val="0"/>
        </a:spcAft>
        <a:defRPr sz="2400" b="1">
          <a:solidFill>
            <a:srgbClr val="4283C4"/>
          </a:solidFill>
          <a:latin typeface="Arial" charset="0"/>
          <a:cs typeface="Arial" charset="0"/>
        </a:defRPr>
      </a:lvl3pPr>
      <a:lvl4pPr algn="ctr" rtl="0" eaLnBrk="1" fontAlgn="base" hangingPunct="1">
        <a:spcBef>
          <a:spcPct val="0"/>
        </a:spcBef>
        <a:spcAft>
          <a:spcPct val="0"/>
        </a:spcAft>
        <a:defRPr sz="2400" b="1">
          <a:solidFill>
            <a:srgbClr val="4283C4"/>
          </a:solidFill>
          <a:latin typeface="Arial" charset="0"/>
          <a:cs typeface="Arial" charset="0"/>
        </a:defRPr>
      </a:lvl4pPr>
      <a:lvl5pPr algn="ctr" rtl="0" eaLnBrk="1" fontAlgn="base" hangingPunct="1">
        <a:spcBef>
          <a:spcPct val="0"/>
        </a:spcBef>
        <a:spcAft>
          <a:spcPct val="0"/>
        </a:spcAft>
        <a:defRPr sz="24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p:titleStyle>
    <p:bodyStyle>
      <a:lvl1pPr marL="342900" indent="-342900" algn="l" rtl="0" eaLnBrk="1" fontAlgn="base" hangingPunct="1">
        <a:spcBef>
          <a:spcPct val="20000"/>
        </a:spcBef>
        <a:spcAft>
          <a:spcPts val="600"/>
        </a:spcAft>
        <a:buFont typeface="Arial" charset="0"/>
        <a:buChar char="•"/>
        <a:defRPr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ts val="600"/>
        </a:spcAft>
        <a:buFont typeface="Arial" charset="0"/>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ts val="600"/>
        </a:spcAft>
        <a:buFont typeface="Arial" charset="0"/>
        <a:buChar char="•"/>
        <a:defRPr sz="1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ts val="600"/>
        </a:spcAft>
        <a:buFont typeface="Arial" charset="0"/>
        <a:buChar char="–"/>
        <a:defRPr sz="12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ts val="600"/>
        </a:spcAft>
        <a:buFont typeface="Arial" charset="0"/>
        <a:buChar char="»"/>
        <a:defRPr sz="1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4.xml"/><Relationship Id="rId5" Type="http://schemas.openxmlformats.org/officeDocument/2006/relationships/image" Target="../media/image9.jp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1.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6.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56.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2.jpe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6.jpe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612255-16E6-417C-9176-B0FAF47DB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1499" y="2152030"/>
            <a:ext cx="2926080" cy="2176272"/>
          </a:xfrm>
          <a:prstGeom prst="rect">
            <a:avLst/>
          </a:prstGeom>
        </p:spPr>
      </p:pic>
      <p:pic>
        <p:nvPicPr>
          <p:cNvPr id="9" name="Picture 8">
            <a:extLst>
              <a:ext uri="{FF2B5EF4-FFF2-40B4-BE49-F238E27FC236}">
                <a16:creationId xmlns:a16="http://schemas.microsoft.com/office/drawing/2014/main" id="{779AE9BF-E3B3-48AE-97EF-729A1EEF01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2591183"/>
            <a:ext cx="4354195" cy="2892647"/>
          </a:xfrm>
          <a:prstGeom prst="rect">
            <a:avLst/>
          </a:prstGeom>
        </p:spPr>
      </p:pic>
      <p:sp>
        <p:nvSpPr>
          <p:cNvPr id="14338" name="Text Box 1"/>
          <p:cNvSpPr txBox="1">
            <a:spLocks noChangeArrowheads="1"/>
          </p:cNvSpPr>
          <p:nvPr/>
        </p:nvSpPr>
        <p:spPr bwMode="auto">
          <a:xfrm>
            <a:off x="437368" y="541366"/>
            <a:ext cx="3845128" cy="4942450"/>
          </a:xfrm>
          <a:prstGeom prst="rect">
            <a:avLst/>
          </a:prstGeom>
          <a:noFill/>
          <a:ln w="9525">
            <a:noFill/>
            <a:round/>
            <a:headEnd/>
            <a:tailEnd/>
          </a:ln>
        </p:spPr>
        <p:txBody>
          <a:bodyPr anchor="ctr"/>
          <a:lstStyle/>
          <a:p>
            <a:pPr marL="36513">
              <a:lnSpc>
                <a:spcPct val="110000"/>
              </a:lnSpc>
              <a:buClr>
                <a:srgbClr val="4283C4"/>
              </a:buClr>
              <a:buSzPct val="100000"/>
            </a:pPr>
            <a:r>
              <a:rPr lang="en-GB" sz="3200" b="1" dirty="0">
                <a:solidFill>
                  <a:srgbClr val="0084A1"/>
                </a:solidFill>
                <a:latin typeface="Arial" charset="0"/>
                <a:cs typeface="Arial" charset="0"/>
              </a:rPr>
              <a:t>Accommodation Strategy 2019 </a:t>
            </a:r>
          </a:p>
          <a:p>
            <a:pPr marL="36513">
              <a:lnSpc>
                <a:spcPct val="110000"/>
              </a:lnSpc>
              <a:buClr>
                <a:srgbClr val="4283C4"/>
              </a:buClr>
              <a:buSzPct val="100000"/>
            </a:pPr>
            <a:endParaRPr lang="en-GB" sz="3200" b="1" dirty="0">
              <a:solidFill>
                <a:srgbClr val="0084A1"/>
              </a:solidFill>
              <a:highlight>
                <a:srgbClr val="FFFF00"/>
              </a:highlight>
              <a:latin typeface="Arial" charset="0"/>
              <a:cs typeface="Arial" charset="0"/>
            </a:endParaRPr>
          </a:p>
          <a:p>
            <a:pPr marL="36513">
              <a:lnSpc>
                <a:spcPct val="110000"/>
              </a:lnSpc>
              <a:buClr>
                <a:srgbClr val="4283C4"/>
              </a:buClr>
              <a:buSzPct val="100000"/>
            </a:pPr>
            <a:endParaRPr lang="en-GB" sz="3200" b="1" dirty="0">
              <a:solidFill>
                <a:srgbClr val="0084A1"/>
              </a:solidFill>
              <a:latin typeface="Arial" charset="0"/>
              <a:cs typeface="Arial" charset="0"/>
            </a:endParaRPr>
          </a:p>
          <a:p>
            <a:pPr>
              <a:buClr>
                <a:srgbClr val="376092"/>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3600" b="1" dirty="0">
              <a:solidFill>
                <a:srgbClr val="4283C4"/>
              </a:solidFill>
              <a:latin typeface="Arial" charset="0"/>
              <a:cs typeface="Arial" charset="0"/>
            </a:endParaRPr>
          </a:p>
          <a:p>
            <a:pPr>
              <a:buClr>
                <a:srgbClr val="376092"/>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3600" b="1" dirty="0">
              <a:solidFill>
                <a:srgbClr val="4283C4"/>
              </a:solidFill>
              <a:latin typeface="Arial" charset="0"/>
              <a:cs typeface="Arial" charset="0"/>
            </a:endParaRPr>
          </a:p>
          <a:p>
            <a:pPr>
              <a:buClr>
                <a:srgbClr val="376092"/>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a:solidFill>
                <a:srgbClr val="4283C4"/>
              </a:solidFill>
              <a:latin typeface="Arial" charset="0"/>
              <a:cs typeface="Arial" charset="0"/>
            </a:endParaRPr>
          </a:p>
          <a:p>
            <a:pPr>
              <a:buClr>
                <a:srgbClr val="376092"/>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a:solidFill>
                <a:srgbClr val="4283C4"/>
              </a:solidFill>
              <a:latin typeface="Arial" charset="0"/>
              <a:cs typeface="Arial" charset="0"/>
            </a:endParaRPr>
          </a:p>
          <a:p>
            <a:pPr>
              <a:buClr>
                <a:srgbClr val="376092"/>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a:solidFill>
                <a:srgbClr val="4283C4"/>
              </a:solidFill>
              <a:latin typeface="Arial" charset="0"/>
              <a:cs typeface="Arial" charset="0"/>
            </a:endParaRPr>
          </a:p>
          <a:p>
            <a:pPr>
              <a:buClr>
                <a:srgbClr val="376092"/>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4283C4"/>
                </a:solidFill>
                <a:latin typeface="Arial" charset="0"/>
                <a:cs typeface="Arial" charset="0"/>
              </a:rPr>
              <a:t>Five years on… relaunching a renewed strategy</a:t>
            </a:r>
          </a:p>
        </p:txBody>
      </p:sp>
      <p:cxnSp>
        <p:nvCxnSpPr>
          <p:cNvPr id="14341" name="Straight Connector 6"/>
          <p:cNvCxnSpPr>
            <a:cxnSpLocks noChangeShapeType="1"/>
          </p:cNvCxnSpPr>
          <p:nvPr/>
        </p:nvCxnSpPr>
        <p:spPr bwMode="auto">
          <a:xfrm>
            <a:off x="539750" y="5661025"/>
            <a:ext cx="3640364" cy="0"/>
          </a:xfrm>
          <a:prstGeom prst="line">
            <a:avLst/>
          </a:prstGeom>
          <a:noFill/>
          <a:ln w="12700">
            <a:solidFill>
              <a:srgbClr val="002060"/>
            </a:solidFill>
            <a:round/>
            <a:headEnd/>
            <a:tailEnd/>
          </a:ln>
        </p:spPr>
      </p:cxnSp>
      <p:sp>
        <p:nvSpPr>
          <p:cNvPr id="2" name="TextBox 1"/>
          <p:cNvSpPr txBox="1"/>
          <p:nvPr/>
        </p:nvSpPr>
        <p:spPr>
          <a:xfrm>
            <a:off x="531649" y="5781163"/>
            <a:ext cx="7128595" cy="1200329"/>
          </a:xfrm>
          <a:prstGeom prst="rect">
            <a:avLst/>
          </a:prstGeom>
          <a:solidFill>
            <a:schemeClr val="bg1"/>
          </a:solidFill>
        </p:spPr>
        <p:txBody>
          <a:bodyPr wrap="square" rtlCol="0">
            <a:spAutoFit/>
          </a:bodyPr>
          <a:lstStyle/>
          <a:p>
            <a:r>
              <a:rPr lang="en-GB" b="1" dirty="0">
                <a:solidFill>
                  <a:schemeClr val="accent5">
                    <a:lumMod val="75000"/>
                  </a:schemeClr>
                </a:solidFill>
              </a:rPr>
              <a:t>Sharon Dene and Simon Mitchell</a:t>
            </a:r>
          </a:p>
          <a:p>
            <a:r>
              <a:rPr lang="en-GB" b="1" dirty="0">
                <a:solidFill>
                  <a:schemeClr val="accent5">
                    <a:lumMod val="75000"/>
                  </a:schemeClr>
                </a:solidFill>
              </a:rPr>
              <a:t>Strategic Commissioning</a:t>
            </a:r>
          </a:p>
          <a:p>
            <a:endParaRPr lang="en-GB" b="1" dirty="0">
              <a:solidFill>
                <a:schemeClr val="accent5">
                  <a:lumMod val="75000"/>
                </a:schemeClr>
              </a:solidFill>
            </a:endParaRPr>
          </a:p>
          <a:p>
            <a:endParaRPr lang="en-GB" b="1" dirty="0">
              <a:solidFill>
                <a:schemeClr val="accent5">
                  <a:lumMod val="75000"/>
                </a:schemeClr>
              </a:solidFill>
            </a:endParaRPr>
          </a:p>
        </p:txBody>
      </p:sp>
      <p:pic>
        <p:nvPicPr>
          <p:cNvPr id="6" name="Picture 5">
            <a:extLst>
              <a:ext uri="{FF2B5EF4-FFF2-40B4-BE49-F238E27FC236}">
                <a16:creationId xmlns:a16="http://schemas.microsoft.com/office/drawing/2014/main" id="{6695793D-C16B-4F35-B68A-6D14EE10B1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7984" y="541366"/>
            <a:ext cx="3600400" cy="2401467"/>
          </a:xfrm>
          <a:prstGeom prst="rect">
            <a:avLst/>
          </a:prstGeom>
        </p:spPr>
      </p:pic>
    </p:spTree>
    <p:extLst>
      <p:ext uri="{BB962C8B-B14F-4D97-AF65-F5344CB8AC3E}">
        <p14:creationId xmlns:p14="http://schemas.microsoft.com/office/powerpoint/2010/main" val="2426470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337A9-EEEA-4562-A74E-E7BB322A62E7}"/>
              </a:ext>
            </a:extLst>
          </p:cNvPr>
          <p:cNvSpPr>
            <a:spLocks noGrp="1"/>
          </p:cNvSpPr>
          <p:nvPr>
            <p:ph type="ctrTitle"/>
          </p:nvPr>
        </p:nvSpPr>
        <p:spPr/>
        <p:txBody>
          <a:bodyPr/>
          <a:lstStyle/>
          <a:p>
            <a:r>
              <a:rPr lang="en-GB" dirty="0"/>
              <a:t>Older People’s Accommodation</a:t>
            </a:r>
            <a:br>
              <a:rPr lang="en-GB" dirty="0"/>
            </a:br>
            <a:r>
              <a:rPr lang="en-GB" i="1" dirty="0"/>
              <a:t>Housing with Care</a:t>
            </a:r>
            <a:endParaRPr lang="en-GB" dirty="0"/>
          </a:p>
        </p:txBody>
      </p:sp>
      <p:sp>
        <p:nvSpPr>
          <p:cNvPr id="3" name="Subtitle 2">
            <a:extLst>
              <a:ext uri="{FF2B5EF4-FFF2-40B4-BE49-F238E27FC236}">
                <a16:creationId xmlns:a16="http://schemas.microsoft.com/office/drawing/2014/main" id="{8FA9C03D-9A15-408D-9C52-FF7FAFB958EC}"/>
              </a:ext>
            </a:extLst>
          </p:cNvPr>
          <p:cNvSpPr>
            <a:spLocks noGrp="1"/>
          </p:cNvSpPr>
          <p:nvPr>
            <p:ph type="subTitle" idx="1"/>
          </p:nvPr>
        </p:nvSpPr>
        <p:spPr/>
        <p:txBody>
          <a:bodyPr/>
          <a:lstStyle/>
          <a:p>
            <a:r>
              <a:rPr lang="en-GB" dirty="0"/>
              <a:t>Kent Housing Group 7 February 2019</a:t>
            </a:r>
          </a:p>
        </p:txBody>
      </p:sp>
    </p:spTree>
    <p:extLst>
      <p:ext uri="{BB962C8B-B14F-4D97-AF65-F5344CB8AC3E}">
        <p14:creationId xmlns:p14="http://schemas.microsoft.com/office/powerpoint/2010/main" val="1065272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BCAE20-4512-4DA1-B4AB-102A2F9CC951}"/>
              </a:ext>
            </a:extLst>
          </p:cNvPr>
          <p:cNvSpPr>
            <a:spLocks noGrp="1"/>
          </p:cNvSpPr>
          <p:nvPr>
            <p:ph type="title"/>
          </p:nvPr>
        </p:nvSpPr>
        <p:spPr/>
        <p:txBody>
          <a:bodyPr/>
          <a:lstStyle/>
          <a:p>
            <a:r>
              <a:rPr lang="en-GB" dirty="0"/>
              <a:t>Current Arrangements</a:t>
            </a:r>
          </a:p>
        </p:txBody>
      </p:sp>
      <p:pic>
        <p:nvPicPr>
          <p:cNvPr id="4" name="Content Placeholder 3">
            <a:extLst>
              <a:ext uri="{FF2B5EF4-FFF2-40B4-BE49-F238E27FC236}">
                <a16:creationId xmlns:a16="http://schemas.microsoft.com/office/drawing/2014/main" id="{BDA754E0-28F8-4202-8C21-A042B0018CF6}"/>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718978" y="1230984"/>
            <a:ext cx="4128030" cy="3176435"/>
          </a:xfrm>
          <a:prstGeom prst="rect">
            <a:avLst/>
          </a:prstGeom>
          <a:noFill/>
          <a:ln>
            <a:noFill/>
          </a:ln>
        </p:spPr>
      </p:pic>
      <p:pic>
        <p:nvPicPr>
          <p:cNvPr id="3074" name="Picture 2" descr="Image result for pfi contract images">
            <a:extLst>
              <a:ext uri="{FF2B5EF4-FFF2-40B4-BE49-F238E27FC236}">
                <a16:creationId xmlns:a16="http://schemas.microsoft.com/office/drawing/2014/main" id="{1809FA17-9F3C-40DA-BF7D-45621977CD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53" y="1368536"/>
            <a:ext cx="2745305" cy="1447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353F5B1-CBD5-4849-8F66-7E07E99FA4C5}"/>
              </a:ext>
            </a:extLst>
          </p:cNvPr>
          <p:cNvSpPr/>
          <p:nvPr/>
        </p:nvSpPr>
        <p:spPr>
          <a:xfrm>
            <a:off x="950521" y="837028"/>
            <a:ext cx="7536914"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19 operational Extra care schemes in Kent (950 units)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endParaRPr>
          </a:p>
        </p:txBody>
      </p:sp>
      <p:sp>
        <p:nvSpPr>
          <p:cNvPr id="7" name="Rectangle 6">
            <a:extLst>
              <a:ext uri="{FF2B5EF4-FFF2-40B4-BE49-F238E27FC236}">
                <a16:creationId xmlns:a16="http://schemas.microsoft.com/office/drawing/2014/main" id="{5843D98A-08C1-4AF8-A33F-DF2D4163EE50}"/>
              </a:ext>
            </a:extLst>
          </p:cNvPr>
          <p:cNvSpPr/>
          <p:nvPr/>
        </p:nvSpPr>
        <p:spPr>
          <a:xfrm>
            <a:off x="2816712" y="1329258"/>
            <a:ext cx="1556836"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12 schemes  </a:t>
            </a: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3076" name="Picture 4" descr="Image result for land deal images">
            <a:extLst>
              <a:ext uri="{FF2B5EF4-FFF2-40B4-BE49-F238E27FC236}">
                <a16:creationId xmlns:a16="http://schemas.microsoft.com/office/drawing/2014/main" id="{B604AEC4-B48B-4EC8-BF44-96326FC3FE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308" y="3097732"/>
            <a:ext cx="1743075" cy="26193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DFAD261-4821-45CB-A038-EC5FC0FBCDC1}"/>
              </a:ext>
            </a:extLst>
          </p:cNvPr>
          <p:cNvSpPr/>
          <p:nvPr/>
        </p:nvSpPr>
        <p:spPr>
          <a:xfrm>
            <a:off x="2043466" y="3097732"/>
            <a:ext cx="2370548" cy="230832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7 schemes through</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Land deals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KCC commitment to fund background support services</a:t>
            </a: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3078" name="Picture 6" descr="Image result for farrow court">
            <a:extLst>
              <a:ext uri="{FF2B5EF4-FFF2-40B4-BE49-F238E27FC236}">
                <a16:creationId xmlns:a16="http://schemas.microsoft.com/office/drawing/2014/main" id="{88DF9012-C85D-47F5-8311-6AD7CA0DB7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8978" y="4534518"/>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5C06CA3-956A-4453-BEBD-F744CDE401CC}"/>
              </a:ext>
            </a:extLst>
          </p:cNvPr>
          <p:cNvSpPr/>
          <p:nvPr/>
        </p:nvSpPr>
        <p:spPr>
          <a:xfrm>
            <a:off x="7471476" y="4944390"/>
            <a:ext cx="1653017" cy="92333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Care Ready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342 units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6 schemes </a:t>
            </a: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140713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4C32-020B-4FE8-B031-54C5C89E2883}"/>
              </a:ext>
            </a:extLst>
          </p:cNvPr>
          <p:cNvSpPr>
            <a:spLocks noGrp="1"/>
          </p:cNvSpPr>
          <p:nvPr>
            <p:ph type="title"/>
          </p:nvPr>
        </p:nvSpPr>
        <p:spPr/>
        <p:txBody>
          <a:bodyPr>
            <a:normAutofit fontScale="90000"/>
          </a:bodyPr>
          <a:lstStyle/>
          <a:p>
            <a:r>
              <a:rPr lang="en-GB" dirty="0">
                <a:solidFill>
                  <a:schemeClr val="bg1"/>
                </a:solidFill>
              </a:rPr>
              <a:t>Workshop Summary</a:t>
            </a:r>
          </a:p>
        </p:txBody>
      </p:sp>
      <p:pic>
        <p:nvPicPr>
          <p:cNvPr id="12" name="Content Placeholder 11" descr="A screenshot of a cell phone&#10;&#10;Description generated with high confidence">
            <a:extLst>
              <a:ext uri="{FF2B5EF4-FFF2-40B4-BE49-F238E27FC236}">
                <a16:creationId xmlns:a16="http://schemas.microsoft.com/office/drawing/2014/main" id="{26567962-99E3-4DA2-842F-54A31AC6977C}"/>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95872" y="3789040"/>
            <a:ext cx="3816424" cy="2504847"/>
          </a:xfrm>
        </p:spPr>
      </p:pic>
      <p:sp>
        <p:nvSpPr>
          <p:cNvPr id="15" name="Rectangle 14">
            <a:extLst>
              <a:ext uri="{FF2B5EF4-FFF2-40B4-BE49-F238E27FC236}">
                <a16:creationId xmlns:a16="http://schemas.microsoft.com/office/drawing/2014/main" id="{45637EA1-D8EC-41CE-9FDE-7DBE52E0382A}"/>
              </a:ext>
            </a:extLst>
          </p:cNvPr>
          <p:cNvSpPr/>
          <p:nvPr/>
        </p:nvSpPr>
        <p:spPr>
          <a:xfrm>
            <a:off x="3979763" y="1262102"/>
            <a:ext cx="2456972" cy="3093154"/>
          </a:xfrm>
          <a:prstGeom prst="rect">
            <a:avLst/>
          </a:prstGeom>
          <a:solidFill>
            <a:schemeClr val="accent6">
              <a:lumMod val="60000"/>
              <a:lumOff val="40000"/>
              <a:alpha val="4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1" i="0" u="sng" strike="noStrike" kern="1200" cap="none" spc="0" normalizeH="0" baseline="0" noProof="0" dirty="0">
                <a:ln>
                  <a:noFill/>
                </a:ln>
                <a:solidFill>
                  <a:prstClr val="black"/>
                </a:solidFill>
                <a:effectLst/>
                <a:uLnTx/>
                <a:uFillTx/>
                <a:latin typeface="Arial" charset="0"/>
                <a:ea typeface="+mn-ea"/>
                <a:cs typeface="Arial" charset="0"/>
              </a:rPr>
              <a:t>Theme 1 – Older Persons Housing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charset="0"/>
                <a:ea typeface="+mn-ea"/>
                <a:cs typeface="Arial" charset="0"/>
              </a:rPr>
              <a:t>More than Extra Care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charset="0"/>
                <a:ea typeface="+mn-ea"/>
                <a:cs typeface="Arial" charset="0"/>
              </a:rPr>
              <a:t>Onsite health services/hub to support local care.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charset="0"/>
                <a:ea typeface="+mn-ea"/>
                <a:cs typeface="Arial" charset="0"/>
              </a:rPr>
              <a:t>Housing/Services for people with higher needs.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charset="0"/>
                <a:ea typeface="+mn-ea"/>
                <a:cs typeface="Arial" charset="0"/>
              </a:rPr>
              <a:t>Recuperative care services needed.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charset="0"/>
                <a:ea typeface="+mn-ea"/>
                <a:cs typeface="Arial" charset="0"/>
              </a:rPr>
              <a:t>Incentive to free under occupied provision.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charset="0"/>
                <a:ea typeface="+mn-ea"/>
                <a:cs typeface="Arial" charset="0"/>
              </a:rPr>
              <a:t>Adaptable, safe, home for life.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7" name="Rectangle 16">
            <a:extLst>
              <a:ext uri="{FF2B5EF4-FFF2-40B4-BE49-F238E27FC236}">
                <a16:creationId xmlns:a16="http://schemas.microsoft.com/office/drawing/2014/main" id="{54711732-D17D-4D49-A0F6-9FC9DE545A3B}"/>
              </a:ext>
            </a:extLst>
          </p:cNvPr>
          <p:cNvSpPr/>
          <p:nvPr/>
        </p:nvSpPr>
        <p:spPr>
          <a:xfrm>
            <a:off x="6527468" y="4480959"/>
            <a:ext cx="2520660" cy="1692771"/>
          </a:xfrm>
          <a:prstGeom prst="rect">
            <a:avLst/>
          </a:prstGeom>
          <a:solidFill>
            <a:schemeClr val="accent3">
              <a:lumMod val="60000"/>
              <a:lumOff val="40000"/>
              <a:alpha val="4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1" i="0" u="sng" strike="noStrike" kern="1200" cap="none" spc="0" normalizeH="0" baseline="0" noProof="0" dirty="0">
                <a:ln>
                  <a:noFill/>
                </a:ln>
                <a:solidFill>
                  <a:prstClr val="black"/>
                </a:solidFill>
                <a:effectLst/>
                <a:uLnTx/>
                <a:uFillTx/>
                <a:latin typeface="Arial" charset="0"/>
                <a:ea typeface="+mn-ea"/>
                <a:cs typeface="Arial" charset="0"/>
              </a:rPr>
              <a:t>Next Steps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charset="0"/>
                <a:ea typeface="+mn-ea"/>
                <a:cs typeface="Arial" charset="0"/>
              </a:rPr>
              <a:t>Further meeting – land, need, health contribution.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charset="0"/>
                <a:ea typeface="+mn-ea"/>
                <a:cs typeface="Arial" charset="0"/>
              </a:rPr>
              <a:t>Identify data sources that can support development of a proposal.</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charset="0"/>
                <a:ea typeface="+mn-ea"/>
                <a:cs typeface="Arial" charset="0"/>
              </a:rPr>
              <a:t>Seek engagement with EKHFT.</a:t>
            </a:r>
          </a:p>
        </p:txBody>
      </p:sp>
      <p:sp>
        <p:nvSpPr>
          <p:cNvPr id="19" name="Rectangle 18">
            <a:extLst>
              <a:ext uri="{FF2B5EF4-FFF2-40B4-BE49-F238E27FC236}">
                <a16:creationId xmlns:a16="http://schemas.microsoft.com/office/drawing/2014/main" id="{9FF10C13-76FE-4EC0-BE9D-4F3754F43D77}"/>
              </a:ext>
            </a:extLst>
          </p:cNvPr>
          <p:cNvSpPr/>
          <p:nvPr/>
        </p:nvSpPr>
        <p:spPr>
          <a:xfrm>
            <a:off x="6515836" y="1262102"/>
            <a:ext cx="2520660" cy="3093154"/>
          </a:xfrm>
          <a:prstGeom prst="rect">
            <a:avLst/>
          </a:prstGeom>
          <a:solidFill>
            <a:schemeClr val="accent5">
              <a:lumMod val="60000"/>
              <a:lumOff val="40000"/>
              <a:alpha val="4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1" i="0" u="sng" strike="noStrike" kern="1200" cap="none" spc="0" normalizeH="0" baseline="0" noProof="0" dirty="0">
                <a:ln>
                  <a:noFill/>
                </a:ln>
                <a:solidFill>
                  <a:prstClr val="black"/>
                </a:solidFill>
                <a:effectLst/>
                <a:uLnTx/>
                <a:uFillTx/>
                <a:latin typeface="Arial" charset="0"/>
                <a:ea typeface="+mn-ea"/>
                <a:cs typeface="Arial" charset="0"/>
              </a:rPr>
              <a:t>Theme 2 - Cohort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charset="0"/>
                <a:ea typeface="+mn-ea"/>
                <a:cs typeface="Arial" charset="0"/>
              </a:rPr>
              <a:t>Start with the most acute provision in terms of cohort design (NH)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charset="0"/>
                <a:ea typeface="+mn-ea"/>
                <a:cs typeface="Arial" charset="0"/>
              </a:rPr>
              <a:t>Understand individual drivers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charset="0"/>
                <a:ea typeface="+mn-ea"/>
                <a:cs typeface="Arial" charset="0"/>
              </a:rPr>
              <a:t>Age 75+ (exceptions allowed)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charset="0"/>
                <a:ea typeface="+mn-ea"/>
                <a:cs typeface="Arial" charset="0"/>
              </a:rPr>
              <a:t>Isolation and loneliness indicators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charset="0"/>
                <a:ea typeface="+mn-ea"/>
                <a:cs typeface="Arial" charset="0"/>
              </a:rPr>
              <a:t>Housing need required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charset="0"/>
                <a:ea typeface="+mn-ea"/>
                <a:cs typeface="Arial" charset="0"/>
              </a:rPr>
              <a:t>Care needs must be present.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charset="0"/>
                <a:ea typeface="+mn-ea"/>
                <a:cs typeface="Arial" charset="0"/>
              </a:rPr>
              <a:t>Affordability for the individual.</a:t>
            </a:r>
          </a:p>
        </p:txBody>
      </p:sp>
      <p:sp>
        <p:nvSpPr>
          <p:cNvPr id="22" name="Rectangle 21">
            <a:extLst>
              <a:ext uri="{FF2B5EF4-FFF2-40B4-BE49-F238E27FC236}">
                <a16:creationId xmlns:a16="http://schemas.microsoft.com/office/drawing/2014/main" id="{2738384F-E6F1-4439-900E-068C5EBBC0C2}"/>
              </a:ext>
            </a:extLst>
          </p:cNvPr>
          <p:cNvSpPr/>
          <p:nvPr/>
        </p:nvSpPr>
        <p:spPr>
          <a:xfrm>
            <a:off x="107504" y="1262102"/>
            <a:ext cx="3816425" cy="1092607"/>
          </a:xfrm>
          <a:prstGeom prst="rect">
            <a:avLst/>
          </a:prstGeom>
          <a:solidFill>
            <a:schemeClr val="accent3">
              <a:lumMod val="60000"/>
              <a:lumOff val="40000"/>
              <a:alpha val="4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1" i="0" u="sng" strike="noStrike" kern="1200" cap="none" spc="0" normalizeH="0" baseline="0" noProof="0" dirty="0">
                <a:ln>
                  <a:noFill/>
                </a:ln>
                <a:solidFill>
                  <a:prstClr val="black"/>
                </a:solidFill>
                <a:effectLst/>
                <a:uLnTx/>
                <a:uFillTx/>
                <a:latin typeface="Arial" charset="0"/>
                <a:ea typeface="+mn-ea"/>
                <a:cs typeface="Arial" charset="0"/>
              </a:rPr>
              <a:t>Who attended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charset="0"/>
                <a:ea typeface="+mn-ea"/>
                <a:cs typeface="Arial" charset="0"/>
              </a:rPr>
              <a:t>Health (CCG, GP Federation)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charset="0"/>
                <a:ea typeface="+mn-ea"/>
                <a:cs typeface="Arial" charset="0"/>
              </a:rPr>
              <a:t>KCC Commissioning/Property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charset="0"/>
                <a:ea typeface="+mn-ea"/>
                <a:cs typeface="Arial" charset="0"/>
              </a:rPr>
              <a:t>Ashford Borough Housing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8" name="Rectangle 27">
            <a:extLst>
              <a:ext uri="{FF2B5EF4-FFF2-40B4-BE49-F238E27FC236}">
                <a16:creationId xmlns:a16="http://schemas.microsoft.com/office/drawing/2014/main" id="{EECA8FF8-F604-455E-94D5-555977A73B80}"/>
              </a:ext>
            </a:extLst>
          </p:cNvPr>
          <p:cNvSpPr/>
          <p:nvPr/>
        </p:nvSpPr>
        <p:spPr>
          <a:xfrm>
            <a:off x="95872" y="2405973"/>
            <a:ext cx="3818028" cy="1092607"/>
          </a:xfrm>
          <a:prstGeom prst="rect">
            <a:avLst/>
          </a:prstGeom>
          <a:solidFill>
            <a:schemeClr val="accent3">
              <a:lumMod val="60000"/>
              <a:lumOff val="40000"/>
              <a:alpha val="4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1" i="0" u="sng" strike="noStrike" kern="1200" cap="none" spc="0" normalizeH="0" baseline="0" noProof="0" dirty="0">
                <a:ln>
                  <a:noFill/>
                </a:ln>
                <a:solidFill>
                  <a:prstClr val="black"/>
                </a:solidFill>
                <a:effectLst/>
                <a:uLnTx/>
                <a:uFillTx/>
                <a:latin typeface="Arial" charset="0"/>
                <a:ea typeface="+mn-ea"/>
                <a:cs typeface="Arial" charset="0"/>
              </a:rPr>
              <a:t>General Feedback</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charset="0"/>
                <a:ea typeface="+mn-ea"/>
                <a:cs typeface="Arial" charset="0"/>
              </a:rPr>
              <a:t>Positive atmosphere/joint commitment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charset="0"/>
                <a:ea typeface="+mn-ea"/>
                <a:cs typeface="Arial" charset="0"/>
              </a:rPr>
              <a:t>Willingness to ‘do something different’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charset="0"/>
                <a:ea typeface="+mn-ea"/>
                <a:cs typeface="Arial" charset="0"/>
              </a:rPr>
              <a:t>Next iteration of Accommodation Strategy.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charset="0"/>
                <a:ea typeface="+mn-ea"/>
                <a:cs typeface="Arial" charset="0"/>
              </a:rPr>
              <a:t>Needed now!</a:t>
            </a:r>
          </a:p>
        </p:txBody>
      </p:sp>
      <p:sp>
        <p:nvSpPr>
          <p:cNvPr id="29" name="Rectangle 28">
            <a:extLst>
              <a:ext uri="{FF2B5EF4-FFF2-40B4-BE49-F238E27FC236}">
                <a16:creationId xmlns:a16="http://schemas.microsoft.com/office/drawing/2014/main" id="{071721AF-193E-4EFD-B7FE-59F225620973}"/>
              </a:ext>
            </a:extLst>
          </p:cNvPr>
          <p:cNvSpPr/>
          <p:nvPr/>
        </p:nvSpPr>
        <p:spPr>
          <a:xfrm>
            <a:off x="3999769" y="4489734"/>
            <a:ext cx="2463874" cy="1692771"/>
          </a:xfrm>
          <a:prstGeom prst="rect">
            <a:avLst/>
          </a:prstGeom>
          <a:solidFill>
            <a:schemeClr val="accent4">
              <a:lumMod val="60000"/>
              <a:lumOff val="40000"/>
              <a:alpha val="4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1" i="0" u="sng" strike="noStrike" kern="1200" cap="none" spc="0" normalizeH="0" baseline="0" noProof="0" dirty="0">
                <a:ln>
                  <a:noFill/>
                </a:ln>
                <a:solidFill>
                  <a:prstClr val="black"/>
                </a:solidFill>
                <a:effectLst/>
                <a:uLnTx/>
                <a:uFillTx/>
                <a:latin typeface="Arial" charset="0"/>
                <a:ea typeface="+mn-ea"/>
                <a:cs typeface="Arial" charset="0"/>
              </a:rPr>
              <a:t>Theme 3 – Funding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charset="0"/>
                <a:ea typeface="+mn-ea"/>
                <a:cs typeface="Arial" charset="0"/>
              </a:rPr>
              <a:t>Revenue funding not an issue for Health?</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charset="0"/>
                <a:ea typeface="+mn-ea"/>
                <a:cs typeface="Arial" charset="0"/>
              </a:rPr>
              <a:t>Funding from secondary care?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charset="0"/>
                <a:ea typeface="+mn-ea"/>
                <a:cs typeface="Arial" charset="0"/>
              </a:rPr>
              <a:t>Creative with s106 contribution.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975523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28DDB9CA-A5E8-42A2-AFA8-4D6A555A2D36}"/>
              </a:ext>
            </a:extLst>
          </p:cNvPr>
          <p:cNvSpPr/>
          <p:nvPr/>
        </p:nvSpPr>
        <p:spPr>
          <a:xfrm>
            <a:off x="379385" y="2705619"/>
            <a:ext cx="3060340" cy="15301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Oval 1">
            <a:extLst>
              <a:ext uri="{FF2B5EF4-FFF2-40B4-BE49-F238E27FC236}">
                <a16:creationId xmlns:a16="http://schemas.microsoft.com/office/drawing/2014/main" id="{536DE74D-1D19-4FB3-BA8E-FC215B75B81A}"/>
              </a:ext>
            </a:extLst>
          </p:cNvPr>
          <p:cNvSpPr/>
          <p:nvPr/>
        </p:nvSpPr>
        <p:spPr>
          <a:xfrm>
            <a:off x="6116461" y="2474102"/>
            <a:ext cx="3060340" cy="153017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3E9DA71A-EE96-42CE-86DF-1E15BA8513B3}"/>
              </a:ext>
            </a:extLst>
          </p:cNvPr>
          <p:cNvSpPr txBox="1"/>
          <p:nvPr/>
        </p:nvSpPr>
        <p:spPr>
          <a:xfrm>
            <a:off x="6146236" y="2949174"/>
            <a:ext cx="306034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charset="0"/>
                <a:ea typeface="+mn-ea"/>
                <a:cs typeface="Arial" charset="0"/>
              </a:rPr>
              <a:t>Future Aspirations for Older People</a:t>
            </a:r>
          </a:p>
        </p:txBody>
      </p:sp>
      <p:sp>
        <p:nvSpPr>
          <p:cNvPr id="21" name="Oval 20">
            <a:extLst>
              <a:ext uri="{FF2B5EF4-FFF2-40B4-BE49-F238E27FC236}">
                <a16:creationId xmlns:a16="http://schemas.microsoft.com/office/drawing/2014/main" id="{EF94D6EF-C74C-4AE1-8F97-6034B4F5BA19}"/>
              </a:ext>
            </a:extLst>
          </p:cNvPr>
          <p:cNvSpPr/>
          <p:nvPr/>
        </p:nvSpPr>
        <p:spPr>
          <a:xfrm>
            <a:off x="3167605" y="2027127"/>
            <a:ext cx="3060340" cy="153017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Oval 21">
            <a:extLst>
              <a:ext uri="{FF2B5EF4-FFF2-40B4-BE49-F238E27FC236}">
                <a16:creationId xmlns:a16="http://schemas.microsoft.com/office/drawing/2014/main" id="{A12236AA-555A-498D-A60E-88B8D484FD7F}"/>
              </a:ext>
            </a:extLst>
          </p:cNvPr>
          <p:cNvSpPr/>
          <p:nvPr/>
        </p:nvSpPr>
        <p:spPr>
          <a:xfrm>
            <a:off x="88134" y="4340501"/>
            <a:ext cx="3060340" cy="153017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Oval 22">
            <a:extLst>
              <a:ext uri="{FF2B5EF4-FFF2-40B4-BE49-F238E27FC236}">
                <a16:creationId xmlns:a16="http://schemas.microsoft.com/office/drawing/2014/main" id="{1FBB572C-2924-4BD8-B3CB-6C221DC5F461}"/>
              </a:ext>
            </a:extLst>
          </p:cNvPr>
          <p:cNvSpPr/>
          <p:nvPr/>
        </p:nvSpPr>
        <p:spPr>
          <a:xfrm>
            <a:off x="-16460" y="1083066"/>
            <a:ext cx="3060340" cy="15301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Oval 23">
            <a:extLst>
              <a:ext uri="{FF2B5EF4-FFF2-40B4-BE49-F238E27FC236}">
                <a16:creationId xmlns:a16="http://schemas.microsoft.com/office/drawing/2014/main" id="{97D4F7F8-C5D7-4158-BBBB-7E18830F651A}"/>
              </a:ext>
            </a:extLst>
          </p:cNvPr>
          <p:cNvSpPr/>
          <p:nvPr/>
        </p:nvSpPr>
        <p:spPr>
          <a:xfrm>
            <a:off x="3905603" y="3422924"/>
            <a:ext cx="3060340" cy="15301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Oval 24">
            <a:extLst>
              <a:ext uri="{FF2B5EF4-FFF2-40B4-BE49-F238E27FC236}">
                <a16:creationId xmlns:a16="http://schemas.microsoft.com/office/drawing/2014/main" id="{F2B2362D-79E5-4DE8-85CA-97E5347A2C05}"/>
              </a:ext>
            </a:extLst>
          </p:cNvPr>
          <p:cNvSpPr/>
          <p:nvPr/>
        </p:nvSpPr>
        <p:spPr>
          <a:xfrm>
            <a:off x="2563271" y="5126280"/>
            <a:ext cx="3060340" cy="15301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a:extLst>
              <a:ext uri="{FF2B5EF4-FFF2-40B4-BE49-F238E27FC236}">
                <a16:creationId xmlns:a16="http://schemas.microsoft.com/office/drawing/2014/main" id="{1058BD1B-9737-473C-89AA-9D5D97C995B8}"/>
              </a:ext>
            </a:extLst>
          </p:cNvPr>
          <p:cNvSpPr/>
          <p:nvPr/>
        </p:nvSpPr>
        <p:spPr>
          <a:xfrm>
            <a:off x="5856675" y="4506035"/>
            <a:ext cx="3060340" cy="153017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Oval 26">
            <a:extLst>
              <a:ext uri="{FF2B5EF4-FFF2-40B4-BE49-F238E27FC236}">
                <a16:creationId xmlns:a16="http://schemas.microsoft.com/office/drawing/2014/main" id="{6082E78D-2CE2-46BA-BC16-36B885B1244F}"/>
              </a:ext>
            </a:extLst>
          </p:cNvPr>
          <p:cNvSpPr/>
          <p:nvPr/>
        </p:nvSpPr>
        <p:spPr>
          <a:xfrm>
            <a:off x="5994374" y="683695"/>
            <a:ext cx="3060340" cy="15301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21E126F2-9106-4D2D-8862-4C508633B26D}"/>
              </a:ext>
            </a:extLst>
          </p:cNvPr>
          <p:cNvSpPr>
            <a:spLocks noGrp="1"/>
          </p:cNvSpPr>
          <p:nvPr>
            <p:ph type="title"/>
          </p:nvPr>
        </p:nvSpPr>
        <p:spPr/>
        <p:txBody>
          <a:bodyPr/>
          <a:lstStyle/>
          <a:p>
            <a:r>
              <a:rPr lang="en-GB" dirty="0"/>
              <a:t>Key Issues/Opportunities</a:t>
            </a:r>
          </a:p>
        </p:txBody>
      </p:sp>
      <p:sp>
        <p:nvSpPr>
          <p:cNvPr id="8" name="TextBox 7">
            <a:extLst>
              <a:ext uri="{FF2B5EF4-FFF2-40B4-BE49-F238E27FC236}">
                <a16:creationId xmlns:a16="http://schemas.microsoft.com/office/drawing/2014/main" id="{51533B13-2C44-4525-90D9-6FEC8D76EDDD}"/>
              </a:ext>
            </a:extLst>
          </p:cNvPr>
          <p:cNvSpPr txBox="1"/>
          <p:nvPr/>
        </p:nvSpPr>
        <p:spPr>
          <a:xfrm>
            <a:off x="4553783" y="3946358"/>
            <a:ext cx="306034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charset="0"/>
                <a:ea typeface="+mn-ea"/>
                <a:cs typeface="Arial" charset="0"/>
              </a:rPr>
              <a:t>Land Availability </a:t>
            </a:r>
          </a:p>
        </p:txBody>
      </p:sp>
      <p:sp>
        <p:nvSpPr>
          <p:cNvPr id="14" name="TextBox 13">
            <a:extLst>
              <a:ext uri="{FF2B5EF4-FFF2-40B4-BE49-F238E27FC236}">
                <a16:creationId xmlns:a16="http://schemas.microsoft.com/office/drawing/2014/main" id="{879B3D70-8BC6-47B3-AA8C-0CEFA5771889}"/>
              </a:ext>
            </a:extLst>
          </p:cNvPr>
          <p:cNvSpPr txBox="1"/>
          <p:nvPr/>
        </p:nvSpPr>
        <p:spPr>
          <a:xfrm>
            <a:off x="2666767" y="5532764"/>
            <a:ext cx="306034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charset="0"/>
                <a:ea typeface="+mn-ea"/>
                <a:cs typeface="Arial" charset="0"/>
              </a:rPr>
              <a:t>Current ‘housing with care’ capacity</a:t>
            </a:r>
          </a:p>
        </p:txBody>
      </p:sp>
      <p:sp>
        <p:nvSpPr>
          <p:cNvPr id="15" name="TextBox 14">
            <a:extLst>
              <a:ext uri="{FF2B5EF4-FFF2-40B4-BE49-F238E27FC236}">
                <a16:creationId xmlns:a16="http://schemas.microsoft.com/office/drawing/2014/main" id="{D9FF91DB-9C76-4AD9-9A83-D9930344970E}"/>
              </a:ext>
            </a:extLst>
          </p:cNvPr>
          <p:cNvSpPr txBox="1"/>
          <p:nvPr/>
        </p:nvSpPr>
        <p:spPr>
          <a:xfrm>
            <a:off x="5960171" y="4886433"/>
            <a:ext cx="3163835"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charset="0"/>
                <a:ea typeface="+mn-ea"/>
                <a:cs typeface="Arial" charset="0"/>
              </a:rPr>
              <a:t>Refresh Accommodation Strategy and KHG Strategy</a:t>
            </a:r>
          </a:p>
        </p:txBody>
      </p:sp>
      <p:sp>
        <p:nvSpPr>
          <p:cNvPr id="16" name="TextBox 15">
            <a:extLst>
              <a:ext uri="{FF2B5EF4-FFF2-40B4-BE49-F238E27FC236}">
                <a16:creationId xmlns:a16="http://schemas.microsoft.com/office/drawing/2014/main" id="{8C716E7E-87BF-4BE4-B1A4-B30DA5C339F5}"/>
              </a:ext>
            </a:extLst>
          </p:cNvPr>
          <p:cNvSpPr txBox="1"/>
          <p:nvPr/>
        </p:nvSpPr>
        <p:spPr>
          <a:xfrm>
            <a:off x="3574499" y="2520561"/>
            <a:ext cx="306034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charset="0"/>
                <a:ea typeface="+mn-ea"/>
                <a:cs typeface="Arial" charset="0"/>
              </a:rPr>
              <a:t>Developer interest</a:t>
            </a:r>
          </a:p>
        </p:txBody>
      </p:sp>
      <p:sp>
        <p:nvSpPr>
          <p:cNvPr id="17" name="TextBox 16">
            <a:extLst>
              <a:ext uri="{FF2B5EF4-FFF2-40B4-BE49-F238E27FC236}">
                <a16:creationId xmlns:a16="http://schemas.microsoft.com/office/drawing/2014/main" id="{BB73208F-A5F5-42F6-BE5A-C9665B6C02B7}"/>
              </a:ext>
            </a:extLst>
          </p:cNvPr>
          <p:cNvSpPr txBox="1"/>
          <p:nvPr/>
        </p:nvSpPr>
        <p:spPr>
          <a:xfrm>
            <a:off x="45403" y="1446288"/>
            <a:ext cx="306034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charset="0"/>
                <a:ea typeface="+mn-ea"/>
                <a:cs typeface="Arial" charset="0"/>
              </a:rPr>
              <a:t>Increased demand for older people’s accommodation</a:t>
            </a:r>
          </a:p>
        </p:txBody>
      </p:sp>
      <p:sp>
        <p:nvSpPr>
          <p:cNvPr id="18" name="TextBox 17">
            <a:extLst>
              <a:ext uri="{FF2B5EF4-FFF2-40B4-BE49-F238E27FC236}">
                <a16:creationId xmlns:a16="http://schemas.microsoft.com/office/drawing/2014/main" id="{876F1CBB-E269-41ED-BA5E-77BBBE98E652}"/>
              </a:ext>
            </a:extLst>
          </p:cNvPr>
          <p:cNvSpPr txBox="1"/>
          <p:nvPr/>
        </p:nvSpPr>
        <p:spPr>
          <a:xfrm>
            <a:off x="815342" y="3086711"/>
            <a:ext cx="306034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charset="0"/>
                <a:ea typeface="+mn-ea"/>
                <a:cs typeface="Arial" charset="0"/>
              </a:rPr>
              <a:t>Potential changes to Housing Benefit</a:t>
            </a:r>
          </a:p>
        </p:txBody>
      </p:sp>
      <p:sp>
        <p:nvSpPr>
          <p:cNvPr id="19" name="TextBox 18">
            <a:extLst>
              <a:ext uri="{FF2B5EF4-FFF2-40B4-BE49-F238E27FC236}">
                <a16:creationId xmlns:a16="http://schemas.microsoft.com/office/drawing/2014/main" id="{DDCC2BD5-F12B-4681-A5FC-8AC1FFA9368C}"/>
              </a:ext>
            </a:extLst>
          </p:cNvPr>
          <p:cNvSpPr txBox="1"/>
          <p:nvPr/>
        </p:nvSpPr>
        <p:spPr>
          <a:xfrm>
            <a:off x="6083659" y="1177694"/>
            <a:ext cx="306034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charset="0"/>
                <a:ea typeface="+mn-ea"/>
                <a:cs typeface="Arial" charset="0"/>
              </a:rPr>
              <a:t>Council’s financial position</a:t>
            </a:r>
          </a:p>
        </p:txBody>
      </p:sp>
      <p:sp>
        <p:nvSpPr>
          <p:cNvPr id="20" name="TextBox 19">
            <a:extLst>
              <a:ext uri="{FF2B5EF4-FFF2-40B4-BE49-F238E27FC236}">
                <a16:creationId xmlns:a16="http://schemas.microsoft.com/office/drawing/2014/main" id="{A01C9A0F-2729-4988-9970-8EFCF12FCEA8}"/>
              </a:ext>
            </a:extLst>
          </p:cNvPr>
          <p:cNvSpPr txBox="1"/>
          <p:nvPr/>
        </p:nvSpPr>
        <p:spPr>
          <a:xfrm>
            <a:off x="343665" y="4716522"/>
            <a:ext cx="306034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charset="0"/>
                <a:ea typeface="+mn-ea"/>
                <a:cs typeface="Arial" charset="0"/>
              </a:rPr>
              <a:t>Developing new delivery arrangement </a:t>
            </a:r>
          </a:p>
        </p:txBody>
      </p:sp>
      <p:sp>
        <p:nvSpPr>
          <p:cNvPr id="29" name="Oval 28">
            <a:extLst>
              <a:ext uri="{FF2B5EF4-FFF2-40B4-BE49-F238E27FC236}">
                <a16:creationId xmlns:a16="http://schemas.microsoft.com/office/drawing/2014/main" id="{AED8BECA-6180-4E53-B972-55074F45F49C}"/>
              </a:ext>
            </a:extLst>
          </p:cNvPr>
          <p:cNvSpPr/>
          <p:nvPr/>
        </p:nvSpPr>
        <p:spPr>
          <a:xfrm>
            <a:off x="2986694" y="703335"/>
            <a:ext cx="3060340" cy="153017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49F13E77-857A-48CA-A136-BD275E27C280}"/>
              </a:ext>
            </a:extLst>
          </p:cNvPr>
          <p:cNvSpPr txBox="1"/>
          <p:nvPr/>
        </p:nvSpPr>
        <p:spPr>
          <a:xfrm>
            <a:off x="3555653" y="1242950"/>
            <a:ext cx="2067958"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charset="0"/>
                <a:ea typeface="+mn-ea"/>
                <a:cs typeface="Arial" charset="0"/>
              </a:rPr>
              <a:t>Under developed middle market</a:t>
            </a:r>
          </a:p>
        </p:txBody>
      </p:sp>
    </p:spTree>
    <p:extLst>
      <p:ext uri="{BB962C8B-B14F-4D97-AF65-F5344CB8AC3E}">
        <p14:creationId xmlns:p14="http://schemas.microsoft.com/office/powerpoint/2010/main" val="4252082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88201-680F-4312-B5E1-ED8EE8DFDA03}"/>
              </a:ext>
            </a:extLst>
          </p:cNvPr>
          <p:cNvSpPr>
            <a:spLocks noGrp="1"/>
          </p:cNvSpPr>
          <p:nvPr>
            <p:ph type="title"/>
          </p:nvPr>
        </p:nvSpPr>
        <p:spPr>
          <a:xfrm>
            <a:off x="206515" y="-22820"/>
            <a:ext cx="8229600" cy="1143000"/>
          </a:xfrm>
        </p:spPr>
        <p:txBody>
          <a:bodyPr>
            <a:normAutofit fontScale="90000"/>
          </a:bodyPr>
          <a:lstStyle/>
          <a:p>
            <a:r>
              <a:rPr lang="en-GB" dirty="0">
                <a:solidFill>
                  <a:schemeClr val="bg1"/>
                </a:solidFill>
              </a:rPr>
              <a:t>Business Case Development – Treasury </a:t>
            </a:r>
            <a:r>
              <a:rPr lang="en-GB" dirty="0"/>
              <a:t>Green Book Guidance</a:t>
            </a:r>
          </a:p>
        </p:txBody>
      </p:sp>
      <p:pic>
        <p:nvPicPr>
          <p:cNvPr id="4" name="Picture 3">
            <a:extLst>
              <a:ext uri="{FF2B5EF4-FFF2-40B4-BE49-F238E27FC236}">
                <a16:creationId xmlns:a16="http://schemas.microsoft.com/office/drawing/2014/main" id="{CD66372C-CFF1-4132-9911-369DD11333F1}"/>
              </a:ext>
            </a:extLst>
          </p:cNvPr>
          <p:cNvPicPr>
            <a:picLocks noChangeAspect="1"/>
          </p:cNvPicPr>
          <p:nvPr/>
        </p:nvPicPr>
        <p:blipFill>
          <a:blip r:embed="rId3"/>
          <a:stretch>
            <a:fillRect/>
          </a:stretch>
        </p:blipFill>
        <p:spPr>
          <a:xfrm>
            <a:off x="0" y="620688"/>
            <a:ext cx="9144000" cy="5616624"/>
          </a:xfrm>
          <a:prstGeom prst="rect">
            <a:avLst/>
          </a:prstGeom>
        </p:spPr>
      </p:pic>
      <p:cxnSp>
        <p:nvCxnSpPr>
          <p:cNvPr id="5" name="Straight Connector 4">
            <a:extLst>
              <a:ext uri="{FF2B5EF4-FFF2-40B4-BE49-F238E27FC236}">
                <a16:creationId xmlns:a16="http://schemas.microsoft.com/office/drawing/2014/main" id="{81815476-3F58-4D8A-BE02-9367A3AB50DA}"/>
              </a:ext>
            </a:extLst>
          </p:cNvPr>
          <p:cNvCxnSpPr>
            <a:cxnSpLocks/>
          </p:cNvCxnSpPr>
          <p:nvPr/>
        </p:nvCxnSpPr>
        <p:spPr>
          <a:xfrm>
            <a:off x="1619672" y="692696"/>
            <a:ext cx="0" cy="5616624"/>
          </a:xfrm>
          <a:prstGeom prst="line">
            <a:avLst/>
          </a:prstGeom>
          <a:ln w="539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02483A8-8FC6-4C26-A9B9-599F8A1FDA02}"/>
              </a:ext>
            </a:extLst>
          </p:cNvPr>
          <p:cNvSpPr/>
          <p:nvPr/>
        </p:nvSpPr>
        <p:spPr>
          <a:xfrm>
            <a:off x="5517105" y="2168860"/>
            <a:ext cx="3195351" cy="720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Currently going through KCC governance. </a:t>
            </a:r>
          </a:p>
        </p:txBody>
      </p:sp>
    </p:spTree>
    <p:extLst>
      <p:ext uri="{BB962C8B-B14F-4D97-AF65-F5344CB8AC3E}">
        <p14:creationId xmlns:p14="http://schemas.microsoft.com/office/powerpoint/2010/main" val="378453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287A29-BC51-47CA-849C-A57FB8BF8E6D}"/>
              </a:ext>
            </a:extLst>
          </p:cNvPr>
          <p:cNvSpPr>
            <a:spLocks noGrp="1"/>
          </p:cNvSpPr>
          <p:nvPr>
            <p:ph idx="1"/>
          </p:nvPr>
        </p:nvSpPr>
        <p:spPr/>
        <p:txBody>
          <a:bodyPr/>
          <a:lstStyle/>
          <a:p>
            <a:r>
              <a:rPr lang="en-GB" sz="1600" dirty="0"/>
              <a:t>There is currently no consistent approach to forecasting Extra Care. 2031 demand was estimated by using two methods:</a:t>
            </a:r>
          </a:p>
          <a:p>
            <a:pPr lvl="1"/>
            <a:r>
              <a:rPr lang="en-GB" sz="1400" dirty="0"/>
              <a:t>A ratio of 25 per 1,000 for people over the age of 75 who might otherwise be living in residential care (</a:t>
            </a:r>
            <a:r>
              <a:rPr lang="en-GB" sz="1400" i="1" dirty="0"/>
              <a:t>More Choice, Greater Voice</a:t>
            </a:r>
            <a:r>
              <a:rPr lang="en-GB" sz="1400" dirty="0"/>
              <a:t> 2008) </a:t>
            </a:r>
          </a:p>
          <a:p>
            <a:pPr lvl="1"/>
            <a:r>
              <a:rPr lang="en-GB" sz="1400" dirty="0"/>
              <a:t>The Single Forecasting System (SFS) model developed by Strategic Commissioning Analytics works</a:t>
            </a:r>
            <a:endParaRPr lang="en-GB" sz="1400" b="1" dirty="0"/>
          </a:p>
          <a:p>
            <a:r>
              <a:rPr lang="en-GB" sz="1600" b="1" i="1" dirty="0"/>
              <a:t>There is need to expand Extra Care Housing supply. To keep up with population growth, 2,500 units (4,000 upper threshold) are required by 2031.</a:t>
            </a:r>
          </a:p>
          <a:p>
            <a:endParaRPr lang="en-GB" b="1" dirty="0">
              <a:solidFill>
                <a:schemeClr val="accent6">
                  <a:lumMod val="75000"/>
                </a:schemeClr>
              </a:solidFill>
            </a:endParaRPr>
          </a:p>
        </p:txBody>
      </p:sp>
      <p:sp>
        <p:nvSpPr>
          <p:cNvPr id="3" name="Title 2">
            <a:extLst>
              <a:ext uri="{FF2B5EF4-FFF2-40B4-BE49-F238E27FC236}">
                <a16:creationId xmlns:a16="http://schemas.microsoft.com/office/drawing/2014/main" id="{44DF83F5-2817-46BD-AA58-E56270D0CD55}"/>
              </a:ext>
            </a:extLst>
          </p:cNvPr>
          <p:cNvSpPr>
            <a:spLocks noGrp="1"/>
          </p:cNvSpPr>
          <p:nvPr>
            <p:ph type="title"/>
          </p:nvPr>
        </p:nvSpPr>
        <p:spPr/>
        <p:txBody>
          <a:bodyPr/>
          <a:lstStyle/>
          <a:p>
            <a:r>
              <a:rPr lang="en-GB" dirty="0"/>
              <a:t>Estimated Demand</a:t>
            </a:r>
          </a:p>
        </p:txBody>
      </p:sp>
      <p:graphicFrame>
        <p:nvGraphicFramePr>
          <p:cNvPr id="6" name="Chart 5">
            <a:extLst>
              <a:ext uri="{FF2B5EF4-FFF2-40B4-BE49-F238E27FC236}">
                <a16:creationId xmlns:a16="http://schemas.microsoft.com/office/drawing/2014/main" id="{22590D72-B7D5-4D01-BCE9-9156F630B852}"/>
              </a:ext>
            </a:extLst>
          </p:cNvPr>
          <p:cNvGraphicFramePr/>
          <p:nvPr>
            <p:extLst/>
          </p:nvPr>
        </p:nvGraphicFramePr>
        <p:xfrm>
          <a:off x="376209" y="3203976"/>
          <a:ext cx="8389100" cy="30201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8961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F92B41-0ADE-4A0B-9662-AB817C7CF6FB}"/>
              </a:ext>
            </a:extLst>
          </p:cNvPr>
          <p:cNvSpPr>
            <a:spLocks noGrp="1"/>
          </p:cNvSpPr>
          <p:nvPr>
            <p:ph type="title"/>
          </p:nvPr>
        </p:nvSpPr>
        <p:spPr/>
        <p:txBody>
          <a:bodyPr/>
          <a:lstStyle/>
          <a:p>
            <a:r>
              <a:rPr lang="en-GB" dirty="0"/>
              <a:t>The Logic Model</a:t>
            </a:r>
          </a:p>
        </p:txBody>
      </p:sp>
      <p:pic>
        <p:nvPicPr>
          <p:cNvPr id="8" name="Picture 7">
            <a:extLst>
              <a:ext uri="{FF2B5EF4-FFF2-40B4-BE49-F238E27FC236}">
                <a16:creationId xmlns:a16="http://schemas.microsoft.com/office/drawing/2014/main" id="{3903FAA4-DB9D-4F84-9744-14EC729935A0}"/>
              </a:ext>
            </a:extLst>
          </p:cNvPr>
          <p:cNvPicPr>
            <a:picLocks noChangeAspect="1"/>
          </p:cNvPicPr>
          <p:nvPr/>
        </p:nvPicPr>
        <p:blipFill>
          <a:blip r:embed="rId2"/>
          <a:stretch>
            <a:fillRect/>
          </a:stretch>
        </p:blipFill>
        <p:spPr>
          <a:xfrm>
            <a:off x="251520" y="638690"/>
            <a:ext cx="8325925" cy="625804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48961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287A29-BC51-47CA-849C-A57FB8BF8E6D}"/>
              </a:ext>
            </a:extLst>
          </p:cNvPr>
          <p:cNvSpPr>
            <a:spLocks noGrp="1"/>
          </p:cNvSpPr>
          <p:nvPr>
            <p:ph idx="1"/>
          </p:nvPr>
        </p:nvSpPr>
        <p:spPr>
          <a:xfrm>
            <a:off x="250825" y="863716"/>
            <a:ext cx="4321175" cy="5360378"/>
          </a:xfrm>
        </p:spPr>
        <p:txBody>
          <a:bodyPr/>
          <a:lstStyle/>
          <a:p>
            <a:r>
              <a:rPr lang="en-GB" dirty="0"/>
              <a:t>HM Treasury Green Book the Options Framework </a:t>
            </a:r>
          </a:p>
          <a:p>
            <a:r>
              <a:rPr lang="en-GB" dirty="0"/>
              <a:t>Score and SWOT options against investment objectives and critical success factors</a:t>
            </a:r>
          </a:p>
          <a:p>
            <a:endParaRPr lang="en-GB" dirty="0">
              <a:solidFill>
                <a:schemeClr val="accent6">
                  <a:lumMod val="75000"/>
                </a:schemeClr>
              </a:solidFill>
            </a:endParaRPr>
          </a:p>
          <a:p>
            <a:pPr lvl="1"/>
            <a:endParaRPr lang="en-GB" dirty="0">
              <a:solidFill>
                <a:schemeClr val="accent6">
                  <a:lumMod val="75000"/>
                </a:schemeClr>
              </a:solidFill>
            </a:endParaRPr>
          </a:p>
        </p:txBody>
      </p:sp>
      <p:sp>
        <p:nvSpPr>
          <p:cNvPr id="3" name="Title 2">
            <a:extLst>
              <a:ext uri="{FF2B5EF4-FFF2-40B4-BE49-F238E27FC236}">
                <a16:creationId xmlns:a16="http://schemas.microsoft.com/office/drawing/2014/main" id="{44DF83F5-2817-46BD-AA58-E56270D0CD55}"/>
              </a:ext>
            </a:extLst>
          </p:cNvPr>
          <p:cNvSpPr>
            <a:spLocks noGrp="1"/>
          </p:cNvSpPr>
          <p:nvPr>
            <p:ph type="title"/>
          </p:nvPr>
        </p:nvSpPr>
        <p:spPr/>
        <p:txBody>
          <a:bodyPr/>
          <a:lstStyle/>
          <a:p>
            <a:r>
              <a:rPr lang="en-GB" dirty="0"/>
              <a:t>Long List &gt; Short List</a:t>
            </a:r>
          </a:p>
        </p:txBody>
      </p:sp>
      <p:grpSp>
        <p:nvGrpSpPr>
          <p:cNvPr id="80" name="Group 79">
            <a:extLst>
              <a:ext uri="{FF2B5EF4-FFF2-40B4-BE49-F238E27FC236}">
                <a16:creationId xmlns:a16="http://schemas.microsoft.com/office/drawing/2014/main" id="{74BD1FFC-9DEA-4729-B0FE-D9261263F77A}"/>
              </a:ext>
            </a:extLst>
          </p:cNvPr>
          <p:cNvGrpSpPr/>
          <p:nvPr/>
        </p:nvGrpSpPr>
        <p:grpSpPr>
          <a:xfrm>
            <a:off x="4617005" y="1133745"/>
            <a:ext cx="2070229" cy="940170"/>
            <a:chOff x="4662010" y="1133745"/>
            <a:chExt cx="2070229" cy="940170"/>
          </a:xfrm>
        </p:grpSpPr>
        <p:cxnSp>
          <p:nvCxnSpPr>
            <p:cNvPr id="25" name="Straight Arrow Connector 24">
              <a:extLst>
                <a:ext uri="{FF2B5EF4-FFF2-40B4-BE49-F238E27FC236}">
                  <a16:creationId xmlns:a16="http://schemas.microsoft.com/office/drawing/2014/main" id="{CE901A31-058E-4277-89BC-C64CF9479764}"/>
                </a:ext>
              </a:extLst>
            </p:cNvPr>
            <p:cNvCxnSpPr>
              <a:cxnSpLocks/>
            </p:cNvCxnSpPr>
            <p:nvPr/>
          </p:nvCxnSpPr>
          <p:spPr>
            <a:xfrm flipH="1">
              <a:off x="5402804" y="1133745"/>
              <a:ext cx="263127" cy="488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C11AE39-E5F0-4C26-86C8-9DCFB4F42C38}"/>
                </a:ext>
              </a:extLst>
            </p:cNvPr>
            <p:cNvCxnSpPr>
              <a:cxnSpLocks/>
            </p:cNvCxnSpPr>
            <p:nvPr/>
          </p:nvCxnSpPr>
          <p:spPr>
            <a:xfrm>
              <a:off x="5665930" y="1133745"/>
              <a:ext cx="0" cy="54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75ECAC2-90D7-4788-A01B-90D81F7BE8EB}"/>
                </a:ext>
              </a:extLst>
            </p:cNvPr>
            <p:cNvCxnSpPr>
              <a:cxnSpLocks/>
            </p:cNvCxnSpPr>
            <p:nvPr/>
          </p:nvCxnSpPr>
          <p:spPr>
            <a:xfrm>
              <a:off x="5665930" y="1133745"/>
              <a:ext cx="283839" cy="492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20223AC-29CF-46F2-B026-56CD55B07EF1}"/>
                </a:ext>
              </a:extLst>
            </p:cNvPr>
            <p:cNvSpPr txBox="1"/>
            <p:nvPr/>
          </p:nvSpPr>
          <p:spPr>
            <a:xfrm>
              <a:off x="5967155" y="1164812"/>
              <a:ext cx="765084" cy="55399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1F497D"/>
                  </a:solidFill>
                  <a:effectLst/>
                  <a:uLnTx/>
                  <a:uFillTx/>
                  <a:latin typeface="Calibri"/>
                  <a:ea typeface="+mn-ea"/>
                  <a:cs typeface="Arial" charset="0"/>
                </a:rPr>
                <a:t>Preferred Way Forward</a:t>
              </a:r>
            </a:p>
          </p:txBody>
        </p:sp>
        <p:sp>
          <p:nvSpPr>
            <p:cNvPr id="29" name="TextBox 28">
              <a:extLst>
                <a:ext uri="{FF2B5EF4-FFF2-40B4-BE49-F238E27FC236}">
                  <a16:creationId xmlns:a16="http://schemas.microsoft.com/office/drawing/2014/main" id="{72679881-ECE8-481D-8650-107463C429B0}"/>
                </a:ext>
              </a:extLst>
            </p:cNvPr>
            <p:cNvSpPr txBox="1"/>
            <p:nvPr/>
          </p:nvSpPr>
          <p:spPr>
            <a:xfrm>
              <a:off x="4662010" y="1607604"/>
              <a:ext cx="837709"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1F497D"/>
                  </a:solidFill>
                  <a:effectLst/>
                  <a:uLnTx/>
                  <a:uFillTx/>
                  <a:latin typeface="Calibri"/>
                  <a:ea typeface="+mn-ea"/>
                  <a:cs typeface="Arial" charset="0"/>
                </a:rPr>
                <a:t>Discounted</a:t>
              </a:r>
            </a:p>
          </p:txBody>
        </p:sp>
        <p:sp>
          <p:nvSpPr>
            <p:cNvPr id="30" name="TextBox 29">
              <a:extLst>
                <a:ext uri="{FF2B5EF4-FFF2-40B4-BE49-F238E27FC236}">
                  <a16:creationId xmlns:a16="http://schemas.microsoft.com/office/drawing/2014/main" id="{9348C708-D704-4048-9C49-85FAF58928C8}"/>
                </a:ext>
              </a:extLst>
            </p:cNvPr>
            <p:cNvSpPr txBox="1"/>
            <p:nvPr/>
          </p:nvSpPr>
          <p:spPr>
            <a:xfrm>
              <a:off x="5292081" y="1673805"/>
              <a:ext cx="76508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1F497D"/>
                  </a:solidFill>
                  <a:effectLst/>
                  <a:uLnTx/>
                  <a:uFillTx/>
                  <a:latin typeface="Calibri"/>
                  <a:ea typeface="+mn-ea"/>
                  <a:cs typeface="Arial" charset="0"/>
                </a:rPr>
                <a:t>Carried Forward</a:t>
              </a:r>
            </a:p>
          </p:txBody>
        </p:sp>
      </p:grpSp>
      <p:cxnSp>
        <p:nvCxnSpPr>
          <p:cNvPr id="53" name="Straight Arrow Connector 52">
            <a:extLst>
              <a:ext uri="{FF2B5EF4-FFF2-40B4-BE49-F238E27FC236}">
                <a16:creationId xmlns:a16="http://schemas.microsoft.com/office/drawing/2014/main" id="{5C3E189B-5768-4484-ABFC-9BBBBF48E088}"/>
              </a:ext>
            </a:extLst>
          </p:cNvPr>
          <p:cNvCxnSpPr>
            <a:cxnSpLocks/>
          </p:cNvCxnSpPr>
          <p:nvPr/>
        </p:nvCxnSpPr>
        <p:spPr>
          <a:xfrm>
            <a:off x="5665930" y="1121816"/>
            <a:ext cx="2757991" cy="441478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nvGrpSpPr>
          <p:cNvPr id="81" name="Group 80">
            <a:extLst>
              <a:ext uri="{FF2B5EF4-FFF2-40B4-BE49-F238E27FC236}">
                <a16:creationId xmlns:a16="http://schemas.microsoft.com/office/drawing/2014/main" id="{9E1C2D87-4296-467E-BD45-82D1E57FA47F}"/>
              </a:ext>
            </a:extLst>
          </p:cNvPr>
          <p:cNvGrpSpPr/>
          <p:nvPr/>
        </p:nvGrpSpPr>
        <p:grpSpPr>
          <a:xfrm>
            <a:off x="5247076" y="2116938"/>
            <a:ext cx="2070229" cy="940170"/>
            <a:chOff x="4662010" y="1133745"/>
            <a:chExt cx="2070229" cy="940170"/>
          </a:xfrm>
        </p:grpSpPr>
        <p:cxnSp>
          <p:nvCxnSpPr>
            <p:cNvPr id="82" name="Straight Arrow Connector 81">
              <a:extLst>
                <a:ext uri="{FF2B5EF4-FFF2-40B4-BE49-F238E27FC236}">
                  <a16:creationId xmlns:a16="http://schemas.microsoft.com/office/drawing/2014/main" id="{E034FE8A-B71C-484A-B395-78EB12A47798}"/>
                </a:ext>
              </a:extLst>
            </p:cNvPr>
            <p:cNvCxnSpPr>
              <a:cxnSpLocks/>
            </p:cNvCxnSpPr>
            <p:nvPr/>
          </p:nvCxnSpPr>
          <p:spPr>
            <a:xfrm flipH="1">
              <a:off x="5402804" y="1133745"/>
              <a:ext cx="263127" cy="488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7FC25AAC-AB7F-41F8-8B7D-5959BF1F98C1}"/>
                </a:ext>
              </a:extLst>
            </p:cNvPr>
            <p:cNvCxnSpPr>
              <a:cxnSpLocks/>
            </p:cNvCxnSpPr>
            <p:nvPr/>
          </p:nvCxnSpPr>
          <p:spPr>
            <a:xfrm>
              <a:off x="5665930" y="1133745"/>
              <a:ext cx="0" cy="54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005053D3-BB53-4B75-A8A7-E57B99BCD863}"/>
                </a:ext>
              </a:extLst>
            </p:cNvPr>
            <p:cNvCxnSpPr>
              <a:cxnSpLocks/>
            </p:cNvCxnSpPr>
            <p:nvPr/>
          </p:nvCxnSpPr>
          <p:spPr>
            <a:xfrm>
              <a:off x="5665930" y="1133745"/>
              <a:ext cx="283839" cy="492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E8B72462-1A07-4F1E-A278-14C437F7E787}"/>
                </a:ext>
              </a:extLst>
            </p:cNvPr>
            <p:cNvSpPr txBox="1"/>
            <p:nvPr/>
          </p:nvSpPr>
          <p:spPr>
            <a:xfrm>
              <a:off x="5967155" y="1164812"/>
              <a:ext cx="765084" cy="55399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1F497D"/>
                  </a:solidFill>
                  <a:effectLst/>
                  <a:uLnTx/>
                  <a:uFillTx/>
                  <a:latin typeface="Calibri"/>
                  <a:ea typeface="+mn-ea"/>
                  <a:cs typeface="Arial" charset="0"/>
                </a:rPr>
                <a:t>Preferred Way Forward</a:t>
              </a:r>
            </a:p>
          </p:txBody>
        </p:sp>
        <p:sp>
          <p:nvSpPr>
            <p:cNvPr id="86" name="TextBox 85">
              <a:extLst>
                <a:ext uri="{FF2B5EF4-FFF2-40B4-BE49-F238E27FC236}">
                  <a16:creationId xmlns:a16="http://schemas.microsoft.com/office/drawing/2014/main" id="{227178BE-8EF9-476D-AF51-24D516A7E227}"/>
                </a:ext>
              </a:extLst>
            </p:cNvPr>
            <p:cNvSpPr txBox="1"/>
            <p:nvPr/>
          </p:nvSpPr>
          <p:spPr>
            <a:xfrm>
              <a:off x="4662010" y="1607604"/>
              <a:ext cx="837709"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1F497D"/>
                  </a:solidFill>
                  <a:effectLst/>
                  <a:uLnTx/>
                  <a:uFillTx/>
                  <a:latin typeface="Calibri"/>
                  <a:ea typeface="+mn-ea"/>
                  <a:cs typeface="Arial" charset="0"/>
                </a:rPr>
                <a:t>Discounted</a:t>
              </a:r>
            </a:p>
          </p:txBody>
        </p:sp>
        <p:sp>
          <p:nvSpPr>
            <p:cNvPr id="87" name="TextBox 86">
              <a:extLst>
                <a:ext uri="{FF2B5EF4-FFF2-40B4-BE49-F238E27FC236}">
                  <a16:creationId xmlns:a16="http://schemas.microsoft.com/office/drawing/2014/main" id="{7521031F-D192-4863-B444-4118E30EEA64}"/>
                </a:ext>
              </a:extLst>
            </p:cNvPr>
            <p:cNvSpPr txBox="1"/>
            <p:nvPr/>
          </p:nvSpPr>
          <p:spPr>
            <a:xfrm>
              <a:off x="5292081" y="1673805"/>
              <a:ext cx="76508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1F497D"/>
                  </a:solidFill>
                  <a:effectLst/>
                  <a:uLnTx/>
                  <a:uFillTx/>
                  <a:latin typeface="Calibri"/>
                  <a:ea typeface="+mn-ea"/>
                  <a:cs typeface="Arial" charset="0"/>
                </a:rPr>
                <a:t>Carried Forward</a:t>
              </a:r>
            </a:p>
          </p:txBody>
        </p:sp>
      </p:grpSp>
      <p:grpSp>
        <p:nvGrpSpPr>
          <p:cNvPr id="88" name="Group 87">
            <a:extLst>
              <a:ext uri="{FF2B5EF4-FFF2-40B4-BE49-F238E27FC236}">
                <a16:creationId xmlns:a16="http://schemas.microsoft.com/office/drawing/2014/main" id="{50D8E8DE-CAB6-4441-9854-8DFF7F9900E0}"/>
              </a:ext>
            </a:extLst>
          </p:cNvPr>
          <p:cNvGrpSpPr/>
          <p:nvPr/>
        </p:nvGrpSpPr>
        <p:grpSpPr>
          <a:xfrm>
            <a:off x="6476670" y="4083324"/>
            <a:ext cx="2070229" cy="940170"/>
            <a:chOff x="4662010" y="1133745"/>
            <a:chExt cx="2070229" cy="940170"/>
          </a:xfrm>
        </p:grpSpPr>
        <p:cxnSp>
          <p:nvCxnSpPr>
            <p:cNvPr id="89" name="Straight Arrow Connector 88">
              <a:extLst>
                <a:ext uri="{FF2B5EF4-FFF2-40B4-BE49-F238E27FC236}">
                  <a16:creationId xmlns:a16="http://schemas.microsoft.com/office/drawing/2014/main" id="{1710848F-BFFA-47FD-8A4B-6EB6FE948591}"/>
                </a:ext>
              </a:extLst>
            </p:cNvPr>
            <p:cNvCxnSpPr>
              <a:cxnSpLocks/>
            </p:cNvCxnSpPr>
            <p:nvPr/>
          </p:nvCxnSpPr>
          <p:spPr>
            <a:xfrm flipH="1">
              <a:off x="5402804" y="1133745"/>
              <a:ext cx="263127" cy="488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A4E5D3BE-6612-406C-A5E3-9D31E5BCC4C5}"/>
                </a:ext>
              </a:extLst>
            </p:cNvPr>
            <p:cNvCxnSpPr>
              <a:cxnSpLocks/>
            </p:cNvCxnSpPr>
            <p:nvPr/>
          </p:nvCxnSpPr>
          <p:spPr>
            <a:xfrm>
              <a:off x="5665930" y="1133745"/>
              <a:ext cx="0" cy="54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EDA42EA2-37A8-4CFE-855F-116DD43ABA97}"/>
                </a:ext>
              </a:extLst>
            </p:cNvPr>
            <p:cNvCxnSpPr>
              <a:cxnSpLocks/>
            </p:cNvCxnSpPr>
            <p:nvPr/>
          </p:nvCxnSpPr>
          <p:spPr>
            <a:xfrm>
              <a:off x="5665930" y="1133745"/>
              <a:ext cx="283839" cy="492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F854BB4A-88DE-4739-BBA7-50E268CDBB84}"/>
                </a:ext>
              </a:extLst>
            </p:cNvPr>
            <p:cNvSpPr txBox="1"/>
            <p:nvPr/>
          </p:nvSpPr>
          <p:spPr>
            <a:xfrm>
              <a:off x="5967155" y="1164812"/>
              <a:ext cx="765084" cy="55399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1F497D"/>
                  </a:solidFill>
                  <a:effectLst/>
                  <a:uLnTx/>
                  <a:uFillTx/>
                  <a:latin typeface="Calibri"/>
                  <a:ea typeface="+mn-ea"/>
                  <a:cs typeface="Arial" charset="0"/>
                </a:rPr>
                <a:t>Preferred Way Forward</a:t>
              </a:r>
            </a:p>
          </p:txBody>
        </p:sp>
        <p:sp>
          <p:nvSpPr>
            <p:cNvPr id="93" name="TextBox 92">
              <a:extLst>
                <a:ext uri="{FF2B5EF4-FFF2-40B4-BE49-F238E27FC236}">
                  <a16:creationId xmlns:a16="http://schemas.microsoft.com/office/drawing/2014/main" id="{FA19E844-2A2C-444C-BC38-49C272C1F9CC}"/>
                </a:ext>
              </a:extLst>
            </p:cNvPr>
            <p:cNvSpPr txBox="1"/>
            <p:nvPr/>
          </p:nvSpPr>
          <p:spPr>
            <a:xfrm>
              <a:off x="4662010" y="1607604"/>
              <a:ext cx="837709"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1F497D"/>
                  </a:solidFill>
                  <a:effectLst/>
                  <a:uLnTx/>
                  <a:uFillTx/>
                  <a:latin typeface="Calibri"/>
                  <a:ea typeface="+mn-ea"/>
                  <a:cs typeface="Arial" charset="0"/>
                </a:rPr>
                <a:t>Discounted</a:t>
              </a:r>
            </a:p>
          </p:txBody>
        </p:sp>
        <p:sp>
          <p:nvSpPr>
            <p:cNvPr id="94" name="TextBox 93">
              <a:extLst>
                <a:ext uri="{FF2B5EF4-FFF2-40B4-BE49-F238E27FC236}">
                  <a16:creationId xmlns:a16="http://schemas.microsoft.com/office/drawing/2014/main" id="{4506631B-1DEC-485F-96F1-1ABC670E67C6}"/>
                </a:ext>
              </a:extLst>
            </p:cNvPr>
            <p:cNvSpPr txBox="1"/>
            <p:nvPr/>
          </p:nvSpPr>
          <p:spPr>
            <a:xfrm>
              <a:off x="5292081" y="1673805"/>
              <a:ext cx="76508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1F497D"/>
                  </a:solidFill>
                  <a:effectLst/>
                  <a:uLnTx/>
                  <a:uFillTx/>
                  <a:latin typeface="Calibri"/>
                  <a:ea typeface="+mn-ea"/>
                  <a:cs typeface="Arial" charset="0"/>
                </a:rPr>
                <a:t>Carried Forward</a:t>
              </a:r>
            </a:p>
          </p:txBody>
        </p:sp>
      </p:grpSp>
      <p:grpSp>
        <p:nvGrpSpPr>
          <p:cNvPr id="95" name="Group 94">
            <a:extLst>
              <a:ext uri="{FF2B5EF4-FFF2-40B4-BE49-F238E27FC236}">
                <a16:creationId xmlns:a16="http://schemas.microsoft.com/office/drawing/2014/main" id="{9281B166-5700-4190-8698-53C0E973A7FB}"/>
              </a:ext>
            </a:extLst>
          </p:cNvPr>
          <p:cNvGrpSpPr/>
          <p:nvPr/>
        </p:nvGrpSpPr>
        <p:grpSpPr>
          <a:xfrm>
            <a:off x="5877146" y="3100131"/>
            <a:ext cx="2070229" cy="940170"/>
            <a:chOff x="4662010" y="1133745"/>
            <a:chExt cx="2070229" cy="940170"/>
          </a:xfrm>
        </p:grpSpPr>
        <p:cxnSp>
          <p:nvCxnSpPr>
            <p:cNvPr id="96" name="Straight Arrow Connector 95">
              <a:extLst>
                <a:ext uri="{FF2B5EF4-FFF2-40B4-BE49-F238E27FC236}">
                  <a16:creationId xmlns:a16="http://schemas.microsoft.com/office/drawing/2014/main" id="{2E918FB7-B6F6-46F3-98F6-F3A4878CCC87}"/>
                </a:ext>
              </a:extLst>
            </p:cNvPr>
            <p:cNvCxnSpPr>
              <a:cxnSpLocks/>
            </p:cNvCxnSpPr>
            <p:nvPr/>
          </p:nvCxnSpPr>
          <p:spPr>
            <a:xfrm flipH="1">
              <a:off x="5402804" y="1133745"/>
              <a:ext cx="263127" cy="488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830F6F8B-88A8-4025-B389-B12E1791B1EB}"/>
                </a:ext>
              </a:extLst>
            </p:cNvPr>
            <p:cNvCxnSpPr>
              <a:cxnSpLocks/>
            </p:cNvCxnSpPr>
            <p:nvPr/>
          </p:nvCxnSpPr>
          <p:spPr>
            <a:xfrm>
              <a:off x="5665930" y="1133745"/>
              <a:ext cx="0" cy="54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8C7F6E42-DAB5-4C85-9C63-154F273F3D55}"/>
                </a:ext>
              </a:extLst>
            </p:cNvPr>
            <p:cNvCxnSpPr>
              <a:cxnSpLocks/>
            </p:cNvCxnSpPr>
            <p:nvPr/>
          </p:nvCxnSpPr>
          <p:spPr>
            <a:xfrm>
              <a:off x="5665930" y="1133745"/>
              <a:ext cx="283839" cy="492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C8B52AAD-651B-44F6-90F1-F56B2A253328}"/>
                </a:ext>
              </a:extLst>
            </p:cNvPr>
            <p:cNvSpPr txBox="1"/>
            <p:nvPr/>
          </p:nvSpPr>
          <p:spPr>
            <a:xfrm>
              <a:off x="5967155" y="1164812"/>
              <a:ext cx="765084" cy="55399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1F497D"/>
                  </a:solidFill>
                  <a:effectLst/>
                  <a:uLnTx/>
                  <a:uFillTx/>
                  <a:latin typeface="Calibri"/>
                  <a:ea typeface="+mn-ea"/>
                  <a:cs typeface="Arial" charset="0"/>
                </a:rPr>
                <a:t>Preferred Way Forward</a:t>
              </a:r>
            </a:p>
          </p:txBody>
        </p:sp>
        <p:sp>
          <p:nvSpPr>
            <p:cNvPr id="100" name="TextBox 99">
              <a:extLst>
                <a:ext uri="{FF2B5EF4-FFF2-40B4-BE49-F238E27FC236}">
                  <a16:creationId xmlns:a16="http://schemas.microsoft.com/office/drawing/2014/main" id="{7CDEDDC9-4F31-4FF3-A23B-3DA539D4C040}"/>
                </a:ext>
              </a:extLst>
            </p:cNvPr>
            <p:cNvSpPr txBox="1"/>
            <p:nvPr/>
          </p:nvSpPr>
          <p:spPr>
            <a:xfrm>
              <a:off x="4662010" y="1607604"/>
              <a:ext cx="837709"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1F497D"/>
                  </a:solidFill>
                  <a:effectLst/>
                  <a:uLnTx/>
                  <a:uFillTx/>
                  <a:latin typeface="Calibri"/>
                  <a:ea typeface="+mn-ea"/>
                  <a:cs typeface="Arial" charset="0"/>
                </a:rPr>
                <a:t>Discounted</a:t>
              </a:r>
            </a:p>
          </p:txBody>
        </p:sp>
        <p:sp>
          <p:nvSpPr>
            <p:cNvPr id="101" name="TextBox 100">
              <a:extLst>
                <a:ext uri="{FF2B5EF4-FFF2-40B4-BE49-F238E27FC236}">
                  <a16:creationId xmlns:a16="http://schemas.microsoft.com/office/drawing/2014/main" id="{319904AB-3BF3-46E7-A2CE-9391DA6DA479}"/>
                </a:ext>
              </a:extLst>
            </p:cNvPr>
            <p:cNvSpPr txBox="1"/>
            <p:nvPr/>
          </p:nvSpPr>
          <p:spPr>
            <a:xfrm>
              <a:off x="5292081" y="1673805"/>
              <a:ext cx="76508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1F497D"/>
                  </a:solidFill>
                  <a:effectLst/>
                  <a:uLnTx/>
                  <a:uFillTx/>
                  <a:latin typeface="Calibri"/>
                  <a:ea typeface="+mn-ea"/>
                  <a:cs typeface="Arial" charset="0"/>
                </a:rPr>
                <a:t>Carried Forward</a:t>
              </a:r>
            </a:p>
          </p:txBody>
        </p:sp>
      </p:grpSp>
      <p:grpSp>
        <p:nvGrpSpPr>
          <p:cNvPr id="102" name="Group 101">
            <a:extLst>
              <a:ext uri="{FF2B5EF4-FFF2-40B4-BE49-F238E27FC236}">
                <a16:creationId xmlns:a16="http://schemas.microsoft.com/office/drawing/2014/main" id="{F3A802E2-4178-4FCA-A97E-5FC2DB0D62A7}"/>
              </a:ext>
            </a:extLst>
          </p:cNvPr>
          <p:cNvGrpSpPr/>
          <p:nvPr/>
        </p:nvGrpSpPr>
        <p:grpSpPr>
          <a:xfrm>
            <a:off x="7098724" y="5066517"/>
            <a:ext cx="2070229" cy="940170"/>
            <a:chOff x="4662010" y="1133745"/>
            <a:chExt cx="2070229" cy="940170"/>
          </a:xfrm>
        </p:grpSpPr>
        <p:cxnSp>
          <p:nvCxnSpPr>
            <p:cNvPr id="103" name="Straight Arrow Connector 102">
              <a:extLst>
                <a:ext uri="{FF2B5EF4-FFF2-40B4-BE49-F238E27FC236}">
                  <a16:creationId xmlns:a16="http://schemas.microsoft.com/office/drawing/2014/main" id="{8F5D7954-8856-48E2-AEC4-7F6AA84D1D7B}"/>
                </a:ext>
              </a:extLst>
            </p:cNvPr>
            <p:cNvCxnSpPr>
              <a:cxnSpLocks/>
            </p:cNvCxnSpPr>
            <p:nvPr/>
          </p:nvCxnSpPr>
          <p:spPr>
            <a:xfrm flipH="1">
              <a:off x="5402804" y="1133745"/>
              <a:ext cx="263127" cy="488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51E32143-2559-4601-A278-92D6392FDBE2}"/>
                </a:ext>
              </a:extLst>
            </p:cNvPr>
            <p:cNvCxnSpPr>
              <a:cxnSpLocks/>
            </p:cNvCxnSpPr>
            <p:nvPr/>
          </p:nvCxnSpPr>
          <p:spPr>
            <a:xfrm>
              <a:off x="5665930" y="1133745"/>
              <a:ext cx="0" cy="54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264F432C-FF3E-4946-BAEB-A94F88D658BA}"/>
                </a:ext>
              </a:extLst>
            </p:cNvPr>
            <p:cNvCxnSpPr>
              <a:cxnSpLocks/>
            </p:cNvCxnSpPr>
            <p:nvPr/>
          </p:nvCxnSpPr>
          <p:spPr>
            <a:xfrm>
              <a:off x="5665930" y="1133745"/>
              <a:ext cx="283839" cy="492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6FCE390-C429-4450-84B9-DA7660218853}"/>
                </a:ext>
              </a:extLst>
            </p:cNvPr>
            <p:cNvSpPr txBox="1"/>
            <p:nvPr/>
          </p:nvSpPr>
          <p:spPr>
            <a:xfrm>
              <a:off x="5967155" y="1164812"/>
              <a:ext cx="765084" cy="55399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1F497D"/>
                  </a:solidFill>
                  <a:effectLst/>
                  <a:uLnTx/>
                  <a:uFillTx/>
                  <a:latin typeface="Calibri"/>
                  <a:ea typeface="+mn-ea"/>
                  <a:cs typeface="Arial" charset="0"/>
                </a:rPr>
                <a:t>Preferred Way Forward</a:t>
              </a:r>
            </a:p>
          </p:txBody>
        </p:sp>
        <p:sp>
          <p:nvSpPr>
            <p:cNvPr id="107" name="TextBox 106">
              <a:extLst>
                <a:ext uri="{FF2B5EF4-FFF2-40B4-BE49-F238E27FC236}">
                  <a16:creationId xmlns:a16="http://schemas.microsoft.com/office/drawing/2014/main" id="{BAAFFC62-D4C5-4690-9AD9-8076F0B1AAE1}"/>
                </a:ext>
              </a:extLst>
            </p:cNvPr>
            <p:cNvSpPr txBox="1"/>
            <p:nvPr/>
          </p:nvSpPr>
          <p:spPr>
            <a:xfrm>
              <a:off x="4662010" y="1607604"/>
              <a:ext cx="837709"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1F497D"/>
                  </a:solidFill>
                  <a:effectLst/>
                  <a:uLnTx/>
                  <a:uFillTx/>
                  <a:latin typeface="Calibri"/>
                  <a:ea typeface="+mn-ea"/>
                  <a:cs typeface="Arial" charset="0"/>
                </a:rPr>
                <a:t>Discounted</a:t>
              </a:r>
            </a:p>
          </p:txBody>
        </p:sp>
        <p:sp>
          <p:nvSpPr>
            <p:cNvPr id="108" name="TextBox 107">
              <a:extLst>
                <a:ext uri="{FF2B5EF4-FFF2-40B4-BE49-F238E27FC236}">
                  <a16:creationId xmlns:a16="http://schemas.microsoft.com/office/drawing/2014/main" id="{B0EBF101-5899-4345-8A08-487ADB1C9E7C}"/>
                </a:ext>
              </a:extLst>
            </p:cNvPr>
            <p:cNvSpPr txBox="1"/>
            <p:nvPr/>
          </p:nvSpPr>
          <p:spPr>
            <a:xfrm>
              <a:off x="5292081" y="1673805"/>
              <a:ext cx="76508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1F497D"/>
                  </a:solidFill>
                  <a:effectLst/>
                  <a:uLnTx/>
                  <a:uFillTx/>
                  <a:latin typeface="Calibri"/>
                  <a:ea typeface="+mn-ea"/>
                  <a:cs typeface="Arial" charset="0"/>
                </a:rPr>
                <a:t>Carried Forward</a:t>
              </a:r>
            </a:p>
          </p:txBody>
        </p:sp>
      </p:grpSp>
      <p:pic>
        <p:nvPicPr>
          <p:cNvPr id="109" name="Picture 108">
            <a:extLst>
              <a:ext uri="{FF2B5EF4-FFF2-40B4-BE49-F238E27FC236}">
                <a16:creationId xmlns:a16="http://schemas.microsoft.com/office/drawing/2014/main" id="{101EFFB9-684F-48C2-AA2F-665443C7D556}"/>
              </a:ext>
            </a:extLst>
          </p:cNvPr>
          <p:cNvPicPr>
            <a:picLocks noChangeAspect="1"/>
          </p:cNvPicPr>
          <p:nvPr/>
        </p:nvPicPr>
        <p:blipFill>
          <a:blip r:embed="rId3"/>
          <a:stretch>
            <a:fillRect/>
          </a:stretch>
        </p:blipFill>
        <p:spPr>
          <a:xfrm>
            <a:off x="573563" y="2936222"/>
            <a:ext cx="3516129" cy="3230407"/>
          </a:xfrm>
          <a:prstGeom prst="rect">
            <a:avLst/>
          </a:prstGeom>
        </p:spPr>
      </p:pic>
      <p:pic>
        <p:nvPicPr>
          <p:cNvPr id="110" name="Picture 109">
            <a:extLst>
              <a:ext uri="{FF2B5EF4-FFF2-40B4-BE49-F238E27FC236}">
                <a16:creationId xmlns:a16="http://schemas.microsoft.com/office/drawing/2014/main" id="{F3148331-E1F7-4202-8530-2198054047FD}"/>
              </a:ext>
            </a:extLst>
          </p:cNvPr>
          <p:cNvPicPr>
            <a:picLocks noChangeAspect="1"/>
          </p:cNvPicPr>
          <p:nvPr/>
        </p:nvPicPr>
        <p:blipFill>
          <a:blip r:embed="rId4"/>
          <a:stretch>
            <a:fillRect/>
          </a:stretch>
        </p:blipFill>
        <p:spPr>
          <a:xfrm>
            <a:off x="582920" y="2483895"/>
            <a:ext cx="3506771" cy="399288"/>
          </a:xfrm>
          <a:prstGeom prst="rect">
            <a:avLst/>
          </a:prstGeom>
        </p:spPr>
      </p:pic>
      <p:sp>
        <p:nvSpPr>
          <p:cNvPr id="111" name="TextBox 110">
            <a:extLst>
              <a:ext uri="{FF2B5EF4-FFF2-40B4-BE49-F238E27FC236}">
                <a16:creationId xmlns:a16="http://schemas.microsoft.com/office/drawing/2014/main" id="{2894C9E1-8FB0-41B8-88E9-2B48872C63F9}"/>
              </a:ext>
            </a:extLst>
          </p:cNvPr>
          <p:cNvSpPr txBox="1"/>
          <p:nvPr/>
        </p:nvSpPr>
        <p:spPr>
          <a:xfrm>
            <a:off x="8022654" y="809129"/>
            <a:ext cx="1044944"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charset="0"/>
                <a:ea typeface="+mn-ea"/>
                <a:cs typeface="Arial" charset="0"/>
              </a:rPr>
              <a:t>Scoping</a:t>
            </a:r>
          </a:p>
        </p:txBody>
      </p:sp>
      <p:cxnSp>
        <p:nvCxnSpPr>
          <p:cNvPr id="113" name="Straight Connector 112">
            <a:extLst>
              <a:ext uri="{FF2B5EF4-FFF2-40B4-BE49-F238E27FC236}">
                <a16:creationId xmlns:a16="http://schemas.microsoft.com/office/drawing/2014/main" id="{7AF59041-4BAA-48D8-8F09-9170356D9031}"/>
              </a:ext>
            </a:extLst>
          </p:cNvPr>
          <p:cNvCxnSpPr>
            <a:cxnSpLocks/>
          </p:cNvCxnSpPr>
          <p:nvPr/>
        </p:nvCxnSpPr>
        <p:spPr>
          <a:xfrm>
            <a:off x="5787135" y="1133745"/>
            <a:ext cx="3131263"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5" name="TextBox 114">
            <a:extLst>
              <a:ext uri="{FF2B5EF4-FFF2-40B4-BE49-F238E27FC236}">
                <a16:creationId xmlns:a16="http://schemas.microsoft.com/office/drawing/2014/main" id="{571816A0-1936-485D-BEA7-8C72E860B73A}"/>
              </a:ext>
            </a:extLst>
          </p:cNvPr>
          <p:cNvSpPr txBox="1"/>
          <p:nvPr/>
        </p:nvSpPr>
        <p:spPr>
          <a:xfrm>
            <a:off x="7141061" y="1785301"/>
            <a:ext cx="2021449"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charset="0"/>
                <a:ea typeface="+mn-ea"/>
                <a:cs typeface="Arial" charset="0"/>
              </a:rPr>
              <a:t>Service Solutions</a:t>
            </a:r>
          </a:p>
        </p:txBody>
      </p:sp>
      <p:cxnSp>
        <p:nvCxnSpPr>
          <p:cNvPr id="116" name="Straight Connector 115">
            <a:extLst>
              <a:ext uri="{FF2B5EF4-FFF2-40B4-BE49-F238E27FC236}">
                <a16:creationId xmlns:a16="http://schemas.microsoft.com/office/drawing/2014/main" id="{615213BA-6825-4D19-9508-0893A8DB605C}"/>
              </a:ext>
            </a:extLst>
          </p:cNvPr>
          <p:cNvCxnSpPr>
            <a:cxnSpLocks/>
          </p:cNvCxnSpPr>
          <p:nvPr/>
        </p:nvCxnSpPr>
        <p:spPr>
          <a:xfrm>
            <a:off x="6326619" y="2093322"/>
            <a:ext cx="2591779"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7" name="TextBox 116">
            <a:extLst>
              <a:ext uri="{FF2B5EF4-FFF2-40B4-BE49-F238E27FC236}">
                <a16:creationId xmlns:a16="http://schemas.microsoft.com/office/drawing/2014/main" id="{11262B0D-EAD6-4711-8E4B-CF50D864F124}"/>
              </a:ext>
            </a:extLst>
          </p:cNvPr>
          <p:cNvSpPr txBox="1"/>
          <p:nvPr/>
        </p:nvSpPr>
        <p:spPr>
          <a:xfrm>
            <a:off x="7259140" y="2798930"/>
            <a:ext cx="1810434"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charset="0"/>
                <a:ea typeface="+mn-ea"/>
                <a:cs typeface="Arial" charset="0"/>
              </a:rPr>
              <a:t>Service Delivery</a:t>
            </a:r>
          </a:p>
        </p:txBody>
      </p:sp>
      <p:sp>
        <p:nvSpPr>
          <p:cNvPr id="119" name="TextBox 118">
            <a:extLst>
              <a:ext uri="{FF2B5EF4-FFF2-40B4-BE49-F238E27FC236}">
                <a16:creationId xmlns:a16="http://schemas.microsoft.com/office/drawing/2014/main" id="{F54F6DEC-71D4-4A9B-8493-A8DC58538A0D}"/>
              </a:ext>
            </a:extLst>
          </p:cNvPr>
          <p:cNvSpPr txBox="1"/>
          <p:nvPr/>
        </p:nvSpPr>
        <p:spPr>
          <a:xfrm>
            <a:off x="4631095" y="3765521"/>
            <a:ext cx="1786110"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charset="0"/>
                <a:ea typeface="+mn-ea"/>
                <a:cs typeface="Arial" charset="0"/>
              </a:rPr>
              <a:t>Implementation</a:t>
            </a:r>
          </a:p>
        </p:txBody>
      </p:sp>
      <p:cxnSp>
        <p:nvCxnSpPr>
          <p:cNvPr id="120" name="Straight Connector 119">
            <a:extLst>
              <a:ext uri="{FF2B5EF4-FFF2-40B4-BE49-F238E27FC236}">
                <a16:creationId xmlns:a16="http://schemas.microsoft.com/office/drawing/2014/main" id="{31FD195E-0B6C-4B1A-A74E-376FA9AFEFEF}"/>
              </a:ext>
            </a:extLst>
          </p:cNvPr>
          <p:cNvCxnSpPr>
            <a:cxnSpLocks/>
          </p:cNvCxnSpPr>
          <p:nvPr/>
        </p:nvCxnSpPr>
        <p:spPr>
          <a:xfrm>
            <a:off x="4823543" y="4059070"/>
            <a:ext cx="2591779"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1" name="TextBox 120">
            <a:extLst>
              <a:ext uri="{FF2B5EF4-FFF2-40B4-BE49-F238E27FC236}">
                <a16:creationId xmlns:a16="http://schemas.microsoft.com/office/drawing/2014/main" id="{C2FB82EF-B137-43AE-91AC-E65FAFAE083B}"/>
              </a:ext>
            </a:extLst>
          </p:cNvPr>
          <p:cNvSpPr txBox="1"/>
          <p:nvPr/>
        </p:nvSpPr>
        <p:spPr>
          <a:xfrm>
            <a:off x="4662010" y="4779150"/>
            <a:ext cx="1044944"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charset="0"/>
                <a:ea typeface="+mn-ea"/>
                <a:cs typeface="Arial" charset="0"/>
              </a:rPr>
              <a:t>Funding</a:t>
            </a:r>
          </a:p>
        </p:txBody>
      </p:sp>
      <p:cxnSp>
        <p:nvCxnSpPr>
          <p:cNvPr id="122" name="Straight Connector 121">
            <a:extLst>
              <a:ext uri="{FF2B5EF4-FFF2-40B4-BE49-F238E27FC236}">
                <a16:creationId xmlns:a16="http://schemas.microsoft.com/office/drawing/2014/main" id="{97143BBF-2EF7-4BB3-AA94-0E8DC1EEAE9B}"/>
              </a:ext>
            </a:extLst>
          </p:cNvPr>
          <p:cNvCxnSpPr>
            <a:cxnSpLocks/>
          </p:cNvCxnSpPr>
          <p:nvPr/>
        </p:nvCxnSpPr>
        <p:spPr>
          <a:xfrm>
            <a:off x="4824441" y="5076752"/>
            <a:ext cx="3231103"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7" name="Straight Connector 126">
            <a:extLst>
              <a:ext uri="{FF2B5EF4-FFF2-40B4-BE49-F238E27FC236}">
                <a16:creationId xmlns:a16="http://schemas.microsoft.com/office/drawing/2014/main" id="{253E85DE-DB31-4BF8-900D-2ADB7A43CE94}"/>
              </a:ext>
            </a:extLst>
          </p:cNvPr>
          <p:cNvCxnSpPr>
            <a:cxnSpLocks/>
          </p:cNvCxnSpPr>
          <p:nvPr/>
        </p:nvCxnSpPr>
        <p:spPr>
          <a:xfrm>
            <a:off x="6948673" y="3111893"/>
            <a:ext cx="1969725" cy="2537"/>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39335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a:extLst>
              <a:ext uri="{FF2B5EF4-FFF2-40B4-BE49-F238E27FC236}">
                <a16:creationId xmlns:a16="http://schemas.microsoft.com/office/drawing/2014/main" id="{FEEABE39-E1B5-4E8B-8B5B-B18A8BEA2196}"/>
              </a:ext>
            </a:extLst>
          </p:cNvPr>
          <p:cNvSpPr/>
          <p:nvPr/>
        </p:nvSpPr>
        <p:spPr>
          <a:xfrm>
            <a:off x="9217" y="3537213"/>
            <a:ext cx="3459158" cy="1539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a:ea typeface="+mn-ea"/>
              <a:cs typeface="+mn-cs"/>
            </a:endParaRPr>
          </a:p>
        </p:txBody>
      </p:sp>
      <p:sp>
        <p:nvSpPr>
          <p:cNvPr id="35" name="Oval 34">
            <a:extLst>
              <a:ext uri="{FF2B5EF4-FFF2-40B4-BE49-F238E27FC236}">
                <a16:creationId xmlns:a16="http://schemas.microsoft.com/office/drawing/2014/main" id="{3AADAE5B-DD4F-4FD3-8CD2-CB44EB112CCE}"/>
              </a:ext>
            </a:extLst>
          </p:cNvPr>
          <p:cNvSpPr/>
          <p:nvPr/>
        </p:nvSpPr>
        <p:spPr>
          <a:xfrm>
            <a:off x="2283390" y="4530850"/>
            <a:ext cx="3459158" cy="1539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Oval 31">
            <a:extLst>
              <a:ext uri="{FF2B5EF4-FFF2-40B4-BE49-F238E27FC236}">
                <a16:creationId xmlns:a16="http://schemas.microsoft.com/office/drawing/2014/main" id="{2EAC1B2B-5250-4A13-85A2-F67EC40E5184}"/>
              </a:ext>
            </a:extLst>
          </p:cNvPr>
          <p:cNvSpPr/>
          <p:nvPr/>
        </p:nvSpPr>
        <p:spPr>
          <a:xfrm>
            <a:off x="5675626" y="3883492"/>
            <a:ext cx="3459158" cy="1539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a:ea typeface="+mn-ea"/>
              <a:cs typeface="+mn-cs"/>
            </a:endParaRPr>
          </a:p>
        </p:txBody>
      </p:sp>
      <p:sp>
        <p:nvSpPr>
          <p:cNvPr id="33" name="Oval 32">
            <a:extLst>
              <a:ext uri="{FF2B5EF4-FFF2-40B4-BE49-F238E27FC236}">
                <a16:creationId xmlns:a16="http://schemas.microsoft.com/office/drawing/2014/main" id="{FCDB912B-D53B-4188-8A18-D0C767B6C7FD}"/>
              </a:ext>
            </a:extLst>
          </p:cNvPr>
          <p:cNvSpPr/>
          <p:nvPr/>
        </p:nvSpPr>
        <p:spPr>
          <a:xfrm>
            <a:off x="275796" y="779527"/>
            <a:ext cx="3459158" cy="1539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33">
            <a:extLst>
              <a:ext uri="{FF2B5EF4-FFF2-40B4-BE49-F238E27FC236}">
                <a16:creationId xmlns:a16="http://schemas.microsoft.com/office/drawing/2014/main" id="{D0BE2C90-61F5-41E0-94A3-3A1AB0F4E9B0}"/>
              </a:ext>
            </a:extLst>
          </p:cNvPr>
          <p:cNvSpPr/>
          <p:nvPr/>
        </p:nvSpPr>
        <p:spPr>
          <a:xfrm>
            <a:off x="3950038" y="826919"/>
            <a:ext cx="3459158" cy="1539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5C4B4E53-FC96-4C83-A23A-D844E7CDC098}"/>
              </a:ext>
            </a:extLst>
          </p:cNvPr>
          <p:cNvSpPr/>
          <p:nvPr/>
        </p:nvSpPr>
        <p:spPr>
          <a:xfrm>
            <a:off x="1652902" y="2303875"/>
            <a:ext cx="3459158" cy="1539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4F890CC9-9A57-4F84-890C-F7F51FB027E7}"/>
              </a:ext>
            </a:extLst>
          </p:cNvPr>
          <p:cNvSpPr>
            <a:spLocks noGrp="1"/>
          </p:cNvSpPr>
          <p:nvPr>
            <p:ph type="title"/>
          </p:nvPr>
        </p:nvSpPr>
        <p:spPr>
          <a:xfrm>
            <a:off x="88134" y="0"/>
            <a:ext cx="9055865" cy="787206"/>
          </a:xfrm>
        </p:spPr>
        <p:txBody>
          <a:bodyPr/>
          <a:lstStyle/>
          <a:p>
            <a:r>
              <a:rPr lang="en-GB" sz="2000" dirty="0"/>
              <a:t>The Economic Case – Quantifying benefits – KHG Involvement</a:t>
            </a:r>
          </a:p>
        </p:txBody>
      </p:sp>
      <p:sp>
        <p:nvSpPr>
          <p:cNvPr id="17" name="Rectangle 16">
            <a:extLst>
              <a:ext uri="{FF2B5EF4-FFF2-40B4-BE49-F238E27FC236}">
                <a16:creationId xmlns:a16="http://schemas.microsoft.com/office/drawing/2014/main" id="{7AD3EB7D-2926-40A4-8EED-F08CF845237A}"/>
              </a:ext>
            </a:extLst>
          </p:cNvPr>
          <p:cNvSpPr/>
          <p:nvPr/>
        </p:nvSpPr>
        <p:spPr>
          <a:xfrm>
            <a:off x="6248027" y="4411488"/>
            <a:ext cx="2544286"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charset="0"/>
                <a:ea typeface="+mn-ea"/>
                <a:cs typeface="Arial" charset="0"/>
              </a:rPr>
              <a:t>Offer a home for life. </a:t>
            </a:r>
          </a:p>
        </p:txBody>
      </p:sp>
      <p:sp>
        <p:nvSpPr>
          <p:cNvPr id="18" name="Rectangle 17">
            <a:extLst>
              <a:ext uri="{FF2B5EF4-FFF2-40B4-BE49-F238E27FC236}">
                <a16:creationId xmlns:a16="http://schemas.microsoft.com/office/drawing/2014/main" id="{EDE6B942-3FE2-4CDF-8B08-2B831053DCF2}"/>
              </a:ext>
            </a:extLst>
          </p:cNvPr>
          <p:cNvSpPr/>
          <p:nvPr/>
        </p:nvSpPr>
        <p:spPr>
          <a:xfrm>
            <a:off x="4369649" y="1138569"/>
            <a:ext cx="2882124" cy="83099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charset="0"/>
                <a:ea typeface="+mn-ea"/>
                <a:cs typeface="Arial" charset="0"/>
              </a:rPr>
              <a:t>Provide an alternative to more institutional model of care</a:t>
            </a:r>
          </a:p>
        </p:txBody>
      </p:sp>
      <p:sp>
        <p:nvSpPr>
          <p:cNvPr id="19" name="Rectangle 18">
            <a:extLst>
              <a:ext uri="{FF2B5EF4-FFF2-40B4-BE49-F238E27FC236}">
                <a16:creationId xmlns:a16="http://schemas.microsoft.com/office/drawing/2014/main" id="{31DCBE36-BDA6-4D2C-B690-9C618F77239D}"/>
              </a:ext>
            </a:extLst>
          </p:cNvPr>
          <p:cNvSpPr/>
          <p:nvPr/>
        </p:nvSpPr>
        <p:spPr>
          <a:xfrm>
            <a:off x="731925" y="1288384"/>
            <a:ext cx="2781650"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charset="0"/>
                <a:ea typeface="+mn-ea"/>
                <a:cs typeface="Arial" charset="0"/>
              </a:rPr>
              <a:t>Promote Independence </a:t>
            </a:r>
          </a:p>
        </p:txBody>
      </p:sp>
      <p:sp>
        <p:nvSpPr>
          <p:cNvPr id="20" name="Rectangle 19">
            <a:extLst>
              <a:ext uri="{FF2B5EF4-FFF2-40B4-BE49-F238E27FC236}">
                <a16:creationId xmlns:a16="http://schemas.microsoft.com/office/drawing/2014/main" id="{BB992836-52DB-4129-949A-62CC0544CEFF}"/>
              </a:ext>
            </a:extLst>
          </p:cNvPr>
          <p:cNvSpPr/>
          <p:nvPr/>
        </p:nvSpPr>
        <p:spPr>
          <a:xfrm>
            <a:off x="840949" y="3909908"/>
            <a:ext cx="2328851"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charset="0"/>
                <a:ea typeface="+mn-ea"/>
                <a:cs typeface="Arial" charset="0"/>
              </a:rPr>
              <a:t>Local information and data</a:t>
            </a:r>
          </a:p>
        </p:txBody>
      </p:sp>
      <p:sp>
        <p:nvSpPr>
          <p:cNvPr id="30" name="Rectangle 29">
            <a:extLst>
              <a:ext uri="{FF2B5EF4-FFF2-40B4-BE49-F238E27FC236}">
                <a16:creationId xmlns:a16="http://schemas.microsoft.com/office/drawing/2014/main" id="{98C5258F-7D7C-43D3-A27D-B74F9C5239B8}"/>
              </a:ext>
            </a:extLst>
          </p:cNvPr>
          <p:cNvSpPr/>
          <p:nvPr/>
        </p:nvSpPr>
        <p:spPr>
          <a:xfrm>
            <a:off x="2745293" y="4998835"/>
            <a:ext cx="2544286"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charset="0"/>
                <a:ea typeface="+mn-ea"/>
                <a:cs typeface="Arial" charset="0"/>
              </a:rPr>
              <a:t>Reduce social isolation</a:t>
            </a:r>
          </a:p>
        </p:txBody>
      </p:sp>
      <p:sp>
        <p:nvSpPr>
          <p:cNvPr id="31" name="Rectangle 30">
            <a:extLst>
              <a:ext uri="{FF2B5EF4-FFF2-40B4-BE49-F238E27FC236}">
                <a16:creationId xmlns:a16="http://schemas.microsoft.com/office/drawing/2014/main" id="{CED8C9D5-494A-41B8-A879-9B3459A88584}"/>
              </a:ext>
            </a:extLst>
          </p:cNvPr>
          <p:cNvSpPr/>
          <p:nvPr/>
        </p:nvSpPr>
        <p:spPr>
          <a:xfrm>
            <a:off x="1939318" y="2744685"/>
            <a:ext cx="3615958"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charset="0"/>
                <a:ea typeface="+mn-ea"/>
                <a:cs typeface="Arial" charset="0"/>
              </a:rPr>
              <a:t>Improved pathways for single occupancy/homelessness</a:t>
            </a:r>
          </a:p>
        </p:txBody>
      </p:sp>
      <p:sp>
        <p:nvSpPr>
          <p:cNvPr id="37" name="Oval 36">
            <a:extLst>
              <a:ext uri="{FF2B5EF4-FFF2-40B4-BE49-F238E27FC236}">
                <a16:creationId xmlns:a16="http://schemas.microsoft.com/office/drawing/2014/main" id="{78BB11DE-4584-4F66-9974-B119FFF20D94}"/>
              </a:ext>
            </a:extLst>
          </p:cNvPr>
          <p:cNvSpPr/>
          <p:nvPr/>
        </p:nvSpPr>
        <p:spPr>
          <a:xfrm>
            <a:off x="5475103" y="2297878"/>
            <a:ext cx="3459158" cy="1539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D6955EF8-F718-4B8D-9CC8-885CE1A112C1}"/>
              </a:ext>
            </a:extLst>
          </p:cNvPr>
          <p:cNvSpPr/>
          <p:nvPr/>
        </p:nvSpPr>
        <p:spPr>
          <a:xfrm>
            <a:off x="6018379" y="2638930"/>
            <a:ext cx="2544286" cy="92333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charset="0"/>
                <a:ea typeface="+mn-ea"/>
                <a:cs typeface="Arial" charset="0"/>
              </a:rPr>
              <a:t>Supporting people with Dementia and Nursing Needs</a:t>
            </a:r>
          </a:p>
        </p:txBody>
      </p:sp>
    </p:spTree>
    <p:extLst>
      <p:ext uri="{BB962C8B-B14F-4D97-AF65-F5344CB8AC3E}">
        <p14:creationId xmlns:p14="http://schemas.microsoft.com/office/powerpoint/2010/main" val="4197911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609600"/>
          </a:xfrm>
          <a:prstGeom prst="rect">
            <a:avLst/>
          </a:prstGeom>
          <a:solidFill>
            <a:schemeClr val="accent1">
              <a:lumMod val="75000"/>
            </a:schemeClr>
          </a:solidFill>
          <a:ln w="9525">
            <a:noFill/>
            <a:miter lim="800000"/>
            <a:headEnd/>
            <a:tailEnd/>
          </a:ln>
        </p:spPr>
        <p:txBody>
          <a:bodyPr anchor="ctr" anchorCtr="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charset="0"/>
                <a:ea typeface="+mn-ea"/>
                <a:cs typeface="Arial" charset="0"/>
              </a:rPr>
              <a:t>DRAFT - Stakeholder Engagement programme</a:t>
            </a:r>
          </a:p>
        </p:txBody>
      </p:sp>
      <p:graphicFrame>
        <p:nvGraphicFramePr>
          <p:cNvPr id="2" name="Table 1">
            <a:extLst>
              <a:ext uri="{FF2B5EF4-FFF2-40B4-BE49-F238E27FC236}">
                <a16:creationId xmlns:a16="http://schemas.microsoft.com/office/drawing/2014/main" id="{EE98FFF2-916C-4F6D-A22F-9AAA3B601688}"/>
              </a:ext>
            </a:extLst>
          </p:cNvPr>
          <p:cNvGraphicFramePr>
            <a:graphicFrameLocks noGrp="1"/>
          </p:cNvGraphicFramePr>
          <p:nvPr>
            <p:extLst/>
          </p:nvPr>
        </p:nvGraphicFramePr>
        <p:xfrm>
          <a:off x="215516" y="953724"/>
          <a:ext cx="8712968" cy="5085564"/>
        </p:xfrm>
        <a:graphic>
          <a:graphicData uri="http://schemas.openxmlformats.org/drawingml/2006/table">
            <a:tbl>
              <a:tblPr firstRow="1" bandRow="1">
                <a:tableStyleId>{5C22544A-7EE6-4342-B048-85BDC9FD1C3A}</a:tableStyleId>
              </a:tblPr>
              <a:tblGrid>
                <a:gridCol w="4356484">
                  <a:extLst>
                    <a:ext uri="{9D8B030D-6E8A-4147-A177-3AD203B41FA5}">
                      <a16:colId xmlns:a16="http://schemas.microsoft.com/office/drawing/2014/main" val="1435496321"/>
                    </a:ext>
                  </a:extLst>
                </a:gridCol>
                <a:gridCol w="4356484">
                  <a:extLst>
                    <a:ext uri="{9D8B030D-6E8A-4147-A177-3AD203B41FA5}">
                      <a16:colId xmlns:a16="http://schemas.microsoft.com/office/drawing/2014/main" val="2162032570"/>
                    </a:ext>
                  </a:extLst>
                </a:gridCol>
              </a:tblGrid>
              <a:tr h="643881">
                <a:tc>
                  <a:txBody>
                    <a:bodyPr/>
                    <a:lstStyle/>
                    <a:p>
                      <a:r>
                        <a:rPr lang="en-GB" sz="2400" dirty="0"/>
                        <a:t>Stakeholder Group</a:t>
                      </a:r>
                    </a:p>
                  </a:txBody>
                  <a:tcPr/>
                </a:tc>
                <a:tc>
                  <a:txBody>
                    <a:bodyPr/>
                    <a:lstStyle/>
                    <a:p>
                      <a:pPr algn="ctr"/>
                      <a:r>
                        <a:rPr lang="en-GB" sz="2400" dirty="0"/>
                        <a:t>Period</a:t>
                      </a:r>
                    </a:p>
                  </a:txBody>
                  <a:tcPr/>
                </a:tc>
                <a:extLst>
                  <a:ext uri="{0D108BD9-81ED-4DB2-BD59-A6C34878D82A}">
                    <a16:rowId xmlns:a16="http://schemas.microsoft.com/office/drawing/2014/main" val="3730449056"/>
                  </a:ext>
                </a:extLst>
              </a:tr>
              <a:tr h="1287762">
                <a:tc>
                  <a:txBody>
                    <a:bodyPr/>
                    <a:lstStyle/>
                    <a:p>
                      <a:r>
                        <a:rPr lang="en-GB" sz="2400" dirty="0"/>
                        <a:t>Kent Housing Group</a:t>
                      </a:r>
                    </a:p>
                    <a:p>
                      <a:r>
                        <a:rPr lang="en-GB" sz="2400" dirty="0"/>
                        <a:t>Kent Planning Officers Group</a:t>
                      </a:r>
                    </a:p>
                  </a:txBody>
                  <a:tcPr anchor="ctr"/>
                </a:tc>
                <a:tc>
                  <a:txBody>
                    <a:bodyPr/>
                    <a:lstStyle/>
                    <a:p>
                      <a:pPr algn="ctr"/>
                      <a:r>
                        <a:rPr lang="en-GB" sz="2400" dirty="0"/>
                        <a:t>February – April 2019</a:t>
                      </a:r>
                    </a:p>
                  </a:txBody>
                  <a:tcPr anchor="ctr"/>
                </a:tc>
                <a:extLst>
                  <a:ext uri="{0D108BD9-81ED-4DB2-BD59-A6C34878D82A}">
                    <a16:rowId xmlns:a16="http://schemas.microsoft.com/office/drawing/2014/main" val="2193133405"/>
                  </a:ext>
                </a:extLst>
              </a:tr>
              <a:tr h="95281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400" dirty="0"/>
                        <a:t>District / Borough Councils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2400" dirty="0"/>
                        <a:t>CCG’s</a:t>
                      </a:r>
                    </a:p>
                  </a:txBody>
                  <a:tcPr anchor="ctr"/>
                </a:tc>
                <a:tc>
                  <a:txBody>
                    <a:bodyPr/>
                    <a:lstStyle/>
                    <a:p>
                      <a:pPr algn="ctr"/>
                      <a:r>
                        <a:rPr lang="en-GB" sz="2400" dirty="0"/>
                        <a:t>February – April 2019</a:t>
                      </a:r>
                    </a:p>
                  </a:txBody>
                  <a:tcPr anchor="ctr"/>
                </a:tc>
                <a:extLst>
                  <a:ext uri="{0D108BD9-81ED-4DB2-BD59-A6C34878D82A}">
                    <a16:rowId xmlns:a16="http://schemas.microsoft.com/office/drawing/2014/main" val="3449998469"/>
                  </a:ext>
                </a:extLst>
              </a:tr>
              <a:tr h="1376284">
                <a:tc>
                  <a:txBody>
                    <a:bodyPr/>
                    <a:lstStyle/>
                    <a:p>
                      <a:r>
                        <a:rPr lang="en-GB" sz="2400" dirty="0"/>
                        <a:t>Healthwatch and </a:t>
                      </a:r>
                    </a:p>
                    <a:p>
                      <a:r>
                        <a:rPr lang="en-GB" sz="2400" dirty="0"/>
                        <a:t>Residents (Kent’s future older people)</a:t>
                      </a:r>
                    </a:p>
                  </a:txBody>
                  <a:tcPr anchor="ctr"/>
                </a:tc>
                <a:tc>
                  <a:txBody>
                    <a:bodyPr/>
                    <a:lstStyle/>
                    <a:p>
                      <a:pPr algn="ctr"/>
                      <a:r>
                        <a:rPr lang="en-GB" sz="2400" dirty="0"/>
                        <a:t>tbc </a:t>
                      </a:r>
                    </a:p>
                  </a:txBody>
                  <a:tcPr anchor="ctr"/>
                </a:tc>
                <a:extLst>
                  <a:ext uri="{0D108BD9-81ED-4DB2-BD59-A6C34878D82A}">
                    <a16:rowId xmlns:a16="http://schemas.microsoft.com/office/drawing/2014/main" val="1427640814"/>
                  </a:ext>
                </a:extLst>
              </a:tr>
              <a:tr h="824825">
                <a:tc>
                  <a:txBody>
                    <a:bodyPr/>
                    <a:lstStyle/>
                    <a:p>
                      <a:r>
                        <a:rPr lang="en-GB" sz="2400" dirty="0"/>
                        <a:t>Provider and Developer Markets</a:t>
                      </a:r>
                    </a:p>
                  </a:txBody>
                  <a:tcPr anchor="ctr"/>
                </a:tc>
                <a:tc>
                  <a:txBody>
                    <a:bodyPr/>
                    <a:lstStyle/>
                    <a:p>
                      <a:pPr algn="ctr"/>
                      <a:r>
                        <a:rPr lang="en-GB" sz="2400" dirty="0"/>
                        <a:t>March – April 2019</a:t>
                      </a:r>
                    </a:p>
                  </a:txBody>
                  <a:tcPr anchor="ctr"/>
                </a:tc>
                <a:extLst>
                  <a:ext uri="{0D108BD9-81ED-4DB2-BD59-A6C34878D82A}">
                    <a16:rowId xmlns:a16="http://schemas.microsoft.com/office/drawing/2014/main" val="1081073043"/>
                  </a:ext>
                </a:extLst>
              </a:tr>
            </a:tbl>
          </a:graphicData>
        </a:graphic>
      </p:graphicFrame>
      <p:sp>
        <p:nvSpPr>
          <p:cNvPr id="4" name="Rectangle 3">
            <a:extLst>
              <a:ext uri="{FF2B5EF4-FFF2-40B4-BE49-F238E27FC236}">
                <a16:creationId xmlns:a16="http://schemas.microsoft.com/office/drawing/2014/main" id="{CD6077F1-3031-4CF1-853D-005CA27E27F5}"/>
              </a:ext>
            </a:extLst>
          </p:cNvPr>
          <p:cNvSpPr/>
          <p:nvPr/>
        </p:nvSpPr>
        <p:spPr>
          <a:xfrm>
            <a:off x="2974324" y="609600"/>
            <a:ext cx="3195351" cy="720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Pending SOC approval going through . </a:t>
            </a:r>
          </a:p>
        </p:txBody>
      </p:sp>
    </p:spTree>
    <p:extLst>
      <p:ext uri="{BB962C8B-B14F-4D97-AF65-F5344CB8AC3E}">
        <p14:creationId xmlns:p14="http://schemas.microsoft.com/office/powerpoint/2010/main" val="4201423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603250" y="765175"/>
            <a:ext cx="4152900" cy="5664200"/>
          </a:xfrm>
          <a:prstGeom prst="rect">
            <a:avLst/>
          </a:prstGeom>
          <a:noFill/>
          <a:ln w="9525">
            <a:solidFill>
              <a:schemeClr val="accent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4932363" y="609600"/>
            <a:ext cx="381635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793750" eaLnBrk="0" hangingPunct="0">
              <a:spcBef>
                <a:spcPct val="20000"/>
              </a:spcBef>
              <a:buChar char="•"/>
              <a:defRPr sz="3200">
                <a:solidFill>
                  <a:schemeClr val="tx1"/>
                </a:solidFill>
                <a:latin typeface="Arial" charset="0"/>
              </a:defRPr>
            </a:lvl1pPr>
            <a:lvl2pPr marL="742950" indent="-285750" defTabSz="793750" eaLnBrk="0" hangingPunct="0">
              <a:spcBef>
                <a:spcPct val="20000"/>
              </a:spcBef>
              <a:buChar char="–"/>
              <a:defRPr sz="2800">
                <a:solidFill>
                  <a:schemeClr val="tx1"/>
                </a:solidFill>
                <a:latin typeface="Arial" charset="0"/>
              </a:defRPr>
            </a:lvl2pPr>
            <a:lvl3pPr marL="1143000" indent="-228600" defTabSz="793750" eaLnBrk="0" hangingPunct="0">
              <a:spcBef>
                <a:spcPct val="20000"/>
              </a:spcBef>
              <a:buChar char="•"/>
              <a:defRPr sz="2400">
                <a:solidFill>
                  <a:schemeClr val="tx1"/>
                </a:solidFill>
                <a:latin typeface="Arial" charset="0"/>
              </a:defRPr>
            </a:lvl3pPr>
            <a:lvl4pPr marL="1600200" indent="-228600" defTabSz="793750" eaLnBrk="0" hangingPunct="0">
              <a:spcBef>
                <a:spcPct val="20000"/>
              </a:spcBef>
              <a:buChar char="–"/>
              <a:defRPr sz="2000">
                <a:solidFill>
                  <a:schemeClr val="tx1"/>
                </a:solidFill>
                <a:latin typeface="Arial" charset="0"/>
              </a:defRPr>
            </a:lvl4pPr>
            <a:lvl5pPr marL="2057400" indent="-228600" defTabSz="793750" eaLnBrk="0" hangingPunct="0">
              <a:spcBef>
                <a:spcPct val="20000"/>
              </a:spcBef>
              <a:buChar char="»"/>
              <a:defRPr sz="2000">
                <a:solidFill>
                  <a:schemeClr val="tx1"/>
                </a:solidFill>
                <a:latin typeface="Arial" charset="0"/>
              </a:defRPr>
            </a:lvl5pPr>
            <a:lvl6pPr marL="2514600" indent="-228600" defTabSz="793750" eaLnBrk="0" fontAlgn="base" hangingPunct="0">
              <a:spcBef>
                <a:spcPct val="20000"/>
              </a:spcBef>
              <a:spcAft>
                <a:spcPct val="0"/>
              </a:spcAft>
              <a:buChar char="»"/>
              <a:defRPr sz="2000">
                <a:solidFill>
                  <a:schemeClr val="tx1"/>
                </a:solidFill>
                <a:latin typeface="Arial" charset="0"/>
              </a:defRPr>
            </a:lvl6pPr>
            <a:lvl7pPr marL="2971800" indent="-228600" defTabSz="793750" eaLnBrk="0" fontAlgn="base" hangingPunct="0">
              <a:spcBef>
                <a:spcPct val="20000"/>
              </a:spcBef>
              <a:spcAft>
                <a:spcPct val="0"/>
              </a:spcAft>
              <a:buChar char="»"/>
              <a:defRPr sz="2000">
                <a:solidFill>
                  <a:schemeClr val="tx1"/>
                </a:solidFill>
                <a:latin typeface="Arial" charset="0"/>
              </a:defRPr>
            </a:lvl7pPr>
            <a:lvl8pPr marL="3429000" indent="-228600" defTabSz="793750" eaLnBrk="0" fontAlgn="base" hangingPunct="0">
              <a:spcBef>
                <a:spcPct val="20000"/>
              </a:spcBef>
              <a:spcAft>
                <a:spcPct val="0"/>
              </a:spcAft>
              <a:buChar char="»"/>
              <a:defRPr sz="2000">
                <a:solidFill>
                  <a:schemeClr val="tx1"/>
                </a:solidFill>
                <a:latin typeface="Arial" charset="0"/>
              </a:defRPr>
            </a:lvl8pPr>
            <a:lvl9pPr marL="3886200" indent="-228600" defTabSz="79375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GB" altLang="en-US" sz="2800" dirty="0">
                <a:solidFill>
                  <a:srgbClr val="000000"/>
                </a:solidFill>
                <a:latin typeface="Calibri" pitchFamily="34" charset="0"/>
                <a:cs typeface="Arial" charset="0"/>
              </a:rPr>
              <a:t>Launched in July 2014</a:t>
            </a:r>
          </a:p>
          <a:p>
            <a:pPr>
              <a:spcBef>
                <a:spcPct val="0"/>
              </a:spcBef>
            </a:pPr>
            <a:r>
              <a:rPr lang="en-GB" altLang="en-US" sz="2800" dirty="0">
                <a:solidFill>
                  <a:srgbClr val="000000"/>
                </a:solidFill>
                <a:latin typeface="Calibri" pitchFamily="34" charset="0"/>
                <a:cs typeface="Arial" charset="0"/>
              </a:rPr>
              <a:t>Right beds in the right place</a:t>
            </a:r>
          </a:p>
          <a:p>
            <a:pPr>
              <a:spcBef>
                <a:spcPct val="0"/>
              </a:spcBef>
            </a:pPr>
            <a:r>
              <a:rPr lang="en-GB" altLang="en-US" sz="2800" dirty="0">
                <a:solidFill>
                  <a:srgbClr val="000000"/>
                </a:solidFill>
                <a:latin typeface="Calibri" pitchFamily="34" charset="0"/>
                <a:cs typeface="Arial" charset="0"/>
              </a:rPr>
              <a:t>Increase in extra care housing</a:t>
            </a:r>
          </a:p>
          <a:p>
            <a:pPr>
              <a:spcBef>
                <a:spcPct val="0"/>
              </a:spcBef>
            </a:pPr>
            <a:r>
              <a:rPr lang="en-GB" altLang="en-US" sz="2800" dirty="0">
                <a:solidFill>
                  <a:srgbClr val="000000"/>
                </a:solidFill>
                <a:latin typeface="Calibri" pitchFamily="34" charset="0"/>
                <a:cs typeface="Arial" charset="0"/>
              </a:rPr>
              <a:t>Increase in dementia specific care homes</a:t>
            </a:r>
          </a:p>
          <a:p>
            <a:pPr>
              <a:spcBef>
                <a:spcPct val="0"/>
              </a:spcBef>
            </a:pPr>
            <a:r>
              <a:rPr lang="en-GB" altLang="en-US" sz="2800" dirty="0">
                <a:solidFill>
                  <a:srgbClr val="000000"/>
                </a:solidFill>
                <a:latin typeface="Calibri" pitchFamily="34" charset="0"/>
                <a:cs typeface="Arial" charset="0"/>
              </a:rPr>
              <a:t>Increase in nursing homes</a:t>
            </a:r>
          </a:p>
          <a:p>
            <a:pPr>
              <a:spcBef>
                <a:spcPct val="0"/>
              </a:spcBef>
            </a:pPr>
            <a:r>
              <a:rPr lang="en-GB" altLang="en-US" sz="2800" dirty="0">
                <a:solidFill>
                  <a:srgbClr val="000000"/>
                </a:solidFill>
                <a:latin typeface="Calibri" pitchFamily="34" charset="0"/>
                <a:cs typeface="Arial" charset="0"/>
              </a:rPr>
              <a:t>Increase in supported accommodation</a:t>
            </a:r>
          </a:p>
          <a:p>
            <a:pPr>
              <a:spcBef>
                <a:spcPct val="0"/>
              </a:spcBef>
            </a:pPr>
            <a:r>
              <a:rPr lang="en-GB" altLang="en-US" sz="2800" dirty="0">
                <a:solidFill>
                  <a:srgbClr val="000000"/>
                </a:solidFill>
                <a:latin typeface="Calibri" pitchFamily="34" charset="0"/>
                <a:cs typeface="Arial" charset="0"/>
              </a:rPr>
              <a:t>Less reliance on care homes</a:t>
            </a:r>
          </a:p>
          <a:p>
            <a:pPr>
              <a:spcBef>
                <a:spcPct val="0"/>
              </a:spcBef>
            </a:pPr>
            <a:endParaRPr lang="en-GB" altLang="en-US" sz="2800" dirty="0">
              <a:solidFill>
                <a:srgbClr val="000000"/>
              </a:solidFill>
              <a:latin typeface="Calibri" pitchFamily="34" charset="0"/>
              <a:cs typeface="Arial" charset="0"/>
            </a:endParaRPr>
          </a:p>
        </p:txBody>
      </p:sp>
      <p:sp>
        <p:nvSpPr>
          <p:cNvPr id="4" name="Rectangle 2"/>
          <p:cNvSpPr>
            <a:spLocks noChangeArrowheads="1"/>
          </p:cNvSpPr>
          <p:nvPr/>
        </p:nvSpPr>
        <p:spPr bwMode="auto">
          <a:xfrm>
            <a:off x="0" y="0"/>
            <a:ext cx="9144000" cy="609600"/>
          </a:xfrm>
          <a:prstGeom prst="rect">
            <a:avLst/>
          </a:prstGeom>
          <a:solidFill>
            <a:schemeClr val="accent1">
              <a:lumMod val="75000"/>
            </a:schemeClr>
          </a:solidFill>
          <a:ln w="9525">
            <a:noFill/>
            <a:miter lim="800000"/>
            <a:headEnd/>
            <a:tailEnd/>
          </a:ln>
        </p:spPr>
        <p:txBody>
          <a:bodyPr anchor="ctr"/>
          <a:lstStyle/>
          <a:p>
            <a:pPr algn="ctr" eaLnBrk="0" hangingPunct="0">
              <a:defRPr/>
            </a:pPr>
            <a:r>
              <a:rPr lang="en-GB" sz="2800" b="1" dirty="0">
                <a:solidFill>
                  <a:schemeClr val="bg1"/>
                </a:solidFill>
              </a:rPr>
              <a:t>2014 Strategy Overview</a:t>
            </a:r>
            <a:endParaRPr lang="en-GB" sz="2800" b="1" dirty="0">
              <a:solidFill>
                <a:schemeClr val="bg1"/>
              </a:solidFill>
              <a:highlight>
                <a:srgbClr val="FFFF00"/>
              </a:highlight>
            </a:endParaRPr>
          </a:p>
        </p:txBody>
      </p:sp>
      <p:pic>
        <p:nvPicPr>
          <p:cNvPr id="4101" name="Picture 2" descr="C:\Documents and Settings\PlummO01\Desktop\KCC_Logo_New_2012_Fra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7313" y="5976938"/>
            <a:ext cx="8604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299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155" name="Straight Connector 6"/>
          <p:cNvCxnSpPr>
            <a:cxnSpLocks noChangeShapeType="1"/>
          </p:cNvCxnSpPr>
          <p:nvPr/>
        </p:nvCxnSpPr>
        <p:spPr bwMode="auto">
          <a:xfrm>
            <a:off x="539750" y="5661025"/>
            <a:ext cx="8027988" cy="0"/>
          </a:xfrm>
          <a:prstGeom prst="line">
            <a:avLst/>
          </a:prstGeom>
          <a:noFill/>
          <a:ln w="12700">
            <a:solidFill>
              <a:schemeClr val="tx1"/>
            </a:solidFill>
            <a:round/>
            <a:headEnd/>
            <a:tailEnd/>
          </a:ln>
        </p:spPr>
      </p:cxnSp>
      <p:sp>
        <p:nvSpPr>
          <p:cNvPr id="44037" name="Rectangle 5"/>
          <p:cNvSpPr>
            <a:spLocks noChangeArrowheads="1"/>
          </p:cNvSpPr>
          <p:nvPr/>
        </p:nvSpPr>
        <p:spPr bwMode="auto">
          <a:xfrm>
            <a:off x="3657600" y="4378404"/>
            <a:ext cx="5105400" cy="1107996"/>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6600" b="1" i="1" u="none" strike="noStrike" kern="1200" cap="none" spc="0" normalizeH="0" baseline="0" noProof="0" dirty="0">
                <a:ln>
                  <a:noFill/>
                </a:ln>
                <a:solidFill>
                  <a:prstClr val="white"/>
                </a:solidFill>
                <a:effectLst/>
                <a:uLnTx/>
                <a:uFillTx/>
                <a:latin typeface="Arial" charset="0"/>
                <a:ea typeface="ＭＳ Ｐゴシック"/>
                <a:cs typeface="Arial" charset="0"/>
              </a:rPr>
              <a:t>Thank you</a:t>
            </a:r>
          </a:p>
        </p:txBody>
      </p:sp>
      <p:sp>
        <p:nvSpPr>
          <p:cNvPr id="12" name="TextBox 11"/>
          <p:cNvSpPr txBox="1">
            <a:spLocks noChangeArrowheads="1"/>
          </p:cNvSpPr>
          <p:nvPr/>
        </p:nvSpPr>
        <p:spPr bwMode="auto">
          <a:xfrm>
            <a:off x="304799" y="5733256"/>
            <a:ext cx="6715473" cy="126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49263">
              <a:defRPr>
                <a:solidFill>
                  <a:schemeClr val="tx1"/>
                </a:solidFill>
                <a:latin typeface="Arial" pitchFamily="34" charset="0"/>
              </a:defRPr>
            </a:lvl1pPr>
            <a:lvl2pPr marL="742950" indent="-285750" defTabSz="449263">
              <a:defRPr>
                <a:solidFill>
                  <a:schemeClr val="tx1"/>
                </a:solidFill>
                <a:latin typeface="Arial" pitchFamily="34" charset="0"/>
              </a:defRPr>
            </a:lvl2pPr>
            <a:lvl3pPr marL="1143000" indent="-228600" defTabSz="449263">
              <a:defRPr>
                <a:solidFill>
                  <a:schemeClr val="tx1"/>
                </a:solidFill>
                <a:latin typeface="Arial" pitchFamily="34" charset="0"/>
              </a:defRPr>
            </a:lvl3pPr>
            <a:lvl4pPr marL="1600200" indent="-228600" defTabSz="449263">
              <a:defRPr>
                <a:solidFill>
                  <a:schemeClr val="tx1"/>
                </a:solidFill>
                <a:latin typeface="Arial" pitchFamily="34" charset="0"/>
              </a:defRPr>
            </a:lvl4pPr>
            <a:lvl5pPr marL="2057400" indent="-228600" defTabSz="449263">
              <a:defRPr>
                <a:solidFill>
                  <a:schemeClr val="tx1"/>
                </a:solidFill>
                <a:latin typeface="Arial" pitchFamily="34" charset="0"/>
              </a:defRPr>
            </a:lvl5pPr>
            <a:lvl6pPr marL="2514600" indent="-228600" defTabSz="449263" fontAlgn="base">
              <a:spcBef>
                <a:spcPct val="0"/>
              </a:spcBef>
              <a:spcAft>
                <a:spcPct val="0"/>
              </a:spcAft>
              <a:defRPr>
                <a:solidFill>
                  <a:schemeClr val="tx1"/>
                </a:solidFill>
                <a:latin typeface="Arial" pitchFamily="34" charset="0"/>
              </a:defRPr>
            </a:lvl6pPr>
            <a:lvl7pPr marL="2971800" indent="-228600" defTabSz="449263" fontAlgn="base">
              <a:spcBef>
                <a:spcPct val="0"/>
              </a:spcBef>
              <a:spcAft>
                <a:spcPct val="0"/>
              </a:spcAft>
              <a:defRPr>
                <a:solidFill>
                  <a:schemeClr val="tx1"/>
                </a:solidFill>
                <a:latin typeface="Arial" pitchFamily="34" charset="0"/>
              </a:defRPr>
            </a:lvl7pPr>
            <a:lvl8pPr marL="3429000" indent="-228600" defTabSz="449263" fontAlgn="base">
              <a:spcBef>
                <a:spcPct val="0"/>
              </a:spcBef>
              <a:spcAft>
                <a:spcPct val="0"/>
              </a:spcAft>
              <a:defRPr>
                <a:solidFill>
                  <a:schemeClr val="tx1"/>
                </a:solidFill>
                <a:latin typeface="Arial" pitchFamily="34" charset="0"/>
              </a:defRPr>
            </a:lvl8pPr>
            <a:lvl9pPr marL="3886200" indent="-228600" defTabSz="449263" fontAlgn="base">
              <a:spcBef>
                <a:spcPct val="0"/>
              </a:spcBef>
              <a:spcAft>
                <a:spcPct val="0"/>
              </a:spcAft>
              <a:defRPr>
                <a:solidFill>
                  <a:schemeClr val="tx1"/>
                </a:solidFill>
                <a:latin typeface="Arial" pitchFamily="34" charset="0"/>
              </a:defRPr>
            </a:lvl9pPr>
          </a:lstStyle>
          <a:p>
            <a:pPr marL="0" marR="0" lvl="0" indent="0" algn="l" defTabSz="449263" rtl="0" eaLnBrk="1" fontAlgn="base" latinLnBrk="0" hangingPunct="1">
              <a:lnSpc>
                <a:spcPct val="93000"/>
              </a:lnSpc>
              <a:spcBef>
                <a:spcPct val="0"/>
              </a:spcBef>
              <a:spcAft>
                <a:spcPct val="0"/>
              </a:spcAft>
              <a:buClr>
                <a:srgbClr val="000000"/>
              </a:buClr>
              <a:buSzPct val="100000"/>
              <a:buFont typeface="Calibri" pitchFamily="34" charset="0"/>
              <a:buNone/>
              <a:tabLst/>
              <a:defRPr/>
            </a:pPr>
            <a:endParaRPr kumimoji="0" lang="en-GB" alt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a:p>
            <a:pPr marL="0" marR="0" lvl="0" indent="0" algn="l" defTabSz="449263" rtl="0" eaLnBrk="1" fontAlgn="base" latinLnBrk="0" hangingPunct="1">
              <a:lnSpc>
                <a:spcPct val="93000"/>
              </a:lnSpc>
              <a:spcBef>
                <a:spcPct val="0"/>
              </a:spcBef>
              <a:spcAft>
                <a:spcPct val="0"/>
              </a:spcAft>
              <a:buClr>
                <a:srgbClr val="000000"/>
              </a:buClr>
              <a:buSzPct val="100000"/>
              <a:buFont typeface="Calibri" pitchFamily="34" charset="0"/>
              <a:buNone/>
              <a:tabLst/>
              <a:defRPr/>
            </a:pPr>
            <a:r>
              <a:rPr kumimoji="0" lang="en-GB" alt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Steve Lusk</a:t>
            </a:r>
          </a:p>
          <a:p>
            <a:pPr marL="0" marR="0" lvl="0" indent="0" algn="l" defTabSz="449263" rtl="0" eaLnBrk="1" fontAlgn="base" latinLnBrk="0" hangingPunct="1">
              <a:lnSpc>
                <a:spcPct val="93000"/>
              </a:lnSpc>
              <a:spcBef>
                <a:spcPct val="0"/>
              </a:spcBef>
              <a:spcAft>
                <a:spcPct val="0"/>
              </a:spcAft>
              <a:buClr>
                <a:srgbClr val="000000"/>
              </a:buClr>
              <a:buSzPct val="100000"/>
              <a:buFont typeface="Calibri" pitchFamily="34" charset="0"/>
              <a:buNone/>
              <a:tabLst/>
              <a:defRPr/>
            </a:pPr>
            <a:r>
              <a:rPr kumimoji="0" lang="en-GB" alt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Strategic Commissioning</a:t>
            </a:r>
          </a:p>
          <a:p>
            <a:pPr marL="0" marR="0" lvl="0" indent="0" algn="l" defTabSz="449263" rtl="0" eaLnBrk="1" fontAlgn="base" latinLnBrk="0" hangingPunct="1">
              <a:lnSpc>
                <a:spcPct val="93000"/>
              </a:lnSpc>
              <a:spcBef>
                <a:spcPct val="0"/>
              </a:spcBef>
              <a:spcAft>
                <a:spcPct val="0"/>
              </a:spcAft>
              <a:buClr>
                <a:srgbClr val="000000"/>
              </a:buClr>
              <a:buSzPct val="100000"/>
              <a:buFont typeface="Calibri" pitchFamily="34" charset="0"/>
              <a:buNone/>
              <a:tabLst/>
              <a:defRPr/>
            </a:pPr>
            <a:endParaRPr kumimoji="0" lang="en-GB" altLang="en-US" sz="14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a:p>
            <a:pPr marL="0" marR="0" lvl="0" indent="0" algn="l" defTabSz="449263" rtl="0" eaLnBrk="1" fontAlgn="base" latinLnBrk="0" hangingPunct="1">
              <a:lnSpc>
                <a:spcPct val="93000"/>
              </a:lnSpc>
              <a:spcBef>
                <a:spcPct val="0"/>
              </a:spcBef>
              <a:spcAft>
                <a:spcPct val="0"/>
              </a:spcAft>
              <a:buClr>
                <a:srgbClr val="000000"/>
              </a:buClr>
              <a:buSzPct val="100000"/>
              <a:buFont typeface="Calibri" pitchFamily="34" charset="0"/>
              <a:buNone/>
              <a:tabLst/>
              <a:defRPr/>
            </a:pPr>
            <a:endParaRPr kumimoji="0" lang="en-GB" altLang="en-US" sz="14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pic>
        <p:nvPicPr>
          <p:cNvPr id="6" name="Picture 5">
            <a:extLst>
              <a:ext uri="{FF2B5EF4-FFF2-40B4-BE49-F238E27FC236}">
                <a16:creationId xmlns:a16="http://schemas.microsoft.com/office/drawing/2014/main" id="{752FD0BF-424E-4D7D-B392-EFA0E12D891C}"/>
              </a:ext>
            </a:extLst>
          </p:cNvPr>
          <p:cNvPicPr>
            <a:picLocks noChangeAspect="1"/>
          </p:cNvPicPr>
          <p:nvPr/>
        </p:nvPicPr>
        <p:blipFill>
          <a:blip r:embed="rId2"/>
          <a:stretch>
            <a:fillRect/>
          </a:stretch>
        </p:blipFill>
        <p:spPr>
          <a:xfrm>
            <a:off x="971600" y="641343"/>
            <a:ext cx="6677579" cy="5014002"/>
          </a:xfrm>
          <a:prstGeom prst="rect">
            <a:avLst/>
          </a:prstGeom>
        </p:spPr>
      </p:pic>
    </p:spTree>
    <p:extLst>
      <p:ext uri="{BB962C8B-B14F-4D97-AF65-F5344CB8AC3E}">
        <p14:creationId xmlns:p14="http://schemas.microsoft.com/office/powerpoint/2010/main" val="263907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4037"/>
                                        </p:tgtEl>
                                        <p:attrNameLst>
                                          <p:attrName>style.visibility</p:attrName>
                                        </p:attrNameLst>
                                      </p:cBhvr>
                                      <p:to>
                                        <p:strVal val="visible"/>
                                      </p:to>
                                    </p:set>
                                    <p:animEffect transition="in" filter="fade">
                                      <p:cBhvr>
                                        <p:cTn id="7" dur="10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4E9078CA-D909-4F87-9EA5-7FC8DB64B633}"/>
              </a:ext>
            </a:extLst>
          </p:cNvPr>
          <p:cNvSpPr/>
          <p:nvPr/>
        </p:nvSpPr>
        <p:spPr>
          <a:xfrm>
            <a:off x="2920906" y="2774506"/>
            <a:ext cx="2891926" cy="1223883"/>
          </a:xfrm>
          <a:prstGeom prst="wedgeRoundRectCallou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Resident voice / opinion</a:t>
            </a:r>
          </a:p>
        </p:txBody>
      </p:sp>
      <p:sp>
        <p:nvSpPr>
          <p:cNvPr id="4" name="Rectangle 2"/>
          <p:cNvSpPr>
            <a:spLocks noChangeArrowheads="1"/>
          </p:cNvSpPr>
          <p:nvPr/>
        </p:nvSpPr>
        <p:spPr bwMode="auto">
          <a:xfrm>
            <a:off x="0" y="0"/>
            <a:ext cx="9144000" cy="609600"/>
          </a:xfrm>
          <a:prstGeom prst="rect">
            <a:avLst/>
          </a:prstGeom>
          <a:solidFill>
            <a:schemeClr val="accent1">
              <a:lumMod val="75000"/>
            </a:schemeClr>
          </a:solidFill>
          <a:ln w="9525">
            <a:noFill/>
            <a:miter lim="800000"/>
            <a:headEnd/>
            <a:tailEnd/>
          </a:ln>
        </p:spPr>
        <p:txBody>
          <a:bodyPr anchor="ctr" anchorCtr="0"/>
          <a:lstStyle/>
          <a:p>
            <a:pPr algn="ctr" eaLnBrk="0" hangingPunct="0"/>
            <a:r>
              <a:rPr lang="en-GB" sz="3200" b="1" dirty="0">
                <a:solidFill>
                  <a:schemeClr val="bg1"/>
                </a:solidFill>
              </a:rPr>
              <a:t>What if anything has changed?</a:t>
            </a:r>
          </a:p>
        </p:txBody>
      </p:sp>
      <p:pic>
        <p:nvPicPr>
          <p:cNvPr id="7" name="Picture 6" descr="C:\Documents and Settings\PlummO01\Desktop\KCC_Logo_New_2012_Framed.jpg"/>
          <p:cNvPicPr>
            <a:picLocks noChangeAspect="1" noChangeArrowheads="1"/>
          </p:cNvPicPr>
          <p:nvPr/>
        </p:nvPicPr>
        <p:blipFill>
          <a:blip r:embed="rId2"/>
          <a:srcRect/>
          <a:stretch>
            <a:fillRect/>
          </a:stretch>
        </p:blipFill>
        <p:spPr bwMode="auto">
          <a:xfrm>
            <a:off x="7707313" y="6158056"/>
            <a:ext cx="860425" cy="576262"/>
          </a:xfrm>
          <a:prstGeom prst="rect">
            <a:avLst/>
          </a:prstGeom>
          <a:noFill/>
          <a:ln w="9525">
            <a:noFill/>
            <a:miter lim="800000"/>
            <a:headEnd/>
            <a:tailEnd/>
          </a:ln>
        </p:spPr>
      </p:pic>
      <p:sp>
        <p:nvSpPr>
          <p:cNvPr id="2" name="Rectangle 1"/>
          <p:cNvSpPr/>
          <p:nvPr/>
        </p:nvSpPr>
        <p:spPr>
          <a:xfrm>
            <a:off x="1467565" y="1605343"/>
            <a:ext cx="235598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Market Response/Intervention</a:t>
            </a:r>
          </a:p>
        </p:txBody>
      </p:sp>
      <p:sp>
        <p:nvSpPr>
          <p:cNvPr id="9" name="Rectangle 8"/>
          <p:cNvSpPr/>
          <p:nvPr/>
        </p:nvSpPr>
        <p:spPr>
          <a:xfrm>
            <a:off x="3591612" y="4111564"/>
            <a:ext cx="2344294" cy="1405668"/>
          </a:xfrm>
          <a:custGeom>
            <a:avLst/>
            <a:gdLst>
              <a:gd name="connsiteX0" fmla="*/ 0 w 1851925"/>
              <a:gd name="connsiteY0" fmla="*/ 0 h 609599"/>
              <a:gd name="connsiteX1" fmla="*/ 1851925 w 1851925"/>
              <a:gd name="connsiteY1" fmla="*/ 0 h 609599"/>
              <a:gd name="connsiteX2" fmla="*/ 1851925 w 1851925"/>
              <a:gd name="connsiteY2" fmla="*/ 609599 h 609599"/>
              <a:gd name="connsiteX3" fmla="*/ 0 w 1851925"/>
              <a:gd name="connsiteY3" fmla="*/ 609599 h 609599"/>
              <a:gd name="connsiteX4" fmla="*/ 0 w 1851925"/>
              <a:gd name="connsiteY4" fmla="*/ 0 h 609599"/>
              <a:gd name="connsiteX0" fmla="*/ 365760 w 1851925"/>
              <a:gd name="connsiteY0" fmla="*/ 0 h 1059765"/>
              <a:gd name="connsiteX1" fmla="*/ 1851925 w 1851925"/>
              <a:gd name="connsiteY1" fmla="*/ 450166 h 1059765"/>
              <a:gd name="connsiteX2" fmla="*/ 1851925 w 1851925"/>
              <a:gd name="connsiteY2" fmla="*/ 1059765 h 1059765"/>
              <a:gd name="connsiteX3" fmla="*/ 0 w 1851925"/>
              <a:gd name="connsiteY3" fmla="*/ 1059765 h 1059765"/>
              <a:gd name="connsiteX4" fmla="*/ 365760 w 1851925"/>
              <a:gd name="connsiteY4" fmla="*/ 0 h 1059765"/>
              <a:gd name="connsiteX0" fmla="*/ 365760 w 1950399"/>
              <a:gd name="connsiteY0" fmla="*/ 0 h 1059765"/>
              <a:gd name="connsiteX1" fmla="*/ 1950399 w 1950399"/>
              <a:gd name="connsiteY1" fmla="*/ 253218 h 1059765"/>
              <a:gd name="connsiteX2" fmla="*/ 1851925 w 1950399"/>
              <a:gd name="connsiteY2" fmla="*/ 1059765 h 1059765"/>
              <a:gd name="connsiteX3" fmla="*/ 0 w 1950399"/>
              <a:gd name="connsiteY3" fmla="*/ 1059765 h 1059765"/>
              <a:gd name="connsiteX4" fmla="*/ 365760 w 1950399"/>
              <a:gd name="connsiteY4" fmla="*/ 0 h 1059765"/>
              <a:gd name="connsiteX0" fmla="*/ 759655 w 2344294"/>
              <a:gd name="connsiteY0" fmla="*/ 0 h 1087900"/>
              <a:gd name="connsiteX1" fmla="*/ 2344294 w 2344294"/>
              <a:gd name="connsiteY1" fmla="*/ 253218 h 1087900"/>
              <a:gd name="connsiteX2" fmla="*/ 2245820 w 2344294"/>
              <a:gd name="connsiteY2" fmla="*/ 1059765 h 1087900"/>
              <a:gd name="connsiteX3" fmla="*/ 0 w 2344294"/>
              <a:gd name="connsiteY3" fmla="*/ 1087900 h 1087900"/>
              <a:gd name="connsiteX4" fmla="*/ 759655 w 2344294"/>
              <a:gd name="connsiteY4" fmla="*/ 0 h 1087900"/>
              <a:gd name="connsiteX0" fmla="*/ 759655 w 2344294"/>
              <a:gd name="connsiteY0" fmla="*/ 0 h 1087900"/>
              <a:gd name="connsiteX1" fmla="*/ 2344294 w 2344294"/>
              <a:gd name="connsiteY1" fmla="*/ 253218 h 1087900"/>
              <a:gd name="connsiteX2" fmla="*/ 2245820 w 2344294"/>
              <a:gd name="connsiteY2" fmla="*/ 1059765 h 1087900"/>
              <a:gd name="connsiteX3" fmla="*/ 0 w 2344294"/>
              <a:gd name="connsiteY3" fmla="*/ 1087900 h 1087900"/>
              <a:gd name="connsiteX4" fmla="*/ 225772 w 2344294"/>
              <a:gd name="connsiteY4" fmla="*/ 288923 h 1087900"/>
              <a:gd name="connsiteX5" fmla="*/ 759655 w 2344294"/>
              <a:gd name="connsiteY5" fmla="*/ 0 h 108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4294" h="1087900">
                <a:moveTo>
                  <a:pt x="759655" y="0"/>
                </a:moveTo>
                <a:lnTo>
                  <a:pt x="2344294" y="253218"/>
                </a:lnTo>
                <a:lnTo>
                  <a:pt x="2245820" y="1059765"/>
                </a:lnTo>
                <a:lnTo>
                  <a:pt x="0" y="1087900"/>
                </a:lnTo>
                <a:cubicBezTo>
                  <a:pt x="140907" y="891913"/>
                  <a:pt x="84865" y="484910"/>
                  <a:pt x="225772" y="288923"/>
                </a:cubicBezTo>
                <a:lnTo>
                  <a:pt x="759655" y="0"/>
                </a:lnTo>
                <a:close/>
              </a:path>
            </a:pathLst>
          </a:cu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Availability of Land </a:t>
            </a:r>
          </a:p>
        </p:txBody>
      </p:sp>
      <p:sp>
        <p:nvSpPr>
          <p:cNvPr id="3" name="Thought Bubble: Cloud 2">
            <a:extLst>
              <a:ext uri="{FF2B5EF4-FFF2-40B4-BE49-F238E27FC236}">
                <a16:creationId xmlns:a16="http://schemas.microsoft.com/office/drawing/2014/main" id="{1BE2AA4E-B46A-4F36-B259-12CADA94DD9D}"/>
              </a:ext>
            </a:extLst>
          </p:cNvPr>
          <p:cNvSpPr/>
          <p:nvPr/>
        </p:nvSpPr>
        <p:spPr>
          <a:xfrm rot="20957663">
            <a:off x="3766461" y="1431204"/>
            <a:ext cx="2382785" cy="1131836"/>
          </a:xfrm>
          <a:prstGeom prst="cloudCallou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Stakeholder thoughts</a:t>
            </a:r>
          </a:p>
        </p:txBody>
      </p:sp>
      <p:sp>
        <p:nvSpPr>
          <p:cNvPr id="8" name="Cloud 7">
            <a:extLst>
              <a:ext uri="{FF2B5EF4-FFF2-40B4-BE49-F238E27FC236}">
                <a16:creationId xmlns:a16="http://schemas.microsoft.com/office/drawing/2014/main" id="{84732ED1-47BE-48EE-8192-A2E1524A251E}"/>
              </a:ext>
            </a:extLst>
          </p:cNvPr>
          <p:cNvSpPr/>
          <p:nvPr/>
        </p:nvSpPr>
        <p:spPr>
          <a:xfrm>
            <a:off x="5950685" y="1340768"/>
            <a:ext cx="2088232" cy="1152128"/>
          </a:xfrm>
          <a:prstGeom prst="clou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Planning applications</a:t>
            </a:r>
          </a:p>
        </p:txBody>
      </p:sp>
      <p:sp>
        <p:nvSpPr>
          <p:cNvPr id="13" name="Scroll: Vertical 12">
            <a:extLst>
              <a:ext uri="{FF2B5EF4-FFF2-40B4-BE49-F238E27FC236}">
                <a16:creationId xmlns:a16="http://schemas.microsoft.com/office/drawing/2014/main" id="{523E308C-87D9-436B-9F23-CB193A24CFEE}"/>
              </a:ext>
            </a:extLst>
          </p:cNvPr>
          <p:cNvSpPr/>
          <p:nvPr/>
        </p:nvSpPr>
        <p:spPr>
          <a:xfrm>
            <a:off x="5842800" y="2614707"/>
            <a:ext cx="2188263" cy="2218786"/>
          </a:xfrm>
          <a:prstGeom prst="verticalScroll">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Brush Script MT" panose="03060802040406070304" pitchFamily="66" charset="0"/>
              </a:rPr>
              <a:t>Relevant changes in legislation or policy</a:t>
            </a:r>
          </a:p>
        </p:txBody>
      </p:sp>
      <p:sp>
        <p:nvSpPr>
          <p:cNvPr id="14" name="Arrow: Quad 13">
            <a:extLst>
              <a:ext uri="{FF2B5EF4-FFF2-40B4-BE49-F238E27FC236}">
                <a16:creationId xmlns:a16="http://schemas.microsoft.com/office/drawing/2014/main" id="{2594259E-0FD0-4345-9DE6-1E004852B0BB}"/>
              </a:ext>
            </a:extLst>
          </p:cNvPr>
          <p:cNvSpPr/>
          <p:nvPr/>
        </p:nvSpPr>
        <p:spPr>
          <a:xfrm rot="705403">
            <a:off x="647887" y="2330016"/>
            <a:ext cx="2088232" cy="2028800"/>
          </a:xfrm>
          <a:prstGeom prst="quad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Progress</a:t>
            </a:r>
          </a:p>
        </p:txBody>
      </p:sp>
      <p:sp>
        <p:nvSpPr>
          <p:cNvPr id="6" name="Explosion: 14 Points 5">
            <a:extLst>
              <a:ext uri="{FF2B5EF4-FFF2-40B4-BE49-F238E27FC236}">
                <a16:creationId xmlns:a16="http://schemas.microsoft.com/office/drawing/2014/main" id="{2E11CED2-A03A-4F5C-B550-CCA6EB926878}"/>
              </a:ext>
            </a:extLst>
          </p:cNvPr>
          <p:cNvSpPr/>
          <p:nvPr/>
        </p:nvSpPr>
        <p:spPr>
          <a:xfrm>
            <a:off x="1187624" y="3645024"/>
            <a:ext cx="3024336" cy="2218786"/>
          </a:xfrm>
          <a:prstGeom prst="irregularSeal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Brexit?</a:t>
            </a:r>
          </a:p>
        </p:txBody>
      </p:sp>
    </p:spTree>
    <p:extLst>
      <p:ext uri="{BB962C8B-B14F-4D97-AF65-F5344CB8AC3E}">
        <p14:creationId xmlns:p14="http://schemas.microsoft.com/office/powerpoint/2010/main" val="1236114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09600"/>
          </a:xfrm>
          <a:prstGeom prst="rect">
            <a:avLst/>
          </a:prstGeom>
          <a:solidFill>
            <a:schemeClr val="accent1">
              <a:lumMod val="75000"/>
            </a:schemeClr>
          </a:solidFill>
          <a:ln w="9525">
            <a:noFill/>
            <a:miter lim="800000"/>
            <a:headEnd/>
            <a:tailEnd/>
          </a:ln>
        </p:spPr>
        <p:txBody>
          <a:bodyPr anchor="ctr" anchorCtr="0"/>
          <a:lstStyle/>
          <a:p>
            <a:pPr algn="ctr" eaLnBrk="0" hangingPunct="0"/>
            <a:r>
              <a:rPr lang="en-GB" sz="3200" b="1" dirty="0">
                <a:solidFill>
                  <a:schemeClr val="bg1"/>
                </a:solidFill>
              </a:rPr>
              <a:t>What do we know has changed?</a:t>
            </a:r>
          </a:p>
        </p:txBody>
      </p:sp>
      <p:pic>
        <p:nvPicPr>
          <p:cNvPr id="7" name="Picture 6" descr="C:\Documents and Settings\PlummO01\Desktop\KCC_Logo_New_2012_Framed.jpg"/>
          <p:cNvPicPr>
            <a:picLocks noChangeAspect="1" noChangeArrowheads="1"/>
          </p:cNvPicPr>
          <p:nvPr/>
        </p:nvPicPr>
        <p:blipFill>
          <a:blip r:embed="rId3"/>
          <a:srcRect/>
          <a:stretch>
            <a:fillRect/>
          </a:stretch>
        </p:blipFill>
        <p:spPr bwMode="auto">
          <a:xfrm>
            <a:off x="7707313" y="6158056"/>
            <a:ext cx="860425" cy="576262"/>
          </a:xfrm>
          <a:prstGeom prst="rect">
            <a:avLst/>
          </a:prstGeom>
          <a:noFill/>
          <a:ln w="9525">
            <a:noFill/>
            <a:miter lim="800000"/>
            <a:headEnd/>
            <a:tailEnd/>
          </a:ln>
        </p:spPr>
      </p:pic>
      <p:sp>
        <p:nvSpPr>
          <p:cNvPr id="11" name="TextBox 10">
            <a:extLst>
              <a:ext uri="{FF2B5EF4-FFF2-40B4-BE49-F238E27FC236}">
                <a16:creationId xmlns:a16="http://schemas.microsoft.com/office/drawing/2014/main" id="{793A87E4-65EC-47BB-B4A6-DFCAB3054470}"/>
              </a:ext>
            </a:extLst>
          </p:cNvPr>
          <p:cNvSpPr txBox="1"/>
          <p:nvPr/>
        </p:nvSpPr>
        <p:spPr>
          <a:xfrm>
            <a:off x="1475655" y="836712"/>
            <a:ext cx="6231657" cy="369332"/>
          </a:xfrm>
          <a:prstGeom prst="rect">
            <a:avLst/>
          </a:prstGeom>
          <a:noFill/>
          <a:ln>
            <a:noFill/>
          </a:ln>
        </p:spPr>
        <p:txBody>
          <a:bodyPr wrap="square" rtlCol="0">
            <a:spAutoFit/>
          </a:bodyPr>
          <a:lstStyle/>
          <a:p>
            <a:r>
              <a:rPr lang="en-GB" dirty="0"/>
              <a:t>Residential				    Nursing</a:t>
            </a:r>
          </a:p>
        </p:txBody>
      </p:sp>
      <p:pic>
        <p:nvPicPr>
          <p:cNvPr id="12" name="Picture 11">
            <a:extLst>
              <a:ext uri="{FF2B5EF4-FFF2-40B4-BE49-F238E27FC236}">
                <a16:creationId xmlns:a16="http://schemas.microsoft.com/office/drawing/2014/main" id="{0A08AF37-D59A-4DF8-8E8E-7D0518CA97CD}"/>
              </a:ext>
            </a:extLst>
          </p:cNvPr>
          <p:cNvPicPr>
            <a:picLocks noChangeAspect="1"/>
          </p:cNvPicPr>
          <p:nvPr/>
        </p:nvPicPr>
        <p:blipFill>
          <a:blip r:embed="rId4"/>
          <a:stretch>
            <a:fillRect/>
          </a:stretch>
        </p:blipFill>
        <p:spPr>
          <a:xfrm>
            <a:off x="107504" y="1412776"/>
            <a:ext cx="4330912" cy="3674505"/>
          </a:xfrm>
          <a:prstGeom prst="rect">
            <a:avLst/>
          </a:prstGeom>
        </p:spPr>
      </p:pic>
      <p:pic>
        <p:nvPicPr>
          <p:cNvPr id="15" name="Picture 14">
            <a:extLst>
              <a:ext uri="{FF2B5EF4-FFF2-40B4-BE49-F238E27FC236}">
                <a16:creationId xmlns:a16="http://schemas.microsoft.com/office/drawing/2014/main" id="{4C24FBA6-3D0F-42F9-B9D1-2F119EEEBC5B}"/>
              </a:ext>
            </a:extLst>
          </p:cNvPr>
          <p:cNvPicPr>
            <a:picLocks noChangeAspect="1"/>
          </p:cNvPicPr>
          <p:nvPr/>
        </p:nvPicPr>
        <p:blipFill>
          <a:blip r:embed="rId5"/>
          <a:stretch>
            <a:fillRect/>
          </a:stretch>
        </p:blipFill>
        <p:spPr>
          <a:xfrm>
            <a:off x="4499992" y="1412776"/>
            <a:ext cx="4289972" cy="3901474"/>
          </a:xfrm>
          <a:prstGeom prst="rect">
            <a:avLst/>
          </a:prstGeom>
        </p:spPr>
      </p:pic>
      <p:pic>
        <p:nvPicPr>
          <p:cNvPr id="16" name="Picture 15">
            <a:extLst>
              <a:ext uri="{FF2B5EF4-FFF2-40B4-BE49-F238E27FC236}">
                <a16:creationId xmlns:a16="http://schemas.microsoft.com/office/drawing/2014/main" id="{C018239D-3F14-4F18-8000-8F15F7918B27}"/>
              </a:ext>
            </a:extLst>
          </p:cNvPr>
          <p:cNvPicPr>
            <a:picLocks noChangeAspect="1"/>
          </p:cNvPicPr>
          <p:nvPr/>
        </p:nvPicPr>
        <p:blipFill>
          <a:blip r:embed="rId6"/>
          <a:stretch>
            <a:fillRect/>
          </a:stretch>
        </p:blipFill>
        <p:spPr>
          <a:xfrm>
            <a:off x="5763233" y="6117585"/>
            <a:ext cx="1763490" cy="593922"/>
          </a:xfrm>
          <a:prstGeom prst="rect">
            <a:avLst/>
          </a:prstGeom>
        </p:spPr>
      </p:pic>
    </p:spTree>
    <p:extLst>
      <p:ext uri="{BB962C8B-B14F-4D97-AF65-F5344CB8AC3E}">
        <p14:creationId xmlns:p14="http://schemas.microsoft.com/office/powerpoint/2010/main" val="377858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09600"/>
          </a:xfrm>
          <a:prstGeom prst="rect">
            <a:avLst/>
          </a:prstGeom>
          <a:solidFill>
            <a:schemeClr val="accent1">
              <a:lumMod val="75000"/>
            </a:schemeClr>
          </a:solidFill>
          <a:ln w="9525">
            <a:noFill/>
            <a:miter lim="800000"/>
            <a:headEnd/>
            <a:tailEnd/>
          </a:ln>
        </p:spPr>
        <p:txBody>
          <a:bodyPr anchor="ctr" anchorCtr="0"/>
          <a:lstStyle/>
          <a:p>
            <a:pPr algn="ctr" eaLnBrk="0" hangingPunct="0"/>
            <a:r>
              <a:rPr lang="en-GB" sz="3200" b="1" dirty="0">
                <a:solidFill>
                  <a:schemeClr val="bg1"/>
                </a:solidFill>
              </a:rPr>
              <a:t>What do we know has changed?</a:t>
            </a:r>
          </a:p>
        </p:txBody>
      </p:sp>
      <p:pic>
        <p:nvPicPr>
          <p:cNvPr id="7" name="Picture 6" descr="C:\Documents and Settings\PlummO01\Desktop\KCC_Logo_New_2012_Framed.jpg"/>
          <p:cNvPicPr>
            <a:picLocks noChangeAspect="1" noChangeArrowheads="1"/>
          </p:cNvPicPr>
          <p:nvPr/>
        </p:nvPicPr>
        <p:blipFill>
          <a:blip r:embed="rId3"/>
          <a:srcRect/>
          <a:stretch>
            <a:fillRect/>
          </a:stretch>
        </p:blipFill>
        <p:spPr bwMode="auto">
          <a:xfrm>
            <a:off x="7707313" y="6158056"/>
            <a:ext cx="860425" cy="576262"/>
          </a:xfrm>
          <a:prstGeom prst="rect">
            <a:avLst/>
          </a:prstGeom>
          <a:noFill/>
          <a:ln w="9525">
            <a:noFill/>
            <a:miter lim="800000"/>
            <a:headEnd/>
            <a:tailEnd/>
          </a:ln>
        </p:spPr>
      </p:pic>
      <p:graphicFrame>
        <p:nvGraphicFramePr>
          <p:cNvPr id="8" name="Chart 7">
            <a:extLst>
              <a:ext uri="{FF2B5EF4-FFF2-40B4-BE49-F238E27FC236}">
                <a16:creationId xmlns:a16="http://schemas.microsoft.com/office/drawing/2014/main" id="{2BAE5CD6-F539-47BA-A28E-29B8CABDB1E6}"/>
              </a:ext>
            </a:extLst>
          </p:cNvPr>
          <p:cNvGraphicFramePr>
            <a:graphicFrameLocks/>
          </p:cNvGraphicFramePr>
          <p:nvPr>
            <p:extLst>
              <p:ext uri="{D42A27DB-BD31-4B8C-83A1-F6EECF244321}">
                <p14:modId xmlns:p14="http://schemas.microsoft.com/office/powerpoint/2010/main" val="1564121799"/>
              </p:ext>
            </p:extLst>
          </p:nvPr>
        </p:nvGraphicFramePr>
        <p:xfrm>
          <a:off x="683568" y="1268760"/>
          <a:ext cx="7560840" cy="4536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72153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09600"/>
          </a:xfrm>
          <a:prstGeom prst="rect">
            <a:avLst/>
          </a:prstGeom>
          <a:solidFill>
            <a:schemeClr val="accent1">
              <a:lumMod val="75000"/>
            </a:schemeClr>
          </a:solidFill>
          <a:ln w="9525">
            <a:noFill/>
            <a:miter lim="800000"/>
            <a:headEnd/>
            <a:tailEnd/>
          </a:ln>
        </p:spPr>
        <p:txBody>
          <a:bodyPr anchor="ctr" anchorCtr="0"/>
          <a:lstStyle/>
          <a:p>
            <a:pPr algn="ctr" eaLnBrk="0" hangingPunct="0"/>
            <a:r>
              <a:rPr lang="en-GB" sz="3200" b="1" dirty="0">
                <a:solidFill>
                  <a:schemeClr val="bg1"/>
                </a:solidFill>
              </a:rPr>
              <a:t>What do we know has changed?</a:t>
            </a:r>
          </a:p>
        </p:txBody>
      </p:sp>
      <p:pic>
        <p:nvPicPr>
          <p:cNvPr id="7" name="Picture 6" descr="C:\Documents and Settings\PlummO01\Desktop\KCC_Logo_New_2012_Framed.jpg"/>
          <p:cNvPicPr>
            <a:picLocks noChangeAspect="1" noChangeArrowheads="1"/>
          </p:cNvPicPr>
          <p:nvPr/>
        </p:nvPicPr>
        <p:blipFill>
          <a:blip r:embed="rId2"/>
          <a:srcRect/>
          <a:stretch>
            <a:fillRect/>
          </a:stretch>
        </p:blipFill>
        <p:spPr bwMode="auto">
          <a:xfrm>
            <a:off x="7707313" y="6158056"/>
            <a:ext cx="860425" cy="576262"/>
          </a:xfrm>
          <a:prstGeom prst="rect">
            <a:avLst/>
          </a:prstGeom>
          <a:noFill/>
          <a:ln w="9525">
            <a:noFill/>
            <a:miter lim="800000"/>
            <a:headEnd/>
            <a:tailEnd/>
          </a:ln>
        </p:spPr>
      </p:pic>
      <p:graphicFrame>
        <p:nvGraphicFramePr>
          <p:cNvPr id="6" name="Chart 5">
            <a:extLst>
              <a:ext uri="{FF2B5EF4-FFF2-40B4-BE49-F238E27FC236}">
                <a16:creationId xmlns:a16="http://schemas.microsoft.com/office/drawing/2014/main" id="{3577581F-DC57-4FF1-B8F5-00A60671B2FE}"/>
              </a:ext>
            </a:extLst>
          </p:cNvPr>
          <p:cNvGraphicFramePr>
            <a:graphicFrameLocks/>
          </p:cNvGraphicFramePr>
          <p:nvPr>
            <p:extLst>
              <p:ext uri="{D42A27DB-BD31-4B8C-83A1-F6EECF244321}">
                <p14:modId xmlns:p14="http://schemas.microsoft.com/office/powerpoint/2010/main" val="2384139885"/>
              </p:ext>
            </p:extLst>
          </p:nvPr>
        </p:nvGraphicFramePr>
        <p:xfrm>
          <a:off x="395536" y="980728"/>
          <a:ext cx="8064896" cy="4536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0762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09600"/>
          </a:xfrm>
          <a:prstGeom prst="rect">
            <a:avLst/>
          </a:prstGeom>
          <a:solidFill>
            <a:schemeClr val="accent1">
              <a:lumMod val="75000"/>
            </a:schemeClr>
          </a:solidFill>
          <a:ln w="9525">
            <a:noFill/>
            <a:miter lim="800000"/>
            <a:headEnd/>
            <a:tailEnd/>
          </a:ln>
        </p:spPr>
        <p:txBody>
          <a:bodyPr anchor="ctr" anchorCtr="0"/>
          <a:lstStyle/>
          <a:p>
            <a:pPr algn="ctr" eaLnBrk="0" hangingPunct="0"/>
            <a:r>
              <a:rPr lang="en-GB" sz="3200" b="1" dirty="0">
                <a:solidFill>
                  <a:schemeClr val="bg1"/>
                </a:solidFill>
              </a:rPr>
              <a:t>2019 Project Scope and Plan</a:t>
            </a:r>
            <a:endParaRPr lang="en-GB" sz="3200" b="1" dirty="0">
              <a:solidFill>
                <a:schemeClr val="bg1"/>
              </a:solidFill>
              <a:highlight>
                <a:srgbClr val="FFFF00"/>
              </a:highlight>
            </a:endParaRPr>
          </a:p>
        </p:txBody>
      </p:sp>
      <p:pic>
        <p:nvPicPr>
          <p:cNvPr id="3" name="Picture 2" descr="C:\Documents and Settings\PlummO01\Desktop\KCC_Logo_New_2012_Framed.jpg"/>
          <p:cNvPicPr>
            <a:picLocks noChangeAspect="1" noChangeArrowheads="1"/>
          </p:cNvPicPr>
          <p:nvPr/>
        </p:nvPicPr>
        <p:blipFill>
          <a:blip r:embed="rId3"/>
          <a:srcRect/>
          <a:stretch>
            <a:fillRect/>
          </a:stretch>
        </p:blipFill>
        <p:spPr bwMode="auto">
          <a:xfrm>
            <a:off x="7707313" y="6158056"/>
            <a:ext cx="860425" cy="576262"/>
          </a:xfrm>
          <a:prstGeom prst="rect">
            <a:avLst/>
          </a:prstGeom>
          <a:noFill/>
          <a:ln w="9525">
            <a:noFill/>
            <a:miter lim="800000"/>
            <a:headEnd/>
            <a:tailEnd/>
          </a:ln>
        </p:spPr>
      </p:pic>
      <p:sp>
        <p:nvSpPr>
          <p:cNvPr id="4" name="TextBox 3"/>
          <p:cNvSpPr txBox="1"/>
          <p:nvPr/>
        </p:nvSpPr>
        <p:spPr>
          <a:xfrm>
            <a:off x="109338" y="695139"/>
            <a:ext cx="8927158" cy="5693866"/>
          </a:xfrm>
          <a:prstGeom prst="rect">
            <a:avLst/>
          </a:prstGeom>
          <a:noFill/>
        </p:spPr>
        <p:txBody>
          <a:bodyPr wrap="square" rtlCol="0">
            <a:spAutoFit/>
          </a:bodyPr>
          <a:lstStyle/>
          <a:p>
            <a:pPr marL="800100" lvl="1" indent="-342900">
              <a:buFont typeface="+mj-lt"/>
              <a:buAutoNum type="arabicPeriod"/>
            </a:pPr>
            <a:endParaRPr lang="en-GB" sz="2800" dirty="0"/>
          </a:p>
          <a:p>
            <a:pPr marL="800100" lvl="1" indent="-342900">
              <a:buFont typeface="+mj-lt"/>
              <a:buAutoNum type="arabicPeriod"/>
            </a:pPr>
            <a:r>
              <a:rPr lang="en-GB" sz="2800" dirty="0"/>
              <a:t>To update analytics within the strategy and to show any trends in performance since 2014</a:t>
            </a:r>
          </a:p>
          <a:p>
            <a:pPr marL="800100" lvl="1" indent="-342900">
              <a:buFont typeface="+mj-lt"/>
              <a:buAutoNum type="arabicPeriod"/>
            </a:pPr>
            <a:endParaRPr lang="en-GB" sz="1400" dirty="0"/>
          </a:p>
          <a:p>
            <a:pPr marL="800100" lvl="1" indent="-342900">
              <a:buFont typeface="+mj-lt"/>
              <a:buAutoNum type="arabicPeriod"/>
            </a:pPr>
            <a:r>
              <a:rPr lang="en-GB" sz="2800" dirty="0"/>
              <a:t>To update and include a wider scope of client groups and accommodation and support provision</a:t>
            </a:r>
          </a:p>
          <a:p>
            <a:pPr marL="800100" lvl="1" indent="-342900">
              <a:buFont typeface="+mj-lt"/>
              <a:buAutoNum type="arabicPeriod"/>
            </a:pPr>
            <a:endParaRPr lang="en-GB" sz="1400" dirty="0"/>
          </a:p>
          <a:p>
            <a:pPr marL="800100" lvl="1" indent="-342900">
              <a:buFont typeface="+mj-lt"/>
              <a:buAutoNum type="arabicPeriod"/>
            </a:pPr>
            <a:r>
              <a:rPr lang="en-GB" sz="2800" dirty="0"/>
              <a:t>To ensure the strategy is fit for purpose and aligned with all other Kent County Council and District / Borough Council strategies</a:t>
            </a:r>
          </a:p>
          <a:p>
            <a:pPr marL="800100" lvl="1" indent="-342900">
              <a:buFont typeface="+mj-lt"/>
              <a:buAutoNum type="arabicPeriod"/>
            </a:pPr>
            <a:endParaRPr lang="en-GB" sz="1400" dirty="0"/>
          </a:p>
          <a:p>
            <a:pPr marL="800100" lvl="1" indent="-342900">
              <a:buFont typeface="+mj-lt"/>
              <a:buAutoNum type="arabicPeriod"/>
            </a:pPr>
            <a:r>
              <a:rPr lang="en-GB" sz="2800" dirty="0"/>
              <a:t>To develop and publish a Market Position Statement aligned to the outcomes and strategic priorities for the current and potential market providers in Kent</a:t>
            </a:r>
          </a:p>
        </p:txBody>
      </p:sp>
    </p:spTree>
    <p:extLst>
      <p:ext uri="{BB962C8B-B14F-4D97-AF65-F5344CB8AC3E}">
        <p14:creationId xmlns:p14="http://schemas.microsoft.com/office/powerpoint/2010/main" val="3472367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609600"/>
          </a:xfrm>
          <a:prstGeom prst="rect">
            <a:avLst/>
          </a:prstGeom>
          <a:solidFill>
            <a:schemeClr val="accent1">
              <a:lumMod val="75000"/>
            </a:schemeClr>
          </a:solidFill>
          <a:ln w="9525">
            <a:noFill/>
            <a:miter lim="800000"/>
            <a:headEnd/>
            <a:tailEnd/>
          </a:ln>
        </p:spPr>
        <p:txBody>
          <a:bodyPr anchor="ctr" anchorCtr="0"/>
          <a:lstStyle/>
          <a:p>
            <a:pPr algn="ctr" eaLnBrk="0" hangingPunct="0"/>
            <a:r>
              <a:rPr lang="en-GB" sz="3200" b="1" dirty="0">
                <a:solidFill>
                  <a:schemeClr val="bg1"/>
                </a:solidFill>
              </a:rPr>
              <a:t>Stakeholder Engagement programme</a:t>
            </a:r>
          </a:p>
        </p:txBody>
      </p:sp>
      <p:pic>
        <p:nvPicPr>
          <p:cNvPr id="4" name="Picture 3" descr="C:\Documents and Settings\PlummO01\Desktop\KCC_Logo_New_2012_Framed.jpg"/>
          <p:cNvPicPr>
            <a:picLocks noChangeAspect="1" noChangeArrowheads="1"/>
          </p:cNvPicPr>
          <p:nvPr/>
        </p:nvPicPr>
        <p:blipFill>
          <a:blip r:embed="rId2"/>
          <a:srcRect/>
          <a:stretch>
            <a:fillRect/>
          </a:stretch>
        </p:blipFill>
        <p:spPr bwMode="auto">
          <a:xfrm>
            <a:off x="7707313" y="6158056"/>
            <a:ext cx="860425" cy="576262"/>
          </a:xfrm>
          <a:prstGeom prst="rect">
            <a:avLst/>
          </a:prstGeom>
          <a:noFill/>
          <a:ln w="9525">
            <a:noFill/>
            <a:miter lim="800000"/>
            <a:headEnd/>
            <a:tailEnd/>
          </a:ln>
        </p:spPr>
      </p:pic>
      <p:graphicFrame>
        <p:nvGraphicFramePr>
          <p:cNvPr id="2" name="Table 1">
            <a:extLst>
              <a:ext uri="{FF2B5EF4-FFF2-40B4-BE49-F238E27FC236}">
                <a16:creationId xmlns:a16="http://schemas.microsoft.com/office/drawing/2014/main" id="{EE98FFF2-916C-4F6D-A22F-9AAA3B601688}"/>
              </a:ext>
            </a:extLst>
          </p:cNvPr>
          <p:cNvGraphicFramePr>
            <a:graphicFrameLocks noGrp="1"/>
          </p:cNvGraphicFramePr>
          <p:nvPr>
            <p:extLst>
              <p:ext uri="{D42A27DB-BD31-4B8C-83A1-F6EECF244321}">
                <p14:modId xmlns:p14="http://schemas.microsoft.com/office/powerpoint/2010/main" val="4227033643"/>
              </p:ext>
            </p:extLst>
          </p:nvPr>
        </p:nvGraphicFramePr>
        <p:xfrm>
          <a:off x="215516" y="836712"/>
          <a:ext cx="8712968" cy="5273337"/>
        </p:xfrm>
        <a:graphic>
          <a:graphicData uri="http://schemas.openxmlformats.org/drawingml/2006/table">
            <a:tbl>
              <a:tblPr firstRow="1" bandRow="1">
                <a:tableStyleId>{5C22544A-7EE6-4342-B048-85BDC9FD1C3A}</a:tableStyleId>
              </a:tblPr>
              <a:tblGrid>
                <a:gridCol w="4356484">
                  <a:extLst>
                    <a:ext uri="{9D8B030D-6E8A-4147-A177-3AD203B41FA5}">
                      <a16:colId xmlns:a16="http://schemas.microsoft.com/office/drawing/2014/main" val="1435496321"/>
                    </a:ext>
                  </a:extLst>
                </a:gridCol>
                <a:gridCol w="4356484">
                  <a:extLst>
                    <a:ext uri="{9D8B030D-6E8A-4147-A177-3AD203B41FA5}">
                      <a16:colId xmlns:a16="http://schemas.microsoft.com/office/drawing/2014/main" val="2162032570"/>
                    </a:ext>
                  </a:extLst>
                </a:gridCol>
              </a:tblGrid>
              <a:tr h="556131">
                <a:tc>
                  <a:txBody>
                    <a:bodyPr/>
                    <a:lstStyle/>
                    <a:p>
                      <a:r>
                        <a:rPr lang="en-GB" sz="2400" dirty="0"/>
                        <a:t>Stakeholder Group</a:t>
                      </a:r>
                    </a:p>
                  </a:txBody>
                  <a:tcPr/>
                </a:tc>
                <a:tc>
                  <a:txBody>
                    <a:bodyPr/>
                    <a:lstStyle/>
                    <a:p>
                      <a:pPr algn="ctr"/>
                      <a:r>
                        <a:rPr lang="en-GB" sz="2400" dirty="0"/>
                        <a:t>Period</a:t>
                      </a:r>
                    </a:p>
                  </a:txBody>
                  <a:tcPr/>
                </a:tc>
                <a:extLst>
                  <a:ext uri="{0D108BD9-81ED-4DB2-BD59-A6C34878D82A}">
                    <a16:rowId xmlns:a16="http://schemas.microsoft.com/office/drawing/2014/main" val="3730449056"/>
                  </a:ext>
                </a:extLst>
              </a:tr>
              <a:tr h="1112262">
                <a:tc>
                  <a:txBody>
                    <a:bodyPr/>
                    <a:lstStyle/>
                    <a:p>
                      <a:r>
                        <a:rPr lang="en-GB" sz="2400" dirty="0"/>
                        <a:t>Kent Housing Group</a:t>
                      </a:r>
                    </a:p>
                    <a:p>
                      <a:r>
                        <a:rPr lang="en-GB" sz="2400" dirty="0"/>
                        <a:t>Kent Planning Officers Group</a:t>
                      </a:r>
                    </a:p>
                  </a:txBody>
                  <a:tcPr anchor="ctr"/>
                </a:tc>
                <a:tc>
                  <a:txBody>
                    <a:bodyPr/>
                    <a:lstStyle/>
                    <a:p>
                      <a:pPr algn="ctr"/>
                      <a:r>
                        <a:rPr lang="en-GB" sz="2400" dirty="0"/>
                        <a:t>February – April 2019</a:t>
                      </a:r>
                    </a:p>
                  </a:txBody>
                  <a:tcPr anchor="ctr"/>
                </a:tc>
                <a:extLst>
                  <a:ext uri="{0D108BD9-81ED-4DB2-BD59-A6C34878D82A}">
                    <a16:rowId xmlns:a16="http://schemas.microsoft.com/office/drawing/2014/main" val="2193133405"/>
                  </a:ext>
                </a:extLst>
              </a:tr>
              <a:tr h="55613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400" dirty="0"/>
                        <a:t>District / Borough Councils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2400" dirty="0"/>
                        <a:t>CCG’s</a:t>
                      </a:r>
                    </a:p>
                  </a:txBody>
                  <a:tcPr anchor="ctr"/>
                </a:tc>
                <a:tc>
                  <a:txBody>
                    <a:bodyPr/>
                    <a:lstStyle/>
                    <a:p>
                      <a:pPr algn="ctr"/>
                      <a:r>
                        <a:rPr lang="en-GB" sz="2400" dirty="0"/>
                        <a:t>February – April 2019</a:t>
                      </a:r>
                    </a:p>
                  </a:txBody>
                  <a:tcPr anchor="ctr"/>
                </a:tc>
                <a:extLst>
                  <a:ext uri="{0D108BD9-81ED-4DB2-BD59-A6C34878D82A}">
                    <a16:rowId xmlns:a16="http://schemas.microsoft.com/office/drawing/2014/main" val="3449998469"/>
                  </a:ext>
                </a:extLst>
              </a:tr>
              <a:tr h="556131">
                <a:tc>
                  <a:txBody>
                    <a:bodyPr/>
                    <a:lstStyle/>
                    <a:p>
                      <a:r>
                        <a:rPr lang="en-GB" sz="2400" dirty="0"/>
                        <a:t>Healthwatch and </a:t>
                      </a:r>
                    </a:p>
                    <a:p>
                      <a:r>
                        <a:rPr lang="en-GB" sz="2400" dirty="0"/>
                        <a:t>Residents (Kent’s future older people)</a:t>
                      </a:r>
                    </a:p>
                  </a:txBody>
                  <a:tcPr anchor="ctr"/>
                </a:tc>
                <a:tc>
                  <a:txBody>
                    <a:bodyPr/>
                    <a:lstStyle/>
                    <a:p>
                      <a:pPr algn="ctr"/>
                      <a:r>
                        <a:rPr lang="en-GB" sz="2400" dirty="0"/>
                        <a:t>tbc </a:t>
                      </a:r>
                    </a:p>
                  </a:txBody>
                  <a:tcPr anchor="ctr"/>
                </a:tc>
                <a:extLst>
                  <a:ext uri="{0D108BD9-81ED-4DB2-BD59-A6C34878D82A}">
                    <a16:rowId xmlns:a16="http://schemas.microsoft.com/office/drawing/2014/main" val="1427640814"/>
                  </a:ext>
                </a:extLst>
              </a:tr>
              <a:tr h="712415">
                <a:tc>
                  <a:txBody>
                    <a:bodyPr/>
                    <a:lstStyle/>
                    <a:p>
                      <a:r>
                        <a:rPr lang="en-GB" sz="2400" dirty="0"/>
                        <a:t>Provider and Developer Markets</a:t>
                      </a:r>
                    </a:p>
                  </a:txBody>
                  <a:tcPr anchor="ctr"/>
                </a:tc>
                <a:tc>
                  <a:txBody>
                    <a:bodyPr/>
                    <a:lstStyle/>
                    <a:p>
                      <a:pPr algn="ctr"/>
                      <a:r>
                        <a:rPr lang="en-GB" sz="2400" dirty="0"/>
                        <a:t>March – April 2019</a:t>
                      </a:r>
                    </a:p>
                  </a:txBody>
                  <a:tcPr anchor="ctr"/>
                </a:tc>
                <a:extLst>
                  <a:ext uri="{0D108BD9-81ED-4DB2-BD59-A6C34878D82A}">
                    <a16:rowId xmlns:a16="http://schemas.microsoft.com/office/drawing/2014/main" val="1081073043"/>
                  </a:ext>
                </a:extLst>
              </a:tr>
              <a:tr h="880849">
                <a:tc>
                  <a:txBody>
                    <a:bodyPr/>
                    <a:lstStyle/>
                    <a:p>
                      <a:pPr algn="l"/>
                      <a:r>
                        <a:rPr lang="en-GB" sz="2400" dirty="0"/>
                        <a:t>Approval (Cabinet Committee)</a:t>
                      </a:r>
                    </a:p>
                  </a:txBody>
                  <a:tcPr anchor="ctr"/>
                </a:tc>
                <a:tc>
                  <a:txBody>
                    <a:bodyPr/>
                    <a:lstStyle/>
                    <a:p>
                      <a:pPr algn="ctr"/>
                      <a:r>
                        <a:rPr lang="en-GB" sz="2400" dirty="0"/>
                        <a:t>Summer 2019</a:t>
                      </a:r>
                    </a:p>
                  </a:txBody>
                  <a:tcPr anchor="ctr"/>
                </a:tc>
                <a:extLst>
                  <a:ext uri="{0D108BD9-81ED-4DB2-BD59-A6C34878D82A}">
                    <a16:rowId xmlns:a16="http://schemas.microsoft.com/office/drawing/2014/main" val="2861947874"/>
                  </a:ext>
                </a:extLst>
              </a:tr>
            </a:tbl>
          </a:graphicData>
        </a:graphic>
      </p:graphicFrame>
    </p:spTree>
    <p:extLst>
      <p:ext uri="{BB962C8B-B14F-4D97-AF65-F5344CB8AC3E}">
        <p14:creationId xmlns:p14="http://schemas.microsoft.com/office/powerpoint/2010/main" val="632066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K:\SS Contracts Shared Information\BHAL\Better Homes Active Lives - Operational &amp; Construction\Photos\King Edward Court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28600"/>
            <a:ext cx="7848600" cy="5232400"/>
          </a:xfrm>
          <a:prstGeom prst="rect">
            <a:avLst/>
          </a:prstGeom>
          <a:noFill/>
          <a:ln w="38100">
            <a:solidFill>
              <a:srgbClr val="6699FF"/>
            </a:solidFill>
          </a:ln>
          <a:extLst>
            <a:ext uri="{909E8E84-426E-40DD-AFC4-6F175D3DCCD1}">
              <a14:hiddenFill xmlns:a14="http://schemas.microsoft.com/office/drawing/2010/main">
                <a:solidFill>
                  <a:srgbClr val="FFFFFF"/>
                </a:solidFill>
              </a14:hiddenFill>
            </a:ext>
          </a:extLst>
        </p:spPr>
      </p:pic>
      <p:cxnSp>
        <p:nvCxnSpPr>
          <p:cNvPr id="49155" name="Straight Connector 6"/>
          <p:cNvCxnSpPr>
            <a:cxnSpLocks noChangeShapeType="1"/>
          </p:cNvCxnSpPr>
          <p:nvPr/>
        </p:nvCxnSpPr>
        <p:spPr bwMode="auto">
          <a:xfrm>
            <a:off x="539750" y="5661025"/>
            <a:ext cx="8027988" cy="0"/>
          </a:xfrm>
          <a:prstGeom prst="line">
            <a:avLst/>
          </a:prstGeom>
          <a:noFill/>
          <a:ln w="12700">
            <a:solidFill>
              <a:schemeClr val="tx1"/>
            </a:solidFill>
            <a:round/>
            <a:headEnd/>
            <a:tailEnd/>
          </a:ln>
        </p:spPr>
      </p:cxnSp>
      <p:sp>
        <p:nvSpPr>
          <p:cNvPr id="44037" name="Rectangle 5"/>
          <p:cNvSpPr>
            <a:spLocks noChangeArrowheads="1"/>
          </p:cNvSpPr>
          <p:nvPr/>
        </p:nvSpPr>
        <p:spPr bwMode="auto">
          <a:xfrm>
            <a:off x="3657600" y="4378404"/>
            <a:ext cx="5105400" cy="1107996"/>
          </a:xfrm>
          <a:prstGeom prst="rect">
            <a:avLst/>
          </a:prstGeom>
          <a:noFill/>
          <a:ln w="9525">
            <a:noFill/>
            <a:miter lim="800000"/>
            <a:headEnd/>
            <a:tailEnd/>
          </a:ln>
        </p:spPr>
        <p:txBody>
          <a:bodyPr wrap="square">
            <a:spAutoFit/>
          </a:bodyPr>
          <a:lstStyle/>
          <a:p>
            <a:pPr algn="ctr" fontAlgn="base">
              <a:spcBef>
                <a:spcPct val="0"/>
              </a:spcBef>
              <a:spcAft>
                <a:spcPct val="0"/>
              </a:spcAft>
            </a:pPr>
            <a:r>
              <a:rPr lang="en-GB" sz="6600" b="1" i="1" dirty="0">
                <a:solidFill>
                  <a:schemeClr val="bg1"/>
                </a:solidFill>
                <a:ea typeface="ＭＳ Ｐゴシック"/>
                <a:cs typeface="Arial" charset="0"/>
              </a:rPr>
              <a:t>Thank you</a:t>
            </a:r>
          </a:p>
        </p:txBody>
      </p:sp>
      <p:sp>
        <p:nvSpPr>
          <p:cNvPr id="12" name="TextBox 11"/>
          <p:cNvSpPr txBox="1">
            <a:spLocks noChangeArrowheads="1"/>
          </p:cNvSpPr>
          <p:nvPr/>
        </p:nvSpPr>
        <p:spPr bwMode="auto">
          <a:xfrm>
            <a:off x="304799" y="5733256"/>
            <a:ext cx="6715473" cy="126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49263">
              <a:defRPr>
                <a:solidFill>
                  <a:schemeClr val="tx1"/>
                </a:solidFill>
                <a:latin typeface="Arial" pitchFamily="34" charset="0"/>
              </a:defRPr>
            </a:lvl1pPr>
            <a:lvl2pPr marL="742950" indent="-285750" defTabSz="449263">
              <a:defRPr>
                <a:solidFill>
                  <a:schemeClr val="tx1"/>
                </a:solidFill>
                <a:latin typeface="Arial" pitchFamily="34" charset="0"/>
              </a:defRPr>
            </a:lvl2pPr>
            <a:lvl3pPr marL="1143000" indent="-228600" defTabSz="449263">
              <a:defRPr>
                <a:solidFill>
                  <a:schemeClr val="tx1"/>
                </a:solidFill>
                <a:latin typeface="Arial" pitchFamily="34" charset="0"/>
              </a:defRPr>
            </a:lvl3pPr>
            <a:lvl4pPr marL="1600200" indent="-228600" defTabSz="449263">
              <a:defRPr>
                <a:solidFill>
                  <a:schemeClr val="tx1"/>
                </a:solidFill>
                <a:latin typeface="Arial" pitchFamily="34" charset="0"/>
              </a:defRPr>
            </a:lvl4pPr>
            <a:lvl5pPr marL="2057400" indent="-228600" defTabSz="449263">
              <a:defRPr>
                <a:solidFill>
                  <a:schemeClr val="tx1"/>
                </a:solidFill>
                <a:latin typeface="Arial" pitchFamily="34" charset="0"/>
              </a:defRPr>
            </a:lvl5pPr>
            <a:lvl6pPr marL="2514600" indent="-228600" defTabSz="449263" fontAlgn="base">
              <a:spcBef>
                <a:spcPct val="0"/>
              </a:spcBef>
              <a:spcAft>
                <a:spcPct val="0"/>
              </a:spcAft>
              <a:defRPr>
                <a:solidFill>
                  <a:schemeClr val="tx1"/>
                </a:solidFill>
                <a:latin typeface="Arial" pitchFamily="34" charset="0"/>
              </a:defRPr>
            </a:lvl6pPr>
            <a:lvl7pPr marL="2971800" indent="-228600" defTabSz="449263" fontAlgn="base">
              <a:spcBef>
                <a:spcPct val="0"/>
              </a:spcBef>
              <a:spcAft>
                <a:spcPct val="0"/>
              </a:spcAft>
              <a:defRPr>
                <a:solidFill>
                  <a:schemeClr val="tx1"/>
                </a:solidFill>
                <a:latin typeface="Arial" pitchFamily="34" charset="0"/>
              </a:defRPr>
            </a:lvl7pPr>
            <a:lvl8pPr marL="3429000" indent="-228600" defTabSz="449263" fontAlgn="base">
              <a:spcBef>
                <a:spcPct val="0"/>
              </a:spcBef>
              <a:spcAft>
                <a:spcPct val="0"/>
              </a:spcAft>
              <a:defRPr>
                <a:solidFill>
                  <a:schemeClr val="tx1"/>
                </a:solidFill>
                <a:latin typeface="Arial" pitchFamily="34" charset="0"/>
              </a:defRPr>
            </a:lvl8pPr>
            <a:lvl9pPr marL="3886200" indent="-228600" defTabSz="449263" fontAlgn="base">
              <a:spcBef>
                <a:spcPct val="0"/>
              </a:spcBef>
              <a:spcAft>
                <a:spcPct val="0"/>
              </a:spcAft>
              <a:defRPr>
                <a:solidFill>
                  <a:schemeClr val="tx1"/>
                </a:solidFill>
                <a:latin typeface="Arial" pitchFamily="34" charset="0"/>
              </a:defRPr>
            </a:lvl9pPr>
          </a:lstStyle>
          <a:p>
            <a:pPr>
              <a:lnSpc>
                <a:spcPct val="93000"/>
              </a:lnSpc>
              <a:buClr>
                <a:srgbClr val="000000"/>
              </a:buClr>
              <a:buSzPct val="100000"/>
              <a:buFont typeface="Calibri" pitchFamily="34" charset="0"/>
              <a:buNone/>
            </a:pPr>
            <a:endParaRPr lang="en-GB" altLang="en-US" dirty="0">
              <a:solidFill>
                <a:prstClr val="black"/>
              </a:solidFill>
              <a:ea typeface="ＭＳ Ｐゴシック" pitchFamily="34" charset="-128"/>
              <a:cs typeface="Arial" pitchFamily="34" charset="0"/>
            </a:endParaRPr>
          </a:p>
          <a:p>
            <a:pPr>
              <a:lnSpc>
                <a:spcPct val="93000"/>
              </a:lnSpc>
              <a:buClr>
                <a:srgbClr val="000000"/>
              </a:buClr>
              <a:buSzPct val="100000"/>
              <a:buFont typeface="Calibri" pitchFamily="34" charset="0"/>
              <a:buNone/>
            </a:pPr>
            <a:r>
              <a:rPr lang="en-GB" altLang="en-US" dirty="0">
                <a:solidFill>
                  <a:prstClr val="black"/>
                </a:solidFill>
                <a:ea typeface="ＭＳ Ｐゴシック" pitchFamily="34" charset="-128"/>
                <a:cs typeface="Arial" pitchFamily="34" charset="0"/>
              </a:rPr>
              <a:t>Sharon Dene and Simon Mitchell</a:t>
            </a:r>
          </a:p>
          <a:p>
            <a:pPr>
              <a:lnSpc>
                <a:spcPct val="93000"/>
              </a:lnSpc>
              <a:buClr>
                <a:srgbClr val="000000"/>
              </a:buClr>
              <a:buSzPct val="100000"/>
              <a:buFont typeface="Calibri" pitchFamily="34" charset="0"/>
              <a:buNone/>
            </a:pPr>
            <a:r>
              <a:rPr lang="en-GB" altLang="en-US" dirty="0">
                <a:solidFill>
                  <a:prstClr val="black"/>
                </a:solidFill>
                <a:ea typeface="ＭＳ Ｐゴシック" pitchFamily="34" charset="-128"/>
                <a:cs typeface="Arial" pitchFamily="34" charset="0"/>
              </a:rPr>
              <a:t>Strategic Commissioning</a:t>
            </a:r>
          </a:p>
          <a:p>
            <a:pPr>
              <a:lnSpc>
                <a:spcPct val="93000"/>
              </a:lnSpc>
              <a:buClr>
                <a:srgbClr val="000000"/>
              </a:buClr>
              <a:buSzPct val="100000"/>
              <a:buFont typeface="Calibri" pitchFamily="34" charset="0"/>
              <a:buNone/>
            </a:pPr>
            <a:endParaRPr lang="en-GB" altLang="en-US" sz="1400" dirty="0">
              <a:solidFill>
                <a:prstClr val="black"/>
              </a:solidFill>
              <a:ea typeface="ＭＳ Ｐゴシック" pitchFamily="34" charset="-128"/>
              <a:cs typeface="Arial" pitchFamily="34" charset="0"/>
            </a:endParaRPr>
          </a:p>
          <a:p>
            <a:pPr>
              <a:lnSpc>
                <a:spcPct val="93000"/>
              </a:lnSpc>
              <a:buClr>
                <a:srgbClr val="000000"/>
              </a:buClr>
              <a:buSzPct val="100000"/>
              <a:buFont typeface="Calibri" pitchFamily="34" charset="0"/>
              <a:buNone/>
            </a:pPr>
            <a:endParaRPr lang="en-GB" altLang="en-US" sz="1400" dirty="0">
              <a:solidFill>
                <a:prstClr val="black"/>
              </a:solidFill>
              <a:ea typeface="ＭＳ Ｐゴシック" pitchFamily="34" charset="-128"/>
              <a:cs typeface="Arial" pitchFamily="34" charset="0"/>
            </a:endParaRPr>
          </a:p>
        </p:txBody>
      </p:sp>
      <p:sp>
        <p:nvSpPr>
          <p:cNvPr id="2" name="Rectangle 1"/>
          <p:cNvSpPr/>
          <p:nvPr/>
        </p:nvSpPr>
        <p:spPr>
          <a:xfrm>
            <a:off x="6916649" y="228600"/>
            <a:ext cx="1617751" cy="215444"/>
          </a:xfrm>
          <a:prstGeom prst="rect">
            <a:avLst/>
          </a:prstGeom>
        </p:spPr>
        <p:txBody>
          <a:bodyPr wrap="none">
            <a:spAutoFit/>
          </a:bodyPr>
          <a:lstStyle/>
          <a:p>
            <a:r>
              <a:rPr lang="en-GB" sz="800" i="1" dirty="0">
                <a:solidFill>
                  <a:schemeClr val="bg1"/>
                </a:solidFill>
              </a:rPr>
              <a:t>King Edward Court ,Herne Bay </a:t>
            </a:r>
          </a:p>
        </p:txBody>
      </p:sp>
      <p:pic>
        <p:nvPicPr>
          <p:cNvPr id="7" name="Picture 2" descr="C:\Documents and Settings\PlummO01\Desktop\KCC_Logo_New_2012_Framed.jpg"/>
          <p:cNvPicPr>
            <a:picLocks noChangeAspect="1" noChangeArrowheads="1"/>
          </p:cNvPicPr>
          <p:nvPr/>
        </p:nvPicPr>
        <p:blipFill>
          <a:blip r:embed="rId3"/>
          <a:srcRect/>
          <a:stretch>
            <a:fillRect/>
          </a:stretch>
        </p:blipFill>
        <p:spPr bwMode="auto">
          <a:xfrm>
            <a:off x="7707313" y="5976938"/>
            <a:ext cx="860425" cy="576262"/>
          </a:xfrm>
          <a:prstGeom prst="rect">
            <a:avLst/>
          </a:prstGeom>
          <a:noFill/>
          <a:ln w="9525">
            <a:noFill/>
            <a:miter lim="800000"/>
            <a:headEnd/>
            <a:tailEnd/>
          </a:ln>
        </p:spPr>
      </p:pic>
    </p:spTree>
    <p:extLst>
      <p:ext uri="{BB962C8B-B14F-4D97-AF65-F5344CB8AC3E}">
        <p14:creationId xmlns:p14="http://schemas.microsoft.com/office/powerpoint/2010/main" val="197257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4037"/>
                                        </p:tgtEl>
                                        <p:attrNameLst>
                                          <p:attrName>style.visibility</p:attrName>
                                        </p:attrNameLst>
                                      </p:cBhvr>
                                      <p:to>
                                        <p:strVal val="visible"/>
                                      </p:to>
                                    </p:set>
                                    <p:animEffect transition="in" filter="fade">
                                      <p:cBhvr>
                                        <p:cTn id="7" dur="10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Lst>
  </p:timing>
</p:sld>
</file>

<file path=ppt/theme/theme1.xml><?xml version="1.0" encoding="utf-8"?>
<a:theme xmlns:a="http://schemas.openxmlformats.org/drawingml/2006/main" name="3_CCC PowerPoint">
  <a:themeElements>
    <a:clrScheme name="CCC PowerPoi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C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CC PowerPoin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C PowerPoi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C PowerPoin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C PowerPoin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C 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C 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C 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CC PowerPoint">
  <a:themeElements>
    <a:clrScheme name="CCC PowerPoi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C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CC PowerPoin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C PowerPoi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C PowerPoin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C PowerPoin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C 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C 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C 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CC PowerPoint">
  <a:themeElements>
    <a:clrScheme name="CCC PowerPoi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C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CC PowerPoin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C PowerPoi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C PowerPoin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C PowerPoin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C 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C 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C 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en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ent Theme" id="{DBE0EEAC-4819-4009-A1EA-70E1F906DF4E}" vid="{BF78BC29-6DF4-48B0-B07E-7CD57B83B65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TotalTime>
  <Words>1138</Words>
  <Application>Microsoft Office PowerPoint</Application>
  <PresentationFormat>On-screen Show (4:3)</PresentationFormat>
  <Paragraphs>200</Paragraphs>
  <Slides>20</Slides>
  <Notes>11</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20</vt:i4>
      </vt:variant>
    </vt:vector>
  </HeadingPairs>
  <TitlesOfParts>
    <vt:vector size="32" baseType="lpstr">
      <vt:lpstr>ＭＳ Ｐゴシック</vt:lpstr>
      <vt:lpstr>Arial</vt:lpstr>
      <vt:lpstr>Brush Script MT</vt:lpstr>
      <vt:lpstr>Calibri</vt:lpstr>
      <vt:lpstr>Calibri Light</vt:lpstr>
      <vt:lpstr>Times New Roman</vt:lpstr>
      <vt:lpstr>3_CCC PowerPoint</vt:lpstr>
      <vt:lpstr>1_CCC PowerPoint</vt:lpstr>
      <vt:lpstr>CCC PowerPoint</vt:lpstr>
      <vt:lpstr>Office Theme</vt:lpstr>
      <vt:lpstr>1_Office Theme</vt:lpstr>
      <vt:lpstr>Kent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Older People’s Accommodation Housing with Care</vt:lpstr>
      <vt:lpstr>Current Arrangements</vt:lpstr>
      <vt:lpstr>Workshop Summary</vt:lpstr>
      <vt:lpstr>Key Issues/Opportunities</vt:lpstr>
      <vt:lpstr>Business Case Development – Treasury Green Book Guidance</vt:lpstr>
      <vt:lpstr>Estimated Demand</vt:lpstr>
      <vt:lpstr>The Logic Model</vt:lpstr>
      <vt:lpstr>Long List &gt; Short List</vt:lpstr>
      <vt:lpstr>The Economic Case – Quantifying benefits – KHG Involvement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 Gerald</dc:creator>
  <cp:lastModifiedBy>Rebecca Smith</cp:lastModifiedBy>
  <cp:revision>60</cp:revision>
  <dcterms:created xsi:type="dcterms:W3CDTF">2015-10-27T14:43:47Z</dcterms:created>
  <dcterms:modified xsi:type="dcterms:W3CDTF">2019-02-04T09:14:14Z</dcterms:modified>
</cp:coreProperties>
</file>