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53" r:id="rId3"/>
    <p:sldId id="341" r:id="rId4"/>
    <p:sldId id="350" r:id="rId5"/>
    <p:sldId id="351" r:id="rId6"/>
    <p:sldId id="446" r:id="rId7"/>
    <p:sldId id="447" r:id="rId8"/>
    <p:sldId id="445" r:id="rId9"/>
    <p:sldId id="444" r:id="rId10"/>
    <p:sldId id="342" r:id="rId11"/>
    <p:sldId id="448" r:id="rId12"/>
    <p:sldId id="451" r:id="rId13"/>
    <p:sldId id="449" r:id="rId14"/>
    <p:sldId id="450" r:id="rId15"/>
    <p:sldId id="298" r:id="rId16"/>
    <p:sldId id="452" r:id="rId17"/>
    <p:sldId id="307" r:id="rId18"/>
    <p:sldId id="343" r:id="rId19"/>
    <p:sldId id="301" r:id="rId20"/>
    <p:sldId id="454" r:id="rId21"/>
    <p:sldId id="348" r:id="rId22"/>
    <p:sldId id="281" r:id="rId23"/>
    <p:sldId id="296" r:id="rId24"/>
    <p:sldId id="324"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8" d="100"/>
          <a:sy n="88" d="100"/>
        </p:scale>
        <p:origin x="4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CF7FF-3F20-46FD-B852-A4C83D6B9CDE}" type="datetimeFigureOut">
              <a:rPr lang="en-GB" smtClean="0"/>
              <a:t>05/02/2019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DDE21-BEBF-4DD4-BA46-BE858A335E67}" type="slidenum">
              <a:rPr lang="en-GB" smtClean="0"/>
              <a:t>‹#›</a:t>
            </a:fld>
            <a:endParaRPr lang="en-GB"/>
          </a:p>
        </p:txBody>
      </p:sp>
    </p:spTree>
    <p:extLst>
      <p:ext uri="{BB962C8B-B14F-4D97-AF65-F5344CB8AC3E}">
        <p14:creationId xmlns:p14="http://schemas.microsoft.com/office/powerpoint/2010/main" val="259171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B0553D8-65A0-46DA-B53C-983D776A8B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CAB3F59-15E6-441D-BEB5-05EDC0716F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4569C088-360B-44B4-A91B-13995E355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24AB36-09C0-4A80-B922-327AE6FBCACF}" type="slidenum">
              <a:rPr lang="en-GB" altLang="en-US" smtClean="0"/>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*Based on research undertaken by Manchester School of Architecture and published in 2018</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2445" indent="-297094" eaLnBrk="0" hangingPunct="0">
              <a:spcBef>
                <a:spcPct val="30000"/>
              </a:spcBef>
              <a:defRPr sz="1200">
                <a:solidFill>
                  <a:schemeClr val="tx1"/>
                </a:solidFill>
                <a:latin typeface="Calibri" pitchFamily="34" charset="0"/>
              </a:defRPr>
            </a:lvl2pPr>
            <a:lvl3pPr marL="1188377" indent="-237675" eaLnBrk="0" hangingPunct="0">
              <a:spcBef>
                <a:spcPct val="30000"/>
              </a:spcBef>
              <a:defRPr sz="1200">
                <a:solidFill>
                  <a:schemeClr val="tx1"/>
                </a:solidFill>
                <a:latin typeface="Calibri" pitchFamily="34" charset="0"/>
              </a:defRPr>
            </a:lvl3pPr>
            <a:lvl4pPr marL="1663728" indent="-237675" eaLnBrk="0" hangingPunct="0">
              <a:spcBef>
                <a:spcPct val="30000"/>
              </a:spcBef>
              <a:defRPr sz="1200">
                <a:solidFill>
                  <a:schemeClr val="tx1"/>
                </a:solidFill>
                <a:latin typeface="Calibri" pitchFamily="34" charset="0"/>
              </a:defRPr>
            </a:lvl4pPr>
            <a:lvl5pPr marL="2139079" indent="-237675" eaLnBrk="0" hangingPunct="0">
              <a:spcBef>
                <a:spcPct val="30000"/>
              </a:spcBef>
              <a:defRPr sz="1200">
                <a:solidFill>
                  <a:schemeClr val="tx1"/>
                </a:solidFill>
                <a:latin typeface="Calibri" pitchFamily="34" charset="0"/>
              </a:defRPr>
            </a:lvl5pPr>
            <a:lvl6pPr marL="2614430" indent="-237675" eaLnBrk="0" fontAlgn="base" hangingPunct="0">
              <a:spcBef>
                <a:spcPct val="30000"/>
              </a:spcBef>
              <a:spcAft>
                <a:spcPct val="0"/>
              </a:spcAft>
              <a:defRPr sz="1200">
                <a:solidFill>
                  <a:schemeClr val="tx1"/>
                </a:solidFill>
                <a:latin typeface="Calibri" pitchFamily="34" charset="0"/>
              </a:defRPr>
            </a:lvl6pPr>
            <a:lvl7pPr marL="3089780" indent="-237675" eaLnBrk="0" fontAlgn="base" hangingPunct="0">
              <a:spcBef>
                <a:spcPct val="30000"/>
              </a:spcBef>
              <a:spcAft>
                <a:spcPct val="0"/>
              </a:spcAft>
              <a:defRPr sz="1200">
                <a:solidFill>
                  <a:schemeClr val="tx1"/>
                </a:solidFill>
                <a:latin typeface="Calibri" pitchFamily="34" charset="0"/>
              </a:defRPr>
            </a:lvl7pPr>
            <a:lvl8pPr marL="3565131" indent="-237675" eaLnBrk="0" fontAlgn="base" hangingPunct="0">
              <a:spcBef>
                <a:spcPct val="30000"/>
              </a:spcBef>
              <a:spcAft>
                <a:spcPct val="0"/>
              </a:spcAft>
              <a:defRPr sz="1200">
                <a:solidFill>
                  <a:schemeClr val="tx1"/>
                </a:solidFill>
                <a:latin typeface="Calibri" pitchFamily="34" charset="0"/>
              </a:defRPr>
            </a:lvl8pPr>
            <a:lvl9pPr marL="4040482" indent="-2376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3153C-BAB3-4FE3-93BB-F30D2613FF14}" type="slidenum">
              <a:rPr lang="en-GB" altLang="en-US" smtClean="0">
                <a:latin typeface="Arial" pitchFamily="34" charset="0"/>
              </a:rPr>
              <a:pPr eaLnBrk="1" hangingPunct="1">
                <a:spcBef>
                  <a:spcPct val="0"/>
                </a:spcBef>
              </a:pPr>
              <a:t>6</a:t>
            </a:fld>
            <a:endParaRPr lang="en-GB" altLang="en-US">
              <a:latin typeface="Arial" pitchFamily="34" charset="0"/>
            </a:endParaRPr>
          </a:p>
        </p:txBody>
      </p:sp>
    </p:spTree>
    <p:extLst>
      <p:ext uri="{BB962C8B-B14F-4D97-AF65-F5344CB8AC3E}">
        <p14:creationId xmlns:p14="http://schemas.microsoft.com/office/powerpoint/2010/main" val="394890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*Based on research undertaken by Manchester School of Architecture and published in 2018</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2445" indent="-297094" eaLnBrk="0" hangingPunct="0">
              <a:spcBef>
                <a:spcPct val="30000"/>
              </a:spcBef>
              <a:defRPr sz="1200">
                <a:solidFill>
                  <a:schemeClr val="tx1"/>
                </a:solidFill>
                <a:latin typeface="Calibri" pitchFamily="34" charset="0"/>
              </a:defRPr>
            </a:lvl2pPr>
            <a:lvl3pPr marL="1188377" indent="-237675" eaLnBrk="0" hangingPunct="0">
              <a:spcBef>
                <a:spcPct val="30000"/>
              </a:spcBef>
              <a:defRPr sz="1200">
                <a:solidFill>
                  <a:schemeClr val="tx1"/>
                </a:solidFill>
                <a:latin typeface="Calibri" pitchFamily="34" charset="0"/>
              </a:defRPr>
            </a:lvl3pPr>
            <a:lvl4pPr marL="1663728" indent="-237675" eaLnBrk="0" hangingPunct="0">
              <a:spcBef>
                <a:spcPct val="30000"/>
              </a:spcBef>
              <a:defRPr sz="1200">
                <a:solidFill>
                  <a:schemeClr val="tx1"/>
                </a:solidFill>
                <a:latin typeface="Calibri" pitchFamily="34" charset="0"/>
              </a:defRPr>
            </a:lvl4pPr>
            <a:lvl5pPr marL="2139079" indent="-237675" eaLnBrk="0" hangingPunct="0">
              <a:spcBef>
                <a:spcPct val="30000"/>
              </a:spcBef>
              <a:defRPr sz="1200">
                <a:solidFill>
                  <a:schemeClr val="tx1"/>
                </a:solidFill>
                <a:latin typeface="Calibri" pitchFamily="34" charset="0"/>
              </a:defRPr>
            </a:lvl5pPr>
            <a:lvl6pPr marL="2614430" indent="-237675" eaLnBrk="0" fontAlgn="base" hangingPunct="0">
              <a:spcBef>
                <a:spcPct val="30000"/>
              </a:spcBef>
              <a:spcAft>
                <a:spcPct val="0"/>
              </a:spcAft>
              <a:defRPr sz="1200">
                <a:solidFill>
                  <a:schemeClr val="tx1"/>
                </a:solidFill>
                <a:latin typeface="Calibri" pitchFamily="34" charset="0"/>
              </a:defRPr>
            </a:lvl6pPr>
            <a:lvl7pPr marL="3089780" indent="-237675" eaLnBrk="0" fontAlgn="base" hangingPunct="0">
              <a:spcBef>
                <a:spcPct val="30000"/>
              </a:spcBef>
              <a:spcAft>
                <a:spcPct val="0"/>
              </a:spcAft>
              <a:defRPr sz="1200">
                <a:solidFill>
                  <a:schemeClr val="tx1"/>
                </a:solidFill>
                <a:latin typeface="Calibri" pitchFamily="34" charset="0"/>
              </a:defRPr>
            </a:lvl7pPr>
            <a:lvl8pPr marL="3565131" indent="-237675" eaLnBrk="0" fontAlgn="base" hangingPunct="0">
              <a:spcBef>
                <a:spcPct val="30000"/>
              </a:spcBef>
              <a:spcAft>
                <a:spcPct val="0"/>
              </a:spcAft>
              <a:defRPr sz="1200">
                <a:solidFill>
                  <a:schemeClr val="tx1"/>
                </a:solidFill>
                <a:latin typeface="Calibri" pitchFamily="34" charset="0"/>
              </a:defRPr>
            </a:lvl8pPr>
            <a:lvl9pPr marL="4040482" indent="-2376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3153C-BAB3-4FE3-93BB-F30D2613FF14}" type="slidenum">
              <a:rPr lang="en-GB" altLang="en-US" smtClean="0">
                <a:latin typeface="Arial" pitchFamily="34" charset="0"/>
              </a:rPr>
              <a:pPr eaLnBrk="1" hangingPunct="1">
                <a:spcBef>
                  <a:spcPct val="0"/>
                </a:spcBef>
              </a:pPr>
              <a:t>8</a:t>
            </a:fld>
            <a:endParaRPr lang="en-GB" altLang="en-US">
              <a:latin typeface="Arial" pitchFamily="34" charset="0"/>
            </a:endParaRPr>
          </a:p>
        </p:txBody>
      </p:sp>
    </p:spTree>
    <p:extLst>
      <p:ext uri="{BB962C8B-B14F-4D97-AF65-F5344CB8AC3E}">
        <p14:creationId xmlns:p14="http://schemas.microsoft.com/office/powerpoint/2010/main" val="393936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*Based on research undertaken by Manchester School of Architecture and published in 2018</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2445" indent="-297094" eaLnBrk="0" hangingPunct="0">
              <a:spcBef>
                <a:spcPct val="30000"/>
              </a:spcBef>
              <a:defRPr sz="1200">
                <a:solidFill>
                  <a:schemeClr val="tx1"/>
                </a:solidFill>
                <a:latin typeface="Calibri" pitchFamily="34" charset="0"/>
              </a:defRPr>
            </a:lvl2pPr>
            <a:lvl3pPr marL="1188377" indent="-237675" eaLnBrk="0" hangingPunct="0">
              <a:spcBef>
                <a:spcPct val="30000"/>
              </a:spcBef>
              <a:defRPr sz="1200">
                <a:solidFill>
                  <a:schemeClr val="tx1"/>
                </a:solidFill>
                <a:latin typeface="Calibri" pitchFamily="34" charset="0"/>
              </a:defRPr>
            </a:lvl3pPr>
            <a:lvl4pPr marL="1663728" indent="-237675" eaLnBrk="0" hangingPunct="0">
              <a:spcBef>
                <a:spcPct val="30000"/>
              </a:spcBef>
              <a:defRPr sz="1200">
                <a:solidFill>
                  <a:schemeClr val="tx1"/>
                </a:solidFill>
                <a:latin typeface="Calibri" pitchFamily="34" charset="0"/>
              </a:defRPr>
            </a:lvl4pPr>
            <a:lvl5pPr marL="2139079" indent="-237675" eaLnBrk="0" hangingPunct="0">
              <a:spcBef>
                <a:spcPct val="30000"/>
              </a:spcBef>
              <a:defRPr sz="1200">
                <a:solidFill>
                  <a:schemeClr val="tx1"/>
                </a:solidFill>
                <a:latin typeface="Calibri" pitchFamily="34" charset="0"/>
              </a:defRPr>
            </a:lvl5pPr>
            <a:lvl6pPr marL="2614430" indent="-237675" eaLnBrk="0" fontAlgn="base" hangingPunct="0">
              <a:spcBef>
                <a:spcPct val="30000"/>
              </a:spcBef>
              <a:spcAft>
                <a:spcPct val="0"/>
              </a:spcAft>
              <a:defRPr sz="1200">
                <a:solidFill>
                  <a:schemeClr val="tx1"/>
                </a:solidFill>
                <a:latin typeface="Calibri" pitchFamily="34" charset="0"/>
              </a:defRPr>
            </a:lvl6pPr>
            <a:lvl7pPr marL="3089780" indent="-237675" eaLnBrk="0" fontAlgn="base" hangingPunct="0">
              <a:spcBef>
                <a:spcPct val="30000"/>
              </a:spcBef>
              <a:spcAft>
                <a:spcPct val="0"/>
              </a:spcAft>
              <a:defRPr sz="1200">
                <a:solidFill>
                  <a:schemeClr val="tx1"/>
                </a:solidFill>
                <a:latin typeface="Calibri" pitchFamily="34" charset="0"/>
              </a:defRPr>
            </a:lvl7pPr>
            <a:lvl8pPr marL="3565131" indent="-237675" eaLnBrk="0" fontAlgn="base" hangingPunct="0">
              <a:spcBef>
                <a:spcPct val="30000"/>
              </a:spcBef>
              <a:spcAft>
                <a:spcPct val="0"/>
              </a:spcAft>
              <a:defRPr sz="1200">
                <a:solidFill>
                  <a:schemeClr val="tx1"/>
                </a:solidFill>
                <a:latin typeface="Calibri" pitchFamily="34" charset="0"/>
              </a:defRPr>
            </a:lvl8pPr>
            <a:lvl9pPr marL="4040482" indent="-2376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3153C-BAB3-4FE3-93BB-F30D2613FF14}" type="slidenum">
              <a:rPr lang="en-GB" altLang="en-US" smtClean="0">
                <a:latin typeface="Arial" pitchFamily="34" charset="0"/>
              </a:rPr>
              <a:pPr eaLnBrk="1" hangingPunct="1">
                <a:spcBef>
                  <a:spcPct val="0"/>
                </a:spcBef>
              </a:pPr>
              <a:t>9</a:t>
            </a:fld>
            <a:endParaRPr lang="en-GB" altLang="en-US">
              <a:latin typeface="Arial" pitchFamily="34" charset="0"/>
            </a:endParaRPr>
          </a:p>
        </p:txBody>
      </p:sp>
    </p:spTree>
    <p:extLst>
      <p:ext uri="{BB962C8B-B14F-4D97-AF65-F5344CB8AC3E}">
        <p14:creationId xmlns:p14="http://schemas.microsoft.com/office/powerpoint/2010/main" val="260055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5BA4767-3EBD-452F-8AD5-4325CC9FE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21DADD4-4C9F-4B0C-9880-375D3138D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67B55712-DEA5-44B1-BE13-ED1D45E41C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EB1027-18D7-4073-88CF-1DCAE8F2F459}" type="slidenum">
              <a:rPr lang="en-GB" altLang="en-US" smtClean="0">
                <a:latin typeface="Arial" panose="020B0604020202020204" pitchFamily="34" charset="0"/>
              </a:rPr>
              <a:pPr>
                <a:spcBef>
                  <a:spcPct val="0"/>
                </a:spcBef>
              </a:pPr>
              <a:t>15</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5BA4767-3EBD-452F-8AD5-4325CC9FE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21DADD4-4C9F-4B0C-9880-375D3138D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67B55712-DEA5-44B1-BE13-ED1D45E41C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EB1027-18D7-4073-88CF-1DCAE8F2F459}" type="slidenum">
              <a:rPr lang="en-GB" altLang="en-US" smtClean="0">
                <a:latin typeface="Arial" panose="020B0604020202020204" pitchFamily="34" charset="0"/>
              </a:rPr>
              <a:pPr>
                <a:spcBef>
                  <a:spcPct val="0"/>
                </a:spcBef>
              </a:pPr>
              <a:t>16</a:t>
            </a:fld>
            <a:endParaRPr lang="en-GB" altLang="en-US">
              <a:latin typeface="Arial" panose="020B0604020202020204" pitchFamily="34" charset="0"/>
            </a:endParaRPr>
          </a:p>
        </p:txBody>
      </p:sp>
    </p:spTree>
    <p:extLst>
      <p:ext uri="{BB962C8B-B14F-4D97-AF65-F5344CB8AC3E}">
        <p14:creationId xmlns:p14="http://schemas.microsoft.com/office/powerpoint/2010/main" val="385424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C36814D-BB72-4195-8E87-83352B773D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5FCB7D4-4042-4BE6-B9AF-EF4847A22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This report was written by Jeremy Porteus, who provided secretariat to the All Party Parliamentary Group on Housing for an Ageing Population.</a:t>
            </a:r>
          </a:p>
          <a:p>
            <a:pPr eaLnBrk="1" hangingPunct="1">
              <a:spcBef>
                <a:spcPct val="0"/>
              </a:spcBef>
              <a:buFontTx/>
              <a:buChar char="-"/>
            </a:pPr>
            <a:r>
              <a:rPr lang="en-US" altLang="en-US"/>
              <a:t>HAPPI 4, and all previous HAPPI reports, can be found on the Housing LIN website at www.housinglin.org.uk/HAPPI/</a:t>
            </a:r>
          </a:p>
          <a:p>
            <a:pPr eaLnBrk="1" hangingPunct="1">
              <a:spcBef>
                <a:spcPct val="0"/>
              </a:spcBef>
              <a:buFontTx/>
              <a:buChar char="-"/>
            </a:pPr>
            <a:r>
              <a:rPr lang="en-US" altLang="en-US"/>
              <a:t>A few copies of the report are sent along other meeting’s papers</a:t>
            </a:r>
          </a:p>
        </p:txBody>
      </p:sp>
      <p:sp>
        <p:nvSpPr>
          <p:cNvPr id="13316" name="Slide Number Placeholder 3">
            <a:extLst>
              <a:ext uri="{FF2B5EF4-FFF2-40B4-BE49-F238E27FC236}">
                <a16:creationId xmlns:a16="http://schemas.microsoft.com/office/drawing/2014/main" id="{F2F17A9B-7E2D-4D57-8AD6-80E5DB32B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EDC322-B827-43EE-947C-9F1A12766762}" type="slidenum">
              <a:rPr lang="en-GB" altLang="en-US" smtClean="0">
                <a:latin typeface="Arial" panose="020B0604020202020204" pitchFamily="34" charset="0"/>
              </a:rPr>
              <a:pPr>
                <a:spcBef>
                  <a:spcPct val="0"/>
                </a:spcBef>
              </a:pPr>
              <a:t>18</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ABA3-B5D4-4CE7-B965-DCD4E2681F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30F6A6-AF43-4D28-A4C6-FC0CA9136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28BABF-B66B-42DC-9C41-D8AB246E8944}"/>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5" name="Footer Placeholder 4">
            <a:extLst>
              <a:ext uri="{FF2B5EF4-FFF2-40B4-BE49-F238E27FC236}">
                <a16:creationId xmlns:a16="http://schemas.microsoft.com/office/drawing/2014/main" id="{6583B538-16F2-4BA4-9380-57A0F9E6F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CA356-5BAC-4EA2-870E-5F8DEFFDFB46}"/>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22264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1309-D9AA-48E1-B656-98CFFE8A35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45629-0E51-40EA-9863-A3C6880BD9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FDA8CE-FD5B-439D-A14A-87C68FBC73D1}"/>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5" name="Footer Placeholder 4">
            <a:extLst>
              <a:ext uri="{FF2B5EF4-FFF2-40B4-BE49-F238E27FC236}">
                <a16:creationId xmlns:a16="http://schemas.microsoft.com/office/drawing/2014/main" id="{5115EB96-E739-48DE-89AE-6D422E68F2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1CC4D-3708-4D66-97DD-A891EC308F30}"/>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106513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9CA44-264E-457D-8EF3-73E303B076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C14CF3-5BDC-421A-82BF-16DF9D4BD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337EC8-13EB-4D11-8576-77A2D0E35DA1}"/>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5" name="Footer Placeholder 4">
            <a:extLst>
              <a:ext uri="{FF2B5EF4-FFF2-40B4-BE49-F238E27FC236}">
                <a16:creationId xmlns:a16="http://schemas.microsoft.com/office/drawing/2014/main" id="{86504D28-DCEA-4FD6-8FEF-BC819E3DD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4D314-4927-4C85-837F-1CD4626BB75A}"/>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112544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AC9E-AF54-42C2-B54A-AA4EF2D558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6E4841-D25D-4659-A14A-D7F2B760D7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E9295-DE77-4887-B1C6-84EEEA087662}"/>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5" name="Footer Placeholder 4">
            <a:extLst>
              <a:ext uri="{FF2B5EF4-FFF2-40B4-BE49-F238E27FC236}">
                <a16:creationId xmlns:a16="http://schemas.microsoft.com/office/drawing/2014/main" id="{023CAA56-1F73-4900-A782-7B4162F69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E27483-4DA8-402F-B71D-0C67F94818D1}"/>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266605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EB00-E087-4857-B06B-04551E07E4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F1896D-D7C1-499D-B30A-782C4D5F1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8732C9-3BFA-4BDA-84D3-55B412E0D836}"/>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5" name="Footer Placeholder 4">
            <a:extLst>
              <a:ext uri="{FF2B5EF4-FFF2-40B4-BE49-F238E27FC236}">
                <a16:creationId xmlns:a16="http://schemas.microsoft.com/office/drawing/2014/main" id="{3FFA3CDA-4B60-4164-ABD1-C0F598A06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C3C21-FDA9-4997-9CD7-1314C1385045}"/>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245591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5575-519E-4293-9CEE-3BF00CCD2D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9C34E8-5C77-4016-92D5-7E91DD8570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576682-9F3B-4B72-8641-5508B142CA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AE3E15-67D2-4714-8C72-8C13A75EA1A6}"/>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6" name="Footer Placeholder 5">
            <a:extLst>
              <a:ext uri="{FF2B5EF4-FFF2-40B4-BE49-F238E27FC236}">
                <a16:creationId xmlns:a16="http://schemas.microsoft.com/office/drawing/2014/main" id="{81B7C300-5184-4BF5-A1B5-2B02DDD8CB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B1452D-6685-49CA-9E1C-B9F4BD5D2F9F}"/>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286204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AC68-EBD4-46B2-8047-10B674BE92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2A6005-F425-4C22-8F17-7538B9271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0279A6-7C4E-47AD-9427-4D3548D3C4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7E0EC9-F644-4FA3-88C6-2912BDE86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581B53-0AEE-4236-B27D-6F5B239D5B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D3A4F3-22C6-4192-BA8E-81F3C608EAAA}"/>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8" name="Footer Placeholder 7">
            <a:extLst>
              <a:ext uri="{FF2B5EF4-FFF2-40B4-BE49-F238E27FC236}">
                <a16:creationId xmlns:a16="http://schemas.microsoft.com/office/drawing/2014/main" id="{74DAC0C9-3080-40F4-A5B7-83C576EDEE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9A3B15-0809-4E58-876D-00581A359442}"/>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168290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2341-4C81-4C97-AAE0-8E8D1B9FFC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4A6BE4-C70A-4E9B-8240-21DB8E61CFA3}"/>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4" name="Footer Placeholder 3">
            <a:extLst>
              <a:ext uri="{FF2B5EF4-FFF2-40B4-BE49-F238E27FC236}">
                <a16:creationId xmlns:a16="http://schemas.microsoft.com/office/drawing/2014/main" id="{7212D0F3-26A4-4883-827E-B85A4AE531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61D1F9-5695-4575-88A5-616E15F05772}"/>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86985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5599D-1D69-421B-8CD6-0FBA60A6CE5F}"/>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3" name="Footer Placeholder 2">
            <a:extLst>
              <a:ext uri="{FF2B5EF4-FFF2-40B4-BE49-F238E27FC236}">
                <a16:creationId xmlns:a16="http://schemas.microsoft.com/office/drawing/2014/main" id="{09FC771D-0C9B-4FC6-8E4C-EBCC6BF950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67F6ED-2D39-48A3-B0F0-636ACD523E1A}"/>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202279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696C-EBF7-47BC-A700-D6A34C7F2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B71F1D-DDEA-46D2-9AF7-CA7623814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5C5AC5-E239-4E31-A133-4A0715B57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3B6E1B-A33C-4DA2-99FF-FA5DAA620453}"/>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6" name="Footer Placeholder 5">
            <a:extLst>
              <a:ext uri="{FF2B5EF4-FFF2-40B4-BE49-F238E27FC236}">
                <a16:creationId xmlns:a16="http://schemas.microsoft.com/office/drawing/2014/main" id="{B25D2B83-DF73-4676-B4EF-FB029B952D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AC3B4F-409E-465C-9583-E7420869FD57}"/>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331600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F85D-4EC2-4537-98BB-38D3552CE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8AB5B9-E97A-4BBA-9E02-E2DE772772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576376-D6E7-4364-A3E5-6C14B5BD3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61393C-30C9-4CD5-AA4A-44A318F79D76}"/>
              </a:ext>
            </a:extLst>
          </p:cNvPr>
          <p:cNvSpPr>
            <a:spLocks noGrp="1"/>
          </p:cNvSpPr>
          <p:nvPr>
            <p:ph type="dt" sz="half" idx="10"/>
          </p:nvPr>
        </p:nvSpPr>
        <p:spPr/>
        <p:txBody>
          <a:bodyPr/>
          <a:lstStyle/>
          <a:p>
            <a:fld id="{D0643E25-2302-4B85-B477-B11C80EE13F3}" type="datetimeFigureOut">
              <a:rPr lang="en-GB" smtClean="0"/>
              <a:t>05/02/2019</a:t>
            </a:fld>
            <a:endParaRPr lang="en-GB"/>
          </a:p>
        </p:txBody>
      </p:sp>
      <p:sp>
        <p:nvSpPr>
          <p:cNvPr id="6" name="Footer Placeholder 5">
            <a:extLst>
              <a:ext uri="{FF2B5EF4-FFF2-40B4-BE49-F238E27FC236}">
                <a16:creationId xmlns:a16="http://schemas.microsoft.com/office/drawing/2014/main" id="{828C93F4-75E4-4B38-8F5C-E4C76C65D1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A2686-492C-49CB-8ACD-62FF7E9B9FCA}"/>
              </a:ext>
            </a:extLst>
          </p:cNvPr>
          <p:cNvSpPr>
            <a:spLocks noGrp="1"/>
          </p:cNvSpPr>
          <p:nvPr>
            <p:ph type="sldNum" sz="quarter" idx="12"/>
          </p:nvPr>
        </p:nvSpPr>
        <p:spPr/>
        <p:txBody>
          <a:bodyPr/>
          <a:lstStyle/>
          <a:p>
            <a:fld id="{A72436B9-B153-4ABB-BBA1-12D162DC42E0}" type="slidenum">
              <a:rPr lang="en-GB" smtClean="0"/>
              <a:t>‹#›</a:t>
            </a:fld>
            <a:endParaRPr lang="en-GB"/>
          </a:p>
        </p:txBody>
      </p:sp>
    </p:spTree>
    <p:extLst>
      <p:ext uri="{BB962C8B-B14F-4D97-AF65-F5344CB8AC3E}">
        <p14:creationId xmlns:p14="http://schemas.microsoft.com/office/powerpoint/2010/main" val="240465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EF8FDF-CC2D-4CAF-A45B-1DAD6E3D9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193BA4-00EF-4BC3-8F56-F5B67020A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E7445-D3BD-4B80-9C29-4DC53E326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43E25-2302-4B85-B477-B11C80EE13F3}" type="datetimeFigureOut">
              <a:rPr lang="en-GB" smtClean="0"/>
              <a:t>05/02/2019</a:t>
            </a:fld>
            <a:endParaRPr lang="en-GB"/>
          </a:p>
        </p:txBody>
      </p:sp>
      <p:sp>
        <p:nvSpPr>
          <p:cNvPr id="5" name="Footer Placeholder 4">
            <a:extLst>
              <a:ext uri="{FF2B5EF4-FFF2-40B4-BE49-F238E27FC236}">
                <a16:creationId xmlns:a16="http://schemas.microsoft.com/office/drawing/2014/main" id="{4453588D-6F4B-48A6-B3B1-20E634D2E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236FF0-7DCC-475B-83CC-A11A8B271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436B9-B153-4ABB-BBA1-12D162DC42E0}" type="slidenum">
              <a:rPr lang="en-GB" smtClean="0"/>
              <a:t>‹#›</a:t>
            </a:fld>
            <a:endParaRPr lang="en-GB"/>
          </a:p>
        </p:txBody>
      </p:sp>
    </p:spTree>
    <p:extLst>
      <p:ext uri="{BB962C8B-B14F-4D97-AF65-F5344CB8AC3E}">
        <p14:creationId xmlns:p14="http://schemas.microsoft.com/office/powerpoint/2010/main" val="326899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www.housinglin.org.uk/Topics/type/Housing-our-Ageing-Population-Learning-from-councils-meeting-the-housing-needs-of-our-ageing-population/" TargetMode="External"/><Relationship Id="rId4" Type="http://schemas.openxmlformats.org/officeDocument/2006/relationships/hyperlink" Target="https://policyexchange.org.uk/wp-content/uploads/2018/11/Building-for-the-Baby-Boomers-Jack-Airey-Policy-Exchange-December-201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housinglin.org.uk/Topics/browse/Design-building/HAPP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ngland.shelter.org.uk/professional_resources/policy_and_research/policy_library/policy_library_folder/report_the_future_of_housing_and_home_scenarios_for_2030"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oo.gl/GJLnpC"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housinglin.org.uk/_assets/Events/2018-11/Tim-Hoyle-Presentation-to-ADASS-Eastern-Region-Housing-LIN-22nd-November-2018.pptx"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q=http://socialraise.wordpress.com/2012/09/21/letter-of-intent-template-for-grant-funding-requests/&amp;sa=U&amp;ei=oCZhU9f7E8GBPbWugbgH&amp;ved=0CDoQ9QEwBjgo&amp;usg=AFQjCNHUOfaui5Xx7BsBNXl_w7hOKEOhOQ"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2752-0573-480D-A7A7-5751D7DEF8E5}"/>
              </a:ext>
            </a:extLst>
          </p:cNvPr>
          <p:cNvSpPr>
            <a:spLocks noGrp="1"/>
          </p:cNvSpPr>
          <p:nvPr>
            <p:ph type="ctrTitle"/>
          </p:nvPr>
        </p:nvSpPr>
        <p:spPr/>
        <p:txBody>
          <a:bodyPr/>
          <a:lstStyle/>
          <a:p>
            <a:r>
              <a:rPr lang="en-GB" dirty="0"/>
              <a:t>Older People’s Housing</a:t>
            </a:r>
          </a:p>
        </p:txBody>
      </p:sp>
      <p:sp>
        <p:nvSpPr>
          <p:cNvPr id="3" name="Subtitle 2">
            <a:extLst>
              <a:ext uri="{FF2B5EF4-FFF2-40B4-BE49-F238E27FC236}">
                <a16:creationId xmlns:a16="http://schemas.microsoft.com/office/drawing/2014/main" id="{90DC52A0-0263-43BD-8BEF-705E97C3250E}"/>
              </a:ext>
            </a:extLst>
          </p:cNvPr>
          <p:cNvSpPr>
            <a:spLocks noGrp="1"/>
          </p:cNvSpPr>
          <p:nvPr>
            <p:ph type="subTitle" idx="1"/>
          </p:nvPr>
        </p:nvSpPr>
        <p:spPr/>
        <p:txBody>
          <a:bodyPr/>
          <a:lstStyle/>
          <a:p>
            <a:r>
              <a:rPr lang="en-GB" dirty="0"/>
              <a:t>Clare Skidmore</a:t>
            </a:r>
          </a:p>
          <a:p>
            <a:r>
              <a:rPr lang="en-GB" dirty="0"/>
              <a:t>Strategic Lead, Influencing and Networks</a:t>
            </a:r>
          </a:p>
          <a:p>
            <a:r>
              <a:rPr lang="en-GB" dirty="0"/>
              <a:t>Housing Learning and Improvement Network</a:t>
            </a:r>
          </a:p>
        </p:txBody>
      </p:sp>
      <p:pic>
        <p:nvPicPr>
          <p:cNvPr id="4" name="Picture 11" descr="HousingLin_logo_redBG">
            <a:extLst>
              <a:ext uri="{FF2B5EF4-FFF2-40B4-BE49-F238E27FC236}">
                <a16:creationId xmlns:a16="http://schemas.microsoft.com/office/drawing/2014/main" id="{1EC24E97-7197-4EB7-8D44-C75CDB5D95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589" y="1"/>
            <a:ext cx="3287002" cy="81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24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218660" y="1925639"/>
            <a:ext cx="11092069"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altLang="en-US" sz="3200" b="1" kern="0" dirty="0">
                <a:effectLst>
                  <a:outerShdw blurRad="38100" dist="38100" dir="2700000" algn="tl">
                    <a:srgbClr val="C0C0C0"/>
                  </a:outerShdw>
                </a:effectLst>
                <a:ea typeface="+mj-ea"/>
                <a:cs typeface="+mj-cs"/>
              </a:rPr>
              <a:t>‘Housing for Older People’ – CLG Select Committee Report, 2018</a:t>
            </a:r>
            <a:r>
              <a:rPr lang="en-GB" altLang="en-US" sz="3200" b="1" kern="0" dirty="0">
                <a:ea typeface="+mj-ea"/>
                <a:cs typeface="+mj-cs"/>
              </a:rPr>
              <a:t/>
            </a:r>
            <a:br>
              <a:rPr lang="en-GB" altLang="en-US" sz="3200" b="1" kern="0" dirty="0">
                <a:ea typeface="+mj-ea"/>
                <a:cs typeface="+mj-cs"/>
              </a:rPr>
            </a:br>
            <a:endParaRPr lang="en-GB" sz="3200" b="1" dirty="0">
              <a:effectLst>
                <a:outerShdw blurRad="38100" dist="38100" dir="2700000" algn="tl">
                  <a:srgbClr val="C0C0C0"/>
                </a:outerShdw>
              </a:effectLst>
            </a:endParaRPr>
          </a:p>
        </p:txBody>
      </p:sp>
      <p:pic>
        <p:nvPicPr>
          <p:cNvPr id="8195" name="Picture 8" descr="HousingLIN_logo_strapline_redBG">
            <a:extLst>
              <a:ext uri="{FF2B5EF4-FFF2-40B4-BE49-F238E27FC236}">
                <a16:creationId xmlns:a16="http://schemas.microsoft.com/office/drawing/2014/main" id="{D1EAA356-B1C6-44A6-9897-5F1A419D2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83"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a:extLst>
              <a:ext uri="{FF2B5EF4-FFF2-40B4-BE49-F238E27FC236}">
                <a16:creationId xmlns:a16="http://schemas.microsoft.com/office/drawing/2014/main" id="{B7047D1B-6689-42C7-AC4B-3510DA4E2040}"/>
              </a:ext>
            </a:extLst>
          </p:cNvPr>
          <p:cNvSpPr txBox="1">
            <a:spLocks noChangeArrowheads="1"/>
          </p:cNvSpPr>
          <p:nvPr/>
        </p:nvSpPr>
        <p:spPr bwMode="auto">
          <a:xfrm>
            <a:off x="0" y="2644776"/>
            <a:ext cx="1152939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Arial" panose="020B0604020202020204" pitchFamily="34" charset="0"/>
              <a:buChar char="•"/>
            </a:pPr>
            <a:r>
              <a:rPr lang="en-GB" altLang="en-US" sz="1800" dirty="0"/>
              <a:t>25% - 33% of older people interested in moving at any one time – although as stated already, they are often ‘right sizing’ rather than ‘down sizing’</a:t>
            </a:r>
          </a:p>
          <a:p>
            <a:pPr lvl="1" eaLnBrk="1" hangingPunct="1">
              <a:spcBef>
                <a:spcPct val="0"/>
              </a:spcBef>
              <a:buFont typeface="Arial" panose="020B0604020202020204" pitchFamily="34" charset="0"/>
              <a:buChar char="•"/>
            </a:pPr>
            <a:endParaRPr lang="en-GB" altLang="en-US" sz="1800" dirty="0"/>
          </a:p>
          <a:p>
            <a:pPr lvl="1" eaLnBrk="1" hangingPunct="1">
              <a:spcBef>
                <a:spcPct val="0"/>
              </a:spcBef>
              <a:buFont typeface="Arial" panose="020B0604020202020204" pitchFamily="34" charset="0"/>
              <a:buChar char="•"/>
            </a:pPr>
            <a:r>
              <a:rPr lang="en-GB" altLang="en-US" sz="1800" dirty="0"/>
              <a:t>Top reasons for wanting to move: </a:t>
            </a:r>
          </a:p>
          <a:p>
            <a:pPr lvl="1" eaLnBrk="1" hangingPunct="1">
              <a:spcBef>
                <a:spcPct val="0"/>
              </a:spcBef>
              <a:buFont typeface="Arial" panose="020B0604020202020204" pitchFamily="34" charset="0"/>
              <a:buChar char="•"/>
            </a:pPr>
            <a:endParaRPr lang="en-GB" altLang="en-US" sz="1800" dirty="0"/>
          </a:p>
          <a:p>
            <a:pPr marL="457200" lvl="1" indent="0" eaLnBrk="1" hangingPunct="1">
              <a:spcBef>
                <a:spcPct val="0"/>
              </a:spcBef>
              <a:buNone/>
            </a:pPr>
            <a:r>
              <a:rPr lang="en-GB" altLang="en-US" sz="1800" dirty="0"/>
              <a:t>Too many stairs, too big a garden, concerns about repairs and maintenance, care and health needs which cannot be managed in existing home, wanting to be nearer family, desire to reduce maintenance bills, and to release capital to fund retirement.</a:t>
            </a:r>
          </a:p>
          <a:p>
            <a:pPr lvl="1" eaLnBrk="1" hangingPunct="1">
              <a:spcBef>
                <a:spcPct val="0"/>
              </a:spcBef>
              <a:buFont typeface="Arial" panose="020B0604020202020204" pitchFamily="34" charset="0"/>
              <a:buChar char="•"/>
            </a:pPr>
            <a:endParaRPr lang="en-GB" altLang="en-US" sz="1800" dirty="0"/>
          </a:p>
          <a:p>
            <a:pPr lvl="1" eaLnBrk="1" hangingPunct="1">
              <a:spcBef>
                <a:spcPct val="0"/>
              </a:spcBef>
              <a:buFont typeface="Arial" panose="020B0604020202020204" pitchFamily="34" charset="0"/>
              <a:buChar char="•"/>
            </a:pPr>
            <a:r>
              <a:rPr lang="en-GB" altLang="en-US" sz="1800" dirty="0"/>
              <a:t>Top barriers to people actually making the move:</a:t>
            </a:r>
          </a:p>
          <a:p>
            <a:pPr marL="457200" lvl="1" indent="0" eaLnBrk="1" hangingPunct="1">
              <a:spcBef>
                <a:spcPct val="0"/>
              </a:spcBef>
              <a:buNone/>
            </a:pPr>
            <a:endParaRPr lang="en-GB" altLang="en-US" sz="1800" dirty="0"/>
          </a:p>
          <a:p>
            <a:pPr marL="457200" lvl="1" indent="0" eaLnBrk="1" hangingPunct="1">
              <a:spcBef>
                <a:spcPct val="0"/>
              </a:spcBef>
              <a:buNone/>
            </a:pPr>
            <a:r>
              <a:rPr lang="en-GB" altLang="en-US" sz="1800" dirty="0"/>
              <a:t>Cost of moving; ‘general hassle’ of process, and inevitable physical exhaustion arising; </a:t>
            </a:r>
            <a:r>
              <a:rPr lang="en-GB" altLang="en-US" sz="1800" dirty="0">
                <a:solidFill>
                  <a:srgbClr val="000000"/>
                </a:solidFill>
              </a:rPr>
              <a:t>stressful prospect of sorting through a lifetime’s belongings, and emotional toll of leaving family home behind; </a:t>
            </a:r>
            <a:r>
              <a:rPr lang="en-GB" altLang="en-US" sz="1800" dirty="0"/>
              <a:t>lack of access to information / advice about housing options; and lack of suitable, desirable housing options available</a:t>
            </a:r>
          </a:p>
        </p:txBody>
      </p:sp>
      <p:pic>
        <p:nvPicPr>
          <p:cNvPr id="8197" name="Picture 2" descr="Image result for CLG housing for older people">
            <a:extLst>
              <a:ext uri="{FF2B5EF4-FFF2-40B4-BE49-F238E27FC236}">
                <a16:creationId xmlns:a16="http://schemas.microsoft.com/office/drawing/2014/main" id="{2ED1A3B1-31F2-474C-9735-CF62964A4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634" y="0"/>
            <a:ext cx="2639366" cy="151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4784037" y="496956"/>
            <a:ext cx="82105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altLang="en-US" sz="3200" b="1" kern="0" dirty="0">
                <a:effectLst>
                  <a:outerShdw blurRad="38100" dist="38100" dir="2700000" algn="tl">
                    <a:srgbClr val="C0C0C0"/>
                  </a:outerShdw>
                </a:effectLst>
                <a:ea typeface="+mj-ea"/>
                <a:cs typeface="+mj-cs"/>
              </a:rPr>
              <a:t>What do </a:t>
            </a:r>
          </a:p>
          <a:p>
            <a:pPr eaLnBrk="1" hangingPunct="1">
              <a:defRPr/>
            </a:pPr>
            <a:r>
              <a:rPr lang="en-GB" altLang="en-US" sz="3200" b="1" kern="0" dirty="0">
                <a:effectLst>
                  <a:outerShdw blurRad="38100" dist="38100" dir="2700000" algn="tl">
                    <a:srgbClr val="C0C0C0"/>
                  </a:outerShdw>
                </a:effectLst>
                <a:ea typeface="+mj-ea"/>
                <a:cs typeface="+mj-cs"/>
              </a:rPr>
              <a:t>‘older people’ want?</a:t>
            </a:r>
            <a:r>
              <a:rPr lang="en-GB" altLang="en-US" sz="3200" b="1" kern="0" dirty="0">
                <a:ea typeface="+mj-ea"/>
                <a:cs typeface="+mj-cs"/>
              </a:rPr>
              <a:t/>
            </a:r>
            <a:br>
              <a:rPr lang="en-GB" altLang="en-US" sz="3200" b="1" kern="0" dirty="0">
                <a:ea typeface="+mj-ea"/>
                <a:cs typeface="+mj-cs"/>
              </a:rPr>
            </a:br>
            <a:endParaRPr lang="en-GB" sz="3200" b="1" dirty="0">
              <a:effectLst>
                <a:outerShdw blurRad="38100" dist="38100" dir="2700000" algn="tl">
                  <a:srgbClr val="C0C0C0"/>
                </a:outerShdw>
              </a:effectLst>
            </a:endParaRPr>
          </a:p>
        </p:txBody>
      </p:sp>
      <p:pic>
        <p:nvPicPr>
          <p:cNvPr id="8195" name="Picture 8" descr="HousingLIN_logo_strapline_redBG">
            <a:extLst>
              <a:ext uri="{FF2B5EF4-FFF2-40B4-BE49-F238E27FC236}">
                <a16:creationId xmlns:a16="http://schemas.microsoft.com/office/drawing/2014/main" id="{D1EAA356-B1C6-44A6-9897-5F1A419D2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6" y="0"/>
            <a:ext cx="3803374" cy="9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a:extLst>
              <a:ext uri="{FF2B5EF4-FFF2-40B4-BE49-F238E27FC236}">
                <a16:creationId xmlns:a16="http://schemas.microsoft.com/office/drawing/2014/main" id="{B7047D1B-6689-42C7-AC4B-3510DA4E2040}"/>
              </a:ext>
            </a:extLst>
          </p:cNvPr>
          <p:cNvSpPr txBox="1">
            <a:spLocks noChangeArrowheads="1"/>
          </p:cNvSpPr>
          <p:nvPr/>
        </p:nvSpPr>
        <p:spPr bwMode="auto">
          <a:xfrm>
            <a:off x="130589" y="1379577"/>
            <a:ext cx="11930822"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Arial" panose="020B0604020202020204" pitchFamily="34" charset="0"/>
              <a:buChar char="•"/>
            </a:pPr>
            <a:r>
              <a:rPr lang="en-GB" altLang="en-US" sz="2000" dirty="0">
                <a:latin typeface="+mn-lt"/>
              </a:rPr>
              <a:t>No ‘typical’ older person – people over 50 are as diverse as any other group, in </a:t>
            </a:r>
          </a:p>
          <a:p>
            <a:pPr marL="457200" lvl="1" indent="0" eaLnBrk="1" hangingPunct="1">
              <a:spcBef>
                <a:spcPct val="0"/>
              </a:spcBef>
              <a:buNone/>
            </a:pPr>
            <a:r>
              <a:rPr lang="en-GB" altLang="en-US" sz="2000" dirty="0">
                <a:latin typeface="+mn-lt"/>
              </a:rPr>
              <a:t>terms of age, race / ethnicity, religion, sexual orientation, interests, lifestyle preferences etc.</a:t>
            </a:r>
          </a:p>
          <a:p>
            <a:pPr lvl="1">
              <a:spcBef>
                <a:spcPct val="0"/>
              </a:spcBef>
              <a:buFont typeface="Arial" panose="020B0604020202020204" pitchFamily="34" charset="0"/>
              <a:buChar char="•"/>
            </a:pPr>
            <a:r>
              <a:rPr lang="en-GB" altLang="en-US" sz="2000" dirty="0">
                <a:latin typeface="+mn-lt"/>
              </a:rPr>
              <a:t> Most older people prefer to stay in their home with some adaptations if they need them in the future</a:t>
            </a:r>
          </a:p>
          <a:p>
            <a:pPr marL="457200" lvl="1" indent="0">
              <a:spcBef>
                <a:spcPct val="0"/>
              </a:spcBef>
              <a:buNone/>
            </a:pPr>
            <a:endParaRPr lang="en-GB" altLang="en-US" sz="2000" dirty="0">
              <a:latin typeface="+mn-lt"/>
            </a:endParaRPr>
          </a:p>
          <a:p>
            <a:pPr marL="457200" lvl="1" indent="0" eaLnBrk="1" hangingPunct="1">
              <a:spcBef>
                <a:spcPct val="0"/>
              </a:spcBef>
              <a:buNone/>
            </a:pPr>
            <a:r>
              <a:rPr lang="en-GB" altLang="en-US" sz="2000" dirty="0">
                <a:latin typeface="+mn-lt"/>
              </a:rPr>
              <a:t>However for those who do want to move, there are some common themes. Survey data suggests that people are overwhelmingly positive about good design, aligning well with HAPPI principles. Top priorities:</a:t>
            </a:r>
          </a:p>
          <a:p>
            <a:pPr marL="457200" lvl="1" indent="0" eaLnBrk="1" hangingPunct="1">
              <a:spcBef>
                <a:spcPct val="0"/>
              </a:spcBef>
              <a:buNone/>
            </a:pPr>
            <a:endParaRPr lang="en-GB" altLang="en-US" sz="2000" dirty="0">
              <a:latin typeface="+mn-lt"/>
            </a:endParaRPr>
          </a:p>
          <a:p>
            <a:pPr lvl="1">
              <a:spcBef>
                <a:spcPct val="0"/>
              </a:spcBef>
              <a:buFont typeface="Arial" panose="020B0604020202020204" pitchFamily="34" charset="0"/>
              <a:buChar char="•"/>
            </a:pPr>
            <a:r>
              <a:rPr lang="en-GB" altLang="en-US" sz="2000" dirty="0">
                <a:latin typeface="+mn-lt"/>
              </a:rPr>
              <a:t>Accessibility features (significant, though surprisingly few older people surveyed said they needed this)</a:t>
            </a:r>
          </a:p>
          <a:p>
            <a:pPr lvl="1">
              <a:spcBef>
                <a:spcPct val="0"/>
              </a:spcBef>
              <a:buFont typeface="Arial" panose="020B0604020202020204" pitchFamily="34" charset="0"/>
              <a:buChar char="•"/>
            </a:pPr>
            <a:r>
              <a:rPr lang="en-GB" altLang="en-US" sz="2000" dirty="0">
                <a:latin typeface="+mn-lt"/>
              </a:rPr>
              <a:t>Attractiveness (i.e. aesthetic design of homes and surroundings), light, space etc.</a:t>
            </a:r>
          </a:p>
          <a:p>
            <a:pPr lvl="1">
              <a:spcBef>
                <a:spcPct val="0"/>
              </a:spcBef>
              <a:buFont typeface="Arial" panose="020B0604020202020204" pitchFamily="34" charset="0"/>
              <a:buChar char="•"/>
            </a:pPr>
            <a:r>
              <a:rPr lang="en-GB" altLang="en-US" sz="2000" dirty="0">
                <a:latin typeface="+mn-lt"/>
              </a:rPr>
              <a:t>Proximity to greenery and open space</a:t>
            </a:r>
          </a:p>
          <a:p>
            <a:pPr lvl="1">
              <a:spcBef>
                <a:spcPct val="0"/>
              </a:spcBef>
              <a:buFont typeface="Arial" panose="020B0604020202020204" pitchFamily="34" charset="0"/>
              <a:buChar char="•"/>
            </a:pPr>
            <a:r>
              <a:rPr lang="en-GB" altLang="en-US" sz="2000" dirty="0">
                <a:latin typeface="+mn-lt"/>
              </a:rPr>
              <a:t>Energy efficiency and quality of build – ‘</a:t>
            </a:r>
            <a:r>
              <a:rPr lang="en-GB" altLang="en-US" sz="2000" i="1" dirty="0">
                <a:latin typeface="+mn-lt"/>
              </a:rPr>
              <a:t>built to last’</a:t>
            </a:r>
            <a:endParaRPr lang="en-GB" altLang="en-US" sz="2000" dirty="0">
              <a:latin typeface="+mn-lt"/>
            </a:endParaRPr>
          </a:p>
          <a:p>
            <a:pPr lvl="1">
              <a:spcBef>
                <a:spcPct val="0"/>
              </a:spcBef>
              <a:buFont typeface="Arial" panose="020B0604020202020204" pitchFamily="34" charset="0"/>
              <a:buChar char="•"/>
            </a:pPr>
            <a:r>
              <a:rPr lang="en-GB" altLang="en-US" sz="2000" dirty="0">
                <a:latin typeface="+mn-lt"/>
              </a:rPr>
              <a:t>Proximity to shops and other amenities</a:t>
            </a:r>
          </a:p>
          <a:p>
            <a:pPr lvl="1">
              <a:spcBef>
                <a:spcPct val="0"/>
              </a:spcBef>
              <a:buFont typeface="Arial" panose="020B0604020202020204" pitchFamily="34" charset="0"/>
              <a:buChar char="•"/>
            </a:pPr>
            <a:r>
              <a:rPr lang="en-GB" altLang="en-US" sz="2000" dirty="0">
                <a:latin typeface="+mn-lt"/>
              </a:rPr>
              <a:t>A sense of ‘</a:t>
            </a:r>
            <a:r>
              <a:rPr lang="en-GB" altLang="en-US" sz="2000" i="1" dirty="0">
                <a:latin typeface="+mn-lt"/>
              </a:rPr>
              <a:t>fittingness with other homes</a:t>
            </a:r>
            <a:r>
              <a:rPr lang="en-GB" altLang="en-US" sz="2000" dirty="0">
                <a:latin typeface="+mn-lt"/>
              </a:rPr>
              <a:t>’</a:t>
            </a:r>
          </a:p>
          <a:p>
            <a:pPr lvl="1">
              <a:spcBef>
                <a:spcPct val="0"/>
              </a:spcBef>
              <a:buFont typeface="Arial" panose="020B0604020202020204" pitchFamily="34" charset="0"/>
              <a:buChar char="•"/>
            </a:pPr>
            <a:r>
              <a:rPr lang="en-GB" altLang="en-US" sz="2000" dirty="0">
                <a:latin typeface="+mn-lt"/>
              </a:rPr>
              <a:t>Majority prefer to stay within 5 miles of existing home, to preserve social networks and community links </a:t>
            </a:r>
          </a:p>
          <a:p>
            <a:pPr lvl="1">
              <a:spcBef>
                <a:spcPct val="0"/>
              </a:spcBef>
              <a:buFont typeface="Arial" panose="020B0604020202020204" pitchFamily="34" charset="0"/>
              <a:buChar char="•"/>
            </a:pPr>
            <a:r>
              <a:rPr lang="en-GB" altLang="en-US" sz="2000" dirty="0">
                <a:latin typeface="+mn-lt"/>
              </a:rPr>
              <a:t>Some do want to move further afield though, to be nearer family or for health reasons</a:t>
            </a:r>
          </a:p>
          <a:p>
            <a:pPr lvl="1">
              <a:spcBef>
                <a:spcPct val="0"/>
              </a:spcBef>
              <a:buFont typeface="Arial" panose="020B0604020202020204" pitchFamily="34" charset="0"/>
              <a:buChar char="•"/>
            </a:pPr>
            <a:r>
              <a:rPr lang="en-GB" altLang="en-US" sz="2000" dirty="0">
                <a:latin typeface="+mn-lt"/>
              </a:rPr>
              <a:t>Key features which people would pay extra for:  transport links, parks and large rooms</a:t>
            </a:r>
          </a:p>
          <a:p>
            <a:pPr marL="457200" lvl="1" indent="0">
              <a:spcBef>
                <a:spcPct val="0"/>
              </a:spcBef>
              <a:buNone/>
            </a:pPr>
            <a:r>
              <a:rPr lang="en-GB" altLang="en-US" sz="2000" dirty="0">
                <a:latin typeface="+mn-lt"/>
              </a:rPr>
              <a:t>*</a:t>
            </a:r>
            <a:r>
              <a:rPr lang="en-GB" altLang="en-US" sz="1200" i="1" dirty="0">
                <a:latin typeface="+mn-lt"/>
              </a:rPr>
              <a:t>Building for the Baby Boomers: Making a housing market for an ageing population </a:t>
            </a:r>
            <a:r>
              <a:rPr lang="en-GB" altLang="en-US" sz="1200" dirty="0">
                <a:latin typeface="+mn-lt"/>
              </a:rPr>
              <a:t>– Policy Exchange, 2018</a:t>
            </a:r>
          </a:p>
          <a:p>
            <a:pPr marL="457200" lvl="1" indent="0">
              <a:spcBef>
                <a:spcPct val="0"/>
              </a:spcBef>
              <a:buNone/>
            </a:pPr>
            <a:endParaRPr lang="en-GB" altLang="en-US" sz="1200" dirty="0">
              <a:latin typeface="+mn-lt"/>
            </a:endParaRPr>
          </a:p>
          <a:p>
            <a:pPr lvl="1">
              <a:spcBef>
                <a:spcPct val="0"/>
              </a:spcBef>
            </a:pPr>
            <a:endParaRPr lang="en-GB" altLang="en-US" sz="2000" dirty="0">
              <a:latin typeface="+mn-lt"/>
            </a:endParaRPr>
          </a:p>
          <a:p>
            <a:pPr lvl="1" eaLnBrk="1" hangingPunct="1">
              <a:spcBef>
                <a:spcPct val="0"/>
              </a:spcBef>
              <a:buFont typeface="Arial" panose="020B0604020202020204" pitchFamily="34" charset="0"/>
              <a:buChar char="•"/>
            </a:pPr>
            <a:endParaRPr lang="en-GB" altLang="en-US" sz="1800" dirty="0"/>
          </a:p>
        </p:txBody>
      </p:sp>
      <p:pic>
        <p:nvPicPr>
          <p:cNvPr id="10242" name="Picture 2" descr="Image result for older people diverse">
            <a:extLst>
              <a:ext uri="{FF2B5EF4-FFF2-40B4-BE49-F238E27FC236}">
                <a16:creationId xmlns:a16="http://schemas.microsoft.com/office/drawing/2014/main" id="{4813AA8B-5DA1-4D4D-AEDF-0769E487B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325" y="0"/>
            <a:ext cx="27336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43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5352911" y="850814"/>
            <a:ext cx="82105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altLang="en-US" sz="3200" b="1" kern="0" dirty="0">
                <a:effectLst>
                  <a:outerShdw blurRad="38100" dist="38100" dir="2700000" algn="tl">
                    <a:srgbClr val="C0C0C0"/>
                  </a:outerShdw>
                </a:effectLst>
                <a:ea typeface="+mj-ea"/>
                <a:cs typeface="+mj-cs"/>
              </a:rPr>
              <a:t>Dwell: </a:t>
            </a:r>
          </a:p>
          <a:p>
            <a:pPr eaLnBrk="1" hangingPunct="1">
              <a:defRPr/>
            </a:pPr>
            <a:r>
              <a:rPr lang="en-GB" altLang="en-US" sz="3200" b="1" kern="0" dirty="0">
                <a:effectLst>
                  <a:outerShdw blurRad="38100" dist="38100" dir="2700000" algn="tl">
                    <a:srgbClr val="C0C0C0"/>
                  </a:outerShdw>
                </a:effectLst>
                <a:ea typeface="+mj-ea"/>
                <a:cs typeface="+mj-cs"/>
              </a:rPr>
              <a:t>Designing with Downsizers</a:t>
            </a:r>
            <a:endParaRPr lang="en-GB" sz="3200" b="1" dirty="0">
              <a:effectLst>
                <a:outerShdw blurRad="38100" dist="38100" dir="2700000" algn="tl">
                  <a:srgbClr val="C0C0C0"/>
                </a:outerShdw>
              </a:effectLst>
            </a:endParaRPr>
          </a:p>
        </p:txBody>
      </p:sp>
      <p:pic>
        <p:nvPicPr>
          <p:cNvPr id="8195" name="Picture 8" descr="HousingLIN_logo_strapline_redBG">
            <a:extLst>
              <a:ext uri="{FF2B5EF4-FFF2-40B4-BE49-F238E27FC236}">
                <a16:creationId xmlns:a16="http://schemas.microsoft.com/office/drawing/2014/main" id="{D1EAA356-B1C6-44A6-9897-5F1A419D2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2" y="19758"/>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a:extLst>
              <a:ext uri="{FF2B5EF4-FFF2-40B4-BE49-F238E27FC236}">
                <a16:creationId xmlns:a16="http://schemas.microsoft.com/office/drawing/2014/main" id="{B7047D1B-6689-42C7-AC4B-3510DA4E2040}"/>
              </a:ext>
            </a:extLst>
          </p:cNvPr>
          <p:cNvSpPr txBox="1">
            <a:spLocks noChangeArrowheads="1"/>
          </p:cNvSpPr>
          <p:nvPr/>
        </p:nvSpPr>
        <p:spPr bwMode="auto">
          <a:xfrm>
            <a:off x="-1" y="1664115"/>
            <a:ext cx="1208598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Arial" panose="020B0604020202020204" pitchFamily="34" charset="0"/>
              <a:buChar char="•"/>
            </a:pPr>
            <a:r>
              <a:rPr lang="en-GB" altLang="en-US" sz="2000" dirty="0">
                <a:latin typeface="+mn-lt"/>
              </a:rPr>
              <a:t>University of Sheffield, 2016</a:t>
            </a:r>
          </a:p>
          <a:p>
            <a:pPr marL="457200" lvl="1" indent="0" eaLnBrk="1" hangingPunct="1">
              <a:spcBef>
                <a:spcPct val="0"/>
              </a:spcBef>
              <a:buNone/>
            </a:pPr>
            <a:endParaRPr lang="en-GB" altLang="en-US" sz="2000" dirty="0">
              <a:latin typeface="+mn-lt"/>
            </a:endParaRPr>
          </a:p>
          <a:p>
            <a:pPr marL="457200" lvl="1" indent="0" eaLnBrk="1" hangingPunct="1">
              <a:spcBef>
                <a:spcPct val="0"/>
              </a:spcBef>
              <a:buNone/>
            </a:pPr>
            <a:r>
              <a:rPr lang="en-GB" altLang="en-US" sz="2000" dirty="0">
                <a:latin typeface="+mn-lt"/>
              </a:rPr>
              <a:t>Co-design process generated a number of key themes:</a:t>
            </a:r>
          </a:p>
          <a:p>
            <a:pPr marL="457200" lvl="1" indent="0" eaLnBrk="1" hangingPunct="1">
              <a:spcBef>
                <a:spcPct val="0"/>
              </a:spcBef>
              <a:buNone/>
            </a:pPr>
            <a:endParaRPr lang="en-GB" altLang="en-US" sz="2000" dirty="0">
              <a:latin typeface="+mn-lt"/>
            </a:endParaRPr>
          </a:p>
          <a:p>
            <a:pPr lvl="1" eaLnBrk="1" hangingPunct="1">
              <a:spcBef>
                <a:spcPct val="0"/>
              </a:spcBef>
              <a:buFont typeface="Arial" panose="020B0604020202020204" pitchFamily="34" charset="0"/>
              <a:buChar char="•"/>
            </a:pPr>
            <a:r>
              <a:rPr lang="en-GB" altLang="en-US" sz="2000" dirty="0">
                <a:latin typeface="+mn-lt"/>
              </a:rPr>
              <a:t> Demand for single storey or two storey homes, with continuing appetite for bungalows</a:t>
            </a:r>
          </a:p>
          <a:p>
            <a:pPr lvl="1" eaLnBrk="1" hangingPunct="1">
              <a:spcBef>
                <a:spcPct val="0"/>
              </a:spcBef>
              <a:buFont typeface="Arial" panose="020B0604020202020204" pitchFamily="34" charset="0"/>
              <a:buChar char="•"/>
            </a:pPr>
            <a:r>
              <a:rPr lang="en-GB" altLang="en-US" sz="2000" dirty="0">
                <a:latin typeface="+mn-lt"/>
              </a:rPr>
              <a:t> Willingness to consider apartment living, as long as offer feels secure, spacious and in a good location, and potentially alongside other facilities e.g. allotments, shared space for social activities</a:t>
            </a:r>
          </a:p>
          <a:p>
            <a:pPr lvl="1" eaLnBrk="1" hangingPunct="1">
              <a:spcBef>
                <a:spcPct val="0"/>
              </a:spcBef>
              <a:buFont typeface="Arial" panose="020B0604020202020204" pitchFamily="34" charset="0"/>
              <a:buChar char="•"/>
            </a:pPr>
            <a:r>
              <a:rPr lang="en-GB" altLang="en-US" sz="2000" dirty="0">
                <a:latin typeface="+mn-lt"/>
              </a:rPr>
              <a:t>Demand for fewer (bed)rooms but more flexible space and adaptability to accommodate separate living, visiting friends and family, and grandchildren</a:t>
            </a:r>
          </a:p>
          <a:p>
            <a:pPr lvl="1" eaLnBrk="1" hangingPunct="1">
              <a:spcBef>
                <a:spcPct val="0"/>
              </a:spcBef>
              <a:buFont typeface="Arial" panose="020B0604020202020204" pitchFamily="34" charset="0"/>
              <a:buChar char="•"/>
            </a:pPr>
            <a:r>
              <a:rPr lang="en-GB" altLang="en-US" sz="2000" dirty="0">
                <a:latin typeface="+mn-lt"/>
              </a:rPr>
              <a:t>Provision of manageable outdoor space for gardening and relaxation, e.g. courtyard gardens, roof terraces and generous balconies</a:t>
            </a:r>
          </a:p>
          <a:p>
            <a:pPr lvl="1" eaLnBrk="1" hangingPunct="1">
              <a:spcBef>
                <a:spcPct val="0"/>
              </a:spcBef>
              <a:buFont typeface="Arial" panose="020B0604020202020204" pitchFamily="34" charset="0"/>
              <a:buChar char="•"/>
            </a:pPr>
            <a:r>
              <a:rPr lang="en-GB" altLang="en-US" sz="2000" dirty="0">
                <a:latin typeface="+mn-lt"/>
              </a:rPr>
              <a:t>Dedicated resident and visitor car parking facilities for all but the most centrally located sites</a:t>
            </a:r>
          </a:p>
          <a:p>
            <a:pPr lvl="1" eaLnBrk="1" hangingPunct="1">
              <a:spcBef>
                <a:spcPct val="0"/>
              </a:spcBef>
              <a:buFont typeface="Arial" panose="020B0604020202020204" pitchFamily="34" charset="0"/>
              <a:buChar char="•"/>
            </a:pPr>
            <a:r>
              <a:rPr lang="en-GB" altLang="en-US" sz="2000" dirty="0">
                <a:latin typeface="+mn-lt"/>
              </a:rPr>
              <a:t>A home that allows people to pursue the pleasures of life today, while feeling secure that their home can adapt to their future needs</a:t>
            </a:r>
          </a:p>
          <a:p>
            <a:pPr lvl="1" eaLnBrk="1" hangingPunct="1">
              <a:spcBef>
                <a:spcPct val="0"/>
              </a:spcBef>
              <a:buFont typeface="Arial" panose="020B0604020202020204" pitchFamily="34" charset="0"/>
              <a:buChar char="•"/>
            </a:pPr>
            <a:endParaRPr lang="en-GB" altLang="en-US" sz="1200" dirty="0">
              <a:latin typeface="+mn-lt"/>
            </a:endParaRPr>
          </a:p>
          <a:p>
            <a:pPr marL="457200" lvl="1" indent="0">
              <a:spcBef>
                <a:spcPct val="0"/>
              </a:spcBef>
              <a:buNone/>
            </a:pPr>
            <a:endParaRPr lang="en-GB" altLang="en-US" sz="1200" dirty="0">
              <a:latin typeface="+mn-lt"/>
            </a:endParaRPr>
          </a:p>
          <a:p>
            <a:pPr marL="457200" lvl="1" indent="0">
              <a:spcBef>
                <a:spcPct val="0"/>
              </a:spcBef>
              <a:buNone/>
            </a:pPr>
            <a:r>
              <a:rPr lang="en-GB" altLang="en-US" sz="1400" dirty="0">
                <a:latin typeface="+mn-lt"/>
              </a:rPr>
              <a:t>* https://www.housinglin.org.uk/_assets/DWELL_DesigningWithDownsizers.pdf</a:t>
            </a:r>
          </a:p>
          <a:p>
            <a:pPr lvl="1" eaLnBrk="1" hangingPunct="1">
              <a:spcBef>
                <a:spcPct val="0"/>
              </a:spcBef>
              <a:buFont typeface="Arial" panose="020B0604020202020204" pitchFamily="34" charset="0"/>
              <a:buChar char="•"/>
            </a:pPr>
            <a:endParaRPr lang="en-GB" altLang="en-US" sz="1800" dirty="0"/>
          </a:p>
        </p:txBody>
      </p:sp>
      <p:pic>
        <p:nvPicPr>
          <p:cNvPr id="9218" name="Picture 2" descr="Image result for dwell designing with downsizers">
            <a:extLst>
              <a:ext uri="{FF2B5EF4-FFF2-40B4-BE49-F238E27FC236}">
                <a16:creationId xmlns:a16="http://schemas.microsoft.com/office/drawing/2014/main" id="{BD4AD7CB-A5D3-469E-A484-A2542457E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540" y="19758"/>
            <a:ext cx="1941442" cy="273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4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4134678" y="693186"/>
            <a:ext cx="940904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altLang="en-US" sz="3200" b="1" kern="0" dirty="0">
                <a:effectLst>
                  <a:outerShdw blurRad="38100" dist="38100" dir="2700000" algn="tl">
                    <a:srgbClr val="C0C0C0"/>
                  </a:outerShdw>
                </a:effectLst>
                <a:ea typeface="+mj-ea"/>
                <a:cs typeface="+mj-cs"/>
              </a:rPr>
              <a:t>Ebbsfleet Focus Groups / Interviews</a:t>
            </a:r>
            <a:endParaRPr lang="en-GB" sz="3200" b="1" dirty="0">
              <a:effectLst>
                <a:outerShdw blurRad="38100" dist="38100" dir="2700000" algn="tl">
                  <a:srgbClr val="C0C0C0"/>
                </a:outerShdw>
              </a:effectLst>
            </a:endParaRPr>
          </a:p>
        </p:txBody>
      </p:sp>
      <p:pic>
        <p:nvPicPr>
          <p:cNvPr id="8195" name="Picture 8" descr="HousingLIN_logo_strapline_redBG">
            <a:extLst>
              <a:ext uri="{FF2B5EF4-FFF2-40B4-BE49-F238E27FC236}">
                <a16:creationId xmlns:a16="http://schemas.microsoft.com/office/drawing/2014/main" id="{D1EAA356-B1C6-44A6-9897-5F1A419D2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a:extLst>
              <a:ext uri="{FF2B5EF4-FFF2-40B4-BE49-F238E27FC236}">
                <a16:creationId xmlns:a16="http://schemas.microsoft.com/office/drawing/2014/main" id="{B7047D1B-6689-42C7-AC4B-3510DA4E2040}"/>
              </a:ext>
            </a:extLst>
          </p:cNvPr>
          <p:cNvSpPr txBox="1">
            <a:spLocks noChangeArrowheads="1"/>
          </p:cNvSpPr>
          <p:nvPr/>
        </p:nvSpPr>
        <p:spPr bwMode="auto">
          <a:xfrm>
            <a:off x="-1" y="1410355"/>
            <a:ext cx="1219200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14681" lvl="1" indent="0" defTabSz="829361" eaLnBrk="0" fontAlgn="base" hangingPunct="0">
              <a:spcAft>
                <a:spcPct val="0"/>
              </a:spcAft>
              <a:buNone/>
              <a:defRPr/>
            </a:pPr>
            <a:r>
              <a:rPr lang="en-GB" altLang="en-US" sz="2000" dirty="0">
                <a:solidFill>
                  <a:srgbClr val="000000"/>
                </a:solidFill>
                <a:latin typeface="+mn-lt"/>
                <a:cs typeface="Segoe UI" panose="020B0502040204020203" pitchFamily="34" charset="0"/>
              </a:rPr>
              <a:t>Aged 55-79, Dartford / Gravesham residents, men / women, mix of tenures, range of levels of physical ability. </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Affordable housing for local people who want to stay in the area in the long term</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Top priority placed on living in an attractive and suitable location</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Inclusive design in the home and in the wider neighbourhood</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High quality, accessible public transport and local amenities / shared spaces</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Desirability of places that encourage ‘neighbourliness’, social interaction, mutual support for one another</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Mixed feedback on the question of age-designated vs ‘intergenerational’ living – about 50/50 either way</a:t>
            </a:r>
          </a:p>
        </p:txBody>
      </p:sp>
      <p:pic>
        <p:nvPicPr>
          <p:cNvPr id="3" name="Picture 2">
            <a:extLst>
              <a:ext uri="{FF2B5EF4-FFF2-40B4-BE49-F238E27FC236}">
                <a16:creationId xmlns:a16="http://schemas.microsoft.com/office/drawing/2014/main" id="{96A0E17F-DD83-4C89-B7C4-EFE8EE73A96A}"/>
              </a:ext>
            </a:extLst>
          </p:cNvPr>
          <p:cNvPicPr>
            <a:picLocks noChangeAspect="1"/>
          </p:cNvPicPr>
          <p:nvPr/>
        </p:nvPicPr>
        <p:blipFill>
          <a:blip r:embed="rId3"/>
          <a:stretch>
            <a:fillRect/>
          </a:stretch>
        </p:blipFill>
        <p:spPr>
          <a:xfrm>
            <a:off x="8795923" y="2638009"/>
            <a:ext cx="3303312" cy="2131169"/>
          </a:xfrm>
          <a:prstGeom prst="rect">
            <a:avLst/>
          </a:prstGeom>
        </p:spPr>
      </p:pic>
    </p:spTree>
    <p:extLst>
      <p:ext uri="{BB962C8B-B14F-4D97-AF65-F5344CB8AC3E}">
        <p14:creationId xmlns:p14="http://schemas.microsoft.com/office/powerpoint/2010/main" val="15617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2663688" y="246366"/>
            <a:ext cx="940904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altLang="en-US" sz="3200" b="1" kern="0" dirty="0">
                <a:effectLst>
                  <a:outerShdw blurRad="38100" dist="38100" dir="2700000" algn="tl">
                    <a:srgbClr val="C0C0C0"/>
                  </a:outerShdw>
                </a:effectLst>
                <a:ea typeface="+mj-ea"/>
                <a:cs typeface="+mj-cs"/>
              </a:rPr>
              <a:t>Demand for Specialist / </a:t>
            </a:r>
          </a:p>
          <a:p>
            <a:pPr algn="ctr" eaLnBrk="1" hangingPunct="1">
              <a:defRPr/>
            </a:pPr>
            <a:r>
              <a:rPr lang="en-GB" altLang="en-US" sz="3200" b="1" kern="0" dirty="0">
                <a:effectLst>
                  <a:outerShdw blurRad="38100" dist="38100" dir="2700000" algn="tl">
                    <a:srgbClr val="C0C0C0"/>
                  </a:outerShdw>
                </a:effectLst>
                <a:ea typeface="+mj-ea"/>
                <a:cs typeface="+mj-cs"/>
              </a:rPr>
              <a:t>Retirement Housing</a:t>
            </a:r>
            <a:endParaRPr lang="en-GB" sz="3200" b="1" dirty="0">
              <a:effectLst>
                <a:outerShdw blurRad="38100" dist="38100" dir="2700000" algn="tl">
                  <a:srgbClr val="C0C0C0"/>
                </a:outerShdw>
              </a:effectLst>
            </a:endParaRPr>
          </a:p>
        </p:txBody>
      </p:sp>
      <p:pic>
        <p:nvPicPr>
          <p:cNvPr id="8195" name="Picture 8" descr="HousingLIN_logo_strapline_redBG">
            <a:extLst>
              <a:ext uri="{FF2B5EF4-FFF2-40B4-BE49-F238E27FC236}">
                <a16:creationId xmlns:a16="http://schemas.microsoft.com/office/drawing/2014/main" id="{D1EAA356-B1C6-44A6-9897-5F1A419D2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72" y="0"/>
            <a:ext cx="4094920" cy="10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a:extLst>
              <a:ext uri="{FF2B5EF4-FFF2-40B4-BE49-F238E27FC236}">
                <a16:creationId xmlns:a16="http://schemas.microsoft.com/office/drawing/2014/main" id="{B7047D1B-6689-42C7-AC4B-3510DA4E2040}"/>
              </a:ext>
            </a:extLst>
          </p:cNvPr>
          <p:cNvSpPr txBox="1">
            <a:spLocks noChangeArrowheads="1"/>
          </p:cNvSpPr>
          <p:nvPr/>
        </p:nvSpPr>
        <p:spPr bwMode="auto">
          <a:xfrm>
            <a:off x="0" y="1244011"/>
            <a:ext cx="970059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Only 0.6 per cent of over 65s live in housing with care, 10 times less than in more mature retirement housing markets such as the USA and Australia (5%).</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EAC estimates a substantial shortfall in housing and care provision by 2035 of nearly 400,000 units of purpose built housing for older people (23,000 pa). (See ‘</a:t>
            </a:r>
            <a:r>
              <a:rPr lang="en-GB" altLang="en-US" sz="2000" i="1" dirty="0">
                <a:solidFill>
                  <a:srgbClr val="000000"/>
                </a:solidFill>
                <a:latin typeface="+mn-lt"/>
                <a:cs typeface="Segoe UI" panose="020B0502040204020203" pitchFamily="34" charset="0"/>
              </a:rPr>
              <a:t>Housing our Ageing Population</a:t>
            </a:r>
            <a:r>
              <a:rPr lang="en-GB" altLang="en-US" sz="2000" dirty="0">
                <a:solidFill>
                  <a:srgbClr val="000000"/>
                </a:solidFill>
                <a:latin typeface="+mn-lt"/>
                <a:cs typeface="Segoe UI" panose="020B0502040204020203" pitchFamily="34" charset="0"/>
              </a:rPr>
              <a:t>’, LGA, 2017).</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Savills: 18,000 homes extra homes for older people a year needed simply to maintain existing levels of provision as the population ages.</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Demos: annual demand for new homes purpose-built for older people - over 30,000.</a:t>
            </a:r>
          </a:p>
          <a:p>
            <a:pPr marL="757581" lvl="1" defTabSz="829361" eaLnBrk="0" fontAlgn="base" hangingPunct="0">
              <a:spcAft>
                <a:spcPct val="0"/>
              </a:spcAft>
              <a:buFont typeface="Arial" panose="020B0604020202020204" pitchFamily="34" charset="0"/>
              <a:buChar char="•"/>
              <a:defRPr/>
            </a:pPr>
            <a:endParaRPr lang="en-GB" altLang="en-US" sz="2000" dirty="0">
              <a:solidFill>
                <a:srgbClr val="000000"/>
              </a:solidFill>
              <a:latin typeface="+mn-lt"/>
              <a:cs typeface="Segoe UI" panose="020B0502040204020203" pitchFamily="34" charset="0"/>
            </a:endParaRPr>
          </a:p>
          <a:p>
            <a:pPr marL="757581" lvl="1" defTabSz="829361" eaLnBrk="0" fontAlgn="base" hangingPunct="0">
              <a:spcAft>
                <a:spcPct val="0"/>
              </a:spcAft>
              <a:buFont typeface="Arial" panose="020B0604020202020204" pitchFamily="34" charset="0"/>
              <a:buChar char="•"/>
              <a:defRPr/>
            </a:pPr>
            <a:r>
              <a:rPr lang="en-GB" altLang="en-US" sz="2000" dirty="0">
                <a:solidFill>
                  <a:srgbClr val="000000"/>
                </a:solidFill>
                <a:latin typeface="+mn-lt"/>
                <a:cs typeface="Segoe UI" panose="020B0502040204020203" pitchFamily="34" charset="0"/>
              </a:rPr>
              <a:t>Increasing provision of retirement housing to match international benchmarks would require a total of 78,000 new homes aimed at older people per annum</a:t>
            </a:r>
          </a:p>
        </p:txBody>
      </p:sp>
      <p:pic>
        <p:nvPicPr>
          <p:cNvPr id="5" name="Picture 6" descr="PR Castlemaine 4">
            <a:extLst>
              <a:ext uri="{FF2B5EF4-FFF2-40B4-BE49-F238E27FC236}">
                <a16:creationId xmlns:a16="http://schemas.microsoft.com/office/drawing/2014/main" id="{6C9DBCBE-FD32-43D6-BEAF-755B6E5C7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8470" y="0"/>
            <a:ext cx="2643530" cy="232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1BFFAC4-A434-4246-A3DA-F4EC095B28EC}"/>
              </a:ext>
            </a:extLst>
          </p:cNvPr>
          <p:cNvSpPr txBox="1"/>
          <p:nvPr/>
        </p:nvSpPr>
        <p:spPr>
          <a:xfrm>
            <a:off x="0" y="6086551"/>
            <a:ext cx="11423374" cy="646331"/>
          </a:xfrm>
          <a:prstGeom prst="rect">
            <a:avLst/>
          </a:prstGeom>
          <a:noFill/>
        </p:spPr>
        <p:txBody>
          <a:bodyPr wrap="square" rtlCol="0">
            <a:spAutoFit/>
          </a:bodyPr>
          <a:lstStyle/>
          <a:p>
            <a:pPr marL="586131" lvl="1" indent="-171450" defTabSz="829361" eaLnBrk="0" fontAlgn="base" hangingPunct="0">
              <a:spcAft>
                <a:spcPct val="0"/>
              </a:spcAft>
              <a:buFont typeface="Arial" panose="020B0604020202020204" pitchFamily="34" charset="0"/>
              <a:buChar char="•"/>
              <a:defRPr/>
            </a:pPr>
            <a:r>
              <a:rPr lang="en-GB" altLang="en-US" sz="1200">
                <a:solidFill>
                  <a:srgbClr val="000000"/>
                </a:solidFill>
                <a:cs typeface="Segoe UI" panose="020B0502040204020203" pitchFamily="34" charset="0"/>
              </a:rPr>
              <a:t>Building for the Baby Boomers, Policy Exchange, 2018: </a:t>
            </a:r>
            <a:r>
              <a:rPr lang="en-GB" altLang="en-US" sz="1200">
                <a:solidFill>
                  <a:srgbClr val="000000"/>
                </a:solidFill>
                <a:cs typeface="Segoe UI" panose="020B0502040204020203" pitchFamily="34" charset="0"/>
                <a:hlinkClick r:id="rId4"/>
              </a:rPr>
              <a:t>https://policyexchange.org.uk/wp-content/uploads/2018/11/Building-for-the-Baby-Boomers-Jack-Airey-Policy-Exchange-December-2018.pdf</a:t>
            </a:r>
            <a:endParaRPr lang="en-GB" altLang="en-US" sz="1200">
              <a:solidFill>
                <a:srgbClr val="000000"/>
              </a:solidFill>
              <a:cs typeface="Segoe UI" panose="020B0502040204020203" pitchFamily="34" charset="0"/>
            </a:endParaRPr>
          </a:p>
          <a:p>
            <a:pPr marL="586131" lvl="1" indent="-171450" defTabSz="829361" eaLnBrk="0" fontAlgn="base" hangingPunct="0">
              <a:spcAft>
                <a:spcPct val="0"/>
              </a:spcAft>
              <a:buFont typeface="Arial" panose="020B0604020202020204" pitchFamily="34" charset="0"/>
              <a:buChar char="•"/>
              <a:defRPr/>
            </a:pPr>
            <a:r>
              <a:rPr lang="en-GB" altLang="en-US" sz="1200">
                <a:solidFill>
                  <a:srgbClr val="000000"/>
                </a:solidFill>
                <a:cs typeface="Segoe UI" panose="020B0502040204020203" pitchFamily="34" charset="0"/>
                <a:hlinkClick r:id="rId5"/>
              </a:rPr>
              <a:t>https://www.housinglin.org.uk/Topics/type/Housing-our-Ageing-Population-Learning-from-councils-meeting-the-housing-needs-of-our-ageing-population/</a:t>
            </a:r>
            <a:r>
              <a:rPr lang="en-GB" altLang="en-US" sz="1200">
                <a:solidFill>
                  <a:srgbClr val="000000"/>
                </a:solidFill>
                <a:cs typeface="Segoe UI" panose="020B0502040204020203" pitchFamily="34" charset="0"/>
              </a:rPr>
              <a:t> </a:t>
            </a:r>
            <a:endParaRPr lang="en-GB" altLang="en-US" sz="1200" dirty="0">
              <a:solidFill>
                <a:srgbClr val="000000"/>
              </a:solidFill>
              <a:cs typeface="Segoe UI" panose="020B0502040204020203" pitchFamily="34" charset="0"/>
            </a:endParaRPr>
          </a:p>
        </p:txBody>
      </p:sp>
    </p:spTree>
    <p:extLst>
      <p:ext uri="{BB962C8B-B14F-4D97-AF65-F5344CB8AC3E}">
        <p14:creationId xmlns:p14="http://schemas.microsoft.com/office/powerpoint/2010/main" val="331061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EAB510F-1DFA-402C-A4D7-44700DF3B15E}"/>
              </a:ext>
            </a:extLst>
          </p:cNvPr>
          <p:cNvSpPr>
            <a:spLocks noGrp="1" noChangeArrowheads="1"/>
          </p:cNvSpPr>
          <p:nvPr>
            <p:ph type="ctrTitle"/>
          </p:nvPr>
        </p:nvSpPr>
        <p:spPr>
          <a:xfrm>
            <a:off x="1828801" y="1628775"/>
            <a:ext cx="8659813" cy="865188"/>
          </a:xfrm>
        </p:spPr>
        <p:txBody>
          <a:bodyPr>
            <a:normAutofit/>
          </a:bodyPr>
          <a:lstStyle/>
          <a:p>
            <a:pPr algn="l" eaLnBrk="1" hangingPunct="1">
              <a:defRPr/>
            </a:pPr>
            <a:r>
              <a:rPr lang="en-GB" sz="2800" b="1" dirty="0">
                <a:latin typeface="+mn-lt"/>
              </a:rPr>
              <a:t>Benefits of specialist housing: the evidence*</a:t>
            </a:r>
            <a:r>
              <a:rPr lang="en-GB" altLang="en-US" sz="2800" b="1" dirty="0">
                <a:latin typeface="+mn-lt"/>
              </a:rPr>
              <a:t/>
            </a:r>
            <a:br>
              <a:rPr lang="en-GB" altLang="en-US" sz="2800" b="1" dirty="0">
                <a:latin typeface="+mn-lt"/>
              </a:rPr>
            </a:br>
            <a:endParaRPr lang="en-GB" altLang="en-US" sz="2800" b="1" dirty="0">
              <a:latin typeface="+mn-lt"/>
            </a:endParaRPr>
          </a:p>
        </p:txBody>
      </p:sp>
      <p:sp>
        <p:nvSpPr>
          <p:cNvPr id="6147" name="Rectangle 3">
            <a:extLst>
              <a:ext uri="{FF2B5EF4-FFF2-40B4-BE49-F238E27FC236}">
                <a16:creationId xmlns:a16="http://schemas.microsoft.com/office/drawing/2014/main" id="{9380279C-E08B-4BB9-A232-BF824DDE9EBC}"/>
              </a:ext>
            </a:extLst>
          </p:cNvPr>
          <p:cNvSpPr>
            <a:spLocks noGrp="1" noChangeArrowheads="1"/>
          </p:cNvSpPr>
          <p:nvPr>
            <p:ph type="subTitle" idx="1"/>
          </p:nvPr>
        </p:nvSpPr>
        <p:spPr>
          <a:xfrm>
            <a:off x="265043" y="2001078"/>
            <a:ext cx="11926957" cy="4856923"/>
          </a:xfrm>
        </p:spPr>
        <p:txBody>
          <a:bodyPr/>
          <a:lstStyle/>
          <a:p>
            <a:pPr algn="l" eaLnBrk="1" hangingPunct="1">
              <a:lnSpc>
                <a:spcPct val="80000"/>
              </a:lnSpc>
              <a:defRPr/>
            </a:pPr>
            <a:endParaRPr lang="en-GB" altLang="en-US" sz="2100" dirty="0"/>
          </a:p>
          <a:p>
            <a:pPr marL="342900" indent="-342900" algn="l">
              <a:lnSpc>
                <a:spcPct val="80000"/>
              </a:lnSpc>
              <a:buFont typeface="Arial" panose="020B0604020202020204" pitchFamily="34" charset="0"/>
              <a:buChar char="•"/>
              <a:defRPr/>
            </a:pPr>
            <a:r>
              <a:rPr lang="en-GB" altLang="en-US" dirty="0"/>
              <a:t>Residents of retirement communities are more socially connected / less prone to loneliness</a:t>
            </a:r>
          </a:p>
          <a:p>
            <a:pPr marL="342900" indent="-342900" algn="l">
              <a:lnSpc>
                <a:spcPct val="80000"/>
              </a:lnSpc>
              <a:buFont typeface="Arial" panose="020B0604020202020204" pitchFamily="34" charset="0"/>
              <a:buChar char="•"/>
              <a:defRPr/>
            </a:pPr>
            <a:r>
              <a:rPr lang="en-GB" altLang="en-US" dirty="0"/>
              <a:t>Living in a care village increases life expectancy by up to 5 years</a:t>
            </a:r>
          </a:p>
          <a:p>
            <a:pPr marL="342900" indent="-342900" algn="l">
              <a:lnSpc>
                <a:spcPct val="80000"/>
              </a:lnSpc>
              <a:buFont typeface="Arial" panose="020B0604020202020204" pitchFamily="34" charset="0"/>
              <a:buChar char="•"/>
              <a:defRPr/>
            </a:pPr>
            <a:r>
              <a:rPr lang="en-GB" altLang="en-US" dirty="0"/>
              <a:t>People living in extra care housing needed less formal care, as measured by the size of their ‘care packages’, compared to a control group in the community</a:t>
            </a:r>
          </a:p>
          <a:p>
            <a:pPr marL="342900" indent="-342900" algn="l">
              <a:lnSpc>
                <a:spcPct val="80000"/>
              </a:lnSpc>
              <a:buFont typeface="Arial" panose="020B0604020202020204" pitchFamily="34" charset="0"/>
              <a:buChar char="•"/>
              <a:defRPr/>
            </a:pPr>
            <a:r>
              <a:rPr lang="en-GB" altLang="en-US" dirty="0"/>
              <a:t>Extra care housing residents’ unplanned hospital admissions reduce from 8-14 days to 1-2 days, compared to the community </a:t>
            </a:r>
          </a:p>
          <a:p>
            <a:pPr marL="342900" indent="-342900" algn="l">
              <a:lnSpc>
                <a:spcPct val="80000"/>
              </a:lnSpc>
              <a:buFont typeface="Arial" panose="020B0604020202020204" pitchFamily="34" charset="0"/>
              <a:buChar char="•"/>
              <a:defRPr/>
            </a:pPr>
            <a:r>
              <a:rPr lang="en-GB" altLang="en-US" dirty="0"/>
              <a:t>Over a 12 month period, total NHS costs (including GP visits, practice and district nurse visits and hospital appointments and admissions) reduced by 38% for extra care residents</a:t>
            </a:r>
          </a:p>
          <a:p>
            <a:pPr marL="342900" indent="-342900" algn="l">
              <a:lnSpc>
                <a:spcPct val="80000"/>
              </a:lnSpc>
              <a:buFont typeface="Arial" panose="020B0604020202020204" pitchFamily="34" charset="0"/>
              <a:buChar char="•"/>
              <a:defRPr/>
            </a:pPr>
            <a:endParaRPr lang="en-GB" altLang="en-US" dirty="0"/>
          </a:p>
          <a:p>
            <a:pPr algn="l" eaLnBrk="1" hangingPunct="1">
              <a:lnSpc>
                <a:spcPct val="80000"/>
              </a:lnSpc>
              <a:defRPr/>
            </a:pPr>
            <a:r>
              <a:rPr lang="en-GB" altLang="en-US" sz="2100" dirty="0"/>
              <a:t>* </a:t>
            </a:r>
            <a:r>
              <a:rPr lang="en-GB" altLang="en-US" sz="1200" dirty="0"/>
              <a:t>Demonstrating the Health and Social Cost-Benefits of Lifestyle Housing for Older People, Housing LIN (report for Keepmoat Regeneration), October 2017</a:t>
            </a:r>
          </a:p>
          <a:p>
            <a:pPr algn="l" eaLnBrk="1" hangingPunct="1">
              <a:lnSpc>
                <a:spcPct val="80000"/>
              </a:lnSpc>
              <a:defRPr/>
            </a:pPr>
            <a:endParaRPr lang="en-GB" altLang="en-US" sz="2100" dirty="0"/>
          </a:p>
        </p:txBody>
      </p:sp>
      <p:pic>
        <p:nvPicPr>
          <p:cNvPr id="17412" name="Picture 11" descr="HousingLin_logo_redBG">
            <a:extLst>
              <a:ext uri="{FF2B5EF4-FFF2-40B4-BE49-F238E27FC236}">
                <a16:creationId xmlns:a16="http://schemas.microsoft.com/office/drawing/2014/main" id="{D245634D-246A-437B-BB4C-B5526C0CB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937"/>
            <a:ext cx="44275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a:extLst>
              <a:ext uri="{FF2B5EF4-FFF2-40B4-BE49-F238E27FC236}">
                <a16:creationId xmlns:a16="http://schemas.microsoft.com/office/drawing/2014/main" id="{9B6AE9D6-DDB6-433E-9741-7572B7B0163F}"/>
              </a:ext>
            </a:extLst>
          </p:cNvPr>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7414" name="Picture 1">
            <a:extLst>
              <a:ext uri="{FF2B5EF4-FFF2-40B4-BE49-F238E27FC236}">
                <a16:creationId xmlns:a16="http://schemas.microsoft.com/office/drawing/2014/main" id="{DD36D82C-8159-43AF-8F0B-551B2BDFD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498" y="83145"/>
            <a:ext cx="3240089" cy="148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EAB510F-1DFA-402C-A4D7-44700DF3B15E}"/>
              </a:ext>
            </a:extLst>
          </p:cNvPr>
          <p:cNvSpPr>
            <a:spLocks noGrp="1" noChangeArrowheads="1"/>
          </p:cNvSpPr>
          <p:nvPr>
            <p:ph type="ctrTitle"/>
          </p:nvPr>
        </p:nvSpPr>
        <p:spPr>
          <a:xfrm>
            <a:off x="1060173" y="1123951"/>
            <a:ext cx="8659813" cy="865188"/>
          </a:xfrm>
        </p:spPr>
        <p:txBody>
          <a:bodyPr>
            <a:normAutofit/>
          </a:bodyPr>
          <a:lstStyle/>
          <a:p>
            <a:pPr algn="l" eaLnBrk="1" hangingPunct="1">
              <a:defRPr/>
            </a:pPr>
            <a:r>
              <a:rPr lang="en-GB" sz="2800" b="1" dirty="0">
                <a:latin typeface="+mn-lt"/>
              </a:rPr>
              <a:t>Beyond specialist housing – benefits of good design </a:t>
            </a:r>
            <a:endParaRPr lang="en-GB" altLang="en-US" sz="2800" b="1" dirty="0">
              <a:latin typeface="+mn-lt"/>
            </a:endParaRPr>
          </a:p>
        </p:txBody>
      </p:sp>
      <p:sp>
        <p:nvSpPr>
          <p:cNvPr id="6147" name="Rectangle 3">
            <a:extLst>
              <a:ext uri="{FF2B5EF4-FFF2-40B4-BE49-F238E27FC236}">
                <a16:creationId xmlns:a16="http://schemas.microsoft.com/office/drawing/2014/main" id="{9380279C-E08B-4BB9-A232-BF824DDE9EBC}"/>
              </a:ext>
            </a:extLst>
          </p:cNvPr>
          <p:cNvSpPr>
            <a:spLocks noGrp="1" noChangeArrowheads="1"/>
          </p:cNvSpPr>
          <p:nvPr>
            <p:ph type="subTitle" idx="1"/>
          </p:nvPr>
        </p:nvSpPr>
        <p:spPr>
          <a:xfrm>
            <a:off x="265044" y="1802295"/>
            <a:ext cx="8958470" cy="4856923"/>
          </a:xfrm>
        </p:spPr>
        <p:txBody>
          <a:bodyPr>
            <a:normAutofit lnSpcReduction="10000"/>
          </a:bodyPr>
          <a:lstStyle/>
          <a:p>
            <a:pPr algn="l" eaLnBrk="1" hangingPunct="1">
              <a:lnSpc>
                <a:spcPct val="80000"/>
              </a:lnSpc>
              <a:defRPr/>
            </a:pPr>
            <a:endParaRPr lang="en-GB" altLang="en-US" sz="2100" dirty="0"/>
          </a:p>
          <a:p>
            <a:pPr marL="311010" indent="-311010" algn="l">
              <a:lnSpc>
                <a:spcPct val="107000"/>
              </a:lnSpc>
              <a:spcAft>
                <a:spcPts val="726"/>
              </a:spcAft>
              <a:buFont typeface="Symbol" panose="05050102010706020507" pitchFamily="18" charset="2"/>
              <a:buChar char=""/>
            </a:pPr>
            <a:r>
              <a:rPr lang="en-GB" dirty="0">
                <a:cs typeface="Segoe UI" panose="020B0502040204020203" pitchFamily="34" charset="0"/>
              </a:rPr>
              <a:t>2009 HAPPI 1 Report identified ten overarching features that underpin ‘age-ready’ housing – and which have already significantly influenced the development of new ‘age ready’ housing</a:t>
            </a:r>
          </a:p>
          <a:p>
            <a:pPr marL="311010" indent="-311010" algn="l">
              <a:lnSpc>
                <a:spcPct val="107000"/>
              </a:lnSpc>
              <a:spcAft>
                <a:spcPts val="726"/>
              </a:spcAft>
              <a:buFont typeface="Symbol" panose="05050102010706020507" pitchFamily="18" charset="2"/>
              <a:buChar char=""/>
            </a:pPr>
            <a:r>
              <a:rPr lang="en-GB" dirty="0">
                <a:cs typeface="Segoe UI" panose="020B0502040204020203" pitchFamily="34" charset="0"/>
              </a:rPr>
              <a:t>Homes designed for people in later life achieve cost savings and have significant benefits in health and wellbeing, including tackling isolation and loneliness, while also releasing capital to improve the incomes and quality of life of older people</a:t>
            </a:r>
          </a:p>
          <a:p>
            <a:pPr marL="311010" indent="-311010" algn="l">
              <a:lnSpc>
                <a:spcPct val="107000"/>
              </a:lnSpc>
              <a:spcAft>
                <a:spcPts val="726"/>
              </a:spcAft>
              <a:buFont typeface="Symbol" panose="05050102010706020507" pitchFamily="18" charset="2"/>
              <a:buChar char=""/>
            </a:pPr>
            <a:r>
              <a:rPr lang="en-GB" dirty="0">
                <a:cs typeface="Segoe UI" panose="020B0502040204020203" pitchFamily="34" charset="0"/>
              </a:rPr>
              <a:t>HAPPI 3 (2016) provides more information, evidence and examples of new models of provision which achieve these outcomes and benefits</a:t>
            </a:r>
          </a:p>
          <a:p>
            <a:pPr algn="l">
              <a:lnSpc>
                <a:spcPct val="107000"/>
              </a:lnSpc>
              <a:spcAft>
                <a:spcPts val="726"/>
              </a:spcAft>
            </a:pPr>
            <a:r>
              <a:rPr lang="en-GB" altLang="en-US" sz="1400" dirty="0"/>
              <a:t>* </a:t>
            </a:r>
            <a:r>
              <a:rPr lang="en-GB" altLang="en-US" sz="1400" dirty="0">
                <a:hlinkClick r:id="rId3"/>
              </a:rPr>
              <a:t>https://www.housinglin.org.uk/Topics/browse/Design-building/HAPPI/</a:t>
            </a:r>
            <a:r>
              <a:rPr lang="en-GB" altLang="en-US" sz="1400" dirty="0"/>
              <a:t> </a:t>
            </a:r>
          </a:p>
        </p:txBody>
      </p:sp>
      <p:pic>
        <p:nvPicPr>
          <p:cNvPr id="17412" name="Picture 11" descr="HousingLin_logo_redBG">
            <a:extLst>
              <a:ext uri="{FF2B5EF4-FFF2-40B4-BE49-F238E27FC236}">
                <a16:creationId xmlns:a16="http://schemas.microsoft.com/office/drawing/2014/main" id="{D245634D-246A-437B-BB4C-B5526C0CB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87" y="0"/>
            <a:ext cx="44275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a:extLst>
              <a:ext uri="{FF2B5EF4-FFF2-40B4-BE49-F238E27FC236}">
                <a16:creationId xmlns:a16="http://schemas.microsoft.com/office/drawing/2014/main" id="{9B6AE9D6-DDB6-433E-9741-7572B7B0163F}"/>
              </a:ext>
            </a:extLst>
          </p:cNvPr>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 name="Picture 6">
            <a:extLst>
              <a:ext uri="{FF2B5EF4-FFF2-40B4-BE49-F238E27FC236}">
                <a16:creationId xmlns:a16="http://schemas.microsoft.com/office/drawing/2014/main" id="{F160FF62-9729-4002-9676-55442BADC886}"/>
              </a:ext>
            </a:extLst>
          </p:cNvPr>
          <p:cNvPicPr>
            <a:picLocks noChangeAspect="1"/>
          </p:cNvPicPr>
          <p:nvPr/>
        </p:nvPicPr>
        <p:blipFill>
          <a:blip r:embed="rId5"/>
          <a:stretch>
            <a:fillRect/>
          </a:stretch>
        </p:blipFill>
        <p:spPr>
          <a:xfrm>
            <a:off x="9223514" y="114647"/>
            <a:ext cx="2668200" cy="3752157"/>
          </a:xfrm>
          <a:prstGeom prst="rect">
            <a:avLst/>
          </a:prstGeom>
        </p:spPr>
      </p:pic>
    </p:spTree>
    <p:extLst>
      <p:ext uri="{BB962C8B-B14F-4D97-AF65-F5344CB8AC3E}">
        <p14:creationId xmlns:p14="http://schemas.microsoft.com/office/powerpoint/2010/main" val="3733549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B7F9170-6A49-4F23-B60D-1DC375350A52}"/>
              </a:ext>
            </a:extLst>
          </p:cNvPr>
          <p:cNvSpPr>
            <a:spLocks noGrp="1" noChangeArrowheads="1"/>
          </p:cNvSpPr>
          <p:nvPr>
            <p:ph type="ctrTitle"/>
          </p:nvPr>
        </p:nvSpPr>
        <p:spPr>
          <a:xfrm>
            <a:off x="1531664" y="1085854"/>
            <a:ext cx="7772400" cy="719137"/>
          </a:xfrm>
        </p:spPr>
        <p:txBody>
          <a:bodyPr>
            <a:normAutofit/>
          </a:bodyPr>
          <a:lstStyle/>
          <a:p>
            <a:pPr eaLnBrk="1" hangingPunct="1"/>
            <a:r>
              <a:rPr lang="en-GB" altLang="en-US" sz="3200" b="1" dirty="0">
                <a:latin typeface="+mn-lt"/>
              </a:rPr>
              <a:t>Emerging trends?</a:t>
            </a:r>
          </a:p>
        </p:txBody>
      </p:sp>
      <p:sp>
        <p:nvSpPr>
          <p:cNvPr id="19459" name="Rectangle 3">
            <a:extLst>
              <a:ext uri="{FF2B5EF4-FFF2-40B4-BE49-F238E27FC236}">
                <a16:creationId xmlns:a16="http://schemas.microsoft.com/office/drawing/2014/main" id="{09BEDBD2-ED55-4BDF-A9A1-C5FB964B31DC}"/>
              </a:ext>
            </a:extLst>
          </p:cNvPr>
          <p:cNvSpPr>
            <a:spLocks noGrp="1" noChangeArrowheads="1"/>
          </p:cNvSpPr>
          <p:nvPr>
            <p:ph type="subTitle" idx="1"/>
          </p:nvPr>
        </p:nvSpPr>
        <p:spPr>
          <a:xfrm>
            <a:off x="0" y="1804991"/>
            <a:ext cx="8044070" cy="5053009"/>
          </a:xfrm>
        </p:spPr>
        <p:txBody>
          <a:bodyPr>
            <a:normAutofit fontScale="85000" lnSpcReduction="20000"/>
          </a:bodyPr>
          <a:lstStyle/>
          <a:p>
            <a:pPr marL="742950" lvl="1" indent="-285750" algn="l">
              <a:buFont typeface="Arial" panose="020B0604020202020204" pitchFamily="34" charset="0"/>
              <a:buChar char="•"/>
            </a:pPr>
            <a:r>
              <a:rPr lang="en-GB" altLang="en-US" sz="2400" dirty="0"/>
              <a:t>Not everyone wants to live in a </a:t>
            </a:r>
            <a:r>
              <a:rPr lang="en-GB" altLang="en-US" sz="2400" b="1" dirty="0"/>
              <a:t>retirement village</a:t>
            </a:r>
            <a:r>
              <a:rPr lang="en-GB" altLang="en-US" sz="2400" dirty="0"/>
              <a:t>, but it is an important option and works well for many. The demand for more dedicated retirement and extra care housing – to meet a clear and indeed rising level of need – will continue</a:t>
            </a:r>
          </a:p>
          <a:p>
            <a:pPr marL="742950" lvl="1" indent="-285750" algn="l">
              <a:buFont typeface="Arial" panose="020B0604020202020204" pitchFamily="34" charset="0"/>
              <a:buChar char="•"/>
            </a:pPr>
            <a:endParaRPr lang="en-GB" altLang="en-US" sz="2400" dirty="0"/>
          </a:p>
          <a:p>
            <a:pPr marL="742950" lvl="1" indent="-285750" algn="l">
              <a:buFont typeface="Arial" panose="020B0604020202020204" pitchFamily="34" charset="0"/>
              <a:buChar char="•"/>
            </a:pPr>
            <a:r>
              <a:rPr lang="en-GB" altLang="en-US" sz="2400" b="1" dirty="0"/>
              <a:t>Doing it for ourselves/co-design - </a:t>
            </a:r>
            <a:r>
              <a:rPr lang="en-US" altLang="en-US" sz="2400" dirty="0"/>
              <a:t>a growing interest and necessity for next generation of older people; resident-led, self-care, mutual ownership, co-housing, ‘virtual’ villages, age-friendly communities</a:t>
            </a:r>
          </a:p>
          <a:p>
            <a:pPr marL="742950" lvl="1" indent="-285750" algn="l">
              <a:buFont typeface="Arial" panose="020B0604020202020204" pitchFamily="34" charset="0"/>
              <a:buChar char="•"/>
            </a:pPr>
            <a:endParaRPr lang="en-US" altLang="en-US" sz="2400" dirty="0"/>
          </a:p>
          <a:p>
            <a:pPr marL="742950" lvl="1" indent="-285750" algn="l">
              <a:buFont typeface="Arial" panose="020B0604020202020204" pitchFamily="34" charset="0"/>
              <a:buChar char="•"/>
            </a:pPr>
            <a:r>
              <a:rPr lang="en-US" altLang="en-US" sz="2400" b="1" dirty="0"/>
              <a:t>‘Care ready’ housing - </a:t>
            </a:r>
            <a:r>
              <a:rPr lang="en-US" altLang="en-US" sz="2400" dirty="0"/>
              <a:t>more closely integrated housing; care and support commissioned locally to reduce dependency, and address long term conditions such as dementia</a:t>
            </a:r>
          </a:p>
          <a:p>
            <a:pPr marL="742950" lvl="1" indent="-285750" algn="l">
              <a:buFont typeface="Arial" panose="020B0604020202020204" pitchFamily="34" charset="0"/>
              <a:buChar char="•"/>
            </a:pPr>
            <a:endParaRPr lang="en-US" altLang="en-US" sz="2400" b="1" dirty="0"/>
          </a:p>
          <a:p>
            <a:pPr marL="742950" lvl="1" indent="-285750" algn="l">
              <a:buFont typeface="Arial" panose="020B0604020202020204" pitchFamily="34" charset="0"/>
              <a:buChar char="•"/>
            </a:pPr>
            <a:r>
              <a:rPr lang="en-US" altLang="en-US" sz="2400" b="1" dirty="0" err="1"/>
              <a:t>Bruyn</a:t>
            </a:r>
            <a:r>
              <a:rPr lang="en-US" altLang="en-US" sz="2400" b="1" dirty="0"/>
              <a:t> Court, </a:t>
            </a:r>
            <a:r>
              <a:rPr lang="en-US" altLang="en-US" sz="2400" b="1" dirty="0" err="1"/>
              <a:t>Thurrock</a:t>
            </a:r>
            <a:r>
              <a:rPr lang="en-US" altLang="en-US" sz="2400" b="1" dirty="0"/>
              <a:t>: </a:t>
            </a:r>
            <a:r>
              <a:rPr lang="en-GB" altLang="en-US" sz="2400" dirty="0"/>
              <a:t>Designed to HAPPI principles and with a mix of five 1-bed flats, seventeen 2-bed 3-person flats, and three 2-bed 4-person flats, plus a common room at ground floor, but with no other communal functions or services such as concierge or on-site staff, residents are expected to be autonomous</a:t>
            </a:r>
          </a:p>
          <a:p>
            <a:pPr marL="742950" lvl="1" indent="-285750" algn="l">
              <a:buFont typeface="Arial" panose="020B0604020202020204" pitchFamily="34" charset="0"/>
              <a:buChar char="•"/>
            </a:pPr>
            <a:r>
              <a:rPr lang="en-GB" altLang="en-US" sz="2400" dirty="0"/>
              <a:t>Excellent location, near community wellbeing hub / shops</a:t>
            </a:r>
          </a:p>
          <a:p>
            <a:pPr lvl="1" algn="l"/>
            <a:r>
              <a:rPr lang="en-US" altLang="en-US" sz="1600" dirty="0"/>
              <a:t>https://www.housinglin.org.uk/_assets/Resources/Housing/Practice_examples/Housing_LIN_case_studies/HLIN_CaseStudy_145_BruynsCourt.pdf</a:t>
            </a:r>
          </a:p>
          <a:p>
            <a:pPr marL="742950" lvl="1" indent="-285750" algn="l">
              <a:buFont typeface="Arial" panose="020B0604020202020204" pitchFamily="34" charset="0"/>
              <a:buChar char="•"/>
            </a:pPr>
            <a:endParaRPr lang="en-GB" altLang="en-US" sz="1400" dirty="0"/>
          </a:p>
          <a:p>
            <a:pPr marL="742950" lvl="1" indent="-285750" algn="l">
              <a:buFont typeface="Arial" panose="020B0604020202020204" pitchFamily="34" charset="0"/>
              <a:buChar char="•"/>
            </a:pPr>
            <a:endParaRPr lang="en-GB" altLang="en-US" dirty="0"/>
          </a:p>
        </p:txBody>
      </p:sp>
      <p:pic>
        <p:nvPicPr>
          <p:cNvPr id="19460" name="Picture 11" descr="HousingLin_logo_redBG">
            <a:extLst>
              <a:ext uri="{FF2B5EF4-FFF2-40B4-BE49-F238E27FC236}">
                <a16:creationId xmlns:a16="http://schemas.microsoft.com/office/drawing/2014/main" id="{0841901B-BD16-45AF-843C-26859710A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35" y="0"/>
            <a:ext cx="44275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officeArt object">
            <a:extLst>
              <a:ext uri="{FF2B5EF4-FFF2-40B4-BE49-F238E27FC236}">
                <a16:creationId xmlns:a16="http://schemas.microsoft.com/office/drawing/2014/main" id="{6EE14F2C-536C-4FA2-A2F2-32C590B01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1" y="830414"/>
            <a:ext cx="3878676" cy="29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6" name="Picture 2" descr="Image result for bruyn court thurrock">
            <a:extLst>
              <a:ext uri="{FF2B5EF4-FFF2-40B4-BE49-F238E27FC236}">
                <a16:creationId xmlns:a16="http://schemas.microsoft.com/office/drawing/2014/main" id="{D3BF6A67-0D91-4A58-8520-BAC6EEC85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1" y="3881437"/>
            <a:ext cx="3878676" cy="2581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CB38960-CA17-49A8-ADDC-C5BEB5C0918F}"/>
              </a:ext>
            </a:extLst>
          </p:cNvPr>
          <p:cNvSpPr>
            <a:spLocks noGrp="1" noChangeArrowheads="1"/>
          </p:cNvSpPr>
          <p:nvPr>
            <p:ph type="ctrTitle"/>
          </p:nvPr>
        </p:nvSpPr>
        <p:spPr>
          <a:xfrm>
            <a:off x="145774" y="788645"/>
            <a:ext cx="10747513" cy="865187"/>
          </a:xfrm>
        </p:spPr>
        <p:txBody>
          <a:bodyPr>
            <a:normAutofit fontScale="90000"/>
          </a:bodyPr>
          <a:lstStyle/>
          <a:p>
            <a:pPr algn="l" eaLnBrk="1" hangingPunct="1">
              <a:defRPr/>
            </a:pPr>
            <a:r>
              <a:rPr lang="en-GB" altLang="en-US" sz="2800" dirty="0">
                <a:solidFill>
                  <a:srgbClr val="C00000"/>
                </a:solidFill>
              </a:rPr>
              <a:t/>
            </a:r>
            <a:br>
              <a:rPr lang="en-GB" altLang="en-US" sz="2800" dirty="0">
                <a:solidFill>
                  <a:srgbClr val="C00000"/>
                </a:solidFill>
              </a:rPr>
            </a:br>
            <a:r>
              <a:rPr lang="en-GB" altLang="en-US" sz="2800" b="1" dirty="0">
                <a:latin typeface="+mn-lt"/>
              </a:rPr>
              <a:t>Rural Housing for an Ageing Population: Preserving Independence - HAPPI 4</a:t>
            </a:r>
          </a:p>
        </p:txBody>
      </p:sp>
      <p:sp>
        <p:nvSpPr>
          <p:cNvPr id="12291" name="Rectangle 3">
            <a:extLst>
              <a:ext uri="{FF2B5EF4-FFF2-40B4-BE49-F238E27FC236}">
                <a16:creationId xmlns:a16="http://schemas.microsoft.com/office/drawing/2014/main" id="{120B383C-2569-40F3-B0E2-A1C3FA9562FD}"/>
              </a:ext>
            </a:extLst>
          </p:cNvPr>
          <p:cNvSpPr>
            <a:spLocks noGrp="1" noChangeArrowheads="1"/>
          </p:cNvSpPr>
          <p:nvPr>
            <p:ph type="subTitle" idx="1"/>
          </p:nvPr>
        </p:nvSpPr>
        <p:spPr>
          <a:xfrm>
            <a:off x="145775" y="1907612"/>
            <a:ext cx="11900452" cy="4691971"/>
          </a:xfrm>
        </p:spPr>
        <p:txBody>
          <a:bodyPr>
            <a:normAutofit/>
          </a:bodyPr>
          <a:lstStyle/>
          <a:p>
            <a:pPr algn="l"/>
            <a:r>
              <a:rPr lang="en-GB" altLang="en-US" sz="1800" dirty="0">
                <a:solidFill>
                  <a:srgbClr val="000000"/>
                </a:solidFill>
              </a:rPr>
              <a:t>APPG (Housing and Care for Older People) Inquiry - older people's housing is neglected in rural areas, and,</a:t>
            </a:r>
          </a:p>
          <a:p>
            <a:pPr marL="285750" indent="-285750" algn="l">
              <a:buFont typeface="Arial" panose="020B0604020202020204" pitchFamily="34" charset="0"/>
              <a:buChar char="•"/>
            </a:pPr>
            <a:r>
              <a:rPr lang="en-GB" altLang="en-US" sz="1800" dirty="0">
                <a:solidFill>
                  <a:srgbClr val="000000"/>
                </a:solidFill>
              </a:rPr>
              <a:t> Small scale provision in large numbers of villages often the preferred solution for those who otherwise simply refuse to take the step of moving from unsuitable properties</a:t>
            </a:r>
          </a:p>
          <a:p>
            <a:pPr marL="285750" indent="-285750" algn="l">
              <a:buFont typeface="Arial" panose="020B0604020202020204" pitchFamily="34" charset="0"/>
              <a:buChar char="•"/>
            </a:pPr>
            <a:r>
              <a:rPr lang="en-GB" altLang="en-US" sz="1800" dirty="0">
                <a:solidFill>
                  <a:srgbClr val="000000"/>
                </a:solidFill>
              </a:rPr>
              <a:t>New, purpose–built accommodation for “right–sizing” could preserve independence / reduce need for care and support</a:t>
            </a:r>
          </a:p>
          <a:p>
            <a:pPr algn="l"/>
            <a:r>
              <a:rPr lang="en-GB" altLang="en-US" sz="1800" dirty="0">
                <a:solidFill>
                  <a:srgbClr val="000000"/>
                </a:solidFill>
              </a:rPr>
              <a:t>However, the inquiry concludes that in rural areas:</a:t>
            </a:r>
          </a:p>
          <a:p>
            <a:pPr marL="285750" indent="-285750" algn="l">
              <a:buFont typeface="Arial" panose="020B0604020202020204" pitchFamily="34" charset="0"/>
              <a:buChar char="•"/>
            </a:pPr>
            <a:r>
              <a:rPr lang="en-GB" altLang="en-US" sz="1800" dirty="0">
                <a:solidFill>
                  <a:srgbClr val="000000"/>
                </a:solidFill>
              </a:rPr>
              <a:t>Until measures in place for private sector players to meet local need, accommodation for older people will usually require involvement of housing associations, Councils, or other not–for– profit bodies e.g. Community Land Trusts/ </a:t>
            </a:r>
            <a:r>
              <a:rPr lang="en-GB" altLang="en-US" sz="1800" dirty="0" err="1">
                <a:solidFill>
                  <a:srgbClr val="000000"/>
                </a:solidFill>
              </a:rPr>
              <a:t>almshouses</a:t>
            </a:r>
            <a:endParaRPr lang="en-GB" altLang="en-US" sz="1800" dirty="0">
              <a:solidFill>
                <a:srgbClr val="000000"/>
              </a:solidFill>
            </a:endParaRPr>
          </a:p>
          <a:p>
            <a:pPr marL="285750" indent="-285750" algn="l">
              <a:buFont typeface="Arial" panose="020B0604020202020204" pitchFamily="34" charset="0"/>
              <a:buChar char="•"/>
            </a:pPr>
            <a:r>
              <a:rPr lang="en-GB" altLang="en-US" sz="1800" dirty="0">
                <a:solidFill>
                  <a:srgbClr val="000000"/>
                </a:solidFill>
              </a:rPr>
              <a:t> Special measures are needed to secure homes suitable for older people – increasingly representing the majority of residents – living in rural communities</a:t>
            </a:r>
          </a:p>
          <a:p>
            <a:pPr algn="l"/>
            <a:r>
              <a:rPr lang="en-GB" altLang="en-US" sz="1800" dirty="0">
                <a:solidFill>
                  <a:srgbClr val="000000"/>
                </a:solidFill>
              </a:rPr>
              <a:t>Recommendations include:</a:t>
            </a:r>
          </a:p>
          <a:p>
            <a:pPr marL="285750" indent="-285750" algn="l">
              <a:buFont typeface="Arial" panose="020B0604020202020204" pitchFamily="34" charset="0"/>
              <a:buChar char="•"/>
            </a:pPr>
            <a:r>
              <a:rPr lang="en-GB" altLang="en-US" sz="1800" dirty="0">
                <a:solidFill>
                  <a:srgbClr val="000000"/>
                </a:solidFill>
              </a:rPr>
              <a:t> Every Strategic / Local Plan should ensure specific sites are allocated for the housing of older people across all tenures, thereby enabling provision which cannot be achieved through open market competition for sites</a:t>
            </a:r>
          </a:p>
          <a:p>
            <a:pPr marL="285750" indent="-285750" algn="l">
              <a:buFont typeface="Arial" panose="020B0604020202020204" pitchFamily="34" charset="0"/>
              <a:buChar char="•"/>
            </a:pPr>
            <a:r>
              <a:rPr lang="en-GB" altLang="en-US" sz="1800" dirty="0">
                <a:solidFill>
                  <a:srgbClr val="000000"/>
                </a:solidFill>
              </a:rPr>
              <a:t>All new homes should be built to the Lifetime Homes standards of accessibility that serve the needs of people of all ages</a:t>
            </a:r>
          </a:p>
          <a:p>
            <a:pPr algn="l">
              <a:buFontTx/>
              <a:buChar char="•"/>
            </a:pPr>
            <a:r>
              <a:rPr lang="en-GB" altLang="en-US" sz="1800" dirty="0">
                <a:solidFill>
                  <a:srgbClr val="000000"/>
                </a:solidFill>
              </a:rPr>
              <a:t>    Local Planning Authorities should pay regard to needs of older people in rural areas and key workers to support them</a:t>
            </a:r>
          </a:p>
          <a:p>
            <a:pPr algn="l" eaLnBrk="1" hangingPunct="1">
              <a:lnSpc>
                <a:spcPct val="80000"/>
              </a:lnSpc>
              <a:buFontTx/>
              <a:buChar char="•"/>
            </a:pPr>
            <a:endParaRPr lang="en-GB" altLang="en-US" sz="2100" dirty="0"/>
          </a:p>
        </p:txBody>
      </p:sp>
      <p:pic>
        <p:nvPicPr>
          <p:cNvPr id="12292" name="Picture 11" descr="HousingLin_logo_redBG">
            <a:extLst>
              <a:ext uri="{FF2B5EF4-FFF2-40B4-BE49-F238E27FC236}">
                <a16:creationId xmlns:a16="http://schemas.microsoft.com/office/drawing/2014/main" id="{81875D3B-0CDB-4495-B4E4-6C039EEC8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27" y="-24381"/>
            <a:ext cx="44275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a:extLst>
              <a:ext uri="{FF2B5EF4-FFF2-40B4-BE49-F238E27FC236}">
                <a16:creationId xmlns:a16="http://schemas.microsoft.com/office/drawing/2014/main" id="{2C6F20FB-BC17-4895-9C4A-5498413246AD}"/>
              </a:ext>
            </a:extLst>
          </p:cNvPr>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2294" name="Picture 2">
            <a:extLst>
              <a:ext uri="{FF2B5EF4-FFF2-40B4-BE49-F238E27FC236}">
                <a16:creationId xmlns:a16="http://schemas.microsoft.com/office/drawing/2014/main" id="{FF905F8A-02DA-44E3-AB3B-69069247D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5971" y="-24381"/>
            <a:ext cx="1523999" cy="216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568325" y="1619250"/>
            <a:ext cx="86947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800" b="1" kern="0" dirty="0">
                <a:effectLst>
                  <a:outerShdw blurRad="38100" dist="38100" dir="2700000" algn="tl">
                    <a:srgbClr val="C0C0C0"/>
                  </a:outerShdw>
                </a:effectLst>
                <a:ea typeface="+mj-ea"/>
                <a:cs typeface="+mj-cs"/>
              </a:rPr>
              <a:t>Impact of housing on health /care costs and outcomes*</a:t>
            </a:r>
            <a:r>
              <a:rPr lang="en-GB" altLang="en-US" sz="2800" b="1" kern="0" dirty="0">
                <a:ea typeface="+mj-ea"/>
                <a:cs typeface="+mj-cs"/>
              </a:rPr>
              <a:t/>
            </a:r>
            <a:br>
              <a:rPr lang="en-GB" altLang="en-US" sz="2800" b="1" kern="0" dirty="0">
                <a:ea typeface="+mj-ea"/>
                <a:cs typeface="+mj-cs"/>
              </a:rPr>
            </a:br>
            <a:endParaRPr lang="en-GB" sz="4000" b="1" dirty="0">
              <a:effectLst>
                <a:outerShdw blurRad="38100" dist="38100" dir="2700000" algn="tl">
                  <a:srgbClr val="C0C0C0"/>
                </a:outerShdw>
              </a:effectLst>
            </a:endParaRPr>
          </a:p>
        </p:txBody>
      </p:sp>
      <p:pic>
        <p:nvPicPr>
          <p:cNvPr id="20483" name="Picture 8" descr="HousingLIN_logo_strapline_redBG">
            <a:extLst>
              <a:ext uri="{FF2B5EF4-FFF2-40B4-BE49-F238E27FC236}">
                <a16:creationId xmlns:a16="http://schemas.microsoft.com/office/drawing/2014/main" id="{3E8E6DA8-8D1B-43BD-9838-C2DDBB252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66"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
            <a:extLst>
              <a:ext uri="{FF2B5EF4-FFF2-40B4-BE49-F238E27FC236}">
                <a16:creationId xmlns:a16="http://schemas.microsoft.com/office/drawing/2014/main" id="{0713EE95-0625-4BA2-AF73-AA886313EA6D}"/>
              </a:ext>
            </a:extLst>
          </p:cNvPr>
          <p:cNvSpPr>
            <a:spLocks noChangeArrowheads="1"/>
          </p:cNvSpPr>
          <p:nvPr/>
        </p:nvSpPr>
        <p:spPr bwMode="auto">
          <a:xfrm>
            <a:off x="568325" y="2152650"/>
            <a:ext cx="79565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t>Lightbulb Project, Leicestershire: Community based housing support services - aids / adaptations, information / advice, warmth and energy, technology, equipment and housing options (planning ahead)</a:t>
            </a:r>
          </a:p>
          <a:p>
            <a:pPr lvl="1" eaLnBrk="1" hangingPunct="1">
              <a:spcBef>
                <a:spcPct val="0"/>
              </a:spcBef>
              <a:buFont typeface="Arial" panose="020B0604020202020204" pitchFamily="34" charset="0"/>
              <a:buChar char="•"/>
            </a:pPr>
            <a:endParaRPr lang="en-GB" altLang="en-US" sz="2000" dirty="0"/>
          </a:p>
        </p:txBody>
      </p:sp>
      <p:pic>
        <p:nvPicPr>
          <p:cNvPr id="20485" name="Picture 2">
            <a:extLst>
              <a:ext uri="{FF2B5EF4-FFF2-40B4-BE49-F238E27FC236}">
                <a16:creationId xmlns:a16="http://schemas.microsoft.com/office/drawing/2014/main" id="{8F6EB098-E0CD-45E7-8B7C-F5BA97843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966" y="47382"/>
            <a:ext cx="2714486" cy="383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E179AE7-7D01-41DE-9B08-21F59DC862AA}"/>
              </a:ext>
            </a:extLst>
          </p:cNvPr>
          <p:cNvSpPr txBox="1"/>
          <p:nvPr/>
        </p:nvSpPr>
        <p:spPr>
          <a:xfrm>
            <a:off x="291548" y="3263106"/>
            <a:ext cx="10349949" cy="3046412"/>
          </a:xfrm>
          <a:prstGeom prst="rect">
            <a:avLst/>
          </a:prstGeom>
          <a:noFill/>
        </p:spPr>
        <p:txBody>
          <a:bodyPr wrap="square">
            <a:spAutoFit/>
          </a:bodyPr>
          <a:lstStyle/>
          <a:p>
            <a:pPr marL="342900" indent="-342900">
              <a:buFont typeface="Arial" panose="020B0604020202020204" pitchFamily="34" charset="0"/>
              <a:buChar char="•"/>
              <a:defRPr/>
            </a:pPr>
            <a:r>
              <a:rPr lang="en-GB" sz="2000" dirty="0">
                <a:solidFill>
                  <a:srgbClr val="000000"/>
                </a:solidFill>
                <a:latin typeface="Arial" charset="0"/>
              </a:rPr>
              <a:t>Integrated, proactive approach including GPs and other health professionals</a:t>
            </a:r>
          </a:p>
          <a:p>
            <a:pPr marL="342900" indent="-342900">
              <a:buFont typeface="Arial" panose="020B0604020202020204" pitchFamily="34" charset="0"/>
              <a:buChar char="•"/>
              <a:defRPr/>
            </a:pPr>
            <a:r>
              <a:rPr lang="en-GB" sz="2000" dirty="0">
                <a:solidFill>
                  <a:srgbClr val="000000"/>
                </a:solidFill>
                <a:latin typeface="Arial" charset="0"/>
              </a:rPr>
              <a:t>Also includes housing enabler role based within hospital settings</a:t>
            </a:r>
          </a:p>
          <a:p>
            <a:pPr marL="342900" indent="-342900">
              <a:buFont typeface="Arial" panose="020B0604020202020204" pitchFamily="34" charset="0"/>
              <a:buChar char="•"/>
              <a:defRPr/>
            </a:pPr>
            <a:r>
              <a:rPr lang="en-GB" sz="2000" dirty="0">
                <a:solidFill>
                  <a:srgbClr val="000000"/>
                </a:solidFill>
                <a:latin typeface="Arial" charset="0"/>
              </a:rPr>
              <a:t>Evidenced savings to the wider system include</a:t>
            </a:r>
          </a:p>
          <a:p>
            <a:pPr marL="800100" lvl="1" indent="-342900">
              <a:buFont typeface="Arial" panose="020B0604020202020204" pitchFamily="34" charset="0"/>
              <a:buChar char="•"/>
              <a:defRPr/>
            </a:pPr>
            <a:r>
              <a:rPr lang="en-GB" sz="2000" dirty="0">
                <a:solidFill>
                  <a:srgbClr val="000000"/>
                </a:solidFill>
                <a:latin typeface="Arial" charset="0"/>
              </a:rPr>
              <a:t>Reduction in service utilisation (health and social care)</a:t>
            </a:r>
          </a:p>
          <a:p>
            <a:pPr marL="800100" lvl="1" indent="-342900">
              <a:buFont typeface="Arial" panose="020B0604020202020204" pitchFamily="34" charset="0"/>
              <a:buChar char="•"/>
              <a:defRPr/>
            </a:pPr>
            <a:r>
              <a:rPr lang="en-GB" sz="2000" dirty="0">
                <a:solidFill>
                  <a:srgbClr val="000000"/>
                </a:solidFill>
                <a:latin typeface="Arial" charset="0"/>
              </a:rPr>
              <a:t>Reduction in A&amp;E attendance, and reduced hospital admissions</a:t>
            </a:r>
          </a:p>
          <a:p>
            <a:pPr marL="800100" lvl="1" indent="-342900">
              <a:buFont typeface="Arial" panose="020B0604020202020204" pitchFamily="34" charset="0"/>
              <a:buChar char="•"/>
              <a:defRPr/>
            </a:pPr>
            <a:r>
              <a:rPr lang="en-GB" sz="2000" dirty="0">
                <a:solidFill>
                  <a:srgbClr val="000000"/>
                </a:solidFill>
                <a:latin typeface="Arial" charset="0"/>
              </a:rPr>
              <a:t>Reduction in Delayed Transfers of Care</a:t>
            </a:r>
          </a:p>
          <a:p>
            <a:pPr marL="800100" lvl="1" indent="-342900">
              <a:buFont typeface="Arial" panose="020B0604020202020204" pitchFamily="34" charset="0"/>
              <a:buChar char="•"/>
              <a:defRPr/>
            </a:pPr>
            <a:r>
              <a:rPr lang="en-GB" sz="2000" dirty="0">
                <a:solidFill>
                  <a:srgbClr val="000000"/>
                </a:solidFill>
                <a:latin typeface="Arial" charset="0"/>
              </a:rPr>
              <a:t>Falls prevention</a:t>
            </a:r>
          </a:p>
          <a:p>
            <a:pPr marL="800100" lvl="1" indent="-342900">
              <a:buFont typeface="Arial" panose="020B0604020202020204" pitchFamily="34" charset="0"/>
              <a:buChar char="•"/>
              <a:defRPr/>
            </a:pPr>
            <a:r>
              <a:rPr lang="en-GB" sz="2000" dirty="0">
                <a:solidFill>
                  <a:srgbClr val="000000"/>
                </a:solidFill>
                <a:latin typeface="Arial" charset="0"/>
              </a:rPr>
              <a:t>Lower DFG delivery costs through more efficient processes and staffing </a:t>
            </a:r>
          </a:p>
          <a:p>
            <a:pPr marL="800100" lvl="1" indent="-342900">
              <a:buFont typeface="Arial" panose="020B0604020202020204" pitchFamily="34" charset="0"/>
              <a:buChar char="•"/>
              <a:defRPr/>
            </a:pPr>
            <a:endParaRPr lang="en-GB" sz="2000" dirty="0">
              <a:solidFill>
                <a:srgbClr val="000000"/>
              </a:solidFill>
              <a:latin typeface="Arial" charset="0"/>
            </a:endParaRPr>
          </a:p>
          <a:p>
            <a:pPr lvl="1" eaLnBrk="1" hangingPunct="1">
              <a:defRPr/>
            </a:pPr>
            <a:r>
              <a:rPr lang="en-GB" sz="1200" dirty="0">
                <a:solidFill>
                  <a:srgbClr val="000000"/>
                </a:solidFill>
                <a:latin typeface="Arial" charset="0"/>
              </a:rPr>
              <a:t>* The Lightbulb Project: Switched on to integration in </a:t>
            </a:r>
            <a:r>
              <a:rPr lang="en-GB" sz="1200" dirty="0" err="1">
                <a:solidFill>
                  <a:srgbClr val="000000"/>
                </a:solidFill>
                <a:latin typeface="Arial" charset="0"/>
              </a:rPr>
              <a:t>Leciestershire</a:t>
            </a:r>
            <a:r>
              <a:rPr lang="en-GB" sz="1200" dirty="0">
                <a:solidFill>
                  <a:srgbClr val="000000"/>
                </a:solidFill>
                <a:latin typeface="Arial" charset="0"/>
              </a:rPr>
              <a:t>, Housing LIN Case Study, July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Homes for older people-12">
            <a:extLst>
              <a:ext uri="{FF2B5EF4-FFF2-40B4-BE49-F238E27FC236}">
                <a16:creationId xmlns:a16="http://schemas.microsoft.com/office/drawing/2014/main" id="{A13040CB-1551-49A6-865D-A6964228560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479136" y="1109870"/>
            <a:ext cx="923372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HousingLin_logo_redBG">
            <a:extLst>
              <a:ext uri="{FF2B5EF4-FFF2-40B4-BE49-F238E27FC236}">
                <a16:creationId xmlns:a16="http://schemas.microsoft.com/office/drawing/2014/main" id="{7FCE44F1-ED2B-4FE1-AE53-BED159B95A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511" y="6394"/>
            <a:ext cx="3860698" cy="96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C6E40F-DBD4-4DC4-A565-B42F753EB2C0}"/>
              </a:ext>
            </a:extLst>
          </p:cNvPr>
          <p:cNvSpPr txBox="1"/>
          <p:nvPr/>
        </p:nvSpPr>
        <p:spPr>
          <a:xfrm>
            <a:off x="5605670" y="409105"/>
            <a:ext cx="5499652" cy="830997"/>
          </a:xfrm>
          <a:prstGeom prst="rect">
            <a:avLst/>
          </a:prstGeom>
          <a:noFill/>
        </p:spPr>
        <p:txBody>
          <a:bodyPr wrap="square" rtlCol="0">
            <a:spAutoFit/>
          </a:bodyPr>
          <a:lstStyle/>
          <a:p>
            <a:r>
              <a:rPr lang="en-GB" sz="2400" b="1" dirty="0"/>
              <a:t>With thanks to Jim McManus, DPH, </a:t>
            </a:r>
          </a:p>
          <a:p>
            <a:r>
              <a:rPr lang="en-GB" sz="2400" b="1" dirty="0"/>
              <a:t>Herts County Council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1761573" y="1312069"/>
            <a:ext cx="74882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800" b="1" kern="0" dirty="0">
                <a:effectLst>
                  <a:outerShdw blurRad="38100" dist="38100" dir="2700000" algn="tl">
                    <a:srgbClr val="C0C0C0"/>
                  </a:outerShdw>
                </a:effectLst>
                <a:ea typeface="+mj-ea"/>
                <a:cs typeface="+mj-cs"/>
              </a:rPr>
              <a:t>Disabled Facilities Grant Review</a:t>
            </a:r>
            <a:endParaRPr lang="en-GB" sz="4000" b="1" dirty="0">
              <a:effectLst>
                <a:outerShdw blurRad="38100" dist="38100" dir="2700000" algn="tl">
                  <a:srgbClr val="C0C0C0"/>
                </a:outerShdw>
              </a:effectLst>
            </a:endParaRPr>
          </a:p>
        </p:txBody>
      </p:sp>
      <p:pic>
        <p:nvPicPr>
          <p:cNvPr id="20483" name="Picture 8" descr="HousingLIN_logo_strapline_redBG">
            <a:extLst>
              <a:ext uri="{FF2B5EF4-FFF2-40B4-BE49-F238E27FC236}">
                <a16:creationId xmlns:a16="http://schemas.microsoft.com/office/drawing/2014/main" id="{3E8E6DA8-8D1B-43BD-9838-C2DDBB252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67"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
            <a:extLst>
              <a:ext uri="{FF2B5EF4-FFF2-40B4-BE49-F238E27FC236}">
                <a16:creationId xmlns:a16="http://schemas.microsoft.com/office/drawing/2014/main" id="{0713EE95-0625-4BA2-AF73-AA886313EA6D}"/>
              </a:ext>
            </a:extLst>
          </p:cNvPr>
          <p:cNvSpPr>
            <a:spLocks noChangeArrowheads="1"/>
          </p:cNvSpPr>
          <p:nvPr/>
        </p:nvSpPr>
        <p:spPr bwMode="auto">
          <a:xfrm>
            <a:off x="484602" y="1885400"/>
            <a:ext cx="89817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latin typeface="+mn-lt"/>
              </a:rPr>
              <a:t>Identified multiple challenges with current system including: more complex cases coming through; little analysis of local needs and minimal advertising; delivery process often slow and cumbersome; very complex process; tenure inequity; all too often decisions made at crisis point, rather than in a preventative way (more costly).</a:t>
            </a:r>
          </a:p>
          <a:p>
            <a:pPr lvl="1" eaLnBrk="1" hangingPunct="1">
              <a:spcBef>
                <a:spcPct val="0"/>
              </a:spcBef>
              <a:buFont typeface="Arial" panose="020B0604020202020204" pitchFamily="34" charset="0"/>
              <a:buChar char="•"/>
            </a:pPr>
            <a:endParaRPr lang="en-GB" altLang="en-US" sz="2000" dirty="0"/>
          </a:p>
        </p:txBody>
      </p:sp>
      <p:sp>
        <p:nvSpPr>
          <p:cNvPr id="4" name="TextBox 3">
            <a:extLst>
              <a:ext uri="{FF2B5EF4-FFF2-40B4-BE49-F238E27FC236}">
                <a16:creationId xmlns:a16="http://schemas.microsoft.com/office/drawing/2014/main" id="{CE179AE7-7D01-41DE-9B08-21F59DC862AA}"/>
              </a:ext>
            </a:extLst>
          </p:cNvPr>
          <p:cNvSpPr txBox="1"/>
          <p:nvPr/>
        </p:nvSpPr>
        <p:spPr>
          <a:xfrm>
            <a:off x="410472" y="3241744"/>
            <a:ext cx="11781528" cy="3170099"/>
          </a:xfrm>
          <a:prstGeom prst="rect">
            <a:avLst/>
          </a:prstGeom>
          <a:noFill/>
        </p:spPr>
        <p:txBody>
          <a:bodyPr wrap="square">
            <a:spAutoFit/>
          </a:bodyPr>
          <a:lstStyle/>
          <a:p>
            <a:pPr>
              <a:defRPr/>
            </a:pPr>
            <a:r>
              <a:rPr lang="en-GB" sz="2000" dirty="0">
                <a:solidFill>
                  <a:srgbClr val="000000"/>
                </a:solidFill>
                <a:latin typeface="Arial" charset="0"/>
              </a:rPr>
              <a:t>Recommendations:</a:t>
            </a:r>
          </a:p>
          <a:p>
            <a:pPr marL="171450" indent="-171450">
              <a:buFont typeface="Arial" panose="020B0604020202020204" pitchFamily="34" charset="0"/>
              <a:buChar char="•"/>
              <a:defRPr/>
            </a:pPr>
            <a:r>
              <a:rPr lang="en-GB" sz="2000" dirty="0"/>
              <a:t>Housing and Health Partnership Board in each area as requirement of DFG funding (housing, health and care)</a:t>
            </a:r>
          </a:p>
          <a:p>
            <a:pPr marL="171450" indent="-171450">
              <a:buFont typeface="Arial" panose="020B0604020202020204" pitchFamily="34" charset="0"/>
              <a:buChar char="•"/>
              <a:defRPr/>
            </a:pPr>
            <a:r>
              <a:rPr lang="en-GB" sz="2000" dirty="0"/>
              <a:t>The DFG and Integrated Community Equipment (ICES) budgets to be in the Better Care Fund (or its successor) to join up DFG services with equipment provision and minor adaptations</a:t>
            </a:r>
          </a:p>
          <a:p>
            <a:pPr marL="171450" indent="-171450">
              <a:buFont typeface="Arial" panose="020B0604020202020204" pitchFamily="34" charset="0"/>
              <a:buChar char="•"/>
              <a:defRPr/>
            </a:pPr>
            <a:r>
              <a:rPr lang="en-GB" sz="2000" dirty="0"/>
              <a:t>A single adaptations policy based on needs of the locality, annually signed off by Health &amp; Wellbeing Board</a:t>
            </a:r>
          </a:p>
          <a:p>
            <a:pPr marL="171450" indent="-171450">
              <a:buFont typeface="Arial" panose="020B0604020202020204" pitchFamily="34" charset="0"/>
              <a:buChar char="•"/>
              <a:defRPr/>
            </a:pPr>
            <a:r>
              <a:rPr lang="en-GB" sz="2000" dirty="0"/>
              <a:t>Integrated teams in all areas to simplify and speed up customer journeys</a:t>
            </a:r>
          </a:p>
          <a:p>
            <a:pPr marL="171450" indent="-171450">
              <a:buFont typeface="Arial" panose="020B0604020202020204" pitchFamily="34" charset="0"/>
              <a:buChar char="•"/>
              <a:defRPr/>
            </a:pPr>
            <a:r>
              <a:rPr lang="en-GB" sz="2000" dirty="0"/>
              <a:t>Better analysis of local need to inform preventative strategies / determine levels of revenue / capital funding </a:t>
            </a:r>
          </a:p>
          <a:p>
            <a:pPr marL="171450" indent="-171450">
              <a:buFont typeface="Arial" panose="020B0604020202020204" pitchFamily="34" charset="0"/>
              <a:buChar char="•"/>
              <a:defRPr/>
            </a:pPr>
            <a:r>
              <a:rPr lang="en-GB" sz="2000" dirty="0"/>
              <a:t>Single point of access with ‘good conversations’ at the start and people routed down appropriate pathways </a:t>
            </a:r>
          </a:p>
          <a:p>
            <a:pPr marL="171450" indent="-171450">
              <a:buFont typeface="Arial" panose="020B0604020202020204" pitchFamily="34" charset="0"/>
              <a:buChar char="•"/>
              <a:defRPr/>
            </a:pPr>
            <a:r>
              <a:rPr lang="en-GB" sz="2000" dirty="0"/>
              <a:t>Regulatory Reform Order (RRO) policies to be adopted in all areas to provide more flexible use of the grant.</a:t>
            </a:r>
          </a:p>
          <a:p>
            <a:pPr marL="171450" indent="-171450">
              <a:buFont typeface="Arial" panose="020B0604020202020204" pitchFamily="34" charset="0"/>
              <a:buChar char="•"/>
              <a:defRPr/>
            </a:pPr>
            <a:r>
              <a:rPr lang="en-GB" sz="2000" dirty="0"/>
              <a:t>LAs / HIAs to provide advice, information, and handyperson services for people outside the DFG</a:t>
            </a:r>
            <a:endParaRPr lang="en-GB" sz="2000" dirty="0">
              <a:solidFill>
                <a:srgbClr val="000000"/>
              </a:solidFill>
              <a:latin typeface="Arial" charset="0"/>
            </a:endParaRPr>
          </a:p>
        </p:txBody>
      </p:sp>
      <p:pic>
        <p:nvPicPr>
          <p:cNvPr id="1026" name="Picture 2" descr="Image result for dfg review">
            <a:extLst>
              <a:ext uri="{FF2B5EF4-FFF2-40B4-BE49-F238E27FC236}">
                <a16:creationId xmlns:a16="http://schemas.microsoft.com/office/drawing/2014/main" id="{BB81C52D-15F8-4BE7-BC11-3E6DFC72A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75" y="161512"/>
            <a:ext cx="2279374" cy="323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48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54C76D-154B-452A-A03E-828B7E6449A7}"/>
              </a:ext>
            </a:extLst>
          </p:cNvPr>
          <p:cNvSpPr>
            <a:spLocks noChangeArrowheads="1"/>
          </p:cNvSpPr>
          <p:nvPr/>
        </p:nvSpPr>
        <p:spPr bwMode="auto">
          <a:xfrm>
            <a:off x="2063750" y="1311275"/>
            <a:ext cx="74882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3200" b="1" kern="0" dirty="0">
                <a:solidFill>
                  <a:srgbClr val="5F5F5F"/>
                </a:solidFill>
                <a:latin typeface="Arial" charset="0"/>
                <a:ea typeface="+mj-ea"/>
                <a:cs typeface="+mj-cs"/>
              </a:rPr>
              <a:t>Looking to the Digital Future</a:t>
            </a:r>
            <a:endParaRPr lang="en-GB" sz="3200" b="1" dirty="0">
              <a:solidFill>
                <a:srgbClr val="5F5F5F"/>
              </a:solidFill>
              <a:latin typeface="Arial" charset="0"/>
            </a:endParaRPr>
          </a:p>
        </p:txBody>
      </p:sp>
      <p:pic>
        <p:nvPicPr>
          <p:cNvPr id="25603" name="Picture 8" descr="HousingLIN_logo_strapline_redBG">
            <a:extLst>
              <a:ext uri="{FF2B5EF4-FFF2-40B4-BE49-F238E27FC236}">
                <a16:creationId xmlns:a16="http://schemas.microsoft.com/office/drawing/2014/main" id="{FA860F4A-EED9-4B94-9A47-566ACD1F3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40"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E179AE7-7D01-41DE-9B08-21F59DC862AA}"/>
              </a:ext>
            </a:extLst>
          </p:cNvPr>
          <p:cNvSpPr txBox="1"/>
          <p:nvPr/>
        </p:nvSpPr>
        <p:spPr>
          <a:xfrm>
            <a:off x="132522" y="2025651"/>
            <a:ext cx="11873948" cy="5139869"/>
          </a:xfrm>
          <a:prstGeom prst="rect">
            <a:avLst/>
          </a:prstGeom>
          <a:noFill/>
        </p:spPr>
        <p:txBody>
          <a:bodyPr wrap="square">
            <a:spAutoFit/>
          </a:bodyPr>
          <a:lstStyle/>
          <a:p>
            <a:pPr lvl="1" eaLnBrk="1" hangingPunct="1">
              <a:defRPr/>
            </a:pPr>
            <a:r>
              <a:rPr lang="en-GB" sz="2000" dirty="0"/>
              <a:t>The ‘</a:t>
            </a:r>
            <a:r>
              <a:rPr lang="en-GB" sz="2000" i="1" dirty="0"/>
              <a:t>Future of House and Home’</a:t>
            </a:r>
            <a:r>
              <a:rPr lang="en-GB" sz="2000" dirty="0"/>
              <a:t> report, published by Shelter in 2016:</a:t>
            </a:r>
          </a:p>
          <a:p>
            <a:pPr lvl="1" eaLnBrk="1" hangingPunct="1">
              <a:defRPr/>
            </a:pPr>
            <a:endParaRPr lang="en-GB" sz="2000" dirty="0">
              <a:solidFill>
                <a:srgbClr val="000000"/>
              </a:solidFill>
              <a:latin typeface="Arial" charset="0"/>
            </a:endParaRPr>
          </a:p>
          <a:p>
            <a:pPr marL="800100" lvl="1" indent="-342900">
              <a:buFont typeface="Arial" panose="020B0604020202020204" pitchFamily="34" charset="0"/>
              <a:buChar char="•"/>
              <a:defRPr/>
            </a:pPr>
            <a:r>
              <a:rPr lang="en-GB" sz="2000" dirty="0">
                <a:ea typeface="Calibri" panose="020F0502020204030204" pitchFamily="34" charset="0"/>
              </a:rPr>
              <a:t>People who will be 80+ in 2030 are in their 60s, or younger, today; they will be more familiar with digital than many older people now</a:t>
            </a:r>
          </a:p>
          <a:p>
            <a:pPr marL="800100" lvl="1" indent="-342900">
              <a:buFont typeface="Arial" panose="020B0604020202020204" pitchFamily="34" charset="0"/>
              <a:buChar char="•"/>
              <a:defRPr/>
            </a:pPr>
            <a:r>
              <a:rPr lang="en-GB" sz="2000" dirty="0">
                <a:ea typeface="Calibri" panose="020F0502020204030204" pitchFamily="34" charset="0"/>
              </a:rPr>
              <a:t>Greater rise of home monitoring technology, ‘wearables’, and telehealth / ‘wellness’ apps in everyday life; smart homes will be increasingly the norm</a:t>
            </a:r>
          </a:p>
          <a:p>
            <a:pPr marL="800100" lvl="1" indent="-342900">
              <a:buFont typeface="Arial" panose="020B0604020202020204" pitchFamily="34" charset="0"/>
              <a:buChar char="•"/>
              <a:defRPr/>
            </a:pPr>
            <a:r>
              <a:rPr lang="en-GB" sz="2000" dirty="0">
                <a:ea typeface="Calibri" panose="020F0502020204030204" pitchFamily="34" charset="0"/>
              </a:rPr>
              <a:t>Digital technology: even more ubiquitous by 2030 than now. Personal devices will routinely engage with sensors / embedded digital technology</a:t>
            </a:r>
          </a:p>
          <a:p>
            <a:pPr marL="800100" lvl="1" indent="-342900">
              <a:buFont typeface="Arial" panose="020B0604020202020204" pitchFamily="34" charset="0"/>
              <a:buChar char="•"/>
              <a:defRPr/>
            </a:pPr>
            <a:r>
              <a:rPr lang="en-GB" sz="2000" dirty="0">
                <a:ea typeface="Calibri" panose="020F0502020204030204" pitchFamily="34" charset="0"/>
              </a:rPr>
              <a:t>Tech will be more lightweight, based on phones and tablets rather than laptops and computers</a:t>
            </a:r>
          </a:p>
          <a:p>
            <a:pPr marL="800100" lvl="1" indent="-342900">
              <a:buFont typeface="Arial" panose="020B0604020202020204" pitchFamily="34" charset="0"/>
              <a:buChar char="•"/>
              <a:defRPr/>
            </a:pPr>
            <a:r>
              <a:rPr lang="en-GB" sz="2000" dirty="0">
                <a:ea typeface="Calibri" panose="020F0502020204030204" pitchFamily="34" charset="0"/>
              </a:rPr>
              <a:t>What do these trends mean for how housing, health and care will be working together in the future? </a:t>
            </a:r>
          </a:p>
          <a:p>
            <a:pPr marL="800100" lvl="1" indent="-342900">
              <a:buFont typeface="Arial" panose="020B0604020202020204" pitchFamily="34" charset="0"/>
              <a:buChar char="•"/>
              <a:defRPr/>
            </a:pPr>
            <a:r>
              <a:rPr lang="en-GB" sz="2000" dirty="0">
                <a:ea typeface="Calibri" panose="020F0502020204030204" pitchFamily="34" charset="0"/>
              </a:rPr>
              <a:t>Are we developing holistic strategies for moving successfully into – and making the most of – the digital age? Are we developing good relationships with tech and digital developers / suppliers, and are we (local authorities, housing providers, care providers, other organisations who work with older people and their families) developing our own expertise and knowledge in this area?</a:t>
            </a:r>
            <a:endParaRPr lang="en-GB" sz="2000" dirty="0">
              <a:solidFill>
                <a:srgbClr val="000000"/>
              </a:solidFill>
              <a:latin typeface="Arial" charset="0"/>
            </a:endParaRPr>
          </a:p>
          <a:p>
            <a:pPr lvl="1" eaLnBrk="1" hangingPunct="1">
              <a:defRPr/>
            </a:pPr>
            <a:r>
              <a:rPr lang="en-GB" sz="1400" u="sng" dirty="0">
                <a:solidFill>
                  <a:srgbClr val="000000"/>
                </a:solidFill>
                <a:hlinkClick r:id="rId3"/>
              </a:rPr>
              <a:t>https://england.shelter.org.uk/professional_resources/policy_and_research/policy_library/policy_library_folder/report_the_future_of_housing_and_home_scenarios_for_2030</a:t>
            </a:r>
            <a:r>
              <a:rPr lang="en-GB" sz="1400" u="sng" dirty="0">
                <a:solidFill>
                  <a:srgbClr val="000000"/>
                </a:solidFill>
              </a:rPr>
              <a:t> </a:t>
            </a:r>
            <a:endParaRPr lang="en-GB" sz="1400" dirty="0">
              <a:solidFill>
                <a:srgbClr val="000000"/>
              </a:solidFill>
            </a:endParaRPr>
          </a:p>
          <a:p>
            <a:pPr marL="800100" lvl="1" indent="-342900">
              <a:buFont typeface="Arial" panose="020B0604020202020204" pitchFamily="34" charset="0"/>
              <a:buChar char="•"/>
              <a:defRPr/>
            </a:pPr>
            <a:endParaRPr lang="en-GB" sz="2000" dirty="0">
              <a:solidFill>
                <a:srgbClr val="000000"/>
              </a:solidFill>
              <a:latin typeface="Arial" charset="0"/>
            </a:endParaRPr>
          </a:p>
        </p:txBody>
      </p:sp>
      <p:pic>
        <p:nvPicPr>
          <p:cNvPr id="25605" name="Picture 2" descr="Image result for future digital">
            <a:extLst>
              <a:ext uri="{FF2B5EF4-FFF2-40B4-BE49-F238E27FC236}">
                <a16:creationId xmlns:a16="http://schemas.microsoft.com/office/drawing/2014/main" id="{324423B7-3EC3-4BF4-928D-5A8A90F56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214" y="95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40" y="1796359"/>
            <a:ext cx="10515600" cy="1325563"/>
          </a:xfrm>
        </p:spPr>
        <p:txBody>
          <a:bodyPr>
            <a:noAutofit/>
          </a:bodyPr>
          <a:lstStyle/>
          <a:p>
            <a:r>
              <a:rPr lang="en-GB" sz="2800" b="1" dirty="0">
                <a:latin typeface="+mn-lt"/>
              </a:rPr>
              <a:t>Central Bedfordshire Council’s approach to housing and social care – </a:t>
            </a:r>
            <a:r>
              <a:rPr lang="en-GB" sz="2000" b="1" dirty="0">
                <a:latin typeface="+mn-lt"/>
              </a:rPr>
              <a:t>thanks to Tim Hoyle, Assistant Director – Strategic Commissioning, Central Bedfordshire Council</a:t>
            </a:r>
            <a:r>
              <a:rPr lang="en-GB" sz="2800" b="1" dirty="0">
                <a:latin typeface="+mn-lt"/>
              </a:rPr>
              <a:t/>
            </a:r>
            <a:br>
              <a:rPr lang="en-GB" sz="2800" b="1" dirty="0">
                <a:latin typeface="+mn-lt"/>
              </a:rPr>
            </a:br>
            <a:r>
              <a:rPr lang="en-GB" sz="2800" b="1" dirty="0">
                <a:latin typeface="+mn-lt"/>
              </a:rPr>
              <a:t/>
            </a:r>
            <a:br>
              <a:rPr lang="en-GB" sz="2800" b="1" dirty="0">
                <a:latin typeface="+mn-lt"/>
              </a:rPr>
            </a:br>
            <a:endParaRPr lang="en-GB" sz="2800" b="1" dirty="0">
              <a:latin typeface="+mn-lt"/>
            </a:endParaRPr>
          </a:p>
        </p:txBody>
      </p:sp>
      <p:sp>
        <p:nvSpPr>
          <p:cNvPr id="4" name="Content Placeholder 2"/>
          <p:cNvSpPr>
            <a:spLocks noGrp="1"/>
          </p:cNvSpPr>
          <p:nvPr>
            <p:ph idx="1"/>
          </p:nvPr>
        </p:nvSpPr>
        <p:spPr>
          <a:xfrm>
            <a:off x="318052" y="2724357"/>
            <a:ext cx="11873948" cy="4176464"/>
          </a:xfrm>
        </p:spPr>
        <p:txBody>
          <a:bodyPr>
            <a:normAutofit/>
          </a:bodyPr>
          <a:lstStyle/>
          <a:p>
            <a:r>
              <a:rPr lang="en-GB" sz="2600" dirty="0"/>
              <a:t>Understands the critical contribution that housing makes to health and wellbeing</a:t>
            </a:r>
          </a:p>
          <a:p>
            <a:pPr marL="342900" indent="-342900"/>
            <a:r>
              <a:rPr lang="en-GB" sz="2600" dirty="0"/>
              <a:t>Considers the whole market – not just those needing public support.</a:t>
            </a:r>
          </a:p>
          <a:p>
            <a:pPr marL="342900" indent="-342900"/>
            <a:r>
              <a:rPr lang="en-GB" sz="2600" dirty="0"/>
              <a:t>Addressing entire continuum from general needs housing to care and nursing homes</a:t>
            </a:r>
          </a:p>
          <a:p>
            <a:pPr marL="342900" indent="-342900"/>
            <a:r>
              <a:rPr lang="en-GB" sz="2600" dirty="0"/>
              <a:t>Keen to use Council land and other assets where appropriate and to maximum effect</a:t>
            </a:r>
          </a:p>
          <a:p>
            <a:pPr marL="342900" indent="-342900"/>
            <a:r>
              <a:rPr lang="en-GB" sz="2600" dirty="0"/>
              <a:t>Keen to engage with the market and to develop partnerships.</a:t>
            </a:r>
          </a:p>
          <a:p>
            <a:pPr marL="342900" indent="-342900"/>
            <a:r>
              <a:rPr lang="en-GB" sz="2600" dirty="0"/>
              <a:t>Use most appropriate delivery model for circumstances.</a:t>
            </a:r>
          </a:p>
          <a:p>
            <a:pPr marL="342900" indent="-342900"/>
            <a:endParaRPr lang="en-GB" dirty="0"/>
          </a:p>
          <a:p>
            <a:pPr marL="342900" indent="-342900"/>
            <a:endParaRPr lang="en-GB" dirty="0"/>
          </a:p>
        </p:txBody>
      </p:sp>
      <p:pic>
        <p:nvPicPr>
          <p:cNvPr id="5" name="Picture 8" descr="HousingLIN_logo_strapline_redBG">
            <a:extLst>
              <a:ext uri="{FF2B5EF4-FFF2-40B4-BE49-F238E27FC236}">
                <a16:creationId xmlns:a16="http://schemas.microsoft.com/office/drawing/2014/main" id="{B03F0DBE-1FB6-4399-9200-3976CE2A5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40"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001_CBC_2colour">
            <a:extLst>
              <a:ext uri="{FF2B5EF4-FFF2-40B4-BE49-F238E27FC236}">
                <a16:creationId xmlns:a16="http://schemas.microsoft.com/office/drawing/2014/main" id="{1A4692CE-22FF-45EA-BE27-7348ACBF46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4560" y="280193"/>
            <a:ext cx="14986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7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79" y="789194"/>
            <a:ext cx="10515600" cy="1325563"/>
          </a:xfrm>
        </p:spPr>
        <p:txBody>
          <a:bodyPr/>
          <a:lstStyle/>
          <a:p>
            <a:r>
              <a:rPr lang="en-GB" sz="3600" b="1" dirty="0">
                <a:latin typeface="+mn-lt"/>
              </a:rPr>
              <a:t>Delivering Change with Housing-based Interventions </a:t>
            </a:r>
          </a:p>
        </p:txBody>
      </p:sp>
      <p:graphicFrame>
        <p:nvGraphicFramePr>
          <p:cNvPr id="5" name="Content Placeholder 4">
            <a:extLst>
              <a:ext uri="{FF2B5EF4-FFF2-40B4-BE49-F238E27FC236}">
                <a16:creationId xmlns:a16="http://schemas.microsoft.com/office/drawing/2014/main" id="{57D15618-FCFA-4DF2-BCE1-7EA2E77F8B10}"/>
              </a:ext>
            </a:extLst>
          </p:cNvPr>
          <p:cNvGraphicFramePr>
            <a:graphicFrameLocks noGrp="1"/>
          </p:cNvGraphicFramePr>
          <p:nvPr>
            <p:ph idx="1"/>
            <p:extLst>
              <p:ext uri="{D42A27DB-BD31-4B8C-83A1-F6EECF244321}">
                <p14:modId xmlns:p14="http://schemas.microsoft.com/office/powerpoint/2010/main" val="778754922"/>
              </p:ext>
            </p:extLst>
          </p:nvPr>
        </p:nvGraphicFramePr>
        <p:xfrm>
          <a:off x="1943099" y="1900555"/>
          <a:ext cx="8305801" cy="4592320"/>
        </p:xfrm>
        <a:graphic>
          <a:graphicData uri="http://schemas.openxmlformats.org/drawingml/2006/table">
            <a:tbl>
              <a:tblPr firstRow="1" bandRow="1">
                <a:tableStyleId>{E8B1032C-EA38-4F05-BA0D-38AFFFC7BED3}</a:tableStyleId>
              </a:tblPr>
              <a:tblGrid>
                <a:gridCol w="1666528">
                  <a:extLst>
                    <a:ext uri="{9D8B030D-6E8A-4147-A177-3AD203B41FA5}">
                      <a16:colId xmlns:a16="http://schemas.microsoft.com/office/drawing/2014/main" val="1625546553"/>
                    </a:ext>
                  </a:extLst>
                </a:gridCol>
                <a:gridCol w="2213091">
                  <a:extLst>
                    <a:ext uri="{9D8B030D-6E8A-4147-A177-3AD203B41FA5}">
                      <a16:colId xmlns:a16="http://schemas.microsoft.com/office/drawing/2014/main" val="1266497829"/>
                    </a:ext>
                  </a:extLst>
                </a:gridCol>
                <a:gridCol w="2213091">
                  <a:extLst>
                    <a:ext uri="{9D8B030D-6E8A-4147-A177-3AD203B41FA5}">
                      <a16:colId xmlns:a16="http://schemas.microsoft.com/office/drawing/2014/main" val="402110961"/>
                    </a:ext>
                  </a:extLst>
                </a:gridCol>
                <a:gridCol w="2213091">
                  <a:extLst>
                    <a:ext uri="{9D8B030D-6E8A-4147-A177-3AD203B41FA5}">
                      <a16:colId xmlns:a16="http://schemas.microsoft.com/office/drawing/2014/main" val="540024609"/>
                    </a:ext>
                  </a:extLst>
                </a:gridCol>
              </a:tblGrid>
              <a:tr h="370840">
                <a:tc>
                  <a:txBody>
                    <a:bodyPr/>
                    <a:lstStyle/>
                    <a:p>
                      <a:endParaRPr lang="en-GB" dirty="0">
                        <a:latin typeface="Calibri" panose="020F0502020204030204" pitchFamily="34" charset="0"/>
                        <a:cs typeface="Calibri" panose="020F0502020204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Calibri" panose="020F0502020204030204" pitchFamily="34" charset="0"/>
                          <a:cs typeface="Calibri" panose="020F0502020204030204" pitchFamily="34" charset="0"/>
                        </a:rPr>
                        <a:t>Short-Term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CFE5AE"/>
                    </a:solidFill>
                  </a:tcPr>
                </a:tc>
                <a:tc>
                  <a:txBody>
                    <a:bodyPr/>
                    <a:lstStyle/>
                    <a:p>
                      <a:pPr algn="ctr"/>
                      <a:r>
                        <a:rPr lang="en-GB" dirty="0">
                          <a:latin typeface="Calibri" panose="020F0502020204030204" pitchFamily="34" charset="0"/>
                          <a:cs typeface="Calibri" panose="020F0502020204030204" pitchFamily="34" charset="0"/>
                        </a:rPr>
                        <a:t>Medium-Term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GB" dirty="0">
                          <a:latin typeface="Calibri" panose="020F0502020204030204" pitchFamily="34" charset="0"/>
                          <a:cs typeface="Calibri" panose="020F0502020204030204" pitchFamily="34" charset="0"/>
                        </a:rPr>
                        <a:t>Long Term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50"/>
                    </a:solidFill>
                  </a:tcPr>
                </a:tc>
                <a:extLst>
                  <a:ext uri="{0D108BD9-81ED-4DB2-BD59-A6C34878D82A}">
                    <a16:rowId xmlns:a16="http://schemas.microsoft.com/office/drawing/2014/main" val="2482653631"/>
                  </a:ext>
                </a:extLst>
              </a:tr>
              <a:tr h="370840">
                <a:tc>
                  <a:txBody>
                    <a:bodyPr/>
                    <a:lstStyle/>
                    <a:p>
                      <a:r>
                        <a:rPr lang="en-GB" b="1" dirty="0">
                          <a:latin typeface="Calibri" panose="020F0502020204030204" pitchFamily="34" charset="0"/>
                          <a:cs typeface="Calibri" panose="020F0502020204030204" pitchFamily="34" charset="0"/>
                        </a:rPr>
                        <a:t>Concept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Calibri" panose="020F0502020204030204" pitchFamily="34" charset="0"/>
                          <a:cs typeface="Calibri" panose="020F0502020204030204" pitchFamily="34" charset="0"/>
                        </a:rPr>
                        <a:t>Enhance &amp; Reuse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CFE5A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Calibri" panose="020F0502020204030204" pitchFamily="34" charset="0"/>
                          <a:cs typeface="Calibri" panose="020F0502020204030204" pitchFamily="34" charset="0"/>
                        </a:rPr>
                        <a:t>Develop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Calibri" panose="020F0502020204030204" pitchFamily="34" charset="0"/>
                          <a:cs typeface="Calibri" panose="020F0502020204030204" pitchFamily="34" charset="0"/>
                        </a:rPr>
                        <a:t>Plan &amp; Develop</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50"/>
                    </a:solidFill>
                  </a:tcPr>
                </a:tc>
                <a:extLst>
                  <a:ext uri="{0D108BD9-81ED-4DB2-BD59-A6C34878D82A}">
                    <a16:rowId xmlns:a16="http://schemas.microsoft.com/office/drawing/2014/main" val="3263082774"/>
                  </a:ext>
                </a:extLst>
              </a:tr>
              <a:tr h="370840">
                <a:tc>
                  <a:txBody>
                    <a:bodyPr/>
                    <a:lstStyle/>
                    <a:p>
                      <a:r>
                        <a:rPr lang="en-GB" b="1" dirty="0">
                          <a:latin typeface="Calibri" panose="020F0502020204030204" pitchFamily="34" charset="0"/>
                          <a:cs typeface="Calibri" panose="020F0502020204030204" pitchFamily="34" charset="0"/>
                        </a:rPr>
                        <a:t>Time to deliver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Calibri" panose="020F0502020204030204" pitchFamily="34" charset="0"/>
                          <a:cs typeface="Calibri" panose="020F0502020204030204" pitchFamily="34" charset="0"/>
                        </a:rPr>
                        <a:t>1-2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CFE5A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Calibri" panose="020F0502020204030204" pitchFamily="34" charset="0"/>
                          <a:cs typeface="Calibri" panose="020F0502020204030204" pitchFamily="34" charset="0"/>
                        </a:rPr>
                        <a:t>3-5 years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Calibri" panose="020F0502020204030204" pitchFamily="34" charset="0"/>
                          <a:cs typeface="Calibri" panose="020F0502020204030204" pitchFamily="34" charset="0"/>
                        </a:rPr>
                        <a:t>6 years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50"/>
                    </a:solidFill>
                  </a:tcPr>
                </a:tc>
                <a:extLst>
                  <a:ext uri="{0D108BD9-81ED-4DB2-BD59-A6C34878D82A}">
                    <a16:rowId xmlns:a16="http://schemas.microsoft.com/office/drawing/2014/main" val="2282748952"/>
                  </a:ext>
                </a:extLst>
              </a:tr>
              <a:tr h="370840">
                <a:tc>
                  <a:txBody>
                    <a:bodyPr/>
                    <a:lstStyle/>
                    <a:p>
                      <a:r>
                        <a:rPr lang="en-GB" b="1" dirty="0">
                          <a:latin typeface="Calibri" panose="020F0502020204030204" pitchFamily="34" charset="0"/>
                          <a:cs typeface="Calibri" panose="020F0502020204030204" pitchFamily="34" charset="0"/>
                        </a:rPr>
                        <a:t>Building-based initiatives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latin typeface="Calibri" panose="020F0502020204030204" pitchFamily="34" charset="0"/>
                          <a:cs typeface="Calibri" panose="020F0502020204030204" pitchFamily="34" charset="0"/>
                        </a:rPr>
                        <a:t>Repurpose</a:t>
                      </a:r>
                    </a:p>
                    <a:p>
                      <a:pPr algn="ctr"/>
                      <a:r>
                        <a:rPr lang="en-GB" sz="1900" dirty="0">
                          <a:latin typeface="Calibri" panose="020F0502020204030204" pitchFamily="34" charset="0"/>
                          <a:cs typeface="Calibri" panose="020F0502020204030204" pitchFamily="34" charset="0"/>
                        </a:rPr>
                        <a:t>Repair</a:t>
                      </a:r>
                    </a:p>
                    <a:p>
                      <a:pPr algn="ctr"/>
                      <a:r>
                        <a:rPr lang="en-GB" sz="1900" dirty="0">
                          <a:latin typeface="Calibri" panose="020F0502020204030204" pitchFamily="34" charset="0"/>
                          <a:cs typeface="Calibri" panose="020F0502020204030204" pitchFamily="34" charset="0"/>
                        </a:rPr>
                        <a:t>Adapt</a:t>
                      </a:r>
                    </a:p>
                    <a:p>
                      <a:pPr algn="ctr"/>
                      <a:r>
                        <a:rPr lang="en-GB" sz="1900" dirty="0">
                          <a:latin typeface="Calibri" panose="020F0502020204030204" pitchFamily="34" charset="0"/>
                          <a:cs typeface="Calibri" panose="020F0502020204030204" pitchFamily="34" charset="0"/>
                        </a:rPr>
                        <a:t>Refurbish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CFE5AE"/>
                    </a:solidFill>
                  </a:tcPr>
                </a:tc>
                <a:tc>
                  <a:txBody>
                    <a:bodyPr/>
                    <a:lstStyle/>
                    <a:p>
                      <a:pPr algn="ctr"/>
                      <a:r>
                        <a:rPr lang="en-GB" sz="1900" dirty="0">
                          <a:latin typeface="Calibri" panose="020F0502020204030204" pitchFamily="34" charset="0"/>
                          <a:cs typeface="Calibri" panose="020F0502020204030204" pitchFamily="34" charset="0"/>
                        </a:rPr>
                        <a:t>New build schemes</a:t>
                      </a:r>
                    </a:p>
                    <a:p>
                      <a:pPr algn="ctr"/>
                      <a:r>
                        <a:rPr lang="en-GB" sz="1900" dirty="0">
                          <a:latin typeface="Calibri" panose="020F0502020204030204" pitchFamily="34" charset="0"/>
                          <a:cs typeface="Calibri" panose="020F0502020204030204" pitchFamily="34" charset="0"/>
                        </a:rPr>
                        <a:t>Simple regeneration schemes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GB" sz="1900" dirty="0">
                          <a:latin typeface="Calibri" panose="020F0502020204030204" pitchFamily="34" charset="0"/>
                          <a:cs typeface="Calibri" panose="020F0502020204030204" pitchFamily="34" charset="0"/>
                        </a:rPr>
                        <a:t>Complex regeneration schemes</a:t>
                      </a:r>
                    </a:p>
                    <a:p>
                      <a:pPr algn="ctr"/>
                      <a:r>
                        <a:rPr lang="en-GB" sz="1900" dirty="0">
                          <a:latin typeface="Calibri" panose="020F0502020204030204" pitchFamily="34" charset="0"/>
                          <a:cs typeface="Calibri" panose="020F0502020204030204" pitchFamily="34" charset="0"/>
                        </a:rPr>
                        <a:t>New villages, neighbourhoods and towns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50"/>
                    </a:solidFill>
                  </a:tcPr>
                </a:tc>
                <a:extLst>
                  <a:ext uri="{0D108BD9-81ED-4DB2-BD59-A6C34878D82A}">
                    <a16:rowId xmlns:a16="http://schemas.microsoft.com/office/drawing/2014/main" val="3535032600"/>
                  </a:ext>
                </a:extLst>
              </a:tr>
              <a:tr h="370840">
                <a:tc>
                  <a:txBody>
                    <a:bodyPr/>
                    <a:lstStyle/>
                    <a:p>
                      <a:r>
                        <a:rPr lang="en-GB" b="1" dirty="0">
                          <a:latin typeface="Calibri" panose="020F0502020204030204" pitchFamily="34" charset="0"/>
                          <a:cs typeface="Calibri" panose="020F0502020204030204" pitchFamily="34" charset="0"/>
                        </a:rPr>
                        <a:t>People-based initiatives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bg1"/>
                    </a:solidFill>
                  </a:tcPr>
                </a:tc>
                <a:tc>
                  <a:txBody>
                    <a:bodyPr/>
                    <a:lstStyle/>
                    <a:p>
                      <a:pPr algn="ctr"/>
                      <a:r>
                        <a:rPr lang="en-GB" sz="1900" dirty="0">
                          <a:latin typeface="Calibri" panose="020F0502020204030204" pitchFamily="34" charset="0"/>
                          <a:cs typeface="Calibri" panose="020F0502020204030204" pitchFamily="34" charset="0"/>
                        </a:rPr>
                        <a:t>Prevention schemes</a:t>
                      </a:r>
                    </a:p>
                    <a:p>
                      <a:pPr algn="ctr"/>
                      <a:r>
                        <a:rPr lang="en-GB" sz="1900" dirty="0">
                          <a:latin typeface="Calibri" panose="020F0502020204030204" pitchFamily="34" charset="0"/>
                          <a:cs typeface="Calibri" panose="020F0502020204030204" pitchFamily="34" charset="0"/>
                        </a:rPr>
                        <a:t>Homelessness interventions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CFE5AE"/>
                    </a:solidFill>
                  </a:tcPr>
                </a:tc>
                <a:tc>
                  <a:txBody>
                    <a:bodyPr/>
                    <a:lstStyle/>
                    <a:p>
                      <a:pPr algn="ctr"/>
                      <a:r>
                        <a:rPr lang="en-GB" sz="1900" dirty="0">
                          <a:latin typeface="Calibri" panose="020F0502020204030204" pitchFamily="34" charset="0"/>
                          <a:cs typeface="Calibri" panose="020F0502020204030204" pitchFamily="34" charset="0"/>
                        </a:rPr>
                        <a:t>Integration of housing, social care and health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endParaRPr lang="en-GB" sz="1900" dirty="0">
                        <a:latin typeface="Calibri" panose="020F0502020204030204" pitchFamily="34" charset="0"/>
                        <a:cs typeface="Calibri" panose="020F0502020204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50"/>
                    </a:solidFill>
                  </a:tcPr>
                </a:tc>
                <a:extLst>
                  <a:ext uri="{0D108BD9-81ED-4DB2-BD59-A6C34878D82A}">
                    <a16:rowId xmlns:a16="http://schemas.microsoft.com/office/drawing/2014/main" val="796223160"/>
                  </a:ext>
                </a:extLst>
              </a:tr>
              <a:tr h="370840">
                <a:tc>
                  <a:txBody>
                    <a:bodyPr/>
                    <a:lstStyle/>
                    <a:p>
                      <a:r>
                        <a:rPr lang="en-GB" b="1" dirty="0">
                          <a:latin typeface="Calibri" panose="020F0502020204030204" pitchFamily="34" charset="0"/>
                          <a:cs typeface="Calibri" panose="020F0502020204030204" pitchFamily="34" charset="0"/>
                        </a:rPr>
                        <a:t>Examples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bg1"/>
                    </a:solidFill>
                  </a:tcPr>
                </a:tc>
                <a:tc>
                  <a:txBody>
                    <a:bodyPr/>
                    <a:lstStyle/>
                    <a:p>
                      <a:pPr algn="ctr"/>
                      <a:r>
                        <a:rPr lang="en-GB" sz="1900" dirty="0">
                          <a:latin typeface="Calibri" panose="020F0502020204030204" pitchFamily="34" charset="0"/>
                          <a:cs typeface="Calibri" panose="020F0502020204030204" pitchFamily="34" charset="0"/>
                        </a:rPr>
                        <a:t>IBCF-funded Housing Team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CFE5AE"/>
                    </a:solidFill>
                  </a:tcPr>
                </a:tc>
                <a:tc>
                  <a:txBody>
                    <a:bodyPr/>
                    <a:lstStyle/>
                    <a:p>
                      <a:pPr algn="ctr"/>
                      <a:r>
                        <a:rPr lang="en-GB" sz="1900" dirty="0">
                          <a:latin typeface="Calibri" panose="020F0502020204030204" pitchFamily="34" charset="0"/>
                          <a:cs typeface="Calibri" panose="020F0502020204030204" pitchFamily="34" charset="0"/>
                        </a:rPr>
                        <a:t>New housing-with-care schemes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GB" sz="1900" dirty="0">
                          <a:latin typeface="Calibri" panose="020F0502020204030204" pitchFamily="34" charset="0"/>
                          <a:cs typeface="Calibri" panose="020F0502020204030204" pitchFamily="34" charset="0"/>
                        </a:rPr>
                        <a:t>Healthy Neighbourhoods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00B050"/>
                    </a:solidFill>
                  </a:tcPr>
                </a:tc>
                <a:extLst>
                  <a:ext uri="{0D108BD9-81ED-4DB2-BD59-A6C34878D82A}">
                    <a16:rowId xmlns:a16="http://schemas.microsoft.com/office/drawing/2014/main" val="2831475072"/>
                  </a:ext>
                </a:extLst>
              </a:tr>
            </a:tbl>
          </a:graphicData>
        </a:graphic>
      </p:graphicFrame>
      <p:pic>
        <p:nvPicPr>
          <p:cNvPr id="4" name="Picture 8" descr="HousingLIN_logo_strapline_redBG">
            <a:extLst>
              <a:ext uri="{FF2B5EF4-FFF2-40B4-BE49-F238E27FC236}">
                <a16:creationId xmlns:a16="http://schemas.microsoft.com/office/drawing/2014/main" id="{9DCBC0C0-2503-4A4C-92A2-A10B6AFCA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41" y="0"/>
            <a:ext cx="4161182" cy="108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001_CBC_2colour">
            <a:extLst>
              <a:ext uri="{FF2B5EF4-FFF2-40B4-BE49-F238E27FC236}">
                <a16:creationId xmlns:a16="http://schemas.microsoft.com/office/drawing/2014/main" id="{7552D0AD-5589-42E7-97C5-5636F12B90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6783" y="145774"/>
            <a:ext cx="1226376" cy="122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6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865" y="1327517"/>
            <a:ext cx="8305800" cy="671736"/>
          </a:xfrm>
        </p:spPr>
        <p:txBody>
          <a:bodyPr>
            <a:normAutofit fontScale="90000"/>
          </a:bodyPr>
          <a:lstStyle/>
          <a:p>
            <a:r>
              <a:rPr lang="en-GB" sz="3600" b="1" dirty="0">
                <a:solidFill>
                  <a:srgbClr val="000000"/>
                </a:solidFill>
                <a:latin typeface="+mn-lt"/>
              </a:rPr>
              <a:t>Central Bedfordshire - Initiatives and Actions</a:t>
            </a:r>
            <a:r>
              <a:rPr lang="en-GB" sz="3200" u="sng" dirty="0">
                <a:solidFill>
                  <a:srgbClr val="000000"/>
                </a:solidFill>
              </a:rPr>
              <a:t/>
            </a:r>
            <a:br>
              <a:rPr lang="en-GB" sz="3200" u="sng" dirty="0">
                <a:solidFill>
                  <a:srgbClr val="000000"/>
                </a:solidFill>
              </a:rPr>
            </a:br>
            <a:endParaRPr lang="en-GB" sz="3200" dirty="0"/>
          </a:p>
        </p:txBody>
      </p:sp>
      <p:sp>
        <p:nvSpPr>
          <p:cNvPr id="3" name="Content Placeholder 2">
            <a:extLst>
              <a:ext uri="{FF2B5EF4-FFF2-40B4-BE49-F238E27FC236}">
                <a16:creationId xmlns:a16="http://schemas.microsoft.com/office/drawing/2014/main" id="{D62133BB-3598-C84A-A756-89733E556B83}"/>
              </a:ext>
            </a:extLst>
          </p:cNvPr>
          <p:cNvSpPr>
            <a:spLocks noGrp="1"/>
          </p:cNvSpPr>
          <p:nvPr>
            <p:ph idx="1"/>
          </p:nvPr>
        </p:nvSpPr>
        <p:spPr>
          <a:xfrm>
            <a:off x="377551" y="1897360"/>
            <a:ext cx="11436898" cy="4960640"/>
          </a:xfrm>
        </p:spPr>
        <p:txBody>
          <a:bodyPr>
            <a:normAutofit fontScale="92500" lnSpcReduction="10000"/>
          </a:bodyPr>
          <a:lstStyle/>
          <a:p>
            <a:r>
              <a:rPr lang="en-GB" sz="2000" b="1" dirty="0">
                <a:solidFill>
                  <a:srgbClr val="000000"/>
                </a:solidFill>
              </a:rPr>
              <a:t>Housing Support for Hospital Discharge</a:t>
            </a:r>
          </a:p>
          <a:p>
            <a:r>
              <a:rPr lang="en-GB" sz="2000" dirty="0">
                <a:solidFill>
                  <a:srgbClr val="000000"/>
                </a:solidFill>
              </a:rPr>
              <a:t>Dedicated housing service for people coming out of hospital; avoids admission to residential care </a:t>
            </a:r>
            <a:r>
              <a:rPr lang="en-GB" sz="2000" i="1" dirty="0">
                <a:solidFill>
                  <a:srgbClr val="000000"/>
                </a:solidFill>
              </a:rPr>
              <a:t>(short term; ongoing - part of prevention strategy)</a:t>
            </a:r>
          </a:p>
          <a:p>
            <a:r>
              <a:rPr lang="en-GB" sz="2000" b="1" dirty="0">
                <a:solidFill>
                  <a:srgbClr val="000000"/>
                </a:solidFill>
              </a:rPr>
              <a:t>Tenancy support and housing assistance</a:t>
            </a:r>
          </a:p>
          <a:p>
            <a:r>
              <a:rPr lang="en-GB" sz="2000" dirty="0"/>
              <a:t>Supports tenants to avoid debt, and to access appropriate health / care; prevents tenancy breakdown, avoids homelessness </a:t>
            </a:r>
            <a:r>
              <a:rPr lang="en-GB" sz="2000" i="1" dirty="0"/>
              <a:t>(short term; ongoing - part of prevention strategy)</a:t>
            </a:r>
            <a:endParaRPr lang="en-GB" sz="2000" i="1" dirty="0">
              <a:solidFill>
                <a:srgbClr val="000000"/>
              </a:solidFill>
            </a:endParaRPr>
          </a:p>
          <a:p>
            <a:r>
              <a:rPr lang="en-GB" sz="2000" b="1" dirty="0">
                <a:solidFill>
                  <a:srgbClr val="000000"/>
                </a:solidFill>
              </a:rPr>
              <a:t>Development of new Housing-with-Care / Support schemes for older people</a:t>
            </a:r>
          </a:p>
          <a:p>
            <a:r>
              <a:rPr lang="en-GB" sz="2000" dirty="0"/>
              <a:t>New affordable specialist housing; reduced res care admissions, reduced health / care costs, better outcomes, frees up larger homes (</a:t>
            </a:r>
            <a:r>
              <a:rPr lang="en-GB" sz="2000" i="1" dirty="0"/>
              <a:t>medium term: 3-5 years)</a:t>
            </a:r>
          </a:p>
          <a:p>
            <a:r>
              <a:rPr lang="en-GB" sz="2000" b="1" dirty="0">
                <a:solidFill>
                  <a:srgbClr val="000000"/>
                </a:solidFill>
              </a:rPr>
              <a:t>Development of Investment Prospectus for Accommodation for Older People</a:t>
            </a:r>
            <a:endParaRPr lang="en-GB" sz="2000" b="1" dirty="0"/>
          </a:p>
          <a:p>
            <a:r>
              <a:rPr lang="en-GB" sz="2000" dirty="0"/>
              <a:t>Sets out Central Bedfordshire’s aspirations in terms of accommodation for older people, to attract investment into the area, focusing on types of accommodation that are most needed </a:t>
            </a:r>
            <a:r>
              <a:rPr lang="en-GB" sz="2000" i="1" dirty="0"/>
              <a:t>(medium term): </a:t>
            </a:r>
            <a:r>
              <a:rPr lang="en-GB" sz="2000" dirty="0">
                <a:hlinkClick r:id="rId2"/>
              </a:rPr>
              <a:t>goo.gl/</a:t>
            </a:r>
            <a:r>
              <a:rPr lang="en-GB" sz="2000" dirty="0" err="1">
                <a:hlinkClick r:id="rId2"/>
              </a:rPr>
              <a:t>GJLnpC</a:t>
            </a:r>
            <a:endParaRPr lang="en-GB" sz="2000" dirty="0"/>
          </a:p>
          <a:p>
            <a:r>
              <a:rPr lang="en-GB" sz="2000" b="1" dirty="0"/>
              <a:t>Research into housing needs of older people</a:t>
            </a:r>
          </a:p>
          <a:p>
            <a:r>
              <a:rPr lang="en-GB" sz="2000" dirty="0"/>
              <a:t>Provides evidence-base to determine the shape of new housing; influences Local Plan policies to enable delivery of homes suitable for older people </a:t>
            </a:r>
            <a:r>
              <a:rPr lang="en-GB" sz="2000" i="1" dirty="0"/>
              <a:t>(long term)</a:t>
            </a:r>
          </a:p>
          <a:p>
            <a:endParaRPr lang="en-GB" sz="2000" dirty="0"/>
          </a:p>
        </p:txBody>
      </p:sp>
      <p:pic>
        <p:nvPicPr>
          <p:cNvPr id="5" name="Picture 8" descr="HousingLIN_logo_strapline_redBG">
            <a:extLst>
              <a:ext uri="{FF2B5EF4-FFF2-40B4-BE49-F238E27FC236}">
                <a16:creationId xmlns:a16="http://schemas.microsoft.com/office/drawing/2014/main" id="{A2C0106F-BA37-44C1-8697-80E263A75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41" y="1"/>
            <a:ext cx="4002156" cy="10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001_CBC_2colour">
            <a:extLst>
              <a:ext uri="{FF2B5EF4-FFF2-40B4-BE49-F238E27FC236}">
                <a16:creationId xmlns:a16="http://schemas.microsoft.com/office/drawing/2014/main" id="{946CE262-2F34-4303-8A1E-CC06E3C74C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6135" y="357943"/>
            <a:ext cx="14986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679" y="1442357"/>
            <a:ext cx="10515600" cy="1325563"/>
          </a:xfrm>
        </p:spPr>
        <p:txBody>
          <a:bodyPr/>
          <a:lstStyle/>
          <a:p>
            <a:r>
              <a:rPr lang="en-GB" sz="3600" b="1" dirty="0">
                <a:latin typeface="+mn-lt"/>
              </a:rPr>
              <a:t>Influencing Planning Policy</a:t>
            </a:r>
            <a:r>
              <a:rPr lang="en-GB" sz="3600" dirty="0">
                <a:latin typeface="+mn-lt"/>
              </a:rPr>
              <a:t/>
            </a:r>
            <a:br>
              <a:rPr lang="en-GB" sz="3600" dirty="0">
                <a:latin typeface="+mn-lt"/>
              </a:rPr>
            </a:br>
            <a:endParaRPr lang="en-GB" dirty="0">
              <a:latin typeface="+mn-lt"/>
            </a:endParaRPr>
          </a:p>
        </p:txBody>
      </p:sp>
      <p:sp>
        <p:nvSpPr>
          <p:cNvPr id="3" name="Content Placeholder 2"/>
          <p:cNvSpPr>
            <a:spLocks noGrp="1"/>
          </p:cNvSpPr>
          <p:nvPr>
            <p:ph idx="1"/>
          </p:nvPr>
        </p:nvSpPr>
        <p:spPr>
          <a:xfrm>
            <a:off x="563217" y="2367939"/>
            <a:ext cx="11065566" cy="4464496"/>
          </a:xfrm>
        </p:spPr>
        <p:txBody>
          <a:bodyPr/>
          <a:lstStyle/>
          <a:p>
            <a:pPr marL="0" indent="0">
              <a:buNone/>
            </a:pPr>
            <a:r>
              <a:rPr lang="en-GB" dirty="0"/>
              <a:t>As a result of this research we have proposed clear policies that:</a:t>
            </a:r>
          </a:p>
          <a:p>
            <a:pPr marL="457200" indent="-457200"/>
            <a:r>
              <a:rPr lang="en-GB" dirty="0"/>
              <a:t>Define housing suitable for older people</a:t>
            </a:r>
          </a:p>
          <a:p>
            <a:pPr marL="457200" indent="-457200"/>
            <a:r>
              <a:rPr lang="en-GB" dirty="0"/>
              <a:t>Require a percentage (23%) of any new development to be suitable for older people</a:t>
            </a:r>
          </a:p>
          <a:p>
            <a:pPr marL="457200" indent="-457200"/>
            <a:r>
              <a:rPr lang="en-GB" dirty="0"/>
              <a:t>This increases to 100% for developments within existing settlements (with some caveats) </a:t>
            </a:r>
          </a:p>
          <a:p>
            <a:pPr marL="457200" indent="-457200"/>
            <a:r>
              <a:rPr lang="en-GB" dirty="0"/>
              <a:t>Require larger developments to have suitable housing-with-care and/or housing-with-support schemes</a:t>
            </a:r>
          </a:p>
          <a:p>
            <a:pPr marL="457200" indent="-457200"/>
            <a:endParaRPr lang="en-GB" dirty="0"/>
          </a:p>
        </p:txBody>
      </p:sp>
      <p:pic>
        <p:nvPicPr>
          <p:cNvPr id="4" name="Picture 8" descr="HousingLIN_logo_strapline_redBG">
            <a:extLst>
              <a:ext uri="{FF2B5EF4-FFF2-40B4-BE49-F238E27FC236}">
                <a16:creationId xmlns:a16="http://schemas.microsoft.com/office/drawing/2014/main" id="{FA0DFCF1-199E-4767-944A-7D4C5CBE8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40"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001_CBC_2colour">
            <a:extLst>
              <a:ext uri="{FF2B5EF4-FFF2-40B4-BE49-F238E27FC236}">
                <a16:creationId xmlns:a16="http://schemas.microsoft.com/office/drawing/2014/main" id="{00DFED9B-93DC-4E96-886F-B901AC0800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3298" y="185530"/>
            <a:ext cx="14986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1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1345"/>
            <a:ext cx="10515600" cy="1325563"/>
          </a:xfrm>
        </p:spPr>
        <p:txBody>
          <a:bodyPr>
            <a:normAutofit/>
          </a:bodyPr>
          <a:lstStyle/>
          <a:p>
            <a:r>
              <a:rPr lang="en-GB" sz="3600" b="1" dirty="0">
                <a:latin typeface="+mn-lt"/>
              </a:rPr>
              <a:t>Going Further - Promoting Innovation</a:t>
            </a:r>
          </a:p>
        </p:txBody>
      </p:sp>
      <p:sp>
        <p:nvSpPr>
          <p:cNvPr id="3" name="Content Placeholder 2"/>
          <p:cNvSpPr>
            <a:spLocks noGrp="1"/>
          </p:cNvSpPr>
          <p:nvPr>
            <p:ph idx="1"/>
          </p:nvPr>
        </p:nvSpPr>
        <p:spPr>
          <a:xfrm>
            <a:off x="563217" y="2649622"/>
            <a:ext cx="11443253" cy="4896544"/>
          </a:xfrm>
        </p:spPr>
        <p:txBody>
          <a:bodyPr/>
          <a:lstStyle/>
          <a:p>
            <a:pPr marL="342900" indent="-342900"/>
            <a:r>
              <a:rPr lang="en-GB" sz="2600" dirty="0"/>
              <a:t>Acquire sites and or allocate existing sites in the Council’s ownership</a:t>
            </a:r>
          </a:p>
          <a:p>
            <a:pPr marL="342900" indent="-342900"/>
            <a:r>
              <a:rPr lang="en-GB" sz="2600" dirty="0"/>
              <a:t>Deliver exemplar housing designs and schemes:</a:t>
            </a:r>
          </a:p>
          <a:p>
            <a:pPr marL="1200150" lvl="1" indent="-342900"/>
            <a:r>
              <a:rPr lang="en-GB" sz="2600" dirty="0"/>
              <a:t>Low cost / high quality / high density</a:t>
            </a:r>
          </a:p>
          <a:p>
            <a:pPr marL="1200150" lvl="1" indent="-342900"/>
            <a:r>
              <a:rPr lang="en-GB" sz="2600" dirty="0"/>
              <a:t>Unit-based designs – scalable solutions </a:t>
            </a:r>
          </a:p>
          <a:p>
            <a:pPr marL="1200150" lvl="1" indent="-342900"/>
            <a:r>
              <a:rPr lang="en-GB" sz="2600" dirty="0"/>
              <a:t>Investigate benefits of using smarter construction methods</a:t>
            </a:r>
          </a:p>
          <a:p>
            <a:pPr marL="342900" indent="-342900"/>
            <a:r>
              <a:rPr lang="en-GB" sz="2600" dirty="0"/>
              <a:t>Explore options for subsequent delivery at scale</a:t>
            </a:r>
          </a:p>
          <a:p>
            <a:pPr marL="342900" indent="-342900"/>
            <a:r>
              <a:rPr lang="en-GB" sz="2600" dirty="0"/>
              <a:t>Continuing research and engagement with older people</a:t>
            </a:r>
          </a:p>
          <a:p>
            <a:pPr marL="0" indent="0">
              <a:buNone/>
            </a:pPr>
            <a:r>
              <a:rPr lang="en-GB" sz="1800" dirty="0"/>
              <a:t>For more detail on Central Bedfordshire’s approach please go to: </a:t>
            </a:r>
          </a:p>
          <a:p>
            <a:pPr marL="0" indent="0">
              <a:buNone/>
            </a:pPr>
            <a:r>
              <a:rPr lang="en-GB" sz="1800" dirty="0">
                <a:hlinkClick r:id="rId2"/>
              </a:rPr>
              <a:t>https://www.housinglin.org.uk/_assets/Events/2018-11/Tim-Hoyle-Presentation-to-ADASS-Eastern-Region-Housing-LIN-22nd-November-2018.pptx</a:t>
            </a:r>
            <a:r>
              <a:rPr lang="en-GB" sz="1800" dirty="0"/>
              <a:t> </a:t>
            </a:r>
          </a:p>
        </p:txBody>
      </p:sp>
      <p:pic>
        <p:nvPicPr>
          <p:cNvPr id="4" name="Picture 8" descr="HousingLIN_logo_strapline_redBG">
            <a:extLst>
              <a:ext uri="{FF2B5EF4-FFF2-40B4-BE49-F238E27FC236}">
                <a16:creationId xmlns:a16="http://schemas.microsoft.com/office/drawing/2014/main" id="{F5B1459F-5DDC-4840-B537-1AAA48730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994"/>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001_CBC_2colour">
            <a:extLst>
              <a:ext uri="{FF2B5EF4-FFF2-40B4-BE49-F238E27FC236}">
                <a16:creationId xmlns:a16="http://schemas.microsoft.com/office/drawing/2014/main" id="{E5BEAADF-7AFA-4C27-851A-F802A05C63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7524" y="212035"/>
            <a:ext cx="14986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2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088D85B-12D8-4DF6-8E6F-808D2D1C7CFC}"/>
              </a:ext>
            </a:extLst>
          </p:cNvPr>
          <p:cNvSpPr>
            <a:spLocks noGrp="1" noChangeArrowheads="1"/>
          </p:cNvSpPr>
          <p:nvPr>
            <p:ph type="title"/>
          </p:nvPr>
        </p:nvSpPr>
        <p:spPr>
          <a:xfrm>
            <a:off x="6516480" y="836613"/>
            <a:ext cx="7493000" cy="708025"/>
          </a:xfrm>
        </p:spPr>
        <p:txBody>
          <a:bodyPr/>
          <a:lstStyle/>
          <a:p>
            <a:pPr algn="l">
              <a:defRPr/>
            </a:pPr>
            <a:r>
              <a:rPr lang="en-GB" altLang="en-US" b="1" dirty="0">
                <a:latin typeface="+mn-lt"/>
              </a:rPr>
              <a:t>Consider…</a:t>
            </a:r>
          </a:p>
        </p:txBody>
      </p:sp>
      <p:sp>
        <p:nvSpPr>
          <p:cNvPr id="3" name="Content Placeholder 2">
            <a:extLst>
              <a:ext uri="{FF2B5EF4-FFF2-40B4-BE49-F238E27FC236}">
                <a16:creationId xmlns:a16="http://schemas.microsoft.com/office/drawing/2014/main" id="{746A08F0-3B1E-4A1D-A19B-5477D11051B3}"/>
              </a:ext>
            </a:extLst>
          </p:cNvPr>
          <p:cNvSpPr>
            <a:spLocks noGrp="1"/>
          </p:cNvSpPr>
          <p:nvPr>
            <p:ph idx="1"/>
          </p:nvPr>
        </p:nvSpPr>
        <p:spPr>
          <a:xfrm>
            <a:off x="351182" y="1740867"/>
            <a:ext cx="11489635" cy="4759325"/>
          </a:xfrm>
        </p:spPr>
        <p:txBody>
          <a:bodyPr>
            <a:normAutofit/>
          </a:bodyPr>
          <a:lstStyle/>
          <a:p>
            <a:pPr>
              <a:defRPr/>
            </a:pPr>
            <a:r>
              <a:rPr lang="en-GB" sz="2400" dirty="0"/>
              <a:t>The person who has not left their home for 7 years, apart from for hospital visits, because they live on the second floor with no lift and cannot leave the building</a:t>
            </a:r>
          </a:p>
          <a:p>
            <a:pPr>
              <a:defRPr/>
            </a:pPr>
            <a:r>
              <a:rPr lang="en-GB" sz="2400" dirty="0"/>
              <a:t>The older person with mobility difficulties, living in a large, unsuitable home far from family and old friends, with no access to outside space from which to encounter friendly neighbours, and no suitable indoor space within which they feel comfortable hosting visitors</a:t>
            </a:r>
          </a:p>
          <a:p>
            <a:pPr>
              <a:defRPr/>
            </a:pPr>
            <a:r>
              <a:rPr lang="en-GB" sz="2400" dirty="0"/>
              <a:t>Anyone who is living in any kind of housing situation where they are uncomfortable, feel insecure, unsafe, isolated, and or have no control over their own life…</a:t>
            </a:r>
          </a:p>
          <a:p>
            <a:pPr marL="0" indent="0">
              <a:buNone/>
              <a:defRPr/>
            </a:pPr>
            <a:r>
              <a:rPr lang="en-GB" sz="2400" dirty="0"/>
              <a:t>How easy would it be for anybody to enjoy healthy, active social interaction with others, when faced with these challenges?</a:t>
            </a:r>
          </a:p>
          <a:p>
            <a:pPr marL="0" indent="0">
              <a:buNone/>
              <a:defRPr/>
            </a:pPr>
            <a:endParaRPr lang="en-GB" sz="1650" dirty="0"/>
          </a:p>
          <a:p>
            <a:pPr marL="0" indent="0">
              <a:buNone/>
              <a:defRPr/>
            </a:pPr>
            <a:r>
              <a:rPr lang="en-GB" sz="1050" dirty="0"/>
              <a:t>*For the source of these examples and for much more qualitative and quantitative evidence, see ‘Housing and Disabled People: Britain’s Hidden Crisis’, EHRC, May 2018</a:t>
            </a:r>
          </a:p>
        </p:txBody>
      </p:sp>
      <p:pic>
        <p:nvPicPr>
          <p:cNvPr id="23556" name="Picture 8" descr="HousingLIN_logo_strapline_redBG">
            <a:extLst>
              <a:ext uri="{FF2B5EF4-FFF2-40B4-BE49-F238E27FC236}">
                <a16:creationId xmlns:a16="http://schemas.microsoft.com/office/drawing/2014/main" id="{E996719A-E4AC-4A90-96A4-7C737FEAF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89"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a:extLst>
              <a:ext uri="{FF2B5EF4-FFF2-40B4-BE49-F238E27FC236}">
                <a16:creationId xmlns:a16="http://schemas.microsoft.com/office/drawing/2014/main" id="{D0AE17B8-0306-4718-90EA-BDA31A5D76B0}"/>
              </a:ext>
            </a:extLst>
          </p:cNvPr>
          <p:cNvSpPr>
            <a:spLocks noChangeArrowheads="1"/>
          </p:cNvSpPr>
          <p:nvPr/>
        </p:nvSpPr>
        <p:spPr bwMode="auto">
          <a:xfrm>
            <a:off x="5449337" y="601664"/>
            <a:ext cx="87137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3200" b="1" dirty="0"/>
              <a:t>National Context</a:t>
            </a:r>
          </a:p>
        </p:txBody>
      </p:sp>
      <p:pic>
        <p:nvPicPr>
          <p:cNvPr id="13315" name="Picture 4" descr="HousingLIN_logo_strapline_redBG">
            <a:extLst>
              <a:ext uri="{FF2B5EF4-FFF2-40B4-BE49-F238E27FC236}">
                <a16:creationId xmlns:a16="http://schemas.microsoft.com/office/drawing/2014/main" id="{48B3522F-6A4D-4F2B-8763-6A976839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6" y="6351"/>
            <a:ext cx="4556125" cy="119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a:extLst>
              <a:ext uri="{FF2B5EF4-FFF2-40B4-BE49-F238E27FC236}">
                <a16:creationId xmlns:a16="http://schemas.microsoft.com/office/drawing/2014/main" id="{192D6C44-BA0A-496E-B02C-6C198E0E0B41}"/>
              </a:ext>
            </a:extLst>
          </p:cNvPr>
          <p:cNvSpPr>
            <a:spLocks noChangeArrowheads="1"/>
          </p:cNvSpPr>
          <p:nvPr/>
        </p:nvSpPr>
        <p:spPr bwMode="auto">
          <a:xfrm>
            <a:off x="1882776" y="1916114"/>
            <a:ext cx="31337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endParaRPr lang="en-GB" sz="2400" b="1" dirty="0">
              <a:effectLst>
                <a:outerShdw blurRad="38100" dist="38100" dir="2700000" algn="tl">
                  <a:srgbClr val="C0C0C0"/>
                </a:outerShdw>
              </a:effectLst>
              <a:latin typeface="Arial" charset="0"/>
            </a:endParaRPr>
          </a:p>
        </p:txBody>
      </p:sp>
      <p:sp>
        <p:nvSpPr>
          <p:cNvPr id="7173" name="Text Box 10">
            <a:extLst>
              <a:ext uri="{FF2B5EF4-FFF2-40B4-BE49-F238E27FC236}">
                <a16:creationId xmlns:a16="http://schemas.microsoft.com/office/drawing/2014/main" id="{36ACE1C0-BC05-4336-9AED-F49B5E49A35D}"/>
              </a:ext>
            </a:extLst>
          </p:cNvPr>
          <p:cNvSpPr txBox="1">
            <a:spLocks noChangeArrowheads="1"/>
          </p:cNvSpPr>
          <p:nvPr/>
        </p:nvSpPr>
        <p:spPr bwMode="auto">
          <a:xfrm>
            <a:off x="331304" y="1531801"/>
            <a:ext cx="11529391"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GB" altLang="en-US" sz="2400" b="1" kern="0" dirty="0">
                <a:solidFill>
                  <a:srgbClr val="000000"/>
                </a:solidFill>
                <a:latin typeface="+mn-lt"/>
                <a:ea typeface="MS PGothic" panose="020B0600070205080204" pitchFamily="34" charset="-128"/>
              </a:rPr>
              <a:t>Health and Social Care Act - </a:t>
            </a:r>
            <a:r>
              <a:rPr lang="en-GB" altLang="en-US" sz="2400" kern="0" dirty="0">
                <a:solidFill>
                  <a:srgbClr val="000000"/>
                </a:solidFill>
                <a:latin typeface="+mn-lt"/>
                <a:ea typeface="MS PGothic" panose="020B0600070205080204" pitchFamily="34" charset="-128"/>
              </a:rPr>
              <a:t>created Health &amp; Well Being Boards </a:t>
            </a:r>
          </a:p>
          <a:p>
            <a:pPr>
              <a:defRPr/>
            </a:pPr>
            <a:r>
              <a:rPr lang="en-GB" altLang="en-US" sz="2400" b="1" kern="0" dirty="0">
                <a:solidFill>
                  <a:srgbClr val="000000"/>
                </a:solidFill>
                <a:latin typeface="+mn-lt"/>
                <a:ea typeface="MS PGothic" panose="020B0600070205080204" pitchFamily="34" charset="-128"/>
              </a:rPr>
              <a:t>Care Act</a:t>
            </a:r>
            <a:r>
              <a:rPr lang="en-GB" altLang="en-US" sz="2400" kern="0" dirty="0">
                <a:solidFill>
                  <a:srgbClr val="000000"/>
                </a:solidFill>
                <a:latin typeface="+mn-lt"/>
                <a:ea typeface="MS PGothic" panose="020B0600070205080204" pitchFamily="34" charset="-128"/>
              </a:rPr>
              <a:t> - an emphasis on housing/home based solutions</a:t>
            </a:r>
          </a:p>
          <a:p>
            <a:pPr>
              <a:defRPr/>
            </a:pPr>
            <a:r>
              <a:rPr lang="en-GB" altLang="en-US" sz="2400" b="1" kern="0" dirty="0">
                <a:solidFill>
                  <a:srgbClr val="000000"/>
                </a:solidFill>
                <a:latin typeface="+mn-lt"/>
                <a:ea typeface="MS PGothic" panose="020B0600070205080204" pitchFamily="34" charset="-128"/>
              </a:rPr>
              <a:t>Better Care Fund  –  </a:t>
            </a:r>
            <a:r>
              <a:rPr lang="en-GB" altLang="en-US" sz="2400" kern="0" dirty="0">
                <a:solidFill>
                  <a:srgbClr val="000000"/>
                </a:solidFill>
                <a:latin typeface="+mn-lt"/>
                <a:ea typeface="MS PGothic" panose="020B0600070205080204" pitchFamily="34" charset="-128"/>
              </a:rPr>
              <a:t>promoting integration including Housing (also see DFG Review)</a:t>
            </a:r>
          </a:p>
          <a:p>
            <a:pPr>
              <a:defRPr/>
            </a:pPr>
            <a:r>
              <a:rPr lang="en-GB" altLang="en-US" sz="2400" b="1" kern="0" dirty="0">
                <a:solidFill>
                  <a:srgbClr val="000000"/>
                </a:solidFill>
                <a:latin typeface="+mn-lt"/>
                <a:ea typeface="MS PGothic" panose="020B0600070205080204" pitchFamily="34" charset="-128"/>
              </a:rPr>
              <a:t>NHS Long Term Plan </a:t>
            </a:r>
            <a:r>
              <a:rPr lang="en-GB" altLang="en-US" sz="2400" kern="0" dirty="0">
                <a:solidFill>
                  <a:srgbClr val="000000"/>
                </a:solidFill>
                <a:latin typeface="+mn-lt"/>
                <a:ea typeface="MS PGothic" panose="020B0600070205080204" pitchFamily="34" charset="-128"/>
              </a:rPr>
              <a:t>– Healthy New Towns, care at home</a:t>
            </a:r>
          </a:p>
          <a:p>
            <a:pPr>
              <a:defRPr/>
            </a:pPr>
            <a:r>
              <a:rPr lang="en-GB" altLang="en-US" sz="2400" b="1" kern="0" dirty="0">
                <a:solidFill>
                  <a:srgbClr val="000000"/>
                </a:solidFill>
                <a:latin typeface="+mn-lt"/>
                <a:ea typeface="MS PGothic" panose="020B0600070205080204" pitchFamily="34" charset="-128"/>
              </a:rPr>
              <a:t>MHCLG / DWP Supported Housing funding – </a:t>
            </a:r>
            <a:r>
              <a:rPr lang="en-GB" altLang="en-US" sz="2400" kern="0" dirty="0">
                <a:solidFill>
                  <a:srgbClr val="000000"/>
                </a:solidFill>
                <a:latin typeface="+mn-lt"/>
                <a:ea typeface="MS PGothic" panose="020B0600070205080204" pitchFamily="34" charset="-128"/>
              </a:rPr>
              <a:t>new regulatory arrangements</a:t>
            </a:r>
          </a:p>
          <a:p>
            <a:pPr>
              <a:defRPr/>
            </a:pPr>
            <a:r>
              <a:rPr lang="en-GB" altLang="en-US" sz="2400" b="1" kern="0" dirty="0">
                <a:solidFill>
                  <a:srgbClr val="000000"/>
                </a:solidFill>
                <a:latin typeface="+mn-lt"/>
                <a:ea typeface="MS PGothic" panose="020B0600070205080204" pitchFamily="34" charset="-128"/>
              </a:rPr>
              <a:t>Improving Health and Care through the Home – </a:t>
            </a:r>
            <a:r>
              <a:rPr lang="en-GB" altLang="en-US" sz="2400" kern="0" dirty="0">
                <a:solidFill>
                  <a:srgbClr val="000000"/>
                </a:solidFill>
                <a:latin typeface="+mn-lt"/>
                <a:ea typeface="MS PGothic" panose="020B0600070205080204" pitchFamily="34" charset="-128"/>
              </a:rPr>
              <a:t>National MoU</a:t>
            </a:r>
          </a:p>
          <a:p>
            <a:pPr>
              <a:defRPr/>
            </a:pPr>
            <a:r>
              <a:rPr lang="en-GB" altLang="en-US" sz="2400" b="1" kern="0" dirty="0">
                <a:solidFill>
                  <a:srgbClr val="000000"/>
                </a:solidFill>
                <a:latin typeface="+mn-lt"/>
                <a:ea typeface="MS PGothic" panose="020B0600070205080204" pitchFamily="34" charset="-128"/>
              </a:rPr>
              <a:t>All Party Parliamentary Group on Housing and Care – HAPPI 4 Report - </a:t>
            </a:r>
            <a:r>
              <a:rPr lang="en-GB" altLang="en-US" sz="2400" kern="0" dirty="0">
                <a:solidFill>
                  <a:srgbClr val="000000"/>
                </a:solidFill>
                <a:latin typeface="+mn-lt"/>
                <a:ea typeface="MS PGothic" panose="020B0600070205080204" pitchFamily="34" charset="-128"/>
              </a:rPr>
              <a:t>focus on rural housing and older people’s housing</a:t>
            </a:r>
          </a:p>
          <a:p>
            <a:pPr>
              <a:defRPr/>
            </a:pPr>
            <a:r>
              <a:rPr lang="en-GB" altLang="en-US" sz="2400" b="1" kern="0" dirty="0">
                <a:solidFill>
                  <a:srgbClr val="000000"/>
                </a:solidFill>
                <a:latin typeface="+mn-lt"/>
                <a:ea typeface="MS PGothic" panose="020B0600070205080204" pitchFamily="34" charset="-128"/>
              </a:rPr>
              <a:t>National Planning Policy Framework </a:t>
            </a:r>
            <a:r>
              <a:rPr lang="en-GB" altLang="en-US" sz="2400" kern="0" dirty="0">
                <a:solidFill>
                  <a:srgbClr val="000000"/>
                </a:solidFill>
                <a:latin typeface="+mn-lt"/>
                <a:ea typeface="MS PGothic" panose="020B0600070205080204" pitchFamily="34" charset="-128"/>
              </a:rPr>
              <a:t>– planning for ‘older and disabled people’ and for healthy communities (still waiting…)</a:t>
            </a:r>
          </a:p>
          <a:p>
            <a:pPr>
              <a:defRPr/>
            </a:pPr>
            <a:r>
              <a:rPr lang="en-GB" altLang="en-US" sz="2400" b="1" kern="0" dirty="0">
                <a:solidFill>
                  <a:srgbClr val="000000"/>
                </a:solidFill>
                <a:latin typeface="+mn-lt"/>
                <a:ea typeface="MS PGothic" panose="020B0600070205080204" pitchFamily="34" charset="-128"/>
              </a:rPr>
              <a:t>Social Housing Green Paper</a:t>
            </a:r>
            <a:r>
              <a:rPr lang="en-GB" altLang="en-US" sz="2400" kern="0" dirty="0">
                <a:solidFill>
                  <a:srgbClr val="000000"/>
                </a:solidFill>
                <a:latin typeface="+mn-lt"/>
                <a:ea typeface="MS PGothic" panose="020B0600070205080204" pitchFamily="34" charset="-128"/>
              </a:rPr>
              <a:t> – July 2018</a:t>
            </a:r>
          </a:p>
          <a:p>
            <a:pPr>
              <a:defRPr/>
            </a:pPr>
            <a:r>
              <a:rPr lang="en-GB" altLang="en-US" sz="2400" b="1" kern="0" dirty="0">
                <a:solidFill>
                  <a:srgbClr val="000000"/>
                </a:solidFill>
                <a:latin typeface="+mn-lt"/>
                <a:ea typeface="MS PGothic" panose="020B0600070205080204" pitchFamily="34" charset="-128"/>
              </a:rPr>
              <a:t>Adult Social Care Green Paper </a:t>
            </a:r>
            <a:r>
              <a:rPr lang="en-GB" altLang="en-US" sz="2400" kern="0" dirty="0">
                <a:solidFill>
                  <a:srgbClr val="000000"/>
                </a:solidFill>
                <a:latin typeface="+mn-lt"/>
                <a:ea typeface="MS PGothic" panose="020B0600070205080204" pitchFamily="34" charset="-128"/>
              </a:rPr>
              <a:t> - still waiting!</a:t>
            </a:r>
            <a:endParaRPr lang="en-GB" altLang="en-US" sz="2400" b="1" kern="0" dirty="0">
              <a:solidFill>
                <a:srgbClr val="000000"/>
              </a:solidFill>
              <a:latin typeface="+mn-lt"/>
              <a:ea typeface="MS PGothic"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a:extLst>
              <a:ext uri="{FF2B5EF4-FFF2-40B4-BE49-F238E27FC236}">
                <a16:creationId xmlns:a16="http://schemas.microsoft.com/office/drawing/2014/main" id="{03B95782-27D4-420B-A68F-250968CCCDAB}"/>
              </a:ext>
            </a:extLst>
          </p:cNvPr>
          <p:cNvSpPr>
            <a:spLocks noChangeArrowheads="1"/>
          </p:cNvSpPr>
          <p:nvPr/>
        </p:nvSpPr>
        <p:spPr bwMode="auto">
          <a:xfrm>
            <a:off x="1322389" y="1417639"/>
            <a:ext cx="84978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GB" sz="2800" b="1" dirty="0"/>
              <a:t>Aligning Funding Opportunities</a:t>
            </a:r>
          </a:p>
        </p:txBody>
      </p:sp>
      <p:pic>
        <p:nvPicPr>
          <p:cNvPr id="16387" name="Picture 4" descr="HousingLIN_logo_strapline_redBG">
            <a:extLst>
              <a:ext uri="{FF2B5EF4-FFF2-40B4-BE49-F238E27FC236}">
                <a16:creationId xmlns:a16="http://schemas.microsoft.com/office/drawing/2014/main" id="{6D2ABB3D-7893-4ADA-B8E0-3FABC621B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3" y="0"/>
            <a:ext cx="4556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a:extLst>
              <a:ext uri="{FF2B5EF4-FFF2-40B4-BE49-F238E27FC236}">
                <a16:creationId xmlns:a16="http://schemas.microsoft.com/office/drawing/2014/main" id="{F73B8B58-61E3-4D62-B854-C7F5725EAC51}"/>
              </a:ext>
            </a:extLst>
          </p:cNvPr>
          <p:cNvSpPr>
            <a:spLocks noChangeArrowheads="1"/>
          </p:cNvSpPr>
          <p:nvPr/>
        </p:nvSpPr>
        <p:spPr bwMode="auto">
          <a:xfrm>
            <a:off x="1862139" y="2070100"/>
            <a:ext cx="795813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endParaRPr lang="en-GB" sz="2400" b="1" dirty="0">
              <a:effectLst>
                <a:outerShdw blurRad="38100" dist="38100" dir="2700000" algn="tl">
                  <a:srgbClr val="C0C0C0"/>
                </a:outerShdw>
              </a:effectLst>
              <a:latin typeface="Arial" charset="0"/>
            </a:endParaRPr>
          </a:p>
        </p:txBody>
      </p:sp>
      <p:sp>
        <p:nvSpPr>
          <p:cNvPr id="2" name="Rectangle 1">
            <a:extLst>
              <a:ext uri="{FF2B5EF4-FFF2-40B4-BE49-F238E27FC236}">
                <a16:creationId xmlns:a16="http://schemas.microsoft.com/office/drawing/2014/main" id="{F527C8D2-CD25-407B-BE91-6C0FD3CD38DD}"/>
              </a:ext>
            </a:extLst>
          </p:cNvPr>
          <p:cNvSpPr/>
          <p:nvPr/>
        </p:nvSpPr>
        <p:spPr>
          <a:xfrm>
            <a:off x="1809750" y="2565401"/>
            <a:ext cx="8174038" cy="2246313"/>
          </a:xfrm>
          <a:prstGeom prst="rect">
            <a:avLst/>
          </a:prstGeom>
        </p:spPr>
        <p:txBody>
          <a:bodyPr>
            <a:spAutoFit/>
          </a:bodyPr>
          <a:lstStyle/>
          <a:p>
            <a:pPr eaLnBrk="1" hangingPunct="1">
              <a:defRPr/>
            </a:pPr>
            <a:endParaRPr lang="en-GB" sz="2000" b="1" i="1" dirty="0">
              <a:effectLst>
                <a:outerShdw blurRad="38100" dist="38100" dir="2700000" algn="tl">
                  <a:srgbClr val="C0C0C0"/>
                </a:outerShdw>
              </a:effectLst>
              <a:latin typeface="Arial" charset="0"/>
            </a:endParaRPr>
          </a:p>
          <a:p>
            <a:pPr marL="285750" indent="-285750">
              <a:buFont typeface="Arial" panose="020B0604020202020204" pitchFamily="34" charset="0"/>
              <a:buChar char="•"/>
              <a:defRPr/>
            </a:pPr>
            <a:endParaRPr lang="en-GB" sz="2000" dirty="0">
              <a:latin typeface="Arial" charset="0"/>
            </a:endParaRPr>
          </a:p>
          <a:p>
            <a:pPr eaLnBrk="1" hangingPunct="1">
              <a:defRPr/>
            </a:pPr>
            <a:endParaRPr lang="en-GB" sz="2000" dirty="0">
              <a:latin typeface="Arial" charset="0"/>
            </a:endParaRPr>
          </a:p>
          <a:p>
            <a:pPr marL="285750" indent="-285750">
              <a:buFont typeface="Arial" panose="020B0604020202020204" pitchFamily="34" charset="0"/>
              <a:buChar char="•"/>
              <a:defRPr/>
            </a:pPr>
            <a:endParaRPr lang="en-GB" sz="2000" dirty="0">
              <a:latin typeface="Arial" charset="0"/>
            </a:endParaRPr>
          </a:p>
          <a:p>
            <a:pPr marL="285750" indent="-285750">
              <a:buFont typeface="Arial" panose="020B0604020202020204" pitchFamily="34" charset="0"/>
              <a:buChar char="•"/>
              <a:defRPr/>
            </a:pPr>
            <a:endParaRPr lang="en-GB" sz="2000" dirty="0">
              <a:latin typeface="Arial" charset="0"/>
            </a:endParaRPr>
          </a:p>
          <a:p>
            <a:pPr marL="285750" indent="-285750">
              <a:buFont typeface="Arial" panose="020B0604020202020204" pitchFamily="34" charset="0"/>
              <a:buChar char="•"/>
              <a:defRPr/>
            </a:pPr>
            <a:endParaRPr lang="en-GB" sz="2000" dirty="0">
              <a:latin typeface="Arial" charset="0"/>
            </a:endParaRPr>
          </a:p>
          <a:p>
            <a:pPr eaLnBrk="1" hangingPunct="1">
              <a:defRPr/>
            </a:pPr>
            <a:endParaRPr lang="en-GB" sz="2000" dirty="0">
              <a:latin typeface="Arial" charset="0"/>
            </a:endParaRPr>
          </a:p>
        </p:txBody>
      </p:sp>
      <p:sp>
        <p:nvSpPr>
          <p:cNvPr id="16390" name="Rectangle 2">
            <a:extLst>
              <a:ext uri="{FF2B5EF4-FFF2-40B4-BE49-F238E27FC236}">
                <a16:creationId xmlns:a16="http://schemas.microsoft.com/office/drawing/2014/main" id="{12C01736-EDD7-4DDB-9149-154B0EA86391}"/>
              </a:ext>
            </a:extLst>
          </p:cNvPr>
          <p:cNvSpPr>
            <a:spLocks noChangeArrowheads="1"/>
          </p:cNvSpPr>
          <p:nvPr/>
        </p:nvSpPr>
        <p:spPr bwMode="auto">
          <a:xfrm>
            <a:off x="437321" y="1995558"/>
            <a:ext cx="1131735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dirty="0">
              <a:solidFill>
                <a:srgbClr val="FF0000"/>
              </a:solidFill>
            </a:endParaRPr>
          </a:p>
          <a:p>
            <a:pPr>
              <a:spcBef>
                <a:spcPct val="0"/>
              </a:spcBef>
              <a:buFontTx/>
              <a:buNone/>
            </a:pPr>
            <a:r>
              <a:rPr lang="en-GB" altLang="en-US" sz="1800" b="1" dirty="0">
                <a:solidFill>
                  <a:srgbClr val="000000"/>
                </a:solidFill>
              </a:rPr>
              <a:t>Better Care Fund (BCF) - </a:t>
            </a:r>
            <a:r>
              <a:rPr lang="en-GB" altLang="en-US" sz="1800" dirty="0">
                <a:solidFill>
                  <a:srgbClr val="000000"/>
                </a:solidFill>
              </a:rPr>
              <a:t>brings together money from a number of health and local government budgets to enable better (more integrated) ways of delivering health and care services, including Disabled Facilities Grant funding (for housing adaptations).</a:t>
            </a:r>
          </a:p>
          <a:p>
            <a:pPr>
              <a:spcBef>
                <a:spcPct val="0"/>
              </a:spcBef>
              <a:buFontTx/>
              <a:buNone/>
            </a:pPr>
            <a:endParaRPr lang="en-GB" altLang="en-US" sz="1800" dirty="0">
              <a:solidFill>
                <a:srgbClr val="FF0000"/>
              </a:solidFill>
            </a:endParaRPr>
          </a:p>
          <a:p>
            <a:pPr>
              <a:spcBef>
                <a:spcPct val="0"/>
              </a:spcBef>
              <a:buFontTx/>
              <a:buNone/>
            </a:pPr>
            <a:r>
              <a:rPr lang="en-GB" altLang="en-US" sz="1800" b="1" dirty="0">
                <a:solidFill>
                  <a:srgbClr val="000000"/>
                </a:solidFill>
              </a:rPr>
              <a:t>DH Care and Support Specialised Housing Fund (CASSH) </a:t>
            </a:r>
            <a:r>
              <a:rPr lang="en-GB" altLang="en-US" sz="1800" dirty="0">
                <a:solidFill>
                  <a:srgbClr val="000000"/>
                </a:solidFill>
              </a:rPr>
              <a:t>- to support development of specialised housing for older people. On 8 June 2018, Homes England announced extension of Phase 2 of this Capital Fund (£76m p.a.) to 2021.</a:t>
            </a:r>
          </a:p>
          <a:p>
            <a:pPr>
              <a:spcBef>
                <a:spcPct val="0"/>
              </a:spcBef>
              <a:buFontTx/>
              <a:buNone/>
            </a:pPr>
            <a:endParaRPr lang="en-GB" altLang="en-US" sz="1800" dirty="0">
              <a:solidFill>
                <a:srgbClr val="000000"/>
              </a:solidFill>
            </a:endParaRPr>
          </a:p>
          <a:p>
            <a:pPr>
              <a:spcBef>
                <a:spcPct val="0"/>
              </a:spcBef>
              <a:buFontTx/>
              <a:buNone/>
            </a:pPr>
            <a:r>
              <a:rPr lang="en-GB" altLang="en-US" sz="1800" b="1" dirty="0">
                <a:solidFill>
                  <a:srgbClr val="000000"/>
                </a:solidFill>
              </a:rPr>
              <a:t>Other Homes England funding programmes </a:t>
            </a:r>
            <a:r>
              <a:rPr lang="en-GB" altLang="en-US" sz="1800" dirty="0">
                <a:solidFill>
                  <a:srgbClr val="000000"/>
                </a:solidFill>
              </a:rPr>
              <a:t>including new large scale programme of ‘strategic partnerships’ for the development of affordable homes</a:t>
            </a:r>
          </a:p>
          <a:p>
            <a:pPr>
              <a:spcBef>
                <a:spcPct val="0"/>
              </a:spcBef>
              <a:buFontTx/>
              <a:buNone/>
            </a:pPr>
            <a:endParaRPr lang="en-GB" altLang="en-US" sz="1800" dirty="0">
              <a:solidFill>
                <a:srgbClr val="000000"/>
              </a:solidFill>
            </a:endParaRPr>
          </a:p>
          <a:p>
            <a:pPr>
              <a:spcBef>
                <a:spcPct val="0"/>
              </a:spcBef>
              <a:buFontTx/>
              <a:buNone/>
            </a:pPr>
            <a:r>
              <a:rPr lang="en-GB" altLang="en-US" sz="1800" b="1" dirty="0">
                <a:solidFill>
                  <a:srgbClr val="000000"/>
                </a:solidFill>
              </a:rPr>
              <a:t>Opportunities arising from the removal of the Housing Revenue Account cap (HRA)</a:t>
            </a:r>
          </a:p>
          <a:p>
            <a:pPr>
              <a:spcBef>
                <a:spcPct val="0"/>
              </a:spcBef>
              <a:buFontTx/>
              <a:buNone/>
            </a:pPr>
            <a:endParaRPr lang="en-GB" altLang="en-US" sz="1800" dirty="0">
              <a:solidFill>
                <a:srgbClr val="FF0000"/>
              </a:solidFill>
            </a:endParaRPr>
          </a:p>
          <a:p>
            <a:pPr>
              <a:spcBef>
                <a:spcPct val="0"/>
              </a:spcBef>
              <a:buFontTx/>
              <a:buNone/>
            </a:pPr>
            <a:r>
              <a:rPr lang="en-GB" altLang="en-US" sz="1800" b="1" dirty="0">
                <a:solidFill>
                  <a:srgbClr val="000000"/>
                </a:solidFill>
              </a:rPr>
              <a:t>Personal Health Budgets and Integrated Personal Commissioning </a:t>
            </a:r>
            <a:r>
              <a:rPr lang="en-GB" altLang="en-US" sz="1800" dirty="0">
                <a:solidFill>
                  <a:srgbClr val="000000"/>
                </a:solidFill>
              </a:rPr>
              <a:t>– holistic focus on individual person supports opportunities to bring together range of funding sources to ensure good outcomes for that person, including housing, care and health, alongside other key fundamentals of life</a:t>
            </a:r>
            <a:endParaRPr lang="en-GB" altLang="en-US" sz="1800" b="1" dirty="0">
              <a:solidFill>
                <a:srgbClr val="000000"/>
              </a:solidFill>
            </a:endParaRPr>
          </a:p>
          <a:p>
            <a:pPr>
              <a:spcBef>
                <a:spcPct val="0"/>
              </a:spcBef>
              <a:buFontTx/>
              <a:buNone/>
            </a:pPr>
            <a:endParaRPr lang="en-GB" altLang="en-US" sz="1800" b="1" dirty="0"/>
          </a:p>
          <a:p>
            <a:pPr>
              <a:spcBef>
                <a:spcPct val="0"/>
              </a:spcBef>
              <a:buFontTx/>
              <a:buNone/>
            </a:pPr>
            <a:endParaRPr lang="en-GB" altLang="en-US" sz="1800" dirty="0"/>
          </a:p>
          <a:p>
            <a:pPr eaLnBrk="1" hangingPunct="1">
              <a:spcBef>
                <a:spcPct val="0"/>
              </a:spcBef>
              <a:buFontTx/>
              <a:buNone/>
            </a:pPr>
            <a:endParaRPr lang="en-GB" altLang="en-US" sz="1800" dirty="0">
              <a:cs typeface="Arial" panose="020B0604020202020204" pitchFamily="34" charset="0"/>
            </a:endParaRPr>
          </a:p>
        </p:txBody>
      </p:sp>
      <p:pic>
        <p:nvPicPr>
          <p:cNvPr id="16391" name="Picture 9" descr="https://encrypted-tbn3.gstatic.com/images?q=tbn:ANd9GcTnrWqj1R_v7R9Y5tox-XYAyUkTAVRPBmZNTqUcJKXeBf8YlUFYih6gxaA">
            <a:hlinkClick r:id="rId3"/>
            <a:extLst>
              <a:ext uri="{FF2B5EF4-FFF2-40B4-BE49-F238E27FC236}">
                <a16:creationId xmlns:a16="http://schemas.microsoft.com/office/drawing/2014/main" id="{A5DEAD1B-3682-4EBD-8EA8-574F2CF02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76" y="182564"/>
            <a:ext cx="2663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2145" y="1350262"/>
            <a:ext cx="10114116" cy="818209"/>
          </a:xfrm>
        </p:spPr>
        <p:txBody>
          <a:bodyPr>
            <a:noAutofit/>
          </a:bodyPr>
          <a:lstStyle/>
          <a:p>
            <a:r>
              <a:rPr lang="en-GB" sz="3200" b="1" dirty="0">
                <a:latin typeface="+mn-lt"/>
              </a:rPr>
              <a:t>What do we know about older people and their housing?</a:t>
            </a:r>
            <a:r>
              <a:rPr lang="en-GB" sz="3200" dirty="0">
                <a:latin typeface="+mn-lt"/>
              </a:rPr>
              <a:t/>
            </a:r>
            <a:br>
              <a:rPr lang="en-GB" sz="3200" dirty="0">
                <a:latin typeface="+mn-lt"/>
              </a:rPr>
            </a:br>
            <a:r>
              <a:rPr lang="en-GB" altLang="en-US" sz="2400" dirty="0">
                <a:solidFill>
                  <a:srgbClr val="990000"/>
                </a:solidFill>
                <a:latin typeface="+mn-lt"/>
              </a:rPr>
              <a:t/>
            </a:r>
            <a:br>
              <a:rPr lang="en-GB" altLang="en-US" sz="2400" dirty="0">
                <a:solidFill>
                  <a:srgbClr val="990000"/>
                </a:solidFill>
                <a:latin typeface="+mn-lt"/>
              </a:rPr>
            </a:br>
            <a:endParaRPr lang="en-GB" altLang="en-US" sz="2400" dirty="0">
              <a:solidFill>
                <a:srgbClr val="990000"/>
              </a:solidFill>
              <a:latin typeface="+mn-lt"/>
            </a:endParaRPr>
          </a:p>
        </p:txBody>
      </p:sp>
      <p:sp>
        <p:nvSpPr>
          <p:cNvPr id="6147" name="Rectangle 3"/>
          <p:cNvSpPr>
            <a:spLocks noGrp="1" noChangeArrowheads="1"/>
          </p:cNvSpPr>
          <p:nvPr>
            <p:ph type="subTitle" idx="1"/>
          </p:nvPr>
        </p:nvSpPr>
        <p:spPr>
          <a:xfrm>
            <a:off x="315360" y="1510601"/>
            <a:ext cx="11876640" cy="4976907"/>
          </a:xfrm>
        </p:spPr>
        <p:txBody>
          <a:bodyPr>
            <a:normAutofit fontScale="55000" lnSpcReduction="20000"/>
          </a:bodyPr>
          <a:lstStyle/>
          <a:p>
            <a:pPr algn="l">
              <a:lnSpc>
                <a:spcPct val="107000"/>
              </a:lnSpc>
              <a:spcAft>
                <a:spcPts val="726"/>
              </a:spcAft>
            </a:pPr>
            <a:r>
              <a:rPr lang="en-GB" sz="3200" b="1" dirty="0">
                <a:cs typeface="Segoe UI" panose="020B0502040204020203" pitchFamily="34" charset="0"/>
              </a:rPr>
              <a:t>Tenure</a:t>
            </a:r>
          </a:p>
          <a:p>
            <a:pPr marL="311010" indent="-311010" algn="l">
              <a:lnSpc>
                <a:spcPct val="107000"/>
              </a:lnSpc>
              <a:spcAft>
                <a:spcPts val="726"/>
              </a:spcAft>
              <a:buFont typeface="Symbol" panose="05050102010706020507" pitchFamily="18" charset="2"/>
              <a:buChar char=""/>
            </a:pPr>
            <a:r>
              <a:rPr lang="en-GB" sz="3600" dirty="0">
                <a:cs typeface="Segoe UI" panose="020B0502040204020203" pitchFamily="34" charset="0"/>
              </a:rPr>
              <a:t>9% of people over the age of 50 are privately renting in England (NHF 2018 private renters report)</a:t>
            </a:r>
          </a:p>
          <a:p>
            <a:pPr marL="311010" indent="-311010" algn="l">
              <a:lnSpc>
                <a:spcPct val="107000"/>
              </a:lnSpc>
              <a:spcAft>
                <a:spcPts val="726"/>
              </a:spcAft>
              <a:buFont typeface="Symbol" panose="05050102010706020507" pitchFamily="18" charset="2"/>
              <a:buChar char=""/>
            </a:pPr>
            <a:r>
              <a:rPr lang="en-GB" sz="3600" dirty="0">
                <a:cs typeface="Segoe UI" panose="020B0502040204020203" pitchFamily="34" charset="0"/>
              </a:rPr>
              <a:t>17% of people over 50 rent from a housing association or their local council</a:t>
            </a:r>
          </a:p>
          <a:p>
            <a:pPr marL="311010" indent="-311010" algn="l">
              <a:lnSpc>
                <a:spcPct val="107000"/>
              </a:lnSpc>
              <a:spcAft>
                <a:spcPts val="726"/>
              </a:spcAft>
              <a:buFont typeface="Symbol" panose="05050102010706020507" pitchFamily="18" charset="2"/>
              <a:buChar char=""/>
            </a:pPr>
            <a:r>
              <a:rPr lang="en-GB" sz="3600" dirty="0">
                <a:cs typeface="Segoe UI" panose="020B0502040204020203" pitchFamily="34" charset="0"/>
              </a:rPr>
              <a:t>74% of people over 50 own their home, with or without a mortgage</a:t>
            </a:r>
          </a:p>
          <a:p>
            <a:pPr algn="l">
              <a:lnSpc>
                <a:spcPct val="107000"/>
              </a:lnSpc>
              <a:spcAft>
                <a:spcPts val="726"/>
              </a:spcAft>
            </a:pPr>
            <a:r>
              <a:rPr lang="en-GB" sz="3600" b="1" dirty="0">
                <a:cs typeface="Segoe UI" panose="020B0502040204020203" pitchFamily="34" charset="0"/>
              </a:rPr>
              <a:t>Finances</a:t>
            </a:r>
          </a:p>
          <a:p>
            <a:pPr marL="311010" indent="-311010" algn="l">
              <a:lnSpc>
                <a:spcPct val="107000"/>
              </a:lnSpc>
              <a:spcAft>
                <a:spcPts val="726"/>
              </a:spcAft>
              <a:buFont typeface="Symbol" panose="05050102010706020507" pitchFamily="18" charset="2"/>
              <a:buChar char=""/>
            </a:pPr>
            <a:r>
              <a:rPr lang="en-GB" sz="3600" dirty="0">
                <a:cs typeface="Segoe UI" panose="020B0502040204020203" pitchFamily="34" charset="0"/>
              </a:rPr>
              <a:t>Those who own their home outright are significantly more likely to have income from a private pension (63%) and from investments (21%) than those who rent in any tenure.  They also have greater amounts saved than those living in other tenures; half (50%) have savings of £10,000 or more and a fifth (19%) have savings of £100,000 or more</a:t>
            </a:r>
          </a:p>
          <a:p>
            <a:pPr marL="311010" indent="-311010" algn="l">
              <a:lnSpc>
                <a:spcPct val="107000"/>
              </a:lnSpc>
              <a:spcAft>
                <a:spcPts val="726"/>
              </a:spcAft>
              <a:buFont typeface="Symbol" panose="05050102010706020507" pitchFamily="18" charset="2"/>
              <a:buChar char=""/>
            </a:pPr>
            <a:r>
              <a:rPr lang="en-GB" sz="3600" dirty="0">
                <a:cs typeface="Segoe UI" panose="020B0502040204020203" pitchFamily="34" charset="0"/>
              </a:rPr>
              <a:t>Just under a sixth (15%) of those aged 50 and over said they had no savings or investments to support retirement, rising to nearly half of local authority tenants (49%) and two fifths (42%) of housing association tenants. Just under a third (31%) of those who rent from a private landlord have no savings or investments for retirement. </a:t>
            </a:r>
          </a:p>
        </p:txBody>
      </p:sp>
      <p:sp>
        <p:nvSpPr>
          <p:cNvPr id="13317"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p:cNvSpPr>
            <a:spLocks noChangeAspect="1" noChangeArrowheads="1"/>
          </p:cNvSpPr>
          <p:nvPr/>
        </p:nvSpPr>
        <p:spPr bwMode="auto">
          <a:xfrm>
            <a:off x="1246590" y="-144461"/>
            <a:ext cx="323294"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905"/>
          </a:p>
        </p:txBody>
      </p:sp>
      <p:pic>
        <p:nvPicPr>
          <p:cNvPr id="8" name="Picture 11" descr="HousingLin_logo_red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44" y="0"/>
            <a:ext cx="3654349" cy="9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2C6041C-B6B4-4D65-AD08-A8DDF3330628}"/>
              </a:ext>
            </a:extLst>
          </p:cNvPr>
          <p:cNvSpPr txBox="1"/>
          <p:nvPr/>
        </p:nvSpPr>
        <p:spPr>
          <a:xfrm>
            <a:off x="682145" y="6189456"/>
            <a:ext cx="9052233" cy="738664"/>
          </a:xfrm>
          <a:prstGeom prst="rect">
            <a:avLst/>
          </a:prstGeom>
          <a:noFill/>
        </p:spPr>
        <p:txBody>
          <a:bodyPr wrap="square" rtlCol="0">
            <a:spAutoFit/>
          </a:bodyPr>
          <a:lstStyle/>
          <a:p>
            <a:r>
              <a:rPr lang="en-GB" sz="2000" dirty="0">
                <a:cs typeface="Segoe UI" panose="020B0502040204020203" pitchFamily="34" charset="0"/>
              </a:rPr>
              <a:t>*</a:t>
            </a:r>
            <a:r>
              <a:rPr lang="en-GB" sz="1100" dirty="0">
                <a:cs typeface="Segoe UI" panose="020B0502040204020203" pitchFamily="34" charset="0"/>
              </a:rPr>
              <a:t>https://www.housinglin.org.uk/Topics/browse/HousingExtraCare/ExtraCareStrategy/SHOP/SHOP_Practice/DeliveringKeyOutcomes/Downsizing/; for detail, see </a:t>
            </a:r>
            <a:r>
              <a:rPr lang="en-GB" sz="1100" i="1" dirty="0">
                <a:cs typeface="Segoe UI" panose="020B0502040204020203" pitchFamily="34" charset="0"/>
              </a:rPr>
              <a:t>RIGHTSIZING: Reframing the housing offer for older people: </a:t>
            </a:r>
            <a:r>
              <a:rPr lang="en-GB" sz="1100" dirty="0">
                <a:cs typeface="Segoe UI" panose="020B0502040204020203" pitchFamily="34" charset="0"/>
              </a:rPr>
              <a:t>PHASE @ Manchester School of Architecture, 2018 </a:t>
            </a:r>
          </a:p>
          <a:p>
            <a:endParaRPr lang="en-GB" sz="1100" dirty="0">
              <a:cs typeface="Segoe UI" panose="020B0502040204020203" pitchFamily="34" charset="0"/>
            </a:endParaRPr>
          </a:p>
        </p:txBody>
      </p:sp>
    </p:spTree>
    <p:extLst>
      <p:ext uri="{BB962C8B-B14F-4D97-AF65-F5344CB8AC3E}">
        <p14:creationId xmlns:p14="http://schemas.microsoft.com/office/powerpoint/2010/main" val="244593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FAEE-C8FB-469E-ABD6-F8AAA841C4C3}"/>
              </a:ext>
            </a:extLst>
          </p:cNvPr>
          <p:cNvSpPr>
            <a:spLocks noGrp="1"/>
          </p:cNvSpPr>
          <p:nvPr>
            <p:ph type="title"/>
          </p:nvPr>
        </p:nvSpPr>
        <p:spPr>
          <a:xfrm>
            <a:off x="838199" y="817597"/>
            <a:ext cx="10515600" cy="1325563"/>
          </a:xfrm>
        </p:spPr>
        <p:txBody>
          <a:bodyPr>
            <a:normAutofit/>
          </a:bodyPr>
          <a:lstStyle/>
          <a:p>
            <a:r>
              <a:rPr lang="en-GB" sz="3200" b="1" dirty="0">
                <a:latin typeface="+mn-lt"/>
              </a:rPr>
              <a:t>Suitability of home</a:t>
            </a:r>
          </a:p>
        </p:txBody>
      </p:sp>
      <p:sp>
        <p:nvSpPr>
          <p:cNvPr id="3" name="Content Placeholder 2">
            <a:extLst>
              <a:ext uri="{FF2B5EF4-FFF2-40B4-BE49-F238E27FC236}">
                <a16:creationId xmlns:a16="http://schemas.microsoft.com/office/drawing/2014/main" id="{B254BA1B-6D4F-4E7A-BB9F-51FD3478F556}"/>
              </a:ext>
            </a:extLst>
          </p:cNvPr>
          <p:cNvSpPr>
            <a:spLocks noGrp="1"/>
          </p:cNvSpPr>
          <p:nvPr>
            <p:ph idx="1"/>
          </p:nvPr>
        </p:nvSpPr>
        <p:spPr>
          <a:xfrm>
            <a:off x="496956" y="2006600"/>
            <a:ext cx="11198087" cy="4826967"/>
          </a:xfrm>
        </p:spPr>
        <p:txBody>
          <a:bodyPr>
            <a:normAutofit lnSpcReduction="10000"/>
          </a:bodyPr>
          <a:lstStyle/>
          <a:p>
            <a:pPr>
              <a:lnSpc>
                <a:spcPct val="107000"/>
              </a:lnSpc>
              <a:spcAft>
                <a:spcPts val="726"/>
              </a:spcAft>
            </a:pPr>
            <a:r>
              <a:rPr lang="en-GB" dirty="0">
                <a:cs typeface="Segoe UI" panose="020B0502040204020203" pitchFamily="34" charset="0"/>
              </a:rPr>
              <a:t>Just under half (46%) of people aged 50+ across all tenures said they did not have all the adaptations they needed to be as independent as they would like</a:t>
            </a:r>
          </a:p>
          <a:p>
            <a:pPr marL="311010" indent="-311010">
              <a:lnSpc>
                <a:spcPct val="107000"/>
              </a:lnSpc>
              <a:spcAft>
                <a:spcPts val="726"/>
              </a:spcAft>
              <a:buFont typeface="Symbol" panose="05050102010706020507" pitchFamily="18" charset="2"/>
              <a:buChar char=""/>
            </a:pPr>
            <a:r>
              <a:rPr lang="en-GB" dirty="0">
                <a:cs typeface="Segoe UI" panose="020B0502040204020203" pitchFamily="34" charset="0"/>
              </a:rPr>
              <a:t>Other research (English Housing Survey) showed that private renters of any age with a long-term limiting disability were the most likely to feel that their accommodation was unsuitable for their needs (32%), compared to 22% of housing association tenants and 23% of local authority tenants</a:t>
            </a:r>
          </a:p>
          <a:p>
            <a:pPr marL="0" indent="0">
              <a:lnSpc>
                <a:spcPct val="107000"/>
              </a:lnSpc>
              <a:spcAft>
                <a:spcPts val="726"/>
              </a:spcAft>
              <a:buNone/>
            </a:pPr>
            <a:r>
              <a:rPr lang="en-GB" sz="1400" dirty="0">
                <a:cs typeface="Segoe UI" panose="020B0502040204020203" pitchFamily="34" charset="0"/>
              </a:rPr>
              <a:t>*https://www.housing.org.uk/resource-library/browse/experiences-of-those-aged-50-in-the-private-rented-sector/ </a:t>
            </a:r>
          </a:p>
          <a:p>
            <a:pPr marL="0" indent="0">
              <a:lnSpc>
                <a:spcPct val="107000"/>
              </a:lnSpc>
              <a:spcAft>
                <a:spcPts val="726"/>
              </a:spcAft>
              <a:buNone/>
            </a:pPr>
            <a:r>
              <a:rPr lang="en-GB" sz="1400" dirty="0">
                <a:cs typeface="Segoe UI" panose="020B0502040204020203" pitchFamily="34" charset="0"/>
              </a:rPr>
              <a:t>*https://assets.publishing.service.gov.uk/government/uploads/system/uploads/attachment_data/file/539541/Adaptations_and_Accessibility_Report.pdf </a:t>
            </a:r>
          </a:p>
          <a:p>
            <a:endParaRPr lang="en-GB" dirty="0"/>
          </a:p>
        </p:txBody>
      </p:sp>
      <p:pic>
        <p:nvPicPr>
          <p:cNvPr id="4" name="Picture 11" descr="HousingLin_logo_redBG">
            <a:extLst>
              <a:ext uri="{FF2B5EF4-FFF2-40B4-BE49-F238E27FC236}">
                <a16:creationId xmlns:a16="http://schemas.microsoft.com/office/drawing/2014/main" id="{5EF01201-67FA-4EF0-AF49-EA3A82306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26017"/>
            <a:ext cx="3728629" cy="92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0CC30C0-2B3A-447D-9598-786D67108C59}"/>
              </a:ext>
            </a:extLst>
          </p:cNvPr>
          <p:cNvPicPr>
            <a:picLocks noChangeAspect="1"/>
          </p:cNvPicPr>
          <p:nvPr/>
        </p:nvPicPr>
        <p:blipFill>
          <a:blip r:embed="rId3"/>
          <a:stretch>
            <a:fillRect/>
          </a:stretch>
        </p:blipFill>
        <p:spPr>
          <a:xfrm>
            <a:off x="8389247" y="77198"/>
            <a:ext cx="2725663" cy="1929402"/>
          </a:xfrm>
          <a:prstGeom prst="rect">
            <a:avLst/>
          </a:prstGeom>
        </p:spPr>
      </p:pic>
    </p:spTree>
    <p:extLst>
      <p:ext uri="{BB962C8B-B14F-4D97-AF65-F5344CB8AC3E}">
        <p14:creationId xmlns:p14="http://schemas.microsoft.com/office/powerpoint/2010/main" val="54439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215054" y="600582"/>
            <a:ext cx="5192712" cy="818209"/>
          </a:xfrm>
        </p:spPr>
        <p:txBody>
          <a:bodyPr>
            <a:noAutofit/>
          </a:bodyPr>
          <a:lstStyle/>
          <a:p>
            <a:r>
              <a:rPr lang="en-GB" sz="2800" b="1" dirty="0">
                <a:latin typeface="+mn-lt"/>
              </a:rPr>
              <a:t>Wider Evidence –  ‘Right sizing’ </a:t>
            </a:r>
            <a:r>
              <a:rPr lang="en-GB" sz="2400" dirty="0">
                <a:latin typeface="+mn-lt"/>
              </a:rPr>
              <a:t/>
            </a:r>
            <a:br>
              <a:rPr lang="en-GB" sz="2400" dirty="0">
                <a:latin typeface="+mn-lt"/>
              </a:rPr>
            </a:br>
            <a:r>
              <a:rPr lang="en-GB" altLang="en-US" sz="2400" dirty="0">
                <a:solidFill>
                  <a:srgbClr val="990000"/>
                </a:solidFill>
                <a:latin typeface="+mn-lt"/>
              </a:rPr>
              <a:t/>
            </a:r>
            <a:br>
              <a:rPr lang="en-GB" altLang="en-US" sz="2400" dirty="0">
                <a:solidFill>
                  <a:srgbClr val="990000"/>
                </a:solidFill>
                <a:latin typeface="+mn-lt"/>
              </a:rPr>
            </a:br>
            <a:endParaRPr lang="en-GB" altLang="en-US" sz="2400" dirty="0">
              <a:solidFill>
                <a:srgbClr val="990000"/>
              </a:solidFill>
              <a:latin typeface="+mn-lt"/>
            </a:endParaRPr>
          </a:p>
        </p:txBody>
      </p:sp>
      <p:sp>
        <p:nvSpPr>
          <p:cNvPr id="6147" name="Rectangle 3"/>
          <p:cNvSpPr>
            <a:spLocks noGrp="1" noChangeArrowheads="1"/>
          </p:cNvSpPr>
          <p:nvPr>
            <p:ph type="subTitle" idx="1"/>
          </p:nvPr>
        </p:nvSpPr>
        <p:spPr>
          <a:xfrm>
            <a:off x="437323" y="1019781"/>
            <a:ext cx="7284278" cy="5636647"/>
          </a:xfrm>
        </p:spPr>
        <p:txBody>
          <a:bodyPr>
            <a:normAutofit fontScale="55000" lnSpcReduction="20000"/>
          </a:bodyPr>
          <a:lstStyle/>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Most older people do not move into specialist housing, although for those who do choose to, it can have significant benefits.</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Most older movers do not ‘downsize’ – many move to homes of a similar or larger size. </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For those people who do choose to move, quality of life is key consideration.</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Decisions based on complex range of issues including: emotional attachment, proximity to social networks, financial benefits, costs of / available support for moving, and the availability of suitable (including accessible) housing options.</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Over 14% of private renters in the 50-69 age group move every year. This makes them over three times more likely to move than those who own or socially rent their homes. (</a:t>
            </a:r>
            <a:r>
              <a:rPr lang="en-GB" sz="3200" dirty="0" err="1">
                <a:cs typeface="Segoe UI" panose="020B0502040204020203" pitchFamily="34" charset="0"/>
              </a:rPr>
              <a:t>Evandrou</a:t>
            </a:r>
            <a:r>
              <a:rPr lang="en-GB" sz="3200" dirty="0">
                <a:cs typeface="Segoe UI" panose="020B0502040204020203" pitchFamily="34" charset="0"/>
              </a:rPr>
              <a:t> et al., 2010, p. 87). </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Only 39% of older homeowners who moved to a new-build home between 2010 and 2016 downsized to a home with fewer bedrooms, a third moved to a home with the same number and 28% upsized to a home with additional bedrooms (NHBCF, 2017).</a:t>
            </a:r>
          </a:p>
          <a:p>
            <a:pPr marL="311010" indent="-311010" algn="l">
              <a:lnSpc>
                <a:spcPct val="107000"/>
              </a:lnSpc>
              <a:spcAft>
                <a:spcPts val="726"/>
              </a:spcAft>
              <a:buFont typeface="Symbol" panose="05050102010706020507" pitchFamily="18" charset="2"/>
              <a:buChar char=""/>
            </a:pPr>
            <a:endParaRPr lang="en-GB" sz="3200" dirty="0">
              <a:cs typeface="Segoe UI" panose="020B0502040204020203" pitchFamily="34" charset="0"/>
            </a:endParaRPr>
          </a:p>
          <a:p>
            <a:pPr marL="311010" indent="-311010" algn="l">
              <a:lnSpc>
                <a:spcPct val="107000"/>
              </a:lnSpc>
              <a:spcAft>
                <a:spcPts val="726"/>
              </a:spcAft>
              <a:buFont typeface="Symbol" panose="05050102010706020507" pitchFamily="18" charset="2"/>
              <a:buChar char=""/>
            </a:pPr>
            <a:endParaRPr lang="en-GB" sz="3200" dirty="0">
              <a:cs typeface="Segoe UI" panose="020B0502040204020203" pitchFamily="34" charset="0"/>
            </a:endParaRPr>
          </a:p>
          <a:p>
            <a:pPr marL="311010" indent="-311010">
              <a:lnSpc>
                <a:spcPct val="107000"/>
              </a:lnSpc>
              <a:spcAft>
                <a:spcPts val="726"/>
              </a:spcAft>
              <a:buFont typeface="Symbol" panose="05050102010706020507" pitchFamily="18" charset="2"/>
              <a:buChar char=""/>
            </a:pPr>
            <a:endParaRPr lang="en-GB" sz="1905" dirty="0">
              <a:latin typeface="Segoe UI" panose="020B0502040204020203" pitchFamily="34" charset="0"/>
              <a:cs typeface="Segoe UI" panose="020B0502040204020203" pitchFamily="34" charset="0"/>
            </a:endParaRPr>
          </a:p>
        </p:txBody>
      </p:sp>
      <p:sp>
        <p:nvSpPr>
          <p:cNvPr id="13317"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p:cNvSpPr>
            <a:spLocks noChangeAspect="1" noChangeArrowheads="1"/>
          </p:cNvSpPr>
          <p:nvPr/>
        </p:nvSpPr>
        <p:spPr bwMode="auto">
          <a:xfrm>
            <a:off x="1246590" y="-144461"/>
            <a:ext cx="323294"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905"/>
          </a:p>
        </p:txBody>
      </p:sp>
      <p:pic>
        <p:nvPicPr>
          <p:cNvPr id="8" name="Picture 11" descr="HousingLin_logo_red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60" y="0"/>
            <a:ext cx="3287002" cy="81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6725742-02AA-4B12-8AF1-5B134690384B}"/>
              </a:ext>
            </a:extLst>
          </p:cNvPr>
          <p:cNvPicPr>
            <a:picLocks noChangeAspect="1"/>
          </p:cNvPicPr>
          <p:nvPr/>
        </p:nvPicPr>
        <p:blipFill>
          <a:blip r:embed="rId4"/>
          <a:stretch>
            <a:fillRect/>
          </a:stretch>
        </p:blipFill>
        <p:spPr>
          <a:xfrm>
            <a:off x="8082600" y="828213"/>
            <a:ext cx="3843684" cy="5429205"/>
          </a:xfrm>
          <a:prstGeom prst="rect">
            <a:avLst/>
          </a:prstGeom>
        </p:spPr>
      </p:pic>
      <p:sp>
        <p:nvSpPr>
          <p:cNvPr id="3" name="TextBox 2">
            <a:extLst>
              <a:ext uri="{FF2B5EF4-FFF2-40B4-BE49-F238E27FC236}">
                <a16:creationId xmlns:a16="http://schemas.microsoft.com/office/drawing/2014/main" id="{C2C6041C-B6B4-4D65-AD08-A8DDF3330628}"/>
              </a:ext>
            </a:extLst>
          </p:cNvPr>
          <p:cNvSpPr txBox="1"/>
          <p:nvPr/>
        </p:nvSpPr>
        <p:spPr>
          <a:xfrm>
            <a:off x="952209" y="6340768"/>
            <a:ext cx="9052233" cy="400110"/>
          </a:xfrm>
          <a:prstGeom prst="rect">
            <a:avLst/>
          </a:prstGeom>
          <a:noFill/>
        </p:spPr>
        <p:txBody>
          <a:bodyPr wrap="square" rtlCol="0">
            <a:spAutoFit/>
          </a:bodyPr>
          <a:lstStyle/>
          <a:p>
            <a:r>
              <a:rPr lang="en-GB" sz="2000" dirty="0">
                <a:cs typeface="Segoe UI" panose="020B0502040204020203" pitchFamily="34" charset="0"/>
              </a:rPr>
              <a:t>*</a:t>
            </a:r>
            <a:r>
              <a:rPr lang="en-GB" sz="1100" dirty="0">
                <a:cs typeface="Segoe UI" panose="020B0502040204020203" pitchFamily="34" charset="0"/>
              </a:rPr>
              <a:t>https://www.housinglin.org.uk/Topics/browse/HousingExtraCare/ExtraCareStrategy/SHOP/SHOP_Practice/DeliveringKeyOutcomes/Downsizing/</a:t>
            </a:r>
          </a:p>
        </p:txBody>
      </p:sp>
    </p:spTree>
    <p:extLst>
      <p:ext uri="{BB962C8B-B14F-4D97-AF65-F5344CB8AC3E}">
        <p14:creationId xmlns:p14="http://schemas.microsoft.com/office/powerpoint/2010/main" val="381939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026060" y="496956"/>
            <a:ext cx="5192712" cy="818209"/>
          </a:xfrm>
        </p:spPr>
        <p:txBody>
          <a:bodyPr>
            <a:noAutofit/>
          </a:bodyPr>
          <a:lstStyle/>
          <a:p>
            <a:pPr algn="l"/>
            <a:r>
              <a:rPr lang="en-GB" sz="3200" b="1" dirty="0">
                <a:latin typeface="+mn-lt"/>
              </a:rPr>
              <a:t>The ‘Right Sizing’ </a:t>
            </a:r>
            <a:br>
              <a:rPr lang="en-GB" sz="3200" b="1" dirty="0">
                <a:latin typeface="+mn-lt"/>
              </a:rPr>
            </a:br>
            <a:r>
              <a:rPr lang="en-GB" sz="3200" b="1" dirty="0">
                <a:latin typeface="+mn-lt"/>
              </a:rPr>
              <a:t>Gap</a:t>
            </a:r>
            <a:endParaRPr lang="en-GB" altLang="en-US" sz="3200" dirty="0">
              <a:solidFill>
                <a:srgbClr val="990000"/>
              </a:solidFill>
              <a:latin typeface="+mn-lt"/>
            </a:endParaRPr>
          </a:p>
        </p:txBody>
      </p:sp>
      <p:sp>
        <p:nvSpPr>
          <p:cNvPr id="6147" name="Rectangle 3"/>
          <p:cNvSpPr>
            <a:spLocks noGrp="1" noChangeArrowheads="1"/>
          </p:cNvSpPr>
          <p:nvPr>
            <p:ph type="subTitle" idx="1"/>
          </p:nvPr>
        </p:nvSpPr>
        <p:spPr>
          <a:xfrm>
            <a:off x="225287" y="1608825"/>
            <a:ext cx="11741426" cy="5088835"/>
          </a:xfrm>
        </p:spPr>
        <p:txBody>
          <a:bodyPr>
            <a:normAutofit fontScale="55000" lnSpcReduction="20000"/>
          </a:bodyPr>
          <a:lstStyle/>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Research* suggests that most older people (60%) are in a ‘right sizing’ gap, with little opportunity to move from current home, regardless of suitability; only wealthiest 10% / least wealthy 30% have adequate options</a:t>
            </a:r>
          </a:p>
          <a:p>
            <a:pPr algn="l">
              <a:lnSpc>
                <a:spcPct val="107000"/>
              </a:lnSpc>
              <a:spcAft>
                <a:spcPts val="726"/>
              </a:spcAft>
            </a:pPr>
            <a:r>
              <a:rPr lang="en-GB" sz="3200" dirty="0">
                <a:cs typeface="Segoe UI" panose="020B0502040204020203" pitchFamily="34" charset="0"/>
              </a:rPr>
              <a:t>This 60% includes: </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Older parents who live with their adult children. There are 3.35m adults (aged 20-35)  who currently live with their (older) parents (Bone, 2014, p. 3). </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Those seeking to make proactive, midlife moves in social rental accommodation, due to high demand from people with higher needs for support. </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Those seeking low levels of formal or informal social support, who often end up in specialist housing with higher levels of care than desired. (Pennington 2013). </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Older people with low levels of savings or income, who struggle to afford removal services,  stamp duty, survey, legal fees or rental deposits (Pannell et al., 2012, p. 44). </a:t>
            </a:r>
          </a:p>
          <a:p>
            <a:pPr marL="311010" indent="-311010" algn="l">
              <a:lnSpc>
                <a:spcPct val="107000"/>
              </a:lnSpc>
              <a:spcAft>
                <a:spcPts val="726"/>
              </a:spcAft>
              <a:buFont typeface="Symbol" panose="05050102010706020507" pitchFamily="18" charset="2"/>
              <a:buChar char=""/>
            </a:pPr>
            <a:r>
              <a:rPr lang="en-GB" sz="3200" dirty="0">
                <a:cs typeface="Segoe UI" panose="020B0502040204020203" pitchFamily="34" charset="0"/>
              </a:rPr>
              <a:t>Increasing numbers of older private renters, for whom the loosely regulated private rental market provides few protections or support in changing circumstances.</a:t>
            </a:r>
            <a:endParaRPr lang="en-GB" sz="2200" dirty="0">
              <a:cs typeface="Segoe UI" panose="020B0502040204020203" pitchFamily="34" charset="0"/>
            </a:endParaRPr>
          </a:p>
          <a:p>
            <a:pPr algn="l">
              <a:lnSpc>
                <a:spcPct val="107000"/>
              </a:lnSpc>
              <a:spcAft>
                <a:spcPts val="726"/>
              </a:spcAft>
            </a:pPr>
            <a:r>
              <a:rPr lang="en-GB" sz="2200" dirty="0">
                <a:cs typeface="Segoe UI" panose="020B0502040204020203" pitchFamily="34" charset="0"/>
              </a:rPr>
              <a:t>* Manchester School of Architecture, 2018 - https://www.housinglin.org.uk/News/Rightsizing-Report-Reframing-the-housing-offer-for-older-people/</a:t>
            </a:r>
          </a:p>
          <a:p>
            <a:pPr marL="311010" indent="-311010">
              <a:lnSpc>
                <a:spcPct val="107000"/>
              </a:lnSpc>
              <a:spcAft>
                <a:spcPts val="726"/>
              </a:spcAft>
              <a:buFont typeface="Symbol" panose="05050102010706020507" pitchFamily="18" charset="2"/>
              <a:buChar char=""/>
            </a:pPr>
            <a:endParaRPr lang="en-GB" sz="1905" dirty="0">
              <a:latin typeface="Segoe UI" panose="020B0502040204020203" pitchFamily="34" charset="0"/>
              <a:cs typeface="Segoe UI" panose="020B0502040204020203" pitchFamily="34" charset="0"/>
            </a:endParaRPr>
          </a:p>
        </p:txBody>
      </p:sp>
      <p:sp>
        <p:nvSpPr>
          <p:cNvPr id="13317" name="AutoShape 6" descr="data:image/jpeg;base64,/9j/4AAQSkZJRgABAQAAAQABAAD/2wCEAAkGBxQRDxAQEBQVFRQUFRcWFRgVFBUUFRQXFBcXFxUUFBUZHCggGRolHRQVITEiJSkvLi4uGCAzODMsNygtLisBCgoKDg0OGhAQGiwkHiQsLCwsLCwsLCwsLCwtLCwsLCwsLCwsLCwsLCwsLCwsLCwsLCwsLCwsLCwsLCwsLCwsLP/AABEIAGABuAMBEQACEQEDEQH/xAAbAAEAAwEBAQEAAAAAAAAAAAAABQYHBAMCAf/EAEYQAAEDAgMCCgYJAgQGAwAAAAEAAgMEEQUGEiExBxMiMjRBYXGBsVFScnORoRQWM0KSssHC0iNigpPR8BUkU6Lh8RdDY//EABoBAQADAQEBAAAAAAAAAAAAAAABBAUGAwL/xAAyEQEAAgEDAgIJBAICAwAAAAAAAQIDBAUREjEhQRMVIjM0UWFxgRSRofAjwTKxQlLh/9oADAMBAAIRAxEAPwDcUBAQEBAQEBAQEBAQEBAQEBAQfiAgICBdAQEQIkQEBAQEBAQEBAQEH6gICAgICAgICAgICAgICAgICAgICAgICAgICAgICAgICAgIPwoKxmyadktMIZtAleI9OgG28mS537LbFLQ0Vcc1vN688Ry8JceNNWNhqJS5jIRqIZz5CecQN2zyR9V0vpcPXSPHn+HJJj83/DnT8YQ6SoLWGw5LNW63XYAo9q6TH+o9Hx4RHin8rSOfE6R05nDnckmPi9OnYRa+3akqGqiItxFeP5eODYm58mIPkdeKGTS0WHJDGkv794+CPvNhrWuOI7zHih5cSrHUxxASMYwcpsOm4LL25Tt9/wDexFuuHTxk9BMePz+rtrczmKqiuDxLoWOk2X4svOx5Po2gHvR5Y9FGTDM8+1zxH1crcxTCmkkaQ98tU6GC9tLW3s3dv3fNH3+jp6SK28IivMpLCal0UkoqayKQMaNTbBpjcT1m+wbQPHqRXzVrasTSkxz/AC5MYqp3VdOymqQI6gOLdLGuDAwC7r35VyezcpemCmOMV7ZK+MOSsxSY1slMKoxaeLY0iISa3kcon1dtj4p4PWuCkYIydPPPPm/MwY5KypnjZUcWI2N0N4vWZH22t7Or4qH1ptLW2OtprzzP7QkajMD45cPjlGl0rbzC1tJcA1l/Ryror10kXpktXtHZ0YFjn0mrqWs+yjawM/uJL9T+42Fu5HxqNL6HFWZ7y+MTrZ5qv6HTPEQYzXJJp1O27AGjxH+wicWPHTF6XJHPM8RD3rKyWkpP6rxLO46I7N063OPIGnr9J7kfGPFXNl9mOK+f0hH12PP/AOEsqWO/qODG32c69nH5FHvi0tf1Xop8Yhz4bjU2msPG8dFHDqZLxfFgSbbNHp/8D0o+8umpzSOnptM9vo6sm1sk5L31Bk0tGthi0Brn3ty/vc09SPPXY6Y56a14+vK2KGcICAgICAgICAgICAgICAgICAgICAgICAgICAgICAgICAgICCMxHCuNqKaYusIC86bX1FwAG2+y1vmj2x5ppS1f/Z8QYRpnqp9dzM1rRyfs9II9O3ePRuU8vqc8zStOPCEfJlU/RqanZNpMD9YdovqcL2Nr7N6PeNb/AJLZJrz1RwmsMp3xx6ZZDK65OotDdh3CwRTyXi1uaxxCJwzLr4ZJCZy6ORz3Pj4sAOL73ubkpytZdXF6xHT4x2lzRZO2CJ9RI6na64iIA7dLndY8Eek6/wAeqKx1fNKNwNpqJ5nkObLG2PRpsA0b9t9vUnKt+omKRWPKeeXG7KjPogpdbhoeXsfs1NdckE+nYbf6Jy9Y114y+k4794euD5dETppJn8e+UNDtTGhtm3ts6zt+QTlGfVzkiK1jiIdLsGH0qKoBAEUZY1gbYconbe+zusjyjPPo5p855cUGX5WVEkzKktbJIHvYIxygPu6ifRsR7X1UWxxSax4RxEvOsyrxjp38bZ8krJWu0X4sx30i19u8pymmttWIrx4REx9+XriWWRO+oe9/2rGsbZv2Yab3FztJKcvnFrLYorFY7Ty6sKwNtPNLKw8l7GMDLc0R3677b3Tl55dTbJWKz93hi2AGSYVEEzoZNOlxADg5vd6UfeHVRWnRevMPioywJXQ8dNI9sTNLRctcXG15HPaRt2WTlNNXOOLdFYjn+8PKPKmmJkIlOhlQJgNP3Rt4u99u3r+ScvqddM3m/HjMcf8A16jLdoKqnbLZk7y4cn7PUbuaNu0fBHz+r/yUvMeNf5dmB4bJAC2ScyizQwFgaGBt91jtvs+CPLPlrknmK8JVQ8BAQEBAQEBAQEBAQEBAQEBAQEBAQEBAQEBAQEBAQEBAQEBAQEBAQEBAQEBAQEBAQEBAQEBAQEBAQEBAQEBAQEBAQEBAQEBAQEBAQEBAQEBAQEBAQEBAQEBAQEBAQEBAQEBAQEBAQEBAQEBAQEBAQEBAQEBAQEBAQEBAQEBAQEBAQEBAQEERjuYIqMxiUPJk1adIB5mm97kesFKzp9LkzzMU8kV9fqf1Jfwt/knC36pz/Q+v1P6kv4W/yQ9U5/ok8JzNT1J0xvs/1Xgtce7qPgUVc2izYY5tHgmFCqrmI5yghlfC5shcw2Nmi17A7LntU8L+Hbs2WkXr2lz/AF+p/Ul/C3+ScPX1Tn+h9faf1Jfwt/kh6pz/AESOE5liqWzOja/+k0OcC0XIIdbTY7TySnCrn0eTDMRbzRoz9T+rL+Fv8kWfVOf6LJh9Y2aJkse1rxcX39x7VDPyY7Y7TW3eHQj4ReO47FSBhl1EvJDQ0AnZvO0jZtHxUrGn0uTPMxTycGH5yhmlZExsmp5sLtFhsvtsd2xHvm27LjpN7doWIlQoIDEs400JLQ4yOG8Ri4He7cpX8O258kc8cR9Uc3hBivtikA72n5IsTs2WI/5QmsJzJT1J0xvs/wBRw0u8L7D4XRSz6PNh8bR4JdQqubEq1sET5n30sFzbafBHpix2yXile8q/Dnqnc5rdMo1ODdrW22mwvyu1TwvW2vPWOZWlQzRBW67OcEUr4nNkJYbEhotfsuVPDQxbbmyUi9fNK4LizKqLjYw4C5byhY3ChVz4LYbdNnejxVuvznBDK+JzZCWGxIaLX7NqloYttzZKxevaUrguLMqouNjDgLlvKFjcIq59PfDbpt3QYz9T9TZfwt/knC7G05+D6/U/qy/hb/JOD1Tn+h9faf1Jfwt/kifVOf6JPAsxRVZkbEHgsAJ1ADY69rWJ9BRV1OkyYIjr83JiOcoIJXwubIXMNjZote19lz2o9cO3ZstIvXtKUwXFmVUfGxhwAJaQ4WNwoVs+C2G3Tbu70eKOxXHYKb7Z4BO5ou5x/wAI8yp4WMOly5p9iFfk4QIr8mKQjtLR+qL8bNlmPGYdlBnemkIDy6In1xyfxC4HjZHjl2vPSOYjmFjY8EAg3B3EbQVDOmJieJfSCBoM0xS1L6Ygsc1xa0utZ5aSCB6DsU8LmTRZK4oyd4lPBQpv1BB43maKlkEcgeSW6uSARa5HWR6FK3p9DkzxM0emA5hiqzIIw8FgBOoAbHXtaxPoKTCNRpMmDjr80woVRAQEBAQEBAQEFA4T+fSezN5wqW7sve/4/wBqthWGSVMnFxadVi7lGwsLddu1GvqNRTBXqslzkirtujPYJP8AUIpxu2D6oCaJ0by1wLXtO0bi0jtHmEaFbUy15jxiWp5PxU1NKHPN3sOh59JABB8QQjlNfp/QZprHaezPc19Pqfb/AGtR0W3/AA1P75mGZdnqGcZC1pbcja8N2jfsKJz6/Dht02nxdf1Lq/Ub/mNR4ettP8/4lZ8j4HNTGczho1hgbZwdzdd723c4Iyty1ePPNejyU/NeF/Rqp7QLMdy2dx3gdxv8kbO36j02GOe8eCw8HGJ/aUrj/fH+9vkfEozt40/Exlj7Svahhslzdif0iqeQbsZyGdw3nxN/kpdZt2n9FhjnvPinuDjC7mSqcN3Ij/e7yHxRn7vqPGMUflyZzzK6V7qeFxEbSQ8j/wCwjeL+qPmj223QVrX0mSPGeysUlI+V2iJjnu9DRf8A9I1cmbHjjm88JWTKdYG6jCfB8ZPwDvJFSNz00zx1fxKGe0tdYgtc07jcEHzCLvNb18PGGh5JzIZv+XnN5ALtcfvgbwf7h80c5uWhjDPXT/j/ANJbOXQKj2R5hQq6D4in3ZVR/axe8Z+YKXV5vdy25Q4h+oMczL02p94f0Uux0Pw9fsvPBz0M+8d+iMHdvf8A4WlQzGPZl6bU+8PkFLsdD8PX7Lvwc9Dd7x36JLC3b3/4VVuSqsADQzZs+0ajVjdtP8/4QtZTOikfE8Wcw2cAb7d+/wAUX8WWuWkXr2l34Xl6epZxkLQW3I2uDdo7Civn12LDbpvK45HwKalfO6ZoAe1gbZwdexcTu3bwjE3LV488RFPJT819Oqfb/aEbW3fD1XPg46I/3rvIIxN399H2dGccwfRYwyP7WQHT16AN7z+g/wBEeeg0f6i/j2hmMj3PcXOJc5x2kkkknzR1Na1xxxHhCWp8rVb26mwm3Vqcxp+DjdFO+5aas8Tb+EfXYfLA7TMxzD1X3HuI2FFnFnx5o9ieUtlbMbqV4a8kwHnA7dH9zf1CKWv0Fc1ZtSPaj+WqNcCLjaD81DluOGMYv0mo99J+cqXZ6SInBWJ+S6ZQzZr0wVJ5e5jz9/sd/d29fejE1+3TT28ceHnC6KGOzbhH6Wz3Q/M5S6TZvdW+7p4Mftar2I/N6S8t57VaCoYAgICAgICAgICCg8J/PpO6bzhUtzZe9/x/tD5Jro4aovlcGN0OFzuuSLBF7dMV8mKIpHPivhzVSAX49nhcn4WThgRoM8/+LNsxYiKipkmaLNNg2+wkAWue0o6bRYJw4opbuu3BxTFtK953SSEt7gA2/wAQUYe7ZItmiI8oU3NfTqn2/wBrUbW3/DU/vmlsr5qjpYOKex7jqLrt02295RT1235M+TqiUx/8gw/9KX/s/kin6ny/OFpoKoTRMlbcB7Q4X3i/pUMvJSaWms+SAz5hfHU3GNHLhu4enSeePkD4KV7bNR6LLxPaWdYdWugljmZvYQbekdbfEXCOk1GGM2Oaz5tLzNjYjouNjdtlAEZG/ljnDuFyjmNHppyZ+i3l3ZfTU7pHsjYLucQ1o7Ts+COqyXrjpN7doarXgUWHPEezi47NPXqOzV33N0clj51Gojq85ZMB1AX6gOslHX/8Ya/geFMo6cN2AgapH+kgbST6AjjtTqL6jJzP4fFBmamnkbHFJdzr2BY9t7dpFrpwnLos2KvVevgi8+4M2SA1DQBJGLkj7zOsH023hFra9TbHkik9pZ/QVZhljmbvY4O7wN48RdHRajFGTHNZ82pZx6BUeyPMKHK6D4mn3ZXR/axe8Z+YKXV5vdy29Q4gQY5mXptT7w/opdjofh6fZeeDnoZ9479EYW7e/wDwtKhlsezL02p94fIKXY6H4ev2Xfg56G73jv0Rhbt7/wDC1KGWyDNXTqn2/wBrVLr9v+GouvBz0N3vHfojE3b3/wCFqUMtkObOnVPt/tapdft3w1Vz4OOiP967yCMXd/fx9lMzTWGWsndfY1xYOwM2eYKNnb8cUwV+visnB5g7S11U8Am5bHf7tuc7vvs8O1GZu2qt1eiifuvShiOTE8PZUROilFwR4tPU5p6iEemHLbFbqrLHKymMUkkTt7HFp7bdfjvUuzw5PSUi0ebTsjVhkoo77Swlng3d8rI5bccXo88/XxZvjHSaj3sn5ijpdH7mn2chadlxv3dvaPgj35ifBecoZt5tPVO27mSHr/tefIowNw27p/yYu3nDg4R+ls90PzORZ2b3Vvu6eDH7Wp9iPzekvLeu1WgqGAICAgICAgICAgoPCfz6Tum84VLc2Xvf8f7VPDcOkqH8XCNTrE2uBsG/ae9Gzn1FMFeq/Z51tI+GR0Ug0ubvG/t3jej6w5aZa9VJ8E3lHLratznPfZjCA5gvrN9o29Q7ew7kUNw11sHFax4z5tPgiDGhjQA1osANgAG4BQ5i1ptPMskzX0+p9v8Aa1S67b/hqf3zfWE5anqY+Mi0abkcpxBuN+yxRGo3DFht027u36jVf/5f5h/ijw9b4Pq0PBqV0VPDE+2pjA023XA22UOdz5IyZLWjzdjm3Fj1o8o8GO5hwz6NUyRfdvdnsncPDd4KXY6LUemxRbz83LPWPfHFG43bEHBg9Go3PkEetMFKXteO8rTwc4XqkfUuHJZyWdrjzj4C3x7EZO8ajiIxx591qzjEXUM4HU3V+EglGVoLdOorMsnik0ua/fpcHW9Ok3t8kddkr1VmG1xSNljDhZzHtuPQQ4I4iYmluJ7wrWXso/RqmSVxDmt2QjrAO8u7Ru+aNHVbjObFWn7pHONWI6Ka+97dDe0u2f6/BHhoMc3z14ZLoLuS3aXbB2k7APmjrrW6azLWc3tth849DAPmFDkdDPOpr92WUf2sXvGfmCl1mb3ctvUOHfiDHcy9NqfeH9FLsdD8PT7Lxwcn/lHe8d5BGFu/v/wtShlsdzIb1tTb/qH9FLsdD7in2Xng56G73jv0Rhbv7/8AC0qGWyDNXTqn2/2tUuv2/wCGp/fNduDnobveO/RGJu3v/wALUoZbIM2dOqfb/a1S6/bvhqrnwcdEf713kEYm7+/j7KHjcJZVVDTv415/E4uHyKN7RTE4KzHyX7g8q2upOLHOjcQR2ON2nz+BRz+645rm6vKVpUM0JQhjON1Qmqp5W81zyR2gbAfG11Ls9HjnHhrWfkv3B3EW0ZJ+9I4juFh+iOf3W/Vn+zP8Y6TUe9k/MUl0Gj9xX7LlgWBsq8Mja7Y9pfofba0lx+IOy4RianVXwau017ecKViNA+CR0UrbOHiCPS09YRvYM9M9Oqr5qqt8ujjHF2huhpO/SCSAT170Tjw0xc9Phz4rbwY/a1PsR+b0lj712q0FQwBAQEBAQEBAQEFB4T+fSd03nCpbmy97/j/bg4O+mn3bvMItbx7mPuluEXCbtZVMG1vJk7Wnmu8Ds8exFPaNT02nHbz7fdV8s4t9FqGyHmHkyeyevw3/ABRq6/TenxeHeOzXWuuLhQ5DxjuyLNfTqn2/2tUuv2/4an980zlTNEVLT8VI2QnUXckNIse9wRR1+gy5svVXhNfX6n9Sb8Lf5IpeqNR9ErgOYYqwyCIPBZpvrAHOva1ifVKKmp0mTTzEXSyhWVLhCwvjIGztHKivftY7f8DY/H0qWrtWo9Hk6J7T/wBs6jjLnBrRdziAB6STYBHS3tFYm0tkwXDxTwRwj7o2n0uPOPxujis+WcuSby7JYw5pa4XBBBB6wdhCh5xMxPMMex3CXUszonc3ew+s3q8RuKl2Gi1MZ8fV5+buy7mmSlGgjjIuppNi32T6OxFfWbbXP7UeErHJwgxaeTDKXeg6APiHHyRmxs2XnxmOFQxzG5Kt4dIbNbzWjmtvvPae1GzpdHTT19nv80pkXBjNOJ3D+nEbi+5z+oDu3/BFTddVFKeir3nuuecugVHsjzChjaD4in3ZTTv0vY47muaT3AgnyUutyVmazDRfr9T+pN+Fv8kc16oz/T93Rh+c4JpWRNbKHPNhqa219+2zijzy7ZmxUm9uOIVPPuHGKqMtuRNtB/uAAcD8ijW2nPFsXR5w5Ms5hdRuds1xvtqbe1iPvN7fPYj212ijUREx4TCxV/CA0sIgieHnrk0gN7bNJv8AJGdi2a/V7c+CiucSSTckm56yST8ySjfiIrXw7Q1zK2HGnpI43c7nO7C7aR4bkcdrM3pc1rR2SyhWZBmrp1T7f7WqXX7f8NT++a68HPQ3e8d+iMTdvf8A4WpQy2Q5r6dU+3+1ql1+3fDVXPg46I/3rvIIxN29/wDhGcIWDEPFWwXaRaXsI5ru7qPgiztOqiP8VvwquFYnJTSCSI2O4g81w9DgjX1Ompnr02XSn4QY9P8AUhkDv7C1w+JIKMO2z5OfZmEPj+cZKhpjiaY2HY7bd7h6LjcEXdJtdcU9V55lAYfQvnkbFELud8AOtx7AjRz564aTeWx4dRthiZEzcxoA7e0qHGZck5Lzae8sfxnpVR71/wCYqXYaP3FPs0fIXQI/af8AmKhzW5fEWduYMDjq49L9jhfQ+21pPmN1wpeWm1V8Fuqv5hlOJUElPI6KUWcPgR1OaesI6zBqKZ6dVVq4Mftan2I/N6Syd67VaCoYAgICAgICAgICCpZ5wOaqdTmEA6BIHXcG8/i7Wv7BUtPbdVTBNuvzcuTsuT09SZJmtDdBGxwJuSOodyPfcNdiz44rTnnlcamnbIx0bxdrgQR2FGPS81tFo7szlyTVBzg1rXAEgHWBcdRt1I6Wu7YJrHVzyveV6eaOmbHUAamXAs7VyRzbn5eCMHV3x3yzbH2lUsfypUy1U8sbWlr3XB1gbLAbj3I19HuWHFhrS3PMfRH/AFLq/Ub/AJjUWfW+nj5/sfUur9Rv42oettP85/ZaMj4HNSmczADWGBtnB3N133e0EZO5avHqJr0eS1qGW+ZYw5rmuFw4EEdRB2EI+onieYUnLOVHw1j3yj+nFfiibHWTuPgPmpbGs3GMuCK1nxnuvAUMYQcWLYXHUx8XK246juc0+lp6keuHPfDbqrKh4jkSdhPEubI3qudDx3jcf97FLew7xjtHtxwjm5UqybcSR3uaB8bos+s9Px3TeE5CcSHVTwB6jDcnvf1eHxRR1G8Rxxij8yvVNTtjY1kbQ1rRYAbgoYVrzaeq0+LizHRumpZoo7Fzm2FzYbwd6l76XJXHlre3aJZ99S6v1G/5jUdD620/zn9j6l1fqN/G1D1tp/r+zvwHKdTFVQyva0NY655YOyx6h3or6rcsOTDaleeZ+i9Ylh8dRGYpW3afiD1EHqKhhYctsVuqss/xLIs7CTCWyt6rnS8d4Ow+HwUt/Bu+OY/yRxLhhylVuNuKt2uc0DzRYndNPHjyt2W8nNp3CWYiSQc0AchnaL7z2lGPrNztmjpr4QtShmCDPMfypUy1U0sbWlr3XHLA6gNx7lLoNHuWHFhrS3PMfRZcm4ZJTUxjlADi8mwN9ht1+CMzX565svVXsnlCkzzMGVKmWqmlja0te64OsDqA3HuUug0e44cWGKW55j6LLkzC5KanLJgA4vLrA32G3X4KGbuGormydVOyckYHAggEEWIO0EHqIRSiZieYUnGciAkvpXBv9j76f8Lt47ipbOm3eaxxkjn6q9LlOrabcVfuc0jzRpRuemmO7socj1LyOM0xN6yTqPg0fqQjxy7virHsRMrzgeBRUjCIxdx5zzznW7eodihg6jVXz25tKURXZrieUKp88z2taWukc4HWBscSRsUuj0+54KY61tzzEfJc8qYe+npWRSgBwLiQDfeSRtUMbWZa5c03r2TCKqKx/BI6uPQ/Y4X0PttaT5jdcKVjTam+C3VVCZGwWamlqeObYEMDSCCHWL7kddto+KSu7jq6Z616VwUMoQEBAQEBAQEBAQEBAQEBAQEBAQEBAQEBAQEBAQEBAQEBAQEBAQEBAQEBAQEBAQEBAQEBAQEBAQEBAQEH/9k="/>
          <p:cNvSpPr>
            <a:spLocks noChangeAspect="1" noChangeArrowheads="1"/>
          </p:cNvSpPr>
          <p:nvPr/>
        </p:nvSpPr>
        <p:spPr bwMode="auto">
          <a:xfrm>
            <a:off x="1246590" y="-144461"/>
            <a:ext cx="323294"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905"/>
          </a:p>
        </p:txBody>
      </p:sp>
      <p:pic>
        <p:nvPicPr>
          <p:cNvPr id="8" name="Picture 11" descr="HousingLin_logo_red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1" y="0"/>
            <a:ext cx="3992860" cy="9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Image result for housing right sizing">
            <a:extLst>
              <a:ext uri="{FF2B5EF4-FFF2-40B4-BE49-F238E27FC236}">
                <a16:creationId xmlns:a16="http://schemas.microsoft.com/office/drawing/2014/main" id="{11126971-3041-49AB-B323-48F8900A5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0447" y="160340"/>
            <a:ext cx="36766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598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3869</Words>
  <Application>Microsoft Office PowerPoint</Application>
  <PresentationFormat>Widescreen</PresentationFormat>
  <Paragraphs>289</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Arial</vt:lpstr>
      <vt:lpstr>Calibri</vt:lpstr>
      <vt:lpstr>Calibri Light</vt:lpstr>
      <vt:lpstr>Segoe UI</vt:lpstr>
      <vt:lpstr>Symbol</vt:lpstr>
      <vt:lpstr>Office Theme</vt:lpstr>
      <vt:lpstr>Older People’s Housing</vt:lpstr>
      <vt:lpstr>PowerPoint Presentation</vt:lpstr>
      <vt:lpstr>Consider…</vt:lpstr>
      <vt:lpstr>PowerPoint Presentation</vt:lpstr>
      <vt:lpstr>PowerPoint Presentation</vt:lpstr>
      <vt:lpstr>What do we know about older people and their housing?  </vt:lpstr>
      <vt:lpstr>Suitability of home</vt:lpstr>
      <vt:lpstr>Wider Evidence –  ‘Right sizing’   </vt:lpstr>
      <vt:lpstr>The ‘Right Sizing’  Gap</vt:lpstr>
      <vt:lpstr>PowerPoint Presentation</vt:lpstr>
      <vt:lpstr>PowerPoint Presentation</vt:lpstr>
      <vt:lpstr>PowerPoint Presentation</vt:lpstr>
      <vt:lpstr>PowerPoint Presentation</vt:lpstr>
      <vt:lpstr>PowerPoint Presentation</vt:lpstr>
      <vt:lpstr>Benefits of specialist housing: the evidence* </vt:lpstr>
      <vt:lpstr>Beyond specialist housing – benefits of good design </vt:lpstr>
      <vt:lpstr>Emerging trends?</vt:lpstr>
      <vt:lpstr> Rural Housing for an Ageing Population: Preserving Independence - HAPPI 4</vt:lpstr>
      <vt:lpstr>PowerPoint Presentation</vt:lpstr>
      <vt:lpstr>PowerPoint Presentation</vt:lpstr>
      <vt:lpstr>PowerPoint Presentation</vt:lpstr>
      <vt:lpstr>Central Bedfordshire Council’s approach to housing and social care – thanks to Tim Hoyle, Assistant Director – Strategic Commissioning, Central Bedfordshire Council  </vt:lpstr>
      <vt:lpstr>Delivering Change with Housing-based Interventions </vt:lpstr>
      <vt:lpstr>Central Bedfordshire - Initiatives and Actions </vt:lpstr>
      <vt:lpstr>Influencing Planning Policy </vt:lpstr>
      <vt:lpstr>Going Further - Promoting Innovation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Skidmore</dc:creator>
  <cp:lastModifiedBy>Rebecca Smith</cp:lastModifiedBy>
  <cp:revision>32</cp:revision>
  <dcterms:created xsi:type="dcterms:W3CDTF">2019-01-28T14:34:54Z</dcterms:created>
  <dcterms:modified xsi:type="dcterms:W3CDTF">2019-02-05T14:41:23Z</dcterms:modified>
</cp:coreProperties>
</file>