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4" r:id="rId1"/>
  </p:sldMasterIdLst>
  <p:notesMasterIdLst>
    <p:notesMasterId r:id="rId17"/>
  </p:notesMasterIdLst>
  <p:sldIdLst>
    <p:sldId id="324" r:id="rId2"/>
    <p:sldId id="379" r:id="rId3"/>
    <p:sldId id="380" r:id="rId4"/>
    <p:sldId id="381" r:id="rId5"/>
    <p:sldId id="377" r:id="rId6"/>
    <p:sldId id="378" r:id="rId7"/>
    <p:sldId id="347" r:id="rId8"/>
    <p:sldId id="373" r:id="rId9"/>
    <p:sldId id="358" r:id="rId10"/>
    <p:sldId id="359" r:id="rId11"/>
    <p:sldId id="369" r:id="rId12"/>
    <p:sldId id="375" r:id="rId13"/>
    <p:sldId id="376" r:id="rId14"/>
    <p:sldId id="374" r:id="rId15"/>
    <p:sldId id="370" r:id="rId1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 Hood" initials="SH" lastIdx="3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007A"/>
    <a:srgbClr val="31286B"/>
    <a:srgbClr val="0072C6"/>
    <a:srgbClr val="E30520"/>
    <a:srgbClr val="009DCC"/>
    <a:srgbClr val="65B22E"/>
    <a:srgbClr val="E5007D"/>
    <a:srgbClr val="552F87"/>
    <a:srgbClr val="F49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6106" autoAdjust="0"/>
  </p:normalViewPr>
  <p:slideViewPr>
    <p:cSldViewPr snapToGrid="0" snapToObjects="1">
      <p:cViewPr varScale="1">
        <p:scale>
          <a:sx n="86" d="100"/>
          <a:sy n="86" d="100"/>
        </p:scale>
        <p:origin x="960" y="9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kchtvfiler01.kentcht.nhs.uk\Shared\KMSTP_PMO\Local%20Care\Clint's%20work%20in%20progress\Maturity%20Matrix\Returns\maturity%20matrix%20comment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'CCG Domains'!$M$1</c:f>
              <c:strCache>
                <c:ptCount val="1"/>
                <c:pt idx="0">
                  <c:v>Previous</c:v>
                </c:pt>
              </c:strCache>
            </c:strRef>
          </c:tx>
          <c:marker>
            <c:symbol val="none"/>
          </c:marker>
          <c:cat>
            <c:strRef>
              <c:f>'CCG Domains'!$N$2:$R$2</c:f>
              <c:strCache>
                <c:ptCount val="5"/>
                <c:pt idx="0">
                  <c:v>WK</c:v>
                </c:pt>
                <c:pt idx="1">
                  <c:v>DGS</c:v>
                </c:pt>
                <c:pt idx="2">
                  <c:v>Swale</c:v>
                </c:pt>
                <c:pt idx="3">
                  <c:v>Medway</c:v>
                </c:pt>
                <c:pt idx="4">
                  <c:v>EK</c:v>
                </c:pt>
              </c:strCache>
            </c:strRef>
          </c:cat>
          <c:val>
            <c:numRef>
              <c:f>'CCG Domains'!$N$3:$R$3</c:f>
              <c:numCache>
                <c:formatCode>General</c:formatCode>
                <c:ptCount val="5"/>
                <c:pt idx="0">
                  <c:v>2.1</c:v>
                </c:pt>
                <c:pt idx="1">
                  <c:v>1.6</c:v>
                </c:pt>
                <c:pt idx="2">
                  <c:v>1.6</c:v>
                </c:pt>
                <c:pt idx="3">
                  <c:v>1.9</c:v>
                </c:pt>
                <c:pt idx="4">
                  <c:v>1.7</c:v>
                </c:pt>
              </c:numCache>
            </c:numRef>
          </c:val>
          <c:extLst>
            <c:ext xmlns:c16="http://schemas.microsoft.com/office/drawing/2014/chart" uri="{C3380CC4-5D6E-409C-BE32-E72D297353CC}">
              <c16:uniqueId val="{00000000-A627-4FE4-A3D2-752BCD208E7A}"/>
            </c:ext>
          </c:extLst>
        </c:ser>
        <c:ser>
          <c:idx val="1"/>
          <c:order val="1"/>
          <c:tx>
            <c:strRef>
              <c:f>'CCG Domains'!$S$1</c:f>
              <c:strCache>
                <c:ptCount val="1"/>
                <c:pt idx="0">
                  <c:v>Current</c:v>
                </c:pt>
              </c:strCache>
            </c:strRef>
          </c:tx>
          <c:marker>
            <c:symbol val="none"/>
          </c:marker>
          <c:val>
            <c:numRef>
              <c:f>'CCG Domains'!$T$3:$X$3</c:f>
              <c:numCache>
                <c:formatCode>General</c:formatCode>
                <c:ptCount val="5"/>
                <c:pt idx="0">
                  <c:v>2.5</c:v>
                </c:pt>
                <c:pt idx="1">
                  <c:v>2.5</c:v>
                </c:pt>
                <c:pt idx="2">
                  <c:v>2.5</c:v>
                </c:pt>
                <c:pt idx="3">
                  <c:v>2.5</c:v>
                </c:pt>
                <c:pt idx="4">
                  <c:v>2.4</c:v>
                </c:pt>
              </c:numCache>
            </c:numRef>
          </c:val>
          <c:extLst>
            <c:ext xmlns:c16="http://schemas.microsoft.com/office/drawing/2014/chart" uri="{C3380CC4-5D6E-409C-BE32-E72D297353CC}">
              <c16:uniqueId val="{00000001-A627-4FE4-A3D2-752BCD208E7A}"/>
            </c:ext>
          </c:extLst>
        </c:ser>
        <c:dLbls>
          <c:showLegendKey val="0"/>
          <c:showVal val="0"/>
          <c:showCatName val="0"/>
          <c:showSerName val="0"/>
          <c:showPercent val="0"/>
          <c:showBubbleSize val="0"/>
        </c:dLbls>
        <c:axId val="158431104"/>
        <c:axId val="158432640"/>
      </c:radarChart>
      <c:catAx>
        <c:axId val="158431104"/>
        <c:scaling>
          <c:orientation val="minMax"/>
        </c:scaling>
        <c:delete val="0"/>
        <c:axPos val="b"/>
        <c:majorGridlines/>
        <c:numFmt formatCode="General" sourceLinked="0"/>
        <c:majorTickMark val="out"/>
        <c:minorTickMark val="none"/>
        <c:tickLblPos val="nextTo"/>
        <c:txPr>
          <a:bodyPr/>
          <a:lstStyle/>
          <a:p>
            <a:pPr>
              <a:defRPr sz="1600"/>
            </a:pPr>
            <a:endParaRPr lang="en-US"/>
          </a:p>
        </c:txPr>
        <c:crossAx val="158432640"/>
        <c:crosses val="autoZero"/>
        <c:auto val="1"/>
        <c:lblAlgn val="ctr"/>
        <c:lblOffset val="100"/>
        <c:noMultiLvlLbl val="0"/>
      </c:catAx>
      <c:valAx>
        <c:axId val="158432640"/>
        <c:scaling>
          <c:orientation val="minMax"/>
          <c:max val="4"/>
        </c:scaling>
        <c:delete val="0"/>
        <c:axPos val="l"/>
        <c:majorGridlines/>
        <c:numFmt formatCode="General" sourceLinked="1"/>
        <c:majorTickMark val="cross"/>
        <c:minorTickMark val="none"/>
        <c:tickLblPos val="nextTo"/>
        <c:txPr>
          <a:bodyPr/>
          <a:lstStyle/>
          <a:p>
            <a:pPr>
              <a:defRPr sz="1200"/>
            </a:pPr>
            <a:endParaRPr lang="en-US"/>
          </a:p>
        </c:txPr>
        <c:crossAx val="158431104"/>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50060-F78E-4F19-A6BE-150EB5655C5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3E7C29C-C126-4FD6-A201-7D6B6517D200}">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GB" sz="1400" dirty="0" smtClean="0"/>
            <a:t>Integrated Care System (ICS)</a:t>
          </a:r>
          <a:endParaRPr lang="en-GB" sz="1400" dirty="0"/>
        </a:p>
      </dgm:t>
    </dgm:pt>
    <dgm:pt modelId="{9D0BF420-DCB5-4EDF-8A08-24D721CAAB52}" type="parTrans" cxnId="{1D002D1F-4F71-402A-8143-498E19C42669}">
      <dgm:prSet/>
      <dgm:spPr/>
      <dgm:t>
        <a:bodyPr/>
        <a:lstStyle/>
        <a:p>
          <a:endParaRPr lang="en-GB"/>
        </a:p>
      </dgm:t>
    </dgm:pt>
    <dgm:pt modelId="{3E21EC8A-0E8A-48FD-945A-AF82FFBAF357}" type="sibTrans" cxnId="{1D002D1F-4F71-402A-8143-498E19C42669}">
      <dgm:prSet/>
      <dgm:spPr/>
      <dgm:t>
        <a:bodyPr/>
        <a:lstStyle/>
        <a:p>
          <a:endParaRPr lang="en-GB"/>
        </a:p>
      </dgm:t>
    </dgm:pt>
    <dgm:pt modelId="{8F61F90D-65D2-4EC0-9A55-93D243B34F24}">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GB" sz="1400" dirty="0" smtClean="0"/>
            <a:t>Primary Care Network</a:t>
          </a:r>
          <a:endParaRPr lang="en-GB" sz="1400" dirty="0"/>
        </a:p>
      </dgm:t>
    </dgm:pt>
    <dgm:pt modelId="{C5653F9C-449F-4710-99A0-E3F4147A2B1F}" type="parTrans" cxnId="{EF5B7695-234F-4A8E-8B2D-9EE3BC6DAA42}">
      <dgm:prSet/>
      <dgm:spPr/>
      <dgm:t>
        <a:bodyPr/>
        <a:lstStyle/>
        <a:p>
          <a:endParaRPr lang="en-GB"/>
        </a:p>
      </dgm:t>
    </dgm:pt>
    <dgm:pt modelId="{56F0AEED-B630-49A8-A8D5-A745D23D9156}" type="sibTrans" cxnId="{EF5B7695-234F-4A8E-8B2D-9EE3BC6DAA42}">
      <dgm:prSet/>
      <dgm:spPr/>
      <dgm:t>
        <a:bodyPr/>
        <a:lstStyle/>
        <a:p>
          <a:endParaRPr lang="en-GB"/>
        </a:p>
      </dgm:t>
    </dgm:pt>
    <dgm:pt modelId="{192C5979-BFCF-4DFC-B0B7-7DDBD79D9B34}">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GB" sz="1400" dirty="0" smtClean="0"/>
            <a:t>Practice</a:t>
          </a:r>
          <a:endParaRPr lang="en-GB" sz="1400" dirty="0"/>
        </a:p>
      </dgm:t>
    </dgm:pt>
    <dgm:pt modelId="{69882A81-8BB2-4B17-AA6E-FFDFFD90B117}" type="parTrans" cxnId="{A9B63C6C-1FF3-43DF-87AB-5E1B29366E3B}">
      <dgm:prSet/>
      <dgm:spPr/>
      <dgm:t>
        <a:bodyPr/>
        <a:lstStyle/>
        <a:p>
          <a:endParaRPr lang="en-GB"/>
        </a:p>
      </dgm:t>
    </dgm:pt>
    <dgm:pt modelId="{80EB3692-B7CA-4467-8D78-9B966F961674}" type="sibTrans" cxnId="{A9B63C6C-1FF3-43DF-87AB-5E1B29366E3B}">
      <dgm:prSet/>
      <dgm:spPr/>
      <dgm:t>
        <a:bodyPr/>
        <a:lstStyle/>
        <a:p>
          <a:endParaRPr lang="en-GB"/>
        </a:p>
      </dgm:t>
    </dgm:pt>
    <dgm:pt modelId="{1D02D6B5-8E4B-4ACB-B803-B381205E8293}">
      <dgm:prSet custT="1">
        <dgm:style>
          <a:lnRef idx="1">
            <a:schemeClr val="accent5"/>
          </a:lnRef>
          <a:fillRef idx="2">
            <a:schemeClr val="accent5"/>
          </a:fillRef>
          <a:effectRef idx="1">
            <a:schemeClr val="accent5"/>
          </a:effectRef>
          <a:fontRef idx="minor">
            <a:schemeClr val="dk1"/>
          </a:fontRef>
        </dgm:style>
      </dgm:prSet>
      <dgm:spPr/>
      <dgm:t>
        <a:bodyPr/>
        <a:lstStyle/>
        <a:p>
          <a:r>
            <a:rPr lang="en-GB" sz="1400" dirty="0" smtClean="0"/>
            <a:t>Integrated Care Partnerships (ICP)</a:t>
          </a:r>
          <a:endParaRPr lang="en-GB" sz="1400" dirty="0"/>
        </a:p>
      </dgm:t>
    </dgm:pt>
    <dgm:pt modelId="{8BECB4DE-DC6A-46D5-9F22-E41FE92F9BBC}" type="parTrans" cxnId="{C192688F-9158-41F0-B138-D3FC6674FCDF}">
      <dgm:prSet/>
      <dgm:spPr/>
      <dgm:t>
        <a:bodyPr/>
        <a:lstStyle/>
        <a:p>
          <a:endParaRPr lang="en-GB"/>
        </a:p>
      </dgm:t>
    </dgm:pt>
    <dgm:pt modelId="{A7460304-394F-44ED-8D2D-894BE20C07B6}" type="sibTrans" cxnId="{C192688F-9158-41F0-B138-D3FC6674FCDF}">
      <dgm:prSet/>
      <dgm:spPr/>
      <dgm:t>
        <a:bodyPr/>
        <a:lstStyle/>
        <a:p>
          <a:endParaRPr lang="en-GB"/>
        </a:p>
      </dgm:t>
    </dgm:pt>
    <dgm:pt modelId="{E4B34213-4A7F-43AB-8B11-F5956F763490}">
      <dgm:prSet custT="1">
        <dgm:style>
          <a:lnRef idx="1">
            <a:schemeClr val="accent5"/>
          </a:lnRef>
          <a:fillRef idx="2">
            <a:schemeClr val="accent5"/>
          </a:fillRef>
          <a:effectRef idx="1">
            <a:schemeClr val="accent5"/>
          </a:effectRef>
          <a:fontRef idx="minor">
            <a:schemeClr val="dk1"/>
          </a:fontRef>
        </dgm:style>
      </dgm:prSet>
      <dgm:spPr/>
      <dgm:t>
        <a:bodyPr/>
        <a:lstStyle/>
        <a:p>
          <a:r>
            <a:rPr lang="en-GB" sz="1400" dirty="0" smtClean="0"/>
            <a:t>Person</a:t>
          </a:r>
          <a:r>
            <a:rPr lang="en-GB" sz="1700" dirty="0" smtClean="0"/>
            <a:t> </a:t>
          </a:r>
          <a:endParaRPr lang="en-GB" sz="1700" dirty="0"/>
        </a:p>
      </dgm:t>
    </dgm:pt>
    <dgm:pt modelId="{68EEB8F9-D380-4BD9-9E6F-847563B668BE}" type="parTrans" cxnId="{D3184455-908C-4475-A025-2CDCA1A1E7F7}">
      <dgm:prSet/>
      <dgm:spPr/>
      <dgm:t>
        <a:bodyPr/>
        <a:lstStyle/>
        <a:p>
          <a:endParaRPr lang="en-GB"/>
        </a:p>
      </dgm:t>
    </dgm:pt>
    <dgm:pt modelId="{085AEB09-7DD9-4F09-AF3E-E764BA3DD8DF}" type="sibTrans" cxnId="{D3184455-908C-4475-A025-2CDCA1A1E7F7}">
      <dgm:prSet/>
      <dgm:spPr/>
      <dgm:t>
        <a:bodyPr/>
        <a:lstStyle/>
        <a:p>
          <a:endParaRPr lang="en-GB"/>
        </a:p>
      </dgm:t>
    </dgm:pt>
    <dgm:pt modelId="{3BDBE1BD-8C49-420D-A46F-35FB367C7614}" type="pres">
      <dgm:prSet presAssocID="{CA550060-F78E-4F19-A6BE-150EB5655C5D}" presName="Name0" presStyleCnt="0">
        <dgm:presLayoutVars>
          <dgm:chMax val="7"/>
          <dgm:chPref val="7"/>
          <dgm:dir/>
        </dgm:presLayoutVars>
      </dgm:prSet>
      <dgm:spPr/>
      <dgm:t>
        <a:bodyPr/>
        <a:lstStyle/>
        <a:p>
          <a:endParaRPr lang="en-GB"/>
        </a:p>
      </dgm:t>
    </dgm:pt>
    <dgm:pt modelId="{D5EAEF8C-15DF-45C3-9BEE-232D1B6B0F56}" type="pres">
      <dgm:prSet presAssocID="{CA550060-F78E-4F19-A6BE-150EB5655C5D}" presName="Name1" presStyleCnt="0"/>
      <dgm:spPr/>
    </dgm:pt>
    <dgm:pt modelId="{1BB35ECB-83D5-44BF-AD4D-86D03CD216CC}" type="pres">
      <dgm:prSet presAssocID="{CA550060-F78E-4F19-A6BE-150EB5655C5D}" presName="cycle" presStyleCnt="0"/>
      <dgm:spPr/>
    </dgm:pt>
    <dgm:pt modelId="{B90D3A6A-918B-479E-AE73-7BE3F85BF805}" type="pres">
      <dgm:prSet presAssocID="{CA550060-F78E-4F19-A6BE-150EB5655C5D}" presName="srcNode" presStyleLbl="node1" presStyleIdx="0" presStyleCnt="5"/>
      <dgm:spPr/>
    </dgm:pt>
    <dgm:pt modelId="{5A1F64AD-FB74-49B0-990A-F330A7EFCB3A}" type="pres">
      <dgm:prSet presAssocID="{CA550060-F78E-4F19-A6BE-150EB5655C5D}" presName="conn" presStyleLbl="parChTrans1D2" presStyleIdx="0" presStyleCnt="1" custScaleX="106558" custScaleY="122142"/>
      <dgm:spPr/>
      <dgm:t>
        <a:bodyPr/>
        <a:lstStyle/>
        <a:p>
          <a:endParaRPr lang="en-GB"/>
        </a:p>
      </dgm:t>
    </dgm:pt>
    <dgm:pt modelId="{FD3E3627-183F-4DAC-AB60-ECA96E2BB1FA}" type="pres">
      <dgm:prSet presAssocID="{CA550060-F78E-4F19-A6BE-150EB5655C5D}" presName="extraNode" presStyleLbl="node1" presStyleIdx="0" presStyleCnt="5"/>
      <dgm:spPr/>
    </dgm:pt>
    <dgm:pt modelId="{28556C62-01F5-41C4-A3E9-1564AEDD105E}" type="pres">
      <dgm:prSet presAssocID="{CA550060-F78E-4F19-A6BE-150EB5655C5D}" presName="dstNode" presStyleLbl="node1" presStyleIdx="0" presStyleCnt="5"/>
      <dgm:spPr/>
    </dgm:pt>
    <dgm:pt modelId="{BD2109A9-815C-4C47-9BC0-B9F7E9355105}" type="pres">
      <dgm:prSet presAssocID="{83E7C29C-C126-4FD6-A201-7D6B6517D200}" presName="text_1" presStyleLbl="node1" presStyleIdx="0" presStyleCnt="5" custLinFactY="-90100" custLinFactNeighborX="-1999" custLinFactNeighborY="-100000">
        <dgm:presLayoutVars>
          <dgm:bulletEnabled val="1"/>
        </dgm:presLayoutVars>
      </dgm:prSet>
      <dgm:spPr/>
      <dgm:t>
        <a:bodyPr/>
        <a:lstStyle/>
        <a:p>
          <a:endParaRPr lang="en-GB"/>
        </a:p>
      </dgm:t>
    </dgm:pt>
    <dgm:pt modelId="{3CD573E6-3694-412E-AB39-0BA4D8B552FA}" type="pres">
      <dgm:prSet presAssocID="{83E7C29C-C126-4FD6-A201-7D6B6517D200}" presName="accent_1" presStyleCnt="0"/>
      <dgm:spPr/>
    </dgm:pt>
    <dgm:pt modelId="{71012049-F7DA-49BF-92B6-E4B2622DA12B}" type="pres">
      <dgm:prSet presAssocID="{83E7C29C-C126-4FD6-A201-7D6B6517D200}" presName="accentRepeatNode" presStyleLbl="solidFgAcc1" presStyleIdx="0" presStyleCnt="5" custLinFactY="-44546" custLinFactNeighborX="-10581" custLinFactNeighborY="-100000"/>
      <dgm:spPr/>
      <dgm:t>
        <a:bodyPr/>
        <a:lstStyle/>
        <a:p>
          <a:endParaRPr lang="en-GB"/>
        </a:p>
      </dgm:t>
    </dgm:pt>
    <dgm:pt modelId="{86295E70-DC48-4606-B179-C17E1BADFCD9}" type="pres">
      <dgm:prSet presAssocID="{1D02D6B5-8E4B-4ACB-B803-B381205E8293}" presName="text_2" presStyleLbl="node1" presStyleIdx="1" presStyleCnt="5" custLinFactY="-15499" custLinFactNeighborX="2291" custLinFactNeighborY="-100000">
        <dgm:presLayoutVars>
          <dgm:bulletEnabled val="1"/>
        </dgm:presLayoutVars>
      </dgm:prSet>
      <dgm:spPr/>
      <dgm:t>
        <a:bodyPr/>
        <a:lstStyle/>
        <a:p>
          <a:endParaRPr lang="en-GB"/>
        </a:p>
      </dgm:t>
    </dgm:pt>
    <dgm:pt modelId="{BA3993B7-818C-4DD5-BB4F-AF61E51A4651}" type="pres">
      <dgm:prSet presAssocID="{1D02D6B5-8E4B-4ACB-B803-B381205E8293}" presName="accent_2" presStyleCnt="0"/>
      <dgm:spPr/>
    </dgm:pt>
    <dgm:pt modelId="{B1565053-FD8F-42D8-9DD0-847F1CCCEE79}" type="pres">
      <dgm:prSet presAssocID="{1D02D6B5-8E4B-4ACB-B803-B381205E8293}" presName="accentRepeatNode" presStyleLbl="solidFgAcc1" presStyleIdx="1" presStyleCnt="5" custLinFactNeighborX="-17409" custLinFactNeighborY="-82077"/>
      <dgm:spPr/>
    </dgm:pt>
    <dgm:pt modelId="{AEFCCE5B-C694-4E3D-8CD2-0F2B11F0DD00}" type="pres">
      <dgm:prSet presAssocID="{8F61F90D-65D2-4EC0-9A55-93D243B34F24}" presName="text_3" presStyleLbl="node1" presStyleIdx="2" presStyleCnt="5" custLinFactNeighborX="-16" custLinFactNeighborY="-33676">
        <dgm:presLayoutVars>
          <dgm:bulletEnabled val="1"/>
        </dgm:presLayoutVars>
      </dgm:prSet>
      <dgm:spPr/>
      <dgm:t>
        <a:bodyPr/>
        <a:lstStyle/>
        <a:p>
          <a:endParaRPr lang="en-GB"/>
        </a:p>
      </dgm:t>
    </dgm:pt>
    <dgm:pt modelId="{E830F8F7-D54D-455D-8EC7-DAC8DA35DA04}" type="pres">
      <dgm:prSet presAssocID="{8F61F90D-65D2-4EC0-9A55-93D243B34F24}" presName="accent_3" presStyleCnt="0"/>
      <dgm:spPr/>
    </dgm:pt>
    <dgm:pt modelId="{ECCE1236-1DFF-4329-8A03-8BF8D0D8DB4E}" type="pres">
      <dgm:prSet presAssocID="{8F61F90D-65D2-4EC0-9A55-93D243B34F24}" presName="accentRepeatNode" presStyleLbl="solidFgAcc1" presStyleIdx="2" presStyleCnt="5" custLinFactNeighborX="-12302" custLinFactNeighborY="-26941"/>
      <dgm:spPr/>
    </dgm:pt>
    <dgm:pt modelId="{F6925212-697D-46CF-9B4A-E51116FEE32E}" type="pres">
      <dgm:prSet presAssocID="{192C5979-BFCF-4DFC-B0B7-7DDBD79D9B34}" presName="text_4" presStyleLbl="node1" presStyleIdx="3" presStyleCnt="5" custLinFactNeighborX="2291" custLinFactNeighborY="54899">
        <dgm:presLayoutVars>
          <dgm:bulletEnabled val="1"/>
        </dgm:presLayoutVars>
      </dgm:prSet>
      <dgm:spPr/>
      <dgm:t>
        <a:bodyPr/>
        <a:lstStyle/>
        <a:p>
          <a:endParaRPr lang="en-GB"/>
        </a:p>
      </dgm:t>
    </dgm:pt>
    <dgm:pt modelId="{8ABDDE90-3857-4D3F-8118-EDFD8485096C}" type="pres">
      <dgm:prSet presAssocID="{192C5979-BFCF-4DFC-B0B7-7DDBD79D9B34}" presName="accent_4" presStyleCnt="0"/>
      <dgm:spPr/>
    </dgm:pt>
    <dgm:pt modelId="{DF8F6FB7-676B-4C99-9B55-C905A8947424}" type="pres">
      <dgm:prSet presAssocID="{192C5979-BFCF-4DFC-B0B7-7DDBD79D9B34}" presName="accentRepeatNode" presStyleLbl="solidFgAcc1" presStyleIdx="3" presStyleCnt="5" custLinFactNeighborX="-17565" custLinFactNeighborY="43920"/>
      <dgm:spPr/>
    </dgm:pt>
    <dgm:pt modelId="{A5C0B6B9-7389-4494-9D3F-A4D488B2E9C6}" type="pres">
      <dgm:prSet presAssocID="{E4B34213-4A7F-43AB-8B11-F5956F763490}" presName="text_5" presStyleLbl="node1" presStyleIdx="4" presStyleCnt="5" custLinFactY="17142" custLinFactNeighborX="320" custLinFactNeighborY="100000">
        <dgm:presLayoutVars>
          <dgm:bulletEnabled val="1"/>
        </dgm:presLayoutVars>
      </dgm:prSet>
      <dgm:spPr/>
      <dgm:t>
        <a:bodyPr/>
        <a:lstStyle/>
        <a:p>
          <a:endParaRPr lang="en-GB"/>
        </a:p>
      </dgm:t>
    </dgm:pt>
    <dgm:pt modelId="{E755FEE3-04D8-499C-BA8D-EC4D32981548}" type="pres">
      <dgm:prSet presAssocID="{E4B34213-4A7F-43AB-8B11-F5956F763490}" presName="accent_5" presStyleCnt="0"/>
      <dgm:spPr/>
    </dgm:pt>
    <dgm:pt modelId="{05F7DEE0-28AF-4528-B1BF-0A353CC6C16D}" type="pres">
      <dgm:prSet presAssocID="{E4B34213-4A7F-43AB-8B11-F5956F763490}" presName="accentRepeatNode" presStyleLbl="solidFgAcc1" presStyleIdx="4" presStyleCnt="5" custLinFactNeighborX="-13864" custLinFactNeighborY="95269"/>
      <dgm:spPr/>
      <dgm:t>
        <a:bodyPr/>
        <a:lstStyle/>
        <a:p>
          <a:endParaRPr lang="en-GB"/>
        </a:p>
      </dgm:t>
    </dgm:pt>
  </dgm:ptLst>
  <dgm:cxnLst>
    <dgm:cxn modelId="{D3C702AB-26CF-4F52-861D-030624044BA6}" type="presOf" srcId="{E4B34213-4A7F-43AB-8B11-F5956F763490}" destId="{A5C0B6B9-7389-4494-9D3F-A4D488B2E9C6}" srcOrd="0" destOrd="0" presId="urn:microsoft.com/office/officeart/2008/layout/VerticalCurvedList"/>
    <dgm:cxn modelId="{C192688F-9158-41F0-B138-D3FC6674FCDF}" srcId="{CA550060-F78E-4F19-A6BE-150EB5655C5D}" destId="{1D02D6B5-8E4B-4ACB-B803-B381205E8293}" srcOrd="1" destOrd="0" parTransId="{8BECB4DE-DC6A-46D5-9F22-E41FE92F9BBC}" sibTransId="{A7460304-394F-44ED-8D2D-894BE20C07B6}"/>
    <dgm:cxn modelId="{A65BE1B0-61B1-4D6C-A4D1-F247592CA54F}" type="presOf" srcId="{8F61F90D-65D2-4EC0-9A55-93D243B34F24}" destId="{AEFCCE5B-C694-4E3D-8CD2-0F2B11F0DD00}" srcOrd="0" destOrd="0" presId="urn:microsoft.com/office/officeart/2008/layout/VerticalCurvedList"/>
    <dgm:cxn modelId="{A9B63C6C-1FF3-43DF-87AB-5E1B29366E3B}" srcId="{CA550060-F78E-4F19-A6BE-150EB5655C5D}" destId="{192C5979-BFCF-4DFC-B0B7-7DDBD79D9B34}" srcOrd="3" destOrd="0" parTransId="{69882A81-8BB2-4B17-AA6E-FFDFFD90B117}" sibTransId="{80EB3692-B7CA-4467-8D78-9B966F961674}"/>
    <dgm:cxn modelId="{1D002D1F-4F71-402A-8143-498E19C42669}" srcId="{CA550060-F78E-4F19-A6BE-150EB5655C5D}" destId="{83E7C29C-C126-4FD6-A201-7D6B6517D200}" srcOrd="0" destOrd="0" parTransId="{9D0BF420-DCB5-4EDF-8A08-24D721CAAB52}" sibTransId="{3E21EC8A-0E8A-48FD-945A-AF82FFBAF357}"/>
    <dgm:cxn modelId="{7900931A-8CD8-4C63-9660-C28305110F0D}" type="presOf" srcId="{83E7C29C-C126-4FD6-A201-7D6B6517D200}" destId="{BD2109A9-815C-4C47-9BC0-B9F7E9355105}" srcOrd="0" destOrd="0" presId="urn:microsoft.com/office/officeart/2008/layout/VerticalCurvedList"/>
    <dgm:cxn modelId="{C330163A-BDE4-4A76-AFEC-ECA87BF9E843}" type="presOf" srcId="{1D02D6B5-8E4B-4ACB-B803-B381205E8293}" destId="{86295E70-DC48-4606-B179-C17E1BADFCD9}" srcOrd="0" destOrd="0" presId="urn:microsoft.com/office/officeart/2008/layout/VerticalCurvedList"/>
    <dgm:cxn modelId="{7BB91288-88A4-4DE2-9E57-1CF6D322043E}" type="presOf" srcId="{3E21EC8A-0E8A-48FD-945A-AF82FFBAF357}" destId="{5A1F64AD-FB74-49B0-990A-F330A7EFCB3A}" srcOrd="0" destOrd="0" presId="urn:microsoft.com/office/officeart/2008/layout/VerticalCurvedList"/>
    <dgm:cxn modelId="{069C6E3C-8696-4AC2-B5B4-3D2C443E87E0}" type="presOf" srcId="{192C5979-BFCF-4DFC-B0B7-7DDBD79D9B34}" destId="{F6925212-697D-46CF-9B4A-E51116FEE32E}" srcOrd="0" destOrd="0" presId="urn:microsoft.com/office/officeart/2008/layout/VerticalCurvedList"/>
    <dgm:cxn modelId="{D3184455-908C-4475-A025-2CDCA1A1E7F7}" srcId="{CA550060-F78E-4F19-A6BE-150EB5655C5D}" destId="{E4B34213-4A7F-43AB-8B11-F5956F763490}" srcOrd="4" destOrd="0" parTransId="{68EEB8F9-D380-4BD9-9E6F-847563B668BE}" sibTransId="{085AEB09-7DD9-4F09-AF3E-E764BA3DD8DF}"/>
    <dgm:cxn modelId="{98F2434B-D1A3-42BD-943B-45E1646140DA}" type="presOf" srcId="{CA550060-F78E-4F19-A6BE-150EB5655C5D}" destId="{3BDBE1BD-8C49-420D-A46F-35FB367C7614}" srcOrd="0" destOrd="0" presId="urn:microsoft.com/office/officeart/2008/layout/VerticalCurvedList"/>
    <dgm:cxn modelId="{EF5B7695-234F-4A8E-8B2D-9EE3BC6DAA42}" srcId="{CA550060-F78E-4F19-A6BE-150EB5655C5D}" destId="{8F61F90D-65D2-4EC0-9A55-93D243B34F24}" srcOrd="2" destOrd="0" parTransId="{C5653F9C-449F-4710-99A0-E3F4147A2B1F}" sibTransId="{56F0AEED-B630-49A8-A8D5-A745D23D9156}"/>
    <dgm:cxn modelId="{A71EC930-8B08-41CF-A17E-94C3DCDDE985}" type="presParOf" srcId="{3BDBE1BD-8C49-420D-A46F-35FB367C7614}" destId="{D5EAEF8C-15DF-45C3-9BEE-232D1B6B0F56}" srcOrd="0" destOrd="0" presId="urn:microsoft.com/office/officeart/2008/layout/VerticalCurvedList"/>
    <dgm:cxn modelId="{A5A85E23-1F8C-4453-8299-FEB9ECAEC32B}" type="presParOf" srcId="{D5EAEF8C-15DF-45C3-9BEE-232D1B6B0F56}" destId="{1BB35ECB-83D5-44BF-AD4D-86D03CD216CC}" srcOrd="0" destOrd="0" presId="urn:microsoft.com/office/officeart/2008/layout/VerticalCurvedList"/>
    <dgm:cxn modelId="{A41C9836-A5BD-4EDD-B3B9-791A361FB06C}" type="presParOf" srcId="{1BB35ECB-83D5-44BF-AD4D-86D03CD216CC}" destId="{B90D3A6A-918B-479E-AE73-7BE3F85BF805}" srcOrd="0" destOrd="0" presId="urn:microsoft.com/office/officeart/2008/layout/VerticalCurvedList"/>
    <dgm:cxn modelId="{2241C187-A216-432F-A6CC-75E7CBB41134}" type="presParOf" srcId="{1BB35ECB-83D5-44BF-AD4D-86D03CD216CC}" destId="{5A1F64AD-FB74-49B0-990A-F330A7EFCB3A}" srcOrd="1" destOrd="0" presId="urn:microsoft.com/office/officeart/2008/layout/VerticalCurvedList"/>
    <dgm:cxn modelId="{7F3DAAE1-A115-4ED2-883E-18993E20DAEB}" type="presParOf" srcId="{1BB35ECB-83D5-44BF-AD4D-86D03CD216CC}" destId="{FD3E3627-183F-4DAC-AB60-ECA96E2BB1FA}" srcOrd="2" destOrd="0" presId="urn:microsoft.com/office/officeart/2008/layout/VerticalCurvedList"/>
    <dgm:cxn modelId="{53AA682F-E157-40CE-8E50-B7E7A6B32C5B}" type="presParOf" srcId="{1BB35ECB-83D5-44BF-AD4D-86D03CD216CC}" destId="{28556C62-01F5-41C4-A3E9-1564AEDD105E}" srcOrd="3" destOrd="0" presId="urn:microsoft.com/office/officeart/2008/layout/VerticalCurvedList"/>
    <dgm:cxn modelId="{6E1120BB-2F9F-4971-98FA-20F6E6206300}" type="presParOf" srcId="{D5EAEF8C-15DF-45C3-9BEE-232D1B6B0F56}" destId="{BD2109A9-815C-4C47-9BC0-B9F7E9355105}" srcOrd="1" destOrd="0" presId="urn:microsoft.com/office/officeart/2008/layout/VerticalCurvedList"/>
    <dgm:cxn modelId="{04C823B9-1D92-432B-A3F2-F2756FBF028A}" type="presParOf" srcId="{D5EAEF8C-15DF-45C3-9BEE-232D1B6B0F56}" destId="{3CD573E6-3694-412E-AB39-0BA4D8B552FA}" srcOrd="2" destOrd="0" presId="urn:microsoft.com/office/officeart/2008/layout/VerticalCurvedList"/>
    <dgm:cxn modelId="{B351ADEF-2918-49FD-996D-8344C1B1D0CD}" type="presParOf" srcId="{3CD573E6-3694-412E-AB39-0BA4D8B552FA}" destId="{71012049-F7DA-49BF-92B6-E4B2622DA12B}" srcOrd="0" destOrd="0" presId="urn:microsoft.com/office/officeart/2008/layout/VerticalCurvedList"/>
    <dgm:cxn modelId="{0FCEF083-AA96-44DB-A9D4-CF90F10413A8}" type="presParOf" srcId="{D5EAEF8C-15DF-45C3-9BEE-232D1B6B0F56}" destId="{86295E70-DC48-4606-B179-C17E1BADFCD9}" srcOrd="3" destOrd="0" presId="urn:microsoft.com/office/officeart/2008/layout/VerticalCurvedList"/>
    <dgm:cxn modelId="{A74B75BD-BA1A-4A37-9FA9-20ACF1121274}" type="presParOf" srcId="{D5EAEF8C-15DF-45C3-9BEE-232D1B6B0F56}" destId="{BA3993B7-818C-4DD5-BB4F-AF61E51A4651}" srcOrd="4" destOrd="0" presId="urn:microsoft.com/office/officeart/2008/layout/VerticalCurvedList"/>
    <dgm:cxn modelId="{D9541F14-3F7E-471A-BC3B-5BDA7E28CACF}" type="presParOf" srcId="{BA3993B7-818C-4DD5-BB4F-AF61E51A4651}" destId="{B1565053-FD8F-42D8-9DD0-847F1CCCEE79}" srcOrd="0" destOrd="0" presId="urn:microsoft.com/office/officeart/2008/layout/VerticalCurvedList"/>
    <dgm:cxn modelId="{44284E0E-44E2-4EF3-A960-2ED9B8306A32}" type="presParOf" srcId="{D5EAEF8C-15DF-45C3-9BEE-232D1B6B0F56}" destId="{AEFCCE5B-C694-4E3D-8CD2-0F2B11F0DD00}" srcOrd="5" destOrd="0" presId="urn:microsoft.com/office/officeart/2008/layout/VerticalCurvedList"/>
    <dgm:cxn modelId="{4E89A93D-4E17-4F9F-9716-24AD59E96CA1}" type="presParOf" srcId="{D5EAEF8C-15DF-45C3-9BEE-232D1B6B0F56}" destId="{E830F8F7-D54D-455D-8EC7-DAC8DA35DA04}" srcOrd="6" destOrd="0" presId="urn:microsoft.com/office/officeart/2008/layout/VerticalCurvedList"/>
    <dgm:cxn modelId="{67AC36F2-33BE-44E5-8E96-5D2B16CC141A}" type="presParOf" srcId="{E830F8F7-D54D-455D-8EC7-DAC8DA35DA04}" destId="{ECCE1236-1DFF-4329-8A03-8BF8D0D8DB4E}" srcOrd="0" destOrd="0" presId="urn:microsoft.com/office/officeart/2008/layout/VerticalCurvedList"/>
    <dgm:cxn modelId="{851ACBB5-DBEC-4F03-BF6E-B27FAD6F2C2F}" type="presParOf" srcId="{D5EAEF8C-15DF-45C3-9BEE-232D1B6B0F56}" destId="{F6925212-697D-46CF-9B4A-E51116FEE32E}" srcOrd="7" destOrd="0" presId="urn:microsoft.com/office/officeart/2008/layout/VerticalCurvedList"/>
    <dgm:cxn modelId="{065D7B25-1C49-42EF-804C-8450E41CC97A}" type="presParOf" srcId="{D5EAEF8C-15DF-45C3-9BEE-232D1B6B0F56}" destId="{8ABDDE90-3857-4D3F-8118-EDFD8485096C}" srcOrd="8" destOrd="0" presId="urn:microsoft.com/office/officeart/2008/layout/VerticalCurvedList"/>
    <dgm:cxn modelId="{433A99E3-D1E7-4EAD-94C5-4CA0F01705CE}" type="presParOf" srcId="{8ABDDE90-3857-4D3F-8118-EDFD8485096C}" destId="{DF8F6FB7-676B-4C99-9B55-C905A8947424}" srcOrd="0" destOrd="0" presId="urn:microsoft.com/office/officeart/2008/layout/VerticalCurvedList"/>
    <dgm:cxn modelId="{3C4782B5-4DE0-44F2-AE97-76AE6E3170DB}" type="presParOf" srcId="{D5EAEF8C-15DF-45C3-9BEE-232D1B6B0F56}" destId="{A5C0B6B9-7389-4494-9D3F-A4D488B2E9C6}" srcOrd="9" destOrd="0" presId="urn:microsoft.com/office/officeart/2008/layout/VerticalCurvedList"/>
    <dgm:cxn modelId="{1A091DC1-EB1A-4F84-A5E1-F25843E9B430}" type="presParOf" srcId="{D5EAEF8C-15DF-45C3-9BEE-232D1B6B0F56}" destId="{E755FEE3-04D8-499C-BA8D-EC4D32981548}" srcOrd="10" destOrd="0" presId="urn:microsoft.com/office/officeart/2008/layout/VerticalCurvedList"/>
    <dgm:cxn modelId="{739AD8E8-077F-491D-AC33-8EB7122C7489}" type="presParOf" srcId="{E755FEE3-04D8-499C-BA8D-EC4D32981548}" destId="{05F7DEE0-28AF-4528-B1BF-0A353CC6C16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50060-F78E-4F19-A6BE-150EB5655C5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3E7C29C-C126-4FD6-A201-7D6B6517D200}">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GB" sz="1400" dirty="0" smtClean="0"/>
            <a:t>Integrated Care System (ICS)</a:t>
          </a:r>
          <a:endParaRPr lang="en-GB" sz="1400" dirty="0"/>
        </a:p>
      </dgm:t>
    </dgm:pt>
    <dgm:pt modelId="{9D0BF420-DCB5-4EDF-8A08-24D721CAAB52}" type="parTrans" cxnId="{1D002D1F-4F71-402A-8143-498E19C42669}">
      <dgm:prSet/>
      <dgm:spPr/>
      <dgm:t>
        <a:bodyPr/>
        <a:lstStyle/>
        <a:p>
          <a:endParaRPr lang="en-GB"/>
        </a:p>
      </dgm:t>
    </dgm:pt>
    <dgm:pt modelId="{3E21EC8A-0E8A-48FD-945A-AF82FFBAF357}" type="sibTrans" cxnId="{1D002D1F-4F71-402A-8143-498E19C42669}">
      <dgm:prSet/>
      <dgm:spPr/>
      <dgm:t>
        <a:bodyPr/>
        <a:lstStyle/>
        <a:p>
          <a:endParaRPr lang="en-GB"/>
        </a:p>
      </dgm:t>
    </dgm:pt>
    <dgm:pt modelId="{8F61F90D-65D2-4EC0-9A55-93D243B34F24}">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GB" sz="1400" dirty="0" smtClean="0"/>
            <a:t>Primary Care Network</a:t>
          </a:r>
          <a:endParaRPr lang="en-GB" sz="1400" dirty="0"/>
        </a:p>
      </dgm:t>
    </dgm:pt>
    <dgm:pt modelId="{C5653F9C-449F-4710-99A0-E3F4147A2B1F}" type="parTrans" cxnId="{EF5B7695-234F-4A8E-8B2D-9EE3BC6DAA42}">
      <dgm:prSet/>
      <dgm:spPr/>
      <dgm:t>
        <a:bodyPr/>
        <a:lstStyle/>
        <a:p>
          <a:endParaRPr lang="en-GB"/>
        </a:p>
      </dgm:t>
    </dgm:pt>
    <dgm:pt modelId="{56F0AEED-B630-49A8-A8D5-A745D23D9156}" type="sibTrans" cxnId="{EF5B7695-234F-4A8E-8B2D-9EE3BC6DAA42}">
      <dgm:prSet/>
      <dgm:spPr/>
      <dgm:t>
        <a:bodyPr/>
        <a:lstStyle/>
        <a:p>
          <a:endParaRPr lang="en-GB"/>
        </a:p>
      </dgm:t>
    </dgm:pt>
    <dgm:pt modelId="{192C5979-BFCF-4DFC-B0B7-7DDBD79D9B34}">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GB" sz="1400" dirty="0" smtClean="0"/>
            <a:t>Practice</a:t>
          </a:r>
          <a:endParaRPr lang="en-GB" sz="1400" dirty="0"/>
        </a:p>
      </dgm:t>
    </dgm:pt>
    <dgm:pt modelId="{69882A81-8BB2-4B17-AA6E-FFDFFD90B117}" type="parTrans" cxnId="{A9B63C6C-1FF3-43DF-87AB-5E1B29366E3B}">
      <dgm:prSet/>
      <dgm:spPr/>
      <dgm:t>
        <a:bodyPr/>
        <a:lstStyle/>
        <a:p>
          <a:endParaRPr lang="en-GB"/>
        </a:p>
      </dgm:t>
    </dgm:pt>
    <dgm:pt modelId="{80EB3692-B7CA-4467-8D78-9B966F961674}" type="sibTrans" cxnId="{A9B63C6C-1FF3-43DF-87AB-5E1B29366E3B}">
      <dgm:prSet/>
      <dgm:spPr/>
      <dgm:t>
        <a:bodyPr/>
        <a:lstStyle/>
        <a:p>
          <a:endParaRPr lang="en-GB"/>
        </a:p>
      </dgm:t>
    </dgm:pt>
    <dgm:pt modelId="{1D02D6B5-8E4B-4ACB-B803-B381205E8293}">
      <dgm:prSet custT="1">
        <dgm:style>
          <a:lnRef idx="1">
            <a:schemeClr val="accent5"/>
          </a:lnRef>
          <a:fillRef idx="2">
            <a:schemeClr val="accent5"/>
          </a:fillRef>
          <a:effectRef idx="1">
            <a:schemeClr val="accent5"/>
          </a:effectRef>
          <a:fontRef idx="minor">
            <a:schemeClr val="dk1"/>
          </a:fontRef>
        </dgm:style>
      </dgm:prSet>
      <dgm:spPr/>
      <dgm:t>
        <a:bodyPr/>
        <a:lstStyle/>
        <a:p>
          <a:r>
            <a:rPr lang="en-GB" sz="1400" dirty="0" smtClean="0"/>
            <a:t>Integrated Care Partnerships (ICP)</a:t>
          </a:r>
          <a:endParaRPr lang="en-GB" sz="1400" dirty="0"/>
        </a:p>
      </dgm:t>
    </dgm:pt>
    <dgm:pt modelId="{8BECB4DE-DC6A-46D5-9F22-E41FE92F9BBC}" type="parTrans" cxnId="{C192688F-9158-41F0-B138-D3FC6674FCDF}">
      <dgm:prSet/>
      <dgm:spPr/>
      <dgm:t>
        <a:bodyPr/>
        <a:lstStyle/>
        <a:p>
          <a:endParaRPr lang="en-GB"/>
        </a:p>
      </dgm:t>
    </dgm:pt>
    <dgm:pt modelId="{A7460304-394F-44ED-8D2D-894BE20C07B6}" type="sibTrans" cxnId="{C192688F-9158-41F0-B138-D3FC6674FCDF}">
      <dgm:prSet/>
      <dgm:spPr/>
      <dgm:t>
        <a:bodyPr/>
        <a:lstStyle/>
        <a:p>
          <a:endParaRPr lang="en-GB"/>
        </a:p>
      </dgm:t>
    </dgm:pt>
    <dgm:pt modelId="{E4B34213-4A7F-43AB-8B11-F5956F763490}">
      <dgm:prSet custT="1">
        <dgm:style>
          <a:lnRef idx="1">
            <a:schemeClr val="accent5"/>
          </a:lnRef>
          <a:fillRef idx="2">
            <a:schemeClr val="accent5"/>
          </a:fillRef>
          <a:effectRef idx="1">
            <a:schemeClr val="accent5"/>
          </a:effectRef>
          <a:fontRef idx="minor">
            <a:schemeClr val="dk1"/>
          </a:fontRef>
        </dgm:style>
      </dgm:prSet>
      <dgm:spPr/>
      <dgm:t>
        <a:bodyPr/>
        <a:lstStyle/>
        <a:p>
          <a:r>
            <a:rPr lang="en-GB" sz="1400" dirty="0" smtClean="0"/>
            <a:t>Person</a:t>
          </a:r>
          <a:r>
            <a:rPr lang="en-GB" sz="1700" dirty="0" smtClean="0"/>
            <a:t> </a:t>
          </a:r>
          <a:endParaRPr lang="en-GB" sz="1700" dirty="0"/>
        </a:p>
      </dgm:t>
    </dgm:pt>
    <dgm:pt modelId="{68EEB8F9-D380-4BD9-9E6F-847563B668BE}" type="parTrans" cxnId="{D3184455-908C-4475-A025-2CDCA1A1E7F7}">
      <dgm:prSet/>
      <dgm:spPr/>
      <dgm:t>
        <a:bodyPr/>
        <a:lstStyle/>
        <a:p>
          <a:endParaRPr lang="en-GB"/>
        </a:p>
      </dgm:t>
    </dgm:pt>
    <dgm:pt modelId="{085AEB09-7DD9-4F09-AF3E-E764BA3DD8DF}" type="sibTrans" cxnId="{D3184455-908C-4475-A025-2CDCA1A1E7F7}">
      <dgm:prSet/>
      <dgm:spPr/>
      <dgm:t>
        <a:bodyPr/>
        <a:lstStyle/>
        <a:p>
          <a:endParaRPr lang="en-GB"/>
        </a:p>
      </dgm:t>
    </dgm:pt>
    <dgm:pt modelId="{3BDBE1BD-8C49-420D-A46F-35FB367C7614}" type="pres">
      <dgm:prSet presAssocID="{CA550060-F78E-4F19-A6BE-150EB5655C5D}" presName="Name0" presStyleCnt="0">
        <dgm:presLayoutVars>
          <dgm:chMax val="7"/>
          <dgm:chPref val="7"/>
          <dgm:dir/>
        </dgm:presLayoutVars>
      </dgm:prSet>
      <dgm:spPr/>
      <dgm:t>
        <a:bodyPr/>
        <a:lstStyle/>
        <a:p>
          <a:endParaRPr lang="en-GB"/>
        </a:p>
      </dgm:t>
    </dgm:pt>
    <dgm:pt modelId="{D5EAEF8C-15DF-45C3-9BEE-232D1B6B0F56}" type="pres">
      <dgm:prSet presAssocID="{CA550060-F78E-4F19-A6BE-150EB5655C5D}" presName="Name1" presStyleCnt="0"/>
      <dgm:spPr/>
    </dgm:pt>
    <dgm:pt modelId="{1BB35ECB-83D5-44BF-AD4D-86D03CD216CC}" type="pres">
      <dgm:prSet presAssocID="{CA550060-F78E-4F19-A6BE-150EB5655C5D}" presName="cycle" presStyleCnt="0"/>
      <dgm:spPr/>
    </dgm:pt>
    <dgm:pt modelId="{B90D3A6A-918B-479E-AE73-7BE3F85BF805}" type="pres">
      <dgm:prSet presAssocID="{CA550060-F78E-4F19-A6BE-150EB5655C5D}" presName="srcNode" presStyleLbl="node1" presStyleIdx="0" presStyleCnt="5"/>
      <dgm:spPr/>
    </dgm:pt>
    <dgm:pt modelId="{5A1F64AD-FB74-49B0-990A-F330A7EFCB3A}" type="pres">
      <dgm:prSet presAssocID="{CA550060-F78E-4F19-A6BE-150EB5655C5D}" presName="conn" presStyleLbl="parChTrans1D2" presStyleIdx="0" presStyleCnt="1" custScaleX="106558" custScaleY="122142"/>
      <dgm:spPr/>
      <dgm:t>
        <a:bodyPr/>
        <a:lstStyle/>
        <a:p>
          <a:endParaRPr lang="en-GB"/>
        </a:p>
      </dgm:t>
    </dgm:pt>
    <dgm:pt modelId="{FD3E3627-183F-4DAC-AB60-ECA96E2BB1FA}" type="pres">
      <dgm:prSet presAssocID="{CA550060-F78E-4F19-A6BE-150EB5655C5D}" presName="extraNode" presStyleLbl="node1" presStyleIdx="0" presStyleCnt="5"/>
      <dgm:spPr/>
    </dgm:pt>
    <dgm:pt modelId="{28556C62-01F5-41C4-A3E9-1564AEDD105E}" type="pres">
      <dgm:prSet presAssocID="{CA550060-F78E-4F19-A6BE-150EB5655C5D}" presName="dstNode" presStyleLbl="node1" presStyleIdx="0" presStyleCnt="5"/>
      <dgm:spPr/>
    </dgm:pt>
    <dgm:pt modelId="{BD2109A9-815C-4C47-9BC0-B9F7E9355105}" type="pres">
      <dgm:prSet presAssocID="{83E7C29C-C126-4FD6-A201-7D6B6517D200}" presName="text_1" presStyleLbl="node1" presStyleIdx="0" presStyleCnt="5" custLinFactY="-90100" custLinFactNeighborX="-1999" custLinFactNeighborY="-100000">
        <dgm:presLayoutVars>
          <dgm:bulletEnabled val="1"/>
        </dgm:presLayoutVars>
      </dgm:prSet>
      <dgm:spPr/>
      <dgm:t>
        <a:bodyPr/>
        <a:lstStyle/>
        <a:p>
          <a:endParaRPr lang="en-GB"/>
        </a:p>
      </dgm:t>
    </dgm:pt>
    <dgm:pt modelId="{3CD573E6-3694-412E-AB39-0BA4D8B552FA}" type="pres">
      <dgm:prSet presAssocID="{83E7C29C-C126-4FD6-A201-7D6B6517D200}" presName="accent_1" presStyleCnt="0"/>
      <dgm:spPr/>
    </dgm:pt>
    <dgm:pt modelId="{71012049-F7DA-49BF-92B6-E4B2622DA12B}" type="pres">
      <dgm:prSet presAssocID="{83E7C29C-C126-4FD6-A201-7D6B6517D200}" presName="accentRepeatNode" presStyleLbl="solidFgAcc1" presStyleIdx="0" presStyleCnt="5" custLinFactY="-44546" custLinFactNeighborX="-10581" custLinFactNeighborY="-100000"/>
      <dgm:spPr/>
      <dgm:t>
        <a:bodyPr/>
        <a:lstStyle/>
        <a:p>
          <a:endParaRPr lang="en-GB"/>
        </a:p>
      </dgm:t>
    </dgm:pt>
    <dgm:pt modelId="{86295E70-DC48-4606-B179-C17E1BADFCD9}" type="pres">
      <dgm:prSet presAssocID="{1D02D6B5-8E4B-4ACB-B803-B381205E8293}" presName="text_2" presStyleLbl="node1" presStyleIdx="1" presStyleCnt="5" custLinFactY="-15499" custLinFactNeighborX="2291" custLinFactNeighborY="-100000">
        <dgm:presLayoutVars>
          <dgm:bulletEnabled val="1"/>
        </dgm:presLayoutVars>
      </dgm:prSet>
      <dgm:spPr/>
      <dgm:t>
        <a:bodyPr/>
        <a:lstStyle/>
        <a:p>
          <a:endParaRPr lang="en-GB"/>
        </a:p>
      </dgm:t>
    </dgm:pt>
    <dgm:pt modelId="{BA3993B7-818C-4DD5-BB4F-AF61E51A4651}" type="pres">
      <dgm:prSet presAssocID="{1D02D6B5-8E4B-4ACB-B803-B381205E8293}" presName="accent_2" presStyleCnt="0"/>
      <dgm:spPr/>
    </dgm:pt>
    <dgm:pt modelId="{B1565053-FD8F-42D8-9DD0-847F1CCCEE79}" type="pres">
      <dgm:prSet presAssocID="{1D02D6B5-8E4B-4ACB-B803-B381205E8293}" presName="accentRepeatNode" presStyleLbl="solidFgAcc1" presStyleIdx="1" presStyleCnt="5" custLinFactNeighborX="-22347" custLinFactNeighborY="-90721"/>
      <dgm:spPr/>
    </dgm:pt>
    <dgm:pt modelId="{AEFCCE5B-C694-4E3D-8CD2-0F2B11F0DD00}" type="pres">
      <dgm:prSet presAssocID="{8F61F90D-65D2-4EC0-9A55-93D243B34F24}" presName="text_3" presStyleLbl="node1" presStyleIdx="2" presStyleCnt="5" custLinFactNeighborX="-16" custLinFactNeighborY="-33676">
        <dgm:presLayoutVars>
          <dgm:bulletEnabled val="1"/>
        </dgm:presLayoutVars>
      </dgm:prSet>
      <dgm:spPr/>
      <dgm:t>
        <a:bodyPr/>
        <a:lstStyle/>
        <a:p>
          <a:endParaRPr lang="en-GB"/>
        </a:p>
      </dgm:t>
    </dgm:pt>
    <dgm:pt modelId="{E830F8F7-D54D-455D-8EC7-DAC8DA35DA04}" type="pres">
      <dgm:prSet presAssocID="{8F61F90D-65D2-4EC0-9A55-93D243B34F24}" presName="accent_3" presStyleCnt="0"/>
      <dgm:spPr/>
    </dgm:pt>
    <dgm:pt modelId="{ECCE1236-1DFF-4329-8A03-8BF8D0D8DB4E}" type="pres">
      <dgm:prSet presAssocID="{8F61F90D-65D2-4EC0-9A55-93D243B34F24}" presName="accentRepeatNode" presStyleLbl="solidFgAcc1" presStyleIdx="2" presStyleCnt="5" custLinFactNeighborX="-12302" custLinFactNeighborY="-26941"/>
      <dgm:spPr/>
    </dgm:pt>
    <dgm:pt modelId="{F6925212-697D-46CF-9B4A-E51116FEE32E}" type="pres">
      <dgm:prSet presAssocID="{192C5979-BFCF-4DFC-B0B7-7DDBD79D9B34}" presName="text_4" presStyleLbl="node1" presStyleIdx="3" presStyleCnt="5" custLinFactNeighborX="2291" custLinFactNeighborY="54899">
        <dgm:presLayoutVars>
          <dgm:bulletEnabled val="1"/>
        </dgm:presLayoutVars>
      </dgm:prSet>
      <dgm:spPr/>
      <dgm:t>
        <a:bodyPr/>
        <a:lstStyle/>
        <a:p>
          <a:endParaRPr lang="en-GB"/>
        </a:p>
      </dgm:t>
    </dgm:pt>
    <dgm:pt modelId="{8ABDDE90-3857-4D3F-8118-EDFD8485096C}" type="pres">
      <dgm:prSet presAssocID="{192C5979-BFCF-4DFC-B0B7-7DDBD79D9B34}" presName="accent_4" presStyleCnt="0"/>
      <dgm:spPr/>
    </dgm:pt>
    <dgm:pt modelId="{DF8F6FB7-676B-4C99-9B55-C905A8947424}" type="pres">
      <dgm:prSet presAssocID="{192C5979-BFCF-4DFC-B0B7-7DDBD79D9B34}" presName="accentRepeatNode" presStyleLbl="solidFgAcc1" presStyleIdx="3" presStyleCnt="5" custLinFactNeighborX="-17565" custLinFactNeighborY="43920"/>
      <dgm:spPr/>
    </dgm:pt>
    <dgm:pt modelId="{A5C0B6B9-7389-4494-9D3F-A4D488B2E9C6}" type="pres">
      <dgm:prSet presAssocID="{E4B34213-4A7F-43AB-8B11-F5956F763490}" presName="text_5" presStyleLbl="node1" presStyleIdx="4" presStyleCnt="5" custLinFactY="17142" custLinFactNeighborX="320" custLinFactNeighborY="100000">
        <dgm:presLayoutVars>
          <dgm:bulletEnabled val="1"/>
        </dgm:presLayoutVars>
      </dgm:prSet>
      <dgm:spPr/>
      <dgm:t>
        <a:bodyPr/>
        <a:lstStyle/>
        <a:p>
          <a:endParaRPr lang="en-GB"/>
        </a:p>
      </dgm:t>
    </dgm:pt>
    <dgm:pt modelId="{E755FEE3-04D8-499C-BA8D-EC4D32981548}" type="pres">
      <dgm:prSet presAssocID="{E4B34213-4A7F-43AB-8B11-F5956F763490}" presName="accent_5" presStyleCnt="0"/>
      <dgm:spPr/>
    </dgm:pt>
    <dgm:pt modelId="{05F7DEE0-28AF-4528-B1BF-0A353CC6C16D}" type="pres">
      <dgm:prSet presAssocID="{E4B34213-4A7F-43AB-8B11-F5956F763490}" presName="accentRepeatNode" presStyleLbl="solidFgAcc1" presStyleIdx="4" presStyleCnt="5" custLinFactNeighborX="-13864" custLinFactNeighborY="95269"/>
      <dgm:spPr/>
      <dgm:t>
        <a:bodyPr/>
        <a:lstStyle/>
        <a:p>
          <a:endParaRPr lang="en-GB"/>
        </a:p>
      </dgm:t>
    </dgm:pt>
  </dgm:ptLst>
  <dgm:cxnLst>
    <dgm:cxn modelId="{46B26053-71E9-406F-8E1F-F246594DF853}" type="presOf" srcId="{83E7C29C-C126-4FD6-A201-7D6B6517D200}" destId="{BD2109A9-815C-4C47-9BC0-B9F7E9355105}" srcOrd="0" destOrd="0" presId="urn:microsoft.com/office/officeart/2008/layout/VerticalCurvedList"/>
    <dgm:cxn modelId="{F5303BAD-7772-44E6-8658-0EE3D29B2A78}" type="presOf" srcId="{192C5979-BFCF-4DFC-B0B7-7DDBD79D9B34}" destId="{F6925212-697D-46CF-9B4A-E51116FEE32E}" srcOrd="0" destOrd="0" presId="urn:microsoft.com/office/officeart/2008/layout/VerticalCurvedList"/>
    <dgm:cxn modelId="{C192688F-9158-41F0-B138-D3FC6674FCDF}" srcId="{CA550060-F78E-4F19-A6BE-150EB5655C5D}" destId="{1D02D6B5-8E4B-4ACB-B803-B381205E8293}" srcOrd="1" destOrd="0" parTransId="{8BECB4DE-DC6A-46D5-9F22-E41FE92F9BBC}" sibTransId="{A7460304-394F-44ED-8D2D-894BE20C07B6}"/>
    <dgm:cxn modelId="{A9B63C6C-1FF3-43DF-87AB-5E1B29366E3B}" srcId="{CA550060-F78E-4F19-A6BE-150EB5655C5D}" destId="{192C5979-BFCF-4DFC-B0B7-7DDBD79D9B34}" srcOrd="3" destOrd="0" parTransId="{69882A81-8BB2-4B17-AA6E-FFDFFD90B117}" sibTransId="{80EB3692-B7CA-4467-8D78-9B966F961674}"/>
    <dgm:cxn modelId="{0E567E1E-7F15-4FCD-9C85-33A683BEE130}" type="presOf" srcId="{8F61F90D-65D2-4EC0-9A55-93D243B34F24}" destId="{AEFCCE5B-C694-4E3D-8CD2-0F2B11F0DD00}" srcOrd="0" destOrd="0" presId="urn:microsoft.com/office/officeart/2008/layout/VerticalCurvedList"/>
    <dgm:cxn modelId="{1D002D1F-4F71-402A-8143-498E19C42669}" srcId="{CA550060-F78E-4F19-A6BE-150EB5655C5D}" destId="{83E7C29C-C126-4FD6-A201-7D6B6517D200}" srcOrd="0" destOrd="0" parTransId="{9D0BF420-DCB5-4EDF-8A08-24D721CAAB52}" sibTransId="{3E21EC8A-0E8A-48FD-945A-AF82FFBAF357}"/>
    <dgm:cxn modelId="{A65F0EB5-E2C8-4119-9E95-D395F4786A2F}" type="presOf" srcId="{1D02D6B5-8E4B-4ACB-B803-B381205E8293}" destId="{86295E70-DC48-4606-B179-C17E1BADFCD9}" srcOrd="0" destOrd="0" presId="urn:microsoft.com/office/officeart/2008/layout/VerticalCurvedList"/>
    <dgm:cxn modelId="{065AB16D-A982-4E84-A742-45DF8CC500C2}" type="presOf" srcId="{E4B34213-4A7F-43AB-8B11-F5956F763490}" destId="{A5C0B6B9-7389-4494-9D3F-A4D488B2E9C6}" srcOrd="0" destOrd="0" presId="urn:microsoft.com/office/officeart/2008/layout/VerticalCurvedList"/>
    <dgm:cxn modelId="{F4B7F798-9752-430F-AC20-26ED7590F131}" type="presOf" srcId="{CA550060-F78E-4F19-A6BE-150EB5655C5D}" destId="{3BDBE1BD-8C49-420D-A46F-35FB367C7614}" srcOrd="0" destOrd="0" presId="urn:microsoft.com/office/officeart/2008/layout/VerticalCurvedList"/>
    <dgm:cxn modelId="{D3184455-908C-4475-A025-2CDCA1A1E7F7}" srcId="{CA550060-F78E-4F19-A6BE-150EB5655C5D}" destId="{E4B34213-4A7F-43AB-8B11-F5956F763490}" srcOrd="4" destOrd="0" parTransId="{68EEB8F9-D380-4BD9-9E6F-847563B668BE}" sibTransId="{085AEB09-7DD9-4F09-AF3E-E764BA3DD8DF}"/>
    <dgm:cxn modelId="{0BE7FB08-3E9D-4D34-883E-934B8F16E564}" type="presOf" srcId="{3E21EC8A-0E8A-48FD-945A-AF82FFBAF357}" destId="{5A1F64AD-FB74-49B0-990A-F330A7EFCB3A}" srcOrd="0" destOrd="0" presId="urn:microsoft.com/office/officeart/2008/layout/VerticalCurvedList"/>
    <dgm:cxn modelId="{EF5B7695-234F-4A8E-8B2D-9EE3BC6DAA42}" srcId="{CA550060-F78E-4F19-A6BE-150EB5655C5D}" destId="{8F61F90D-65D2-4EC0-9A55-93D243B34F24}" srcOrd="2" destOrd="0" parTransId="{C5653F9C-449F-4710-99A0-E3F4147A2B1F}" sibTransId="{56F0AEED-B630-49A8-A8D5-A745D23D9156}"/>
    <dgm:cxn modelId="{E006ACAD-9D62-45BC-AB50-576F18E65B3E}" type="presParOf" srcId="{3BDBE1BD-8C49-420D-A46F-35FB367C7614}" destId="{D5EAEF8C-15DF-45C3-9BEE-232D1B6B0F56}" srcOrd="0" destOrd="0" presId="urn:microsoft.com/office/officeart/2008/layout/VerticalCurvedList"/>
    <dgm:cxn modelId="{E96F6EEC-EF19-4459-9BB4-59C6D98D3FDE}" type="presParOf" srcId="{D5EAEF8C-15DF-45C3-9BEE-232D1B6B0F56}" destId="{1BB35ECB-83D5-44BF-AD4D-86D03CD216CC}" srcOrd="0" destOrd="0" presId="urn:microsoft.com/office/officeart/2008/layout/VerticalCurvedList"/>
    <dgm:cxn modelId="{FD1AF0A6-7A7B-4BCF-8602-D41533EE8F70}" type="presParOf" srcId="{1BB35ECB-83D5-44BF-AD4D-86D03CD216CC}" destId="{B90D3A6A-918B-479E-AE73-7BE3F85BF805}" srcOrd="0" destOrd="0" presId="urn:microsoft.com/office/officeart/2008/layout/VerticalCurvedList"/>
    <dgm:cxn modelId="{12D1B8E3-466D-44E2-9D64-02536550F4EB}" type="presParOf" srcId="{1BB35ECB-83D5-44BF-AD4D-86D03CD216CC}" destId="{5A1F64AD-FB74-49B0-990A-F330A7EFCB3A}" srcOrd="1" destOrd="0" presId="urn:microsoft.com/office/officeart/2008/layout/VerticalCurvedList"/>
    <dgm:cxn modelId="{16DF01D5-AE14-4347-BF07-168AB0946C3E}" type="presParOf" srcId="{1BB35ECB-83D5-44BF-AD4D-86D03CD216CC}" destId="{FD3E3627-183F-4DAC-AB60-ECA96E2BB1FA}" srcOrd="2" destOrd="0" presId="urn:microsoft.com/office/officeart/2008/layout/VerticalCurvedList"/>
    <dgm:cxn modelId="{524DCEF0-FE14-4F89-A873-DF26FAF59763}" type="presParOf" srcId="{1BB35ECB-83D5-44BF-AD4D-86D03CD216CC}" destId="{28556C62-01F5-41C4-A3E9-1564AEDD105E}" srcOrd="3" destOrd="0" presId="urn:microsoft.com/office/officeart/2008/layout/VerticalCurvedList"/>
    <dgm:cxn modelId="{844BC517-C7AB-4B4F-9E59-F33D73220944}" type="presParOf" srcId="{D5EAEF8C-15DF-45C3-9BEE-232D1B6B0F56}" destId="{BD2109A9-815C-4C47-9BC0-B9F7E9355105}" srcOrd="1" destOrd="0" presId="urn:microsoft.com/office/officeart/2008/layout/VerticalCurvedList"/>
    <dgm:cxn modelId="{C8D34E49-CBA4-42AD-9315-85A7360BBF8C}" type="presParOf" srcId="{D5EAEF8C-15DF-45C3-9BEE-232D1B6B0F56}" destId="{3CD573E6-3694-412E-AB39-0BA4D8B552FA}" srcOrd="2" destOrd="0" presId="urn:microsoft.com/office/officeart/2008/layout/VerticalCurvedList"/>
    <dgm:cxn modelId="{7DCD6F63-7935-42F8-B76A-518DADCF0B11}" type="presParOf" srcId="{3CD573E6-3694-412E-AB39-0BA4D8B552FA}" destId="{71012049-F7DA-49BF-92B6-E4B2622DA12B}" srcOrd="0" destOrd="0" presId="urn:microsoft.com/office/officeart/2008/layout/VerticalCurvedList"/>
    <dgm:cxn modelId="{FC5D691B-8D45-45BC-AA0F-7A12EA27FC8C}" type="presParOf" srcId="{D5EAEF8C-15DF-45C3-9BEE-232D1B6B0F56}" destId="{86295E70-DC48-4606-B179-C17E1BADFCD9}" srcOrd="3" destOrd="0" presId="urn:microsoft.com/office/officeart/2008/layout/VerticalCurvedList"/>
    <dgm:cxn modelId="{7F7FD5F8-DCF6-4B66-996C-F199A7E865D2}" type="presParOf" srcId="{D5EAEF8C-15DF-45C3-9BEE-232D1B6B0F56}" destId="{BA3993B7-818C-4DD5-BB4F-AF61E51A4651}" srcOrd="4" destOrd="0" presId="urn:microsoft.com/office/officeart/2008/layout/VerticalCurvedList"/>
    <dgm:cxn modelId="{2CE9218A-FB58-486A-81B3-EFDB3FC20423}" type="presParOf" srcId="{BA3993B7-818C-4DD5-BB4F-AF61E51A4651}" destId="{B1565053-FD8F-42D8-9DD0-847F1CCCEE79}" srcOrd="0" destOrd="0" presId="urn:microsoft.com/office/officeart/2008/layout/VerticalCurvedList"/>
    <dgm:cxn modelId="{8DDE8F88-9E06-41C2-A595-E42503831EAD}" type="presParOf" srcId="{D5EAEF8C-15DF-45C3-9BEE-232D1B6B0F56}" destId="{AEFCCE5B-C694-4E3D-8CD2-0F2B11F0DD00}" srcOrd="5" destOrd="0" presId="urn:microsoft.com/office/officeart/2008/layout/VerticalCurvedList"/>
    <dgm:cxn modelId="{5FC79DAE-B3A9-44C9-95CC-A926777C21CB}" type="presParOf" srcId="{D5EAEF8C-15DF-45C3-9BEE-232D1B6B0F56}" destId="{E830F8F7-D54D-455D-8EC7-DAC8DA35DA04}" srcOrd="6" destOrd="0" presId="urn:microsoft.com/office/officeart/2008/layout/VerticalCurvedList"/>
    <dgm:cxn modelId="{AF028148-AAA7-4D20-9F92-2CC062367856}" type="presParOf" srcId="{E830F8F7-D54D-455D-8EC7-DAC8DA35DA04}" destId="{ECCE1236-1DFF-4329-8A03-8BF8D0D8DB4E}" srcOrd="0" destOrd="0" presId="urn:microsoft.com/office/officeart/2008/layout/VerticalCurvedList"/>
    <dgm:cxn modelId="{F6177C47-C4DF-49BF-881F-51787B08E62D}" type="presParOf" srcId="{D5EAEF8C-15DF-45C3-9BEE-232D1B6B0F56}" destId="{F6925212-697D-46CF-9B4A-E51116FEE32E}" srcOrd="7" destOrd="0" presId="urn:microsoft.com/office/officeart/2008/layout/VerticalCurvedList"/>
    <dgm:cxn modelId="{237F6058-1A54-4847-984B-C46F4F4703C1}" type="presParOf" srcId="{D5EAEF8C-15DF-45C3-9BEE-232D1B6B0F56}" destId="{8ABDDE90-3857-4D3F-8118-EDFD8485096C}" srcOrd="8" destOrd="0" presId="urn:microsoft.com/office/officeart/2008/layout/VerticalCurvedList"/>
    <dgm:cxn modelId="{552771B1-5F6D-43E5-82B8-8750EFDBDEE5}" type="presParOf" srcId="{8ABDDE90-3857-4D3F-8118-EDFD8485096C}" destId="{DF8F6FB7-676B-4C99-9B55-C905A8947424}" srcOrd="0" destOrd="0" presId="urn:microsoft.com/office/officeart/2008/layout/VerticalCurvedList"/>
    <dgm:cxn modelId="{8FB08D46-88BD-4547-B95E-417267EE7ED1}" type="presParOf" srcId="{D5EAEF8C-15DF-45C3-9BEE-232D1B6B0F56}" destId="{A5C0B6B9-7389-4494-9D3F-A4D488B2E9C6}" srcOrd="9" destOrd="0" presId="urn:microsoft.com/office/officeart/2008/layout/VerticalCurvedList"/>
    <dgm:cxn modelId="{C36D8664-7741-4C2F-9B8A-BAF667480D7D}" type="presParOf" srcId="{D5EAEF8C-15DF-45C3-9BEE-232D1B6B0F56}" destId="{E755FEE3-04D8-499C-BA8D-EC4D32981548}" srcOrd="10" destOrd="0" presId="urn:microsoft.com/office/officeart/2008/layout/VerticalCurvedList"/>
    <dgm:cxn modelId="{AFF16BE9-B073-4234-86D1-64036C1ABAF7}" type="presParOf" srcId="{E755FEE3-04D8-499C-BA8D-EC4D32981548}" destId="{05F7DEE0-28AF-4528-B1BF-0A353CC6C16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F64AD-FB74-49B0-990A-F330A7EFCB3A}">
      <dsp:nvSpPr>
        <dsp:cNvPr id="0" name=""/>
        <dsp:cNvSpPr/>
      </dsp:nvSpPr>
      <dsp:spPr>
        <a:xfrm>
          <a:off x="-4632912" y="-82168"/>
          <a:ext cx="5660083" cy="6487864"/>
        </a:xfrm>
        <a:prstGeom prst="blockArc">
          <a:avLst>
            <a:gd name="adj1" fmla="val 18900000"/>
            <a:gd name="adj2" fmla="val 2700000"/>
            <a:gd name="adj3" fmla="val 40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109A9-815C-4C47-9BC0-B9F7E9355105}">
      <dsp:nvSpPr>
        <dsp:cNvPr id="0" name=""/>
        <dsp:cNvSpPr/>
      </dsp:nvSpPr>
      <dsp:spPr>
        <a:xfrm>
          <a:off x="318919" y="498589"/>
          <a:ext cx="2728563" cy="49317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1459"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Integrated Care System (ICS)</a:t>
          </a:r>
          <a:endParaRPr lang="en-GB" sz="1400" kern="1200" dirty="0"/>
        </a:p>
      </dsp:txBody>
      <dsp:txXfrm>
        <a:off x="318919" y="498589"/>
        <a:ext cx="2728563" cy="493176"/>
      </dsp:txXfrm>
    </dsp:sp>
    <dsp:sp modelId="{71012049-F7DA-49BF-92B6-E4B2622DA12B}">
      <dsp:nvSpPr>
        <dsp:cNvPr id="0" name=""/>
        <dsp:cNvSpPr/>
      </dsp:nvSpPr>
      <dsp:spPr>
        <a:xfrm>
          <a:off x="0" y="483387"/>
          <a:ext cx="616470" cy="6164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95E70-DC48-4606-B179-C17E1BADFCD9}">
      <dsp:nvSpPr>
        <dsp:cNvPr id="0" name=""/>
        <dsp:cNvSpPr/>
      </dsp:nvSpPr>
      <dsp:spPr>
        <a:xfrm>
          <a:off x="780153" y="1606032"/>
          <a:ext cx="2375167" cy="49317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1459"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Integrated Care Partnerships (ICP)</a:t>
          </a:r>
          <a:endParaRPr lang="en-GB" sz="1400" kern="1200" dirty="0"/>
        </a:p>
      </dsp:txBody>
      <dsp:txXfrm>
        <a:off x="780153" y="1606032"/>
        <a:ext cx="2375167" cy="493176"/>
      </dsp:txXfrm>
    </dsp:sp>
    <dsp:sp modelId="{B1565053-FD8F-42D8-9DD0-847F1CCCEE79}">
      <dsp:nvSpPr>
        <dsp:cNvPr id="0" name=""/>
        <dsp:cNvSpPr/>
      </dsp:nvSpPr>
      <dsp:spPr>
        <a:xfrm>
          <a:off x="311302" y="1608018"/>
          <a:ext cx="616470" cy="6164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FCCE5B-C694-4E3D-8CD2-0F2B11F0DD00}">
      <dsp:nvSpPr>
        <dsp:cNvPr id="0" name=""/>
        <dsp:cNvSpPr/>
      </dsp:nvSpPr>
      <dsp:spPr>
        <a:xfrm>
          <a:off x="834960" y="2749092"/>
          <a:ext cx="2266703" cy="49317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1459"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Primary Care Network</a:t>
          </a:r>
          <a:endParaRPr lang="en-GB" sz="1400" kern="1200" dirty="0"/>
        </a:p>
      </dsp:txBody>
      <dsp:txXfrm>
        <a:off x="834960" y="2749092"/>
        <a:ext cx="2266703" cy="493176"/>
      </dsp:txXfrm>
    </dsp:sp>
    <dsp:sp modelId="{ECCE1236-1DFF-4329-8A03-8BF8D0D8DB4E}">
      <dsp:nvSpPr>
        <dsp:cNvPr id="0" name=""/>
        <dsp:cNvSpPr/>
      </dsp:nvSpPr>
      <dsp:spPr>
        <a:xfrm>
          <a:off x="451249" y="2687444"/>
          <a:ext cx="616470" cy="6164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25212-697D-46CF-9B4A-E51116FEE32E}">
      <dsp:nvSpPr>
        <dsp:cNvPr id="0" name=""/>
        <dsp:cNvSpPr/>
      </dsp:nvSpPr>
      <dsp:spPr>
        <a:xfrm>
          <a:off x="780153" y="3925452"/>
          <a:ext cx="2375167" cy="49317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1459"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Practice</a:t>
          </a:r>
          <a:endParaRPr lang="en-GB" sz="1400" kern="1200" dirty="0"/>
        </a:p>
      </dsp:txBody>
      <dsp:txXfrm>
        <a:off x="780153" y="3925452"/>
        <a:ext cx="2375167" cy="493176"/>
      </dsp:txXfrm>
    </dsp:sp>
    <dsp:sp modelId="{DF8F6FB7-676B-4C99-9B55-C905A8947424}">
      <dsp:nvSpPr>
        <dsp:cNvPr id="0" name=""/>
        <dsp:cNvSpPr/>
      </dsp:nvSpPr>
      <dsp:spPr>
        <a:xfrm>
          <a:off x="310340" y="3863810"/>
          <a:ext cx="616470" cy="6164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0B6B9-7389-4494-9D3F-A4D488B2E9C6}">
      <dsp:nvSpPr>
        <dsp:cNvPr id="0" name=""/>
        <dsp:cNvSpPr/>
      </dsp:nvSpPr>
      <dsp:spPr>
        <a:xfrm>
          <a:off x="382194" y="4971948"/>
          <a:ext cx="2728563" cy="49317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1459"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Person</a:t>
          </a:r>
          <a:r>
            <a:rPr lang="en-GB" sz="1700" kern="1200" dirty="0" smtClean="0"/>
            <a:t> </a:t>
          </a:r>
          <a:endParaRPr lang="en-GB" sz="1700" kern="1200" dirty="0"/>
        </a:p>
      </dsp:txBody>
      <dsp:txXfrm>
        <a:off x="382194" y="4971948"/>
        <a:ext cx="2728563" cy="493176"/>
      </dsp:txXfrm>
    </dsp:sp>
    <dsp:sp modelId="{05F7DEE0-28AF-4528-B1BF-0A353CC6C16D}">
      <dsp:nvSpPr>
        <dsp:cNvPr id="0" name=""/>
        <dsp:cNvSpPr/>
      </dsp:nvSpPr>
      <dsp:spPr>
        <a:xfrm>
          <a:off x="0" y="4919890"/>
          <a:ext cx="616470" cy="6164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F64AD-FB74-49B0-990A-F330A7EFCB3A}">
      <dsp:nvSpPr>
        <dsp:cNvPr id="0" name=""/>
        <dsp:cNvSpPr/>
      </dsp:nvSpPr>
      <dsp:spPr>
        <a:xfrm>
          <a:off x="-4632912" y="-82168"/>
          <a:ext cx="5660083" cy="6487864"/>
        </a:xfrm>
        <a:prstGeom prst="blockArc">
          <a:avLst>
            <a:gd name="adj1" fmla="val 18900000"/>
            <a:gd name="adj2" fmla="val 2700000"/>
            <a:gd name="adj3" fmla="val 40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109A9-815C-4C47-9BC0-B9F7E9355105}">
      <dsp:nvSpPr>
        <dsp:cNvPr id="0" name=""/>
        <dsp:cNvSpPr/>
      </dsp:nvSpPr>
      <dsp:spPr>
        <a:xfrm>
          <a:off x="318919" y="498589"/>
          <a:ext cx="2728563" cy="49317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1459"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Integrated Care System (ICS)</a:t>
          </a:r>
          <a:endParaRPr lang="en-GB" sz="1400" kern="1200" dirty="0"/>
        </a:p>
      </dsp:txBody>
      <dsp:txXfrm>
        <a:off x="318919" y="498589"/>
        <a:ext cx="2728563" cy="493176"/>
      </dsp:txXfrm>
    </dsp:sp>
    <dsp:sp modelId="{71012049-F7DA-49BF-92B6-E4B2622DA12B}">
      <dsp:nvSpPr>
        <dsp:cNvPr id="0" name=""/>
        <dsp:cNvSpPr/>
      </dsp:nvSpPr>
      <dsp:spPr>
        <a:xfrm>
          <a:off x="0" y="483387"/>
          <a:ext cx="616470" cy="6164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95E70-DC48-4606-B179-C17E1BADFCD9}">
      <dsp:nvSpPr>
        <dsp:cNvPr id="0" name=""/>
        <dsp:cNvSpPr/>
      </dsp:nvSpPr>
      <dsp:spPr>
        <a:xfrm>
          <a:off x="780153" y="1606032"/>
          <a:ext cx="2375167" cy="49317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1459"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Integrated Care Partnerships (ICP)</a:t>
          </a:r>
          <a:endParaRPr lang="en-GB" sz="1400" kern="1200" dirty="0"/>
        </a:p>
      </dsp:txBody>
      <dsp:txXfrm>
        <a:off x="780153" y="1606032"/>
        <a:ext cx="2375167" cy="493176"/>
      </dsp:txXfrm>
    </dsp:sp>
    <dsp:sp modelId="{B1565053-FD8F-42D8-9DD0-847F1CCCEE79}">
      <dsp:nvSpPr>
        <dsp:cNvPr id="0" name=""/>
        <dsp:cNvSpPr/>
      </dsp:nvSpPr>
      <dsp:spPr>
        <a:xfrm>
          <a:off x="280861" y="1554731"/>
          <a:ext cx="616470" cy="6164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FCCE5B-C694-4E3D-8CD2-0F2B11F0DD00}">
      <dsp:nvSpPr>
        <dsp:cNvPr id="0" name=""/>
        <dsp:cNvSpPr/>
      </dsp:nvSpPr>
      <dsp:spPr>
        <a:xfrm>
          <a:off x="834960" y="2749092"/>
          <a:ext cx="2266703" cy="49317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1459"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Primary Care Network</a:t>
          </a:r>
          <a:endParaRPr lang="en-GB" sz="1400" kern="1200" dirty="0"/>
        </a:p>
      </dsp:txBody>
      <dsp:txXfrm>
        <a:off x="834960" y="2749092"/>
        <a:ext cx="2266703" cy="493176"/>
      </dsp:txXfrm>
    </dsp:sp>
    <dsp:sp modelId="{ECCE1236-1DFF-4329-8A03-8BF8D0D8DB4E}">
      <dsp:nvSpPr>
        <dsp:cNvPr id="0" name=""/>
        <dsp:cNvSpPr/>
      </dsp:nvSpPr>
      <dsp:spPr>
        <a:xfrm>
          <a:off x="451249" y="2687444"/>
          <a:ext cx="616470" cy="6164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25212-697D-46CF-9B4A-E51116FEE32E}">
      <dsp:nvSpPr>
        <dsp:cNvPr id="0" name=""/>
        <dsp:cNvSpPr/>
      </dsp:nvSpPr>
      <dsp:spPr>
        <a:xfrm>
          <a:off x="780153" y="3925452"/>
          <a:ext cx="2375167" cy="49317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1459"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Practice</a:t>
          </a:r>
          <a:endParaRPr lang="en-GB" sz="1400" kern="1200" dirty="0"/>
        </a:p>
      </dsp:txBody>
      <dsp:txXfrm>
        <a:off x="780153" y="3925452"/>
        <a:ext cx="2375167" cy="493176"/>
      </dsp:txXfrm>
    </dsp:sp>
    <dsp:sp modelId="{DF8F6FB7-676B-4C99-9B55-C905A8947424}">
      <dsp:nvSpPr>
        <dsp:cNvPr id="0" name=""/>
        <dsp:cNvSpPr/>
      </dsp:nvSpPr>
      <dsp:spPr>
        <a:xfrm>
          <a:off x="310340" y="3863810"/>
          <a:ext cx="616470" cy="6164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0B6B9-7389-4494-9D3F-A4D488B2E9C6}">
      <dsp:nvSpPr>
        <dsp:cNvPr id="0" name=""/>
        <dsp:cNvSpPr/>
      </dsp:nvSpPr>
      <dsp:spPr>
        <a:xfrm>
          <a:off x="382194" y="4971948"/>
          <a:ext cx="2728563" cy="49317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1459"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Person</a:t>
          </a:r>
          <a:r>
            <a:rPr lang="en-GB" sz="1700" kern="1200" dirty="0" smtClean="0"/>
            <a:t> </a:t>
          </a:r>
          <a:endParaRPr lang="en-GB" sz="1700" kern="1200" dirty="0"/>
        </a:p>
      </dsp:txBody>
      <dsp:txXfrm>
        <a:off x="382194" y="4971948"/>
        <a:ext cx="2728563" cy="493176"/>
      </dsp:txXfrm>
    </dsp:sp>
    <dsp:sp modelId="{05F7DEE0-28AF-4528-B1BF-0A353CC6C16D}">
      <dsp:nvSpPr>
        <dsp:cNvPr id="0" name=""/>
        <dsp:cNvSpPr/>
      </dsp:nvSpPr>
      <dsp:spPr>
        <a:xfrm>
          <a:off x="0" y="4919890"/>
          <a:ext cx="616470" cy="6164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NULL"/></Relationships>
</file>

<file path=ppt/drawings/drawing1.xml><?xml version="1.0" encoding="utf-8"?>
<c:userShapes xmlns:c="http://schemas.openxmlformats.org/drawingml/2006/chart">
  <cdr:relSizeAnchor xmlns:cdr="http://schemas.openxmlformats.org/drawingml/2006/chartDrawing">
    <cdr:from>
      <cdr:x>0</cdr:x>
      <cdr:y>0.48832</cdr:y>
    </cdr:from>
    <cdr:to>
      <cdr:x>0.22972</cdr:x>
      <cdr:y>0.70149</cdr:y>
    </cdr:to>
    <cdr:sp macro="" textlink="">
      <cdr:nvSpPr>
        <cdr:cNvPr id="2" name="TextBox 6"/>
        <cdr:cNvSpPr txBox="1"/>
      </cdr:nvSpPr>
      <cdr:spPr>
        <a:xfrm xmlns:a="http://schemas.openxmlformats.org/drawingml/2006/main">
          <a:off x="-3559499" y="1339559"/>
          <a:ext cx="1050289"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GB" sz="1600" b="1" u="sng" dirty="0" smtClean="0">
              <a:solidFill>
                <a:schemeClr val="accent2"/>
              </a:solidFill>
            </a:rPr>
            <a:t>Current</a:t>
          </a:r>
        </a:p>
        <a:p xmlns:a="http://schemas.openxmlformats.org/drawingml/2006/main">
          <a:pPr algn="ctr"/>
          <a:r>
            <a:rPr lang="en-GB" sz="1600" b="1" u="sng" dirty="0" smtClean="0">
              <a:solidFill>
                <a:schemeClr val="accent1"/>
              </a:solidFill>
            </a:rPr>
            <a:t>Previous</a:t>
          </a:r>
          <a:endParaRPr lang="en-GB" sz="1600" b="1" u="sng" dirty="0">
            <a:solidFill>
              <a:schemeClr val="accent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FAAB0-1CD5-4FE6-9879-CE9B4D81A8E2}" type="datetimeFigureOut">
              <a:rPr lang="en-GB" smtClean="0"/>
              <a:t>08/05/2019</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CEC63-7876-4D24-8699-3AC623E2B348}" type="slidenum">
              <a:rPr lang="en-GB" smtClean="0"/>
              <a:t>‹#›</a:t>
            </a:fld>
            <a:endParaRPr lang="en-GB"/>
          </a:p>
        </p:txBody>
      </p:sp>
    </p:spTree>
    <p:extLst>
      <p:ext uri="{BB962C8B-B14F-4D97-AF65-F5344CB8AC3E}">
        <p14:creationId xmlns:p14="http://schemas.microsoft.com/office/powerpoint/2010/main" val="428636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77838" fontAlgn="base">
              <a:spcBef>
                <a:spcPct val="0"/>
              </a:spcBef>
              <a:spcAft>
                <a:spcPct val="0"/>
              </a:spcAft>
            </a:pPr>
            <a:fld id="{09F82A9A-93F9-40A1-A4D9-0A6E9B7846C0}" type="slidenum">
              <a:rPr lang="en-GB" smtClean="0"/>
              <a:pPr defTabSz="477838" fontAlgn="base">
                <a:spcBef>
                  <a:spcPct val="0"/>
                </a:spcBef>
                <a:spcAft>
                  <a:spcPct val="0"/>
                </a:spcAft>
              </a:pPr>
              <a:t>0</a:t>
            </a:fld>
            <a:endParaRPr lang="en-GB"/>
          </a:p>
        </p:txBody>
      </p:sp>
    </p:spTree>
    <p:extLst>
      <p:ext uri="{BB962C8B-B14F-4D97-AF65-F5344CB8AC3E}">
        <p14:creationId xmlns:p14="http://schemas.microsoft.com/office/powerpoint/2010/main" val="119063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27729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Our ultimate aim for older people is to support their needs better and stop them going into hospital. </a:t>
            </a:r>
            <a:endParaRPr lang="en-GB"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know that every day in Kent and Medway around 1,000 people are in a hospital bed when they don’t need to be or want to be.</a:t>
            </a:r>
            <a:endParaRPr lang="en-GB"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 of the reasons why older people stay too long in hospital are:</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have to wait for care to be in place to support them going home</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need a social care assessment or an occupational health assessment</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or they need a residential home place.</a:t>
            </a:r>
            <a:endParaRPr lang="en-GB"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illustrate how we would like to improve care and treat more people at home, we’ve created ‘Dorothy’, an example patient. By demonstrating what we think her care should look like, we can look at how our proposed model might work.</a:t>
            </a:r>
            <a:endParaRPr lang="en-GB"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imagine Dorothy is 79, and frail. She has </a:t>
            </a:r>
            <a:r>
              <a:rPr lang="en-GB" sz="1200" kern="1200" dirty="0">
                <a:solidFill>
                  <a:schemeClr val="tx1"/>
                </a:solidFill>
                <a:effectLst/>
                <a:latin typeface="+mn-lt"/>
                <a:ea typeface="+mn-ea"/>
                <a:cs typeface="+mn-cs"/>
              </a:rPr>
              <a:t>type 2 diabetes, Chronic Obstructive Pulmonary Disease (COPD), memory loss and depression. She lives with her husband Bill, who also has type 2 diabetes, and is her main carer.</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have eight ambitions for Dorothy and people like her which are:</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helping Dorothy to look after herself</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organising her care better</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keeping her safe in her home</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joining-up the team looking after her</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having one number for her to call for help, advice or support</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responding rapidly to her at home when she becomes unwell and needs it</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making sure Dorothy can get home from hospital quickly and safely</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giving Dorothy, her GP and the people looking after her better access to expert advice and faster access to her test results in the community</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following eight slides will explore these further …  </a:t>
            </a:r>
            <a:endParaRPr lang="en-GB" sz="1100" kern="1200" dirty="0">
              <a:solidFill>
                <a:schemeClr val="tx1"/>
              </a:solidFill>
              <a:effectLst/>
              <a:latin typeface="+mn-lt"/>
              <a:ea typeface="+mn-ea"/>
              <a:cs typeface="+mn-cs"/>
            </a:endParaRPr>
          </a:p>
          <a:p>
            <a:pPr marL="0" indent="0">
              <a:buFont typeface="Arial" panose="020B0604020202020204" pitchFamily="34" charset="0"/>
              <a:buNone/>
            </a:pPr>
            <a:endParaRPr lang="en-GB" sz="1200" b="1" dirty="0">
              <a:solidFill>
                <a:srgbClr val="BF1D73"/>
              </a:solidFill>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BB117E-7312-4795-AD23-87CA106C10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409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906000" cy="264695"/>
          </a:xfrm>
          <a:prstGeom prst="rect">
            <a:avLst/>
          </a:prstGeom>
          <a:solidFill>
            <a:schemeClr val="accent1"/>
          </a:solidFill>
          <a:ln w="9525" cap="flat" cmpd="sng" algn="ctr">
            <a:noFill/>
            <a:prstDash val="solid"/>
          </a:ln>
          <a:effectLst/>
        </p:spPr>
        <p:txBody>
          <a:bodyPr lIns="71836" tIns="35918" rIns="71836" bIns="35918" rtlCol="0" anchor="ctr">
            <a:noAutofit/>
          </a:bodyPr>
          <a:lstStyle/>
          <a:p>
            <a:pPr algn="r"/>
            <a:endParaRPr lang="en-GB" sz="1138" b="0" i="0" dirty="0">
              <a:solidFill>
                <a:schemeClr val="bg1"/>
              </a:solidFill>
              <a:latin typeface="Arial" panose="020B0604020202020204" pitchFamily="34" charset="0"/>
              <a:cs typeface="Arial" panose="020B0604020202020204" pitchFamily="34" charset="0"/>
            </a:endParaRPr>
          </a:p>
        </p:txBody>
      </p:sp>
      <p:sp>
        <p:nvSpPr>
          <p:cNvPr id="3" name="Title 1"/>
          <p:cNvSpPr>
            <a:spLocks noGrp="1"/>
          </p:cNvSpPr>
          <p:nvPr>
            <p:ph type="ctrTitle"/>
          </p:nvPr>
        </p:nvSpPr>
        <p:spPr>
          <a:xfrm>
            <a:off x="1476789" y="2161337"/>
            <a:ext cx="7429500" cy="2387600"/>
          </a:xfrm>
        </p:spPr>
        <p:txBody>
          <a:bodyPr anchor="b">
            <a:normAutofit/>
          </a:bodyPr>
          <a:lstStyle>
            <a:lvl1pPr algn="l">
              <a:defRPr sz="3575"/>
            </a:lvl1pPr>
          </a:lstStyle>
          <a:p>
            <a:r>
              <a:rPr lang="en-US" smtClean="0"/>
              <a:t>Click to edit Master title style</a:t>
            </a:r>
            <a:endParaRPr lang="en-GB" dirty="0"/>
          </a:p>
        </p:txBody>
      </p:sp>
      <p:sp>
        <p:nvSpPr>
          <p:cNvPr id="5" name="Subtitle 2"/>
          <p:cNvSpPr>
            <a:spLocks noGrp="1"/>
          </p:cNvSpPr>
          <p:nvPr>
            <p:ph type="subTitle" idx="1"/>
          </p:nvPr>
        </p:nvSpPr>
        <p:spPr>
          <a:xfrm>
            <a:off x="1476789" y="4557750"/>
            <a:ext cx="7429500" cy="371764"/>
          </a:xfrm>
          <a:prstGeom prst="rect">
            <a:avLst/>
          </a:prstGeom>
        </p:spPr>
        <p:txBody>
          <a:bodyPr/>
          <a:lstStyle>
            <a:lvl1pPr marL="0" indent="0" algn="l">
              <a:buNone/>
              <a:defRPr sz="1463"/>
            </a:lvl1pPr>
            <a:lvl2pPr marL="278606" indent="0" algn="ctr">
              <a:buNone/>
              <a:defRPr sz="1219"/>
            </a:lvl2pPr>
            <a:lvl3pPr marL="557213" indent="0" algn="ctr">
              <a:buNone/>
              <a:defRPr sz="1097"/>
            </a:lvl3pPr>
            <a:lvl4pPr marL="835819" indent="0" algn="ctr">
              <a:buNone/>
              <a:defRPr sz="975"/>
            </a:lvl4pPr>
            <a:lvl5pPr marL="1114425" indent="0" algn="ctr">
              <a:buNone/>
              <a:defRPr sz="975"/>
            </a:lvl5pPr>
            <a:lvl6pPr marL="1393031" indent="0" algn="ctr">
              <a:buNone/>
              <a:defRPr sz="975"/>
            </a:lvl6pPr>
            <a:lvl7pPr marL="1671638" indent="0" algn="ctr">
              <a:buNone/>
              <a:defRPr sz="975"/>
            </a:lvl7pPr>
            <a:lvl8pPr marL="1950244" indent="0" algn="ctr">
              <a:buNone/>
              <a:defRPr sz="975"/>
            </a:lvl8pPr>
            <a:lvl9pPr marL="2228850" indent="0" algn="ctr">
              <a:buNone/>
              <a:defRPr sz="975"/>
            </a:lvl9pPr>
          </a:lstStyle>
          <a:p>
            <a:r>
              <a:rPr lang="en-US" smtClean="0"/>
              <a:t>Click to edit Master subtitle style</a:t>
            </a:r>
            <a:endParaRPr lang="en-GB" dirty="0"/>
          </a:p>
        </p:txBody>
      </p:sp>
      <p:pic>
        <p:nvPicPr>
          <p:cNvPr id="6" name="Picture 7" descr="KCC.png"/>
          <p:cNvPicPr>
            <a:picLocks noChangeAspect="1"/>
          </p:cNvPicPr>
          <p:nvPr userDrawn="1"/>
        </p:nvPicPr>
        <p:blipFill rotWithShape="1">
          <a:blip r:embed="rId3"/>
          <a:srcRect t="18740" b="18578"/>
          <a:stretch/>
        </p:blipFill>
        <p:spPr bwMode="auto">
          <a:xfrm>
            <a:off x="7714552" y="6104918"/>
            <a:ext cx="787687" cy="493736"/>
          </a:xfrm>
          <a:prstGeom prst="rect">
            <a:avLst/>
          </a:prstGeom>
          <a:noFill/>
          <a:ln w="9525">
            <a:noFill/>
            <a:miter lim="800000"/>
            <a:headEnd/>
            <a:tailEnd/>
          </a:ln>
        </p:spPr>
      </p:pic>
      <p:pic>
        <p:nvPicPr>
          <p:cNvPr id="7" name="Picture 8" descr="Medway Council.jpg"/>
          <p:cNvPicPr>
            <a:picLocks noChangeAspect="1"/>
          </p:cNvPicPr>
          <p:nvPr userDrawn="1"/>
        </p:nvPicPr>
        <p:blipFill>
          <a:blip r:embed="rId4">
            <a:clrChange>
              <a:clrFrom>
                <a:srgbClr val="FEFEFE"/>
              </a:clrFrom>
              <a:clrTo>
                <a:srgbClr val="FEFEFE">
                  <a:alpha val="0"/>
                </a:srgbClr>
              </a:clrTo>
            </a:clrChange>
          </a:blip>
          <a:srcRect/>
          <a:stretch>
            <a:fillRect/>
          </a:stretch>
        </p:blipFill>
        <p:spPr bwMode="auto">
          <a:xfrm>
            <a:off x="6876039" y="6104919"/>
            <a:ext cx="713880" cy="493735"/>
          </a:xfrm>
          <a:prstGeom prst="rect">
            <a:avLst/>
          </a:prstGeom>
          <a:noFill/>
          <a:ln w="9525">
            <a:noFill/>
            <a:miter lim="800000"/>
            <a:headEnd/>
            <a:tailEnd/>
          </a:ln>
        </p:spPr>
      </p:pic>
      <p:pic>
        <p:nvPicPr>
          <p:cNvPr id="8" name="Picture 9" descr="NHS logo.jpg"/>
          <p:cNvPicPr>
            <a:picLocks noChangeAspect="1"/>
          </p:cNvPicPr>
          <p:nvPr userDrawn="1"/>
        </p:nvPicPr>
        <p:blipFill>
          <a:blip r:embed="rId5"/>
          <a:srcRect/>
          <a:stretch>
            <a:fillRect/>
          </a:stretch>
        </p:blipFill>
        <p:spPr bwMode="auto">
          <a:xfrm>
            <a:off x="8683022" y="6237524"/>
            <a:ext cx="893038" cy="361129"/>
          </a:xfrm>
          <a:prstGeom prst="rect">
            <a:avLst/>
          </a:prstGeom>
          <a:noFill/>
          <a:ln w="9525">
            <a:noFill/>
            <a:miter lim="800000"/>
            <a:headEnd/>
            <a:tailEnd/>
          </a:ln>
        </p:spPr>
      </p:pic>
      <p:sp>
        <p:nvSpPr>
          <p:cNvPr id="2" name="Rectangle 1"/>
          <p:cNvSpPr/>
          <p:nvPr userDrawn="1"/>
        </p:nvSpPr>
        <p:spPr>
          <a:xfrm>
            <a:off x="0" y="6099909"/>
            <a:ext cx="6751406" cy="646331"/>
          </a:xfrm>
          <a:prstGeom prst="rect">
            <a:avLst/>
          </a:prstGeom>
        </p:spPr>
        <p:txBody>
          <a:bodyPr wrap="square">
            <a:spAutoFit/>
          </a:bodyPr>
          <a:lstStyle/>
          <a:p>
            <a:r>
              <a:rPr lang="en-GB" sz="1200" i="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Transforming health and social care in Kent and Medway </a:t>
            </a:r>
            <a:r>
              <a:rPr lang="en-GB" sz="12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is a partnership of all the NHS organisations in Kent and Medway, Kent County Council and Medway Council. We are working together to develop and deliver the Sustainability and Transformation Plan for our area</a:t>
            </a:r>
            <a:r>
              <a:rPr lang="en-GB" sz="1200" i="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dirty="0"/>
          </a:p>
        </p:txBody>
      </p:sp>
    </p:spTree>
    <p:extLst>
      <p:ext uri="{BB962C8B-B14F-4D97-AF65-F5344CB8AC3E}">
        <p14:creationId xmlns:p14="http://schemas.microsoft.com/office/powerpoint/2010/main" val="401714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636563" cy="2852737"/>
          </a:xfrm>
        </p:spPr>
        <p:txBody>
          <a:bodyPr anchor="b">
            <a:normAutofit/>
          </a:bodyPr>
          <a:lstStyle>
            <a:lvl1pPr marL="84138" indent="0">
              <a:defRPr sz="3250"/>
            </a:lvl1pPr>
          </a:lstStyle>
          <a:p>
            <a:r>
              <a:rPr lang="en-US" smtClean="0"/>
              <a:t>Click to edit Master title style</a:t>
            </a:r>
            <a:endParaRPr lang="en-GB" dirty="0"/>
          </a:p>
        </p:txBody>
      </p:sp>
      <p:sp>
        <p:nvSpPr>
          <p:cNvPr id="3" name="Text Placeholder 2"/>
          <p:cNvSpPr>
            <a:spLocks noGrp="1"/>
          </p:cNvSpPr>
          <p:nvPr>
            <p:ph type="body" idx="1"/>
          </p:nvPr>
        </p:nvSpPr>
        <p:spPr>
          <a:xfrm>
            <a:off x="675879" y="4589466"/>
            <a:ext cx="8636563" cy="752555"/>
          </a:xfrm>
          <a:prstGeom prst="rect">
            <a:avLst/>
          </a:prstGeom>
        </p:spPr>
        <p:txBody>
          <a:bodyPr/>
          <a:lstStyle>
            <a:lvl1pPr marL="0" indent="0">
              <a:buNone/>
              <a:defRPr sz="1463">
                <a:solidFill>
                  <a:schemeClr val="tx1"/>
                </a:solidFill>
              </a:defRPr>
            </a:lvl1pPr>
            <a:lvl2pPr marL="278606" indent="0">
              <a:buNone/>
              <a:defRPr sz="1219">
                <a:solidFill>
                  <a:schemeClr val="tx1">
                    <a:tint val="75000"/>
                  </a:schemeClr>
                </a:solidFill>
              </a:defRPr>
            </a:lvl2pPr>
            <a:lvl3pPr marL="557213" indent="0">
              <a:buNone/>
              <a:defRPr sz="1097">
                <a:solidFill>
                  <a:schemeClr val="tx1">
                    <a:tint val="75000"/>
                  </a:schemeClr>
                </a:solidFill>
              </a:defRPr>
            </a:lvl3pPr>
            <a:lvl4pPr marL="835819" indent="0">
              <a:buNone/>
              <a:defRPr sz="975">
                <a:solidFill>
                  <a:schemeClr val="tx1">
                    <a:tint val="75000"/>
                  </a:schemeClr>
                </a:solidFill>
              </a:defRPr>
            </a:lvl4pPr>
            <a:lvl5pPr marL="1114425" indent="0">
              <a:buNone/>
              <a:defRPr sz="975">
                <a:solidFill>
                  <a:schemeClr val="tx1">
                    <a:tint val="75000"/>
                  </a:schemeClr>
                </a:solidFill>
              </a:defRPr>
            </a:lvl5pPr>
            <a:lvl6pPr marL="1393031" indent="0">
              <a:buNone/>
              <a:defRPr sz="975">
                <a:solidFill>
                  <a:schemeClr val="tx1">
                    <a:tint val="75000"/>
                  </a:schemeClr>
                </a:solidFill>
              </a:defRPr>
            </a:lvl6pPr>
            <a:lvl7pPr marL="1671638" indent="0">
              <a:buNone/>
              <a:defRPr sz="975">
                <a:solidFill>
                  <a:schemeClr val="tx1">
                    <a:tint val="75000"/>
                  </a:schemeClr>
                </a:solidFill>
              </a:defRPr>
            </a:lvl7pPr>
            <a:lvl8pPr marL="1950244" indent="0">
              <a:buNone/>
              <a:defRPr sz="975">
                <a:solidFill>
                  <a:schemeClr val="tx1">
                    <a:tint val="75000"/>
                  </a:schemeClr>
                </a:solidFill>
              </a:defRPr>
            </a:lvl8pPr>
            <a:lvl9pPr marL="2228850" indent="0">
              <a:buNone/>
              <a:defRPr sz="975">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655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476" y="1034717"/>
            <a:ext cx="9087684" cy="4559968"/>
          </a:xfrm>
          <a:prstGeom prst="rect">
            <a:avLst/>
          </a:prstGeom>
        </p:spPr>
        <p:txBody>
          <a:bodyPr/>
          <a:lstStyle>
            <a:lvl1pPr>
              <a:buClr>
                <a:srgbClr val="BD007A"/>
              </a:buClr>
              <a:defRPr sz="2000"/>
            </a:lvl1pPr>
            <a:lvl2pPr marL="603647" indent="-232172">
              <a:buClr>
                <a:srgbClr val="BD007A"/>
              </a:buClr>
              <a:buFont typeface="Symbol" panose="05050102010706020507" pitchFamily="18" charset="2"/>
              <a:buChar char="-"/>
              <a:defRPr sz="1800"/>
            </a:lvl2pPr>
            <a:lvl3pPr marL="928688" indent="-185738">
              <a:buClr>
                <a:srgbClr val="BD007A"/>
              </a:buClr>
              <a:buFont typeface="Courier New" panose="02070309020205020404" pitchFamily="49" charset="0"/>
              <a:buChar char="o"/>
              <a:defRPr sz="1600"/>
            </a:lvl3pPr>
            <a:lvl4pPr marL="1300163" indent="-185738">
              <a:buClr>
                <a:srgbClr val="BD007A"/>
              </a:buClr>
              <a:buFont typeface="Wingdings" panose="05000000000000000000" pitchFamily="2" charset="2"/>
              <a:buChar char="§"/>
              <a:defRPr sz="1600"/>
            </a:lvl4pPr>
            <a:lvl5pPr>
              <a:buClr>
                <a:srgbClr val="BD007A"/>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180475" y="476769"/>
            <a:ext cx="9308608" cy="401536"/>
          </a:xfrm>
          <a:prstGeom prst="rect">
            <a:avLst/>
          </a:prstGeom>
        </p:spPr>
        <p:txBody>
          <a:bodyPr vert="horz" lIns="0" tIns="45720" rIns="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28049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0633" y="431051"/>
            <a:ext cx="9019008" cy="471318"/>
          </a:xfrm>
        </p:spPr>
        <p:txBody>
          <a:bodyPr>
            <a:noAutofit/>
          </a:bodyPr>
          <a:lstStyle>
            <a:lvl1pPr>
              <a:defRPr sz="2400"/>
            </a:lvl1pPr>
          </a:lstStyle>
          <a:p>
            <a:r>
              <a:rPr lang="en-US" dirty="0" smtClean="0"/>
              <a:t>Click to edit Master title style</a:t>
            </a:r>
            <a:endParaRPr lang="en-GB" dirty="0"/>
          </a:p>
        </p:txBody>
      </p:sp>
      <p:sp>
        <p:nvSpPr>
          <p:cNvPr id="5" name="Content Placeholder 2"/>
          <p:cNvSpPr>
            <a:spLocks noGrp="1"/>
          </p:cNvSpPr>
          <p:nvPr>
            <p:ph idx="10"/>
          </p:nvPr>
        </p:nvSpPr>
        <p:spPr>
          <a:xfrm>
            <a:off x="180476" y="1167063"/>
            <a:ext cx="4487058" cy="5009900"/>
          </a:xfrm>
          <a:prstGeom prst="rect">
            <a:avLst/>
          </a:prstGeom>
        </p:spPr>
        <p:txBody>
          <a:bodyPr/>
          <a:lstStyle>
            <a:lvl1pPr>
              <a:buClr>
                <a:srgbClr val="BD007A"/>
              </a:buClr>
              <a:defRPr sz="2000"/>
            </a:lvl1pPr>
            <a:lvl2pPr marL="603647" indent="-232172">
              <a:buClr>
                <a:srgbClr val="BD007A"/>
              </a:buClr>
              <a:buFont typeface="Symbol" panose="05050102010706020507" pitchFamily="18" charset="2"/>
              <a:buChar char="-"/>
              <a:defRPr sz="1800"/>
            </a:lvl2pPr>
            <a:lvl3pPr marL="928688" indent="-185738">
              <a:buClr>
                <a:srgbClr val="BD007A"/>
              </a:buClr>
              <a:buFont typeface="Courier New" panose="02070309020205020404" pitchFamily="49" charset="0"/>
              <a:buChar char="o"/>
              <a:defRPr sz="1600"/>
            </a:lvl3pPr>
            <a:lvl4pPr marL="1300163" indent="-185738">
              <a:buClr>
                <a:srgbClr val="BD007A"/>
              </a:buClr>
              <a:buFont typeface="Wingdings" panose="05000000000000000000" pitchFamily="2" charset="2"/>
              <a:buChar char="§"/>
              <a:defRPr sz="1600"/>
            </a:lvl4pPr>
            <a:lvl5pPr>
              <a:buClr>
                <a:srgbClr val="BD007A"/>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932171" y="1167063"/>
            <a:ext cx="4487058" cy="5009900"/>
          </a:xfrm>
          <a:prstGeom prst="rect">
            <a:avLst/>
          </a:prstGeom>
        </p:spPr>
        <p:txBody>
          <a:bodyPr/>
          <a:lstStyle>
            <a:lvl1pPr>
              <a:buClr>
                <a:srgbClr val="BD007A"/>
              </a:buClr>
              <a:defRPr sz="2000"/>
            </a:lvl1pPr>
            <a:lvl2pPr marL="603647" indent="-232172">
              <a:buClr>
                <a:srgbClr val="BD007A"/>
              </a:buClr>
              <a:buFont typeface="Symbol" panose="05050102010706020507" pitchFamily="18" charset="2"/>
              <a:buChar char="-"/>
              <a:defRPr sz="1800"/>
            </a:lvl2pPr>
            <a:lvl3pPr marL="928688" indent="-185738">
              <a:buClr>
                <a:srgbClr val="BD007A"/>
              </a:buClr>
              <a:buFont typeface="Courier New" panose="02070309020205020404" pitchFamily="49" charset="0"/>
              <a:buChar char="o"/>
              <a:defRPr sz="1600"/>
            </a:lvl3pPr>
            <a:lvl4pPr marL="1300163" indent="-185738">
              <a:buClr>
                <a:srgbClr val="BD007A"/>
              </a:buClr>
              <a:buFont typeface="Wingdings" panose="05000000000000000000" pitchFamily="2" charset="2"/>
              <a:buChar char="§"/>
              <a:defRPr sz="1600"/>
            </a:lvl4pPr>
            <a:lvl5pPr>
              <a:buClr>
                <a:srgbClr val="BD007A"/>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409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77" y="394954"/>
            <a:ext cx="9554076" cy="411162"/>
          </a:xfrm>
        </p:spPr>
        <p:txBody>
          <a:bodyPr>
            <a:noAutofit/>
          </a:bodyPr>
          <a:lstStyle>
            <a:lvl1pPr>
              <a:defRPr sz="2400"/>
            </a:lvl1pPr>
          </a:lstStyle>
          <a:p>
            <a:r>
              <a:rPr lang="en-US" smtClean="0"/>
              <a:t>Click to edit Master title style</a:t>
            </a:r>
            <a:endParaRPr lang="en-GB" dirty="0"/>
          </a:p>
        </p:txBody>
      </p:sp>
      <p:sp>
        <p:nvSpPr>
          <p:cNvPr id="5" name="Text Placeholder 4"/>
          <p:cNvSpPr>
            <a:spLocks noGrp="1"/>
          </p:cNvSpPr>
          <p:nvPr>
            <p:ph type="body" sz="quarter" idx="10"/>
          </p:nvPr>
        </p:nvSpPr>
        <p:spPr>
          <a:xfrm>
            <a:off x="143377" y="6417469"/>
            <a:ext cx="7412037" cy="293687"/>
          </a:xfrm>
          <a:prstGeom prst="rect">
            <a:avLst/>
          </a:prstGeom>
        </p:spPr>
        <p:txBody>
          <a:bodyPr/>
          <a:lstStyle>
            <a:lvl1pPr marL="0" indent="0">
              <a:buNone/>
              <a:defRPr sz="1000">
                <a:solidFill>
                  <a:schemeClr val="accent5"/>
                </a:solidFill>
              </a:defRPr>
            </a:lvl1pPr>
          </a:lstStyle>
          <a:p>
            <a:pPr lvl="0"/>
            <a:r>
              <a:rPr lang="en-US" smtClean="0"/>
              <a:t>Click to edit Master text styles</a:t>
            </a:r>
          </a:p>
        </p:txBody>
      </p:sp>
    </p:spTree>
    <p:extLst>
      <p:ext uri="{BB962C8B-B14F-4D97-AF65-F5344CB8AC3E}">
        <p14:creationId xmlns:p14="http://schemas.microsoft.com/office/powerpoint/2010/main" val="160598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90" y="1591"/>
          <a:ext cx="1587" cy="1587"/>
        </p:xfrm>
        <a:graphic>
          <a:graphicData uri="http://schemas.openxmlformats.org/presentationml/2006/ole">
            <mc:AlternateContent xmlns:mc="http://schemas.openxmlformats.org/markup-compatibility/2006">
              <mc:Choice xmlns:v="urn:schemas-microsoft-com:vml" Requires="v">
                <p:oleObj spid="_x0000_s10281" name="think-cell Slide" r:id="rId4" imgW="414" imgH="414" progId="TCLayout.ActiveDocument.1">
                  <p:embed/>
                </p:oleObj>
              </mc:Choice>
              <mc:Fallback>
                <p:oleObj name="think-cell Slide" r:id="rId4" imgW="414" imgH="414" progId="TCLayout.ActiveDocument.1">
                  <p:embed/>
                  <p:pic>
                    <p:nvPicPr>
                      <p:cNvPr id="2" name="Object 1" hidden="1"/>
                      <p:cNvPicPr/>
                      <p:nvPr/>
                    </p:nvPicPr>
                    <p:blipFill>
                      <a:blip r:embed="rId5"/>
                      <a:stretch>
                        <a:fillRect/>
                      </a:stretch>
                    </p:blipFill>
                    <p:spPr>
                      <a:xfrm>
                        <a:off x="1590" y="1591"/>
                        <a:ext cx="1587" cy="1587"/>
                      </a:xfrm>
                      <a:prstGeom prst="rect">
                        <a:avLst/>
                      </a:prstGeom>
                    </p:spPr>
                  </p:pic>
                </p:oleObj>
              </mc:Fallback>
            </mc:AlternateContent>
          </a:graphicData>
        </a:graphic>
      </p:graphicFrame>
      <p:sp>
        <p:nvSpPr>
          <p:cNvPr id="6" name="Content Placeholder 2"/>
          <p:cNvSpPr>
            <a:spLocks noGrp="1"/>
          </p:cNvSpPr>
          <p:nvPr>
            <p:ph idx="13"/>
          </p:nvPr>
        </p:nvSpPr>
        <p:spPr>
          <a:xfrm>
            <a:off x="144464" y="1556716"/>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8" name="Content Placeholder 2"/>
          <p:cNvSpPr>
            <a:spLocks noGrp="1"/>
          </p:cNvSpPr>
          <p:nvPr>
            <p:ph idx="17"/>
          </p:nvPr>
        </p:nvSpPr>
        <p:spPr>
          <a:xfrm>
            <a:off x="144464" y="917320"/>
            <a:ext cx="7063455" cy="493200"/>
          </a:xfrm>
          <a:prstGeom prst="rect">
            <a:avLst/>
          </a:prstGeom>
          <a:solidFill>
            <a:schemeClr val="accent1"/>
          </a:solidFill>
          <a:ln>
            <a:solidFill>
              <a:schemeClr val="accent1"/>
            </a:solidFill>
          </a:ln>
        </p:spPr>
        <p:txBody>
          <a:bodyPr lIns="72000" anchor="ctr">
            <a:noAutofit/>
          </a:bodyPr>
          <a:lstStyle>
            <a:lvl1pPr marL="0" indent="0" algn="l">
              <a:buNone/>
              <a:defRPr sz="2000" b="1">
                <a:solidFill>
                  <a:srgbClr val="FFFFFF"/>
                </a:solidFill>
              </a:defRPr>
            </a:lvl1pPr>
            <a:lvl5pPr marL="1436795" indent="0">
              <a:buNone/>
              <a:defRPr/>
            </a:lvl5pPr>
          </a:lstStyle>
          <a:p>
            <a:pPr lvl="0"/>
            <a:r>
              <a:rPr lang="en-US" smtClean="0"/>
              <a:t>Click to edit Master text styles</a:t>
            </a:r>
          </a:p>
        </p:txBody>
      </p:sp>
      <p:sp>
        <p:nvSpPr>
          <p:cNvPr id="10" name="Content Placeholder 2"/>
          <p:cNvSpPr>
            <a:spLocks noGrp="1"/>
          </p:cNvSpPr>
          <p:nvPr>
            <p:ph idx="19"/>
          </p:nvPr>
        </p:nvSpPr>
        <p:spPr>
          <a:xfrm>
            <a:off x="144464" y="2196112"/>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2" name="Content Placeholder 2"/>
          <p:cNvSpPr>
            <a:spLocks noGrp="1"/>
          </p:cNvSpPr>
          <p:nvPr>
            <p:ph idx="21"/>
          </p:nvPr>
        </p:nvSpPr>
        <p:spPr>
          <a:xfrm>
            <a:off x="144464" y="2835508"/>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4" name="Content Placeholder 2"/>
          <p:cNvSpPr>
            <a:spLocks noGrp="1"/>
          </p:cNvSpPr>
          <p:nvPr>
            <p:ph idx="23"/>
          </p:nvPr>
        </p:nvSpPr>
        <p:spPr>
          <a:xfrm>
            <a:off x="144464" y="3474904"/>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6" name="Content Placeholder 2"/>
          <p:cNvSpPr>
            <a:spLocks noGrp="1"/>
          </p:cNvSpPr>
          <p:nvPr>
            <p:ph idx="25"/>
          </p:nvPr>
        </p:nvSpPr>
        <p:spPr>
          <a:xfrm>
            <a:off x="144464" y="4114300"/>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8" name="Content Placeholder 2"/>
          <p:cNvSpPr>
            <a:spLocks noGrp="1"/>
          </p:cNvSpPr>
          <p:nvPr>
            <p:ph idx="27"/>
          </p:nvPr>
        </p:nvSpPr>
        <p:spPr>
          <a:xfrm>
            <a:off x="144464" y="4753696"/>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20" name="Content Placeholder 2"/>
          <p:cNvSpPr>
            <a:spLocks noGrp="1"/>
          </p:cNvSpPr>
          <p:nvPr>
            <p:ph idx="29"/>
          </p:nvPr>
        </p:nvSpPr>
        <p:spPr>
          <a:xfrm>
            <a:off x="144464" y="5393094"/>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3" name="TextBox 12"/>
          <p:cNvSpPr txBox="1"/>
          <p:nvPr userDrawn="1"/>
        </p:nvSpPr>
        <p:spPr>
          <a:xfrm>
            <a:off x="9128565" y="6528308"/>
            <a:ext cx="631215" cy="153889"/>
          </a:xfrm>
          <a:prstGeom prst="rect">
            <a:avLst/>
          </a:prstGeom>
          <a:ln w="19050">
            <a:noFill/>
          </a:ln>
        </p:spPr>
        <p:txBody>
          <a:bodyPr wrap="square" rIns="0" rtlCol="0" anchor="ctr">
            <a:noAutofit/>
          </a:bodyPr>
          <a:lstStyle/>
          <a:p>
            <a:pPr marL="0" algn="r" defTabSz="359190" rtl="0" eaLnBrk="1" latinLnBrk="0" hangingPunct="1"/>
            <a:fld id="{7975D375-C6DE-452E-BC3D-1A785EC4D219}" type="slidenum">
              <a:rPr lang="en-GB" sz="750" b="0" i="0" kern="1200" dirty="0" smtClean="0">
                <a:solidFill>
                  <a:schemeClr val="bg1">
                    <a:lumMod val="50000"/>
                  </a:schemeClr>
                </a:solidFill>
                <a:latin typeface="+mn-lt"/>
                <a:ea typeface="+mn-ea"/>
                <a:cs typeface="+mn-cs"/>
              </a:rPr>
              <a:pPr marL="0" algn="r" defTabSz="359190" rtl="0" eaLnBrk="1" latinLnBrk="0" hangingPunct="1"/>
              <a:t>‹#›</a:t>
            </a:fld>
            <a:endParaRPr lang="en-GB" sz="750" b="0" i="0" kern="1200" dirty="0">
              <a:solidFill>
                <a:schemeClr val="bg1">
                  <a:lumMod val="50000"/>
                </a:schemeClr>
              </a:solidFill>
              <a:latin typeface="+mn-lt"/>
              <a:ea typeface="+mn-ea"/>
              <a:cs typeface="+mn-cs"/>
            </a:endParaRPr>
          </a:p>
        </p:txBody>
      </p:sp>
      <p:sp>
        <p:nvSpPr>
          <p:cNvPr id="26" name="Title 1"/>
          <p:cNvSpPr>
            <a:spLocks noGrp="1"/>
          </p:cNvSpPr>
          <p:nvPr>
            <p:ph type="title"/>
          </p:nvPr>
        </p:nvSpPr>
        <p:spPr>
          <a:xfrm>
            <a:off x="144464" y="427128"/>
            <a:ext cx="9616215" cy="417093"/>
          </a:xfrm>
        </p:spPr>
        <p:txBody>
          <a:bodyPr/>
          <a:lstStyle>
            <a:lvl1pPr>
              <a:defRPr/>
            </a:lvl1pPr>
          </a:lstStyle>
          <a:p>
            <a:r>
              <a:rPr lang="en-US" smtClean="0"/>
              <a:t>Click to edit Master title style</a:t>
            </a:r>
            <a:endParaRPr lang="en-GB" dirty="0"/>
          </a:p>
        </p:txBody>
      </p:sp>
      <p:sp>
        <p:nvSpPr>
          <p:cNvPr id="15" name="Content Placeholder 2"/>
          <p:cNvSpPr>
            <a:spLocks noGrp="1"/>
          </p:cNvSpPr>
          <p:nvPr>
            <p:ph idx="30"/>
          </p:nvPr>
        </p:nvSpPr>
        <p:spPr>
          <a:xfrm>
            <a:off x="7468603" y="1562920"/>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17" name="Content Placeholder 2"/>
          <p:cNvSpPr>
            <a:spLocks noGrp="1"/>
          </p:cNvSpPr>
          <p:nvPr>
            <p:ph idx="31"/>
          </p:nvPr>
        </p:nvSpPr>
        <p:spPr>
          <a:xfrm>
            <a:off x="7468603" y="923524"/>
            <a:ext cx="2185402" cy="493200"/>
          </a:xfrm>
          <a:prstGeom prst="rect">
            <a:avLst/>
          </a:prstGeom>
          <a:solidFill>
            <a:schemeClr val="accent1"/>
          </a:solidFill>
          <a:ln>
            <a:solidFill>
              <a:schemeClr val="accent1"/>
            </a:solidFill>
          </a:ln>
        </p:spPr>
        <p:txBody>
          <a:bodyPr lIns="72000" anchor="ctr">
            <a:noAutofit/>
          </a:bodyPr>
          <a:lstStyle>
            <a:lvl1pPr marL="0" indent="0" algn="l">
              <a:buNone/>
              <a:defRPr sz="1800" b="1">
                <a:solidFill>
                  <a:srgbClr val="FFFFFF"/>
                </a:solidFill>
              </a:defRPr>
            </a:lvl1pPr>
            <a:lvl5pPr marL="1436795" indent="0">
              <a:buNone/>
              <a:defRPr/>
            </a:lvl5pPr>
          </a:lstStyle>
          <a:p>
            <a:pPr lvl="0"/>
            <a:r>
              <a:rPr lang="en-US" smtClean="0"/>
              <a:t>Click to edit Master text styles</a:t>
            </a:r>
          </a:p>
        </p:txBody>
      </p:sp>
      <p:sp>
        <p:nvSpPr>
          <p:cNvPr id="19" name="Content Placeholder 2"/>
          <p:cNvSpPr>
            <a:spLocks noGrp="1"/>
          </p:cNvSpPr>
          <p:nvPr>
            <p:ph idx="32"/>
          </p:nvPr>
        </p:nvSpPr>
        <p:spPr>
          <a:xfrm>
            <a:off x="7468603" y="2202316"/>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1" name="Content Placeholder 2"/>
          <p:cNvSpPr>
            <a:spLocks noGrp="1"/>
          </p:cNvSpPr>
          <p:nvPr>
            <p:ph idx="33"/>
          </p:nvPr>
        </p:nvSpPr>
        <p:spPr>
          <a:xfrm>
            <a:off x="7468603" y="2841712"/>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3" name="Content Placeholder 2"/>
          <p:cNvSpPr>
            <a:spLocks noGrp="1"/>
          </p:cNvSpPr>
          <p:nvPr>
            <p:ph idx="34"/>
          </p:nvPr>
        </p:nvSpPr>
        <p:spPr>
          <a:xfrm>
            <a:off x="7468603" y="3481108"/>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5" name="Content Placeholder 2"/>
          <p:cNvSpPr>
            <a:spLocks noGrp="1"/>
          </p:cNvSpPr>
          <p:nvPr>
            <p:ph idx="35"/>
          </p:nvPr>
        </p:nvSpPr>
        <p:spPr>
          <a:xfrm>
            <a:off x="7468603" y="4120504"/>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7" name="Content Placeholder 2"/>
          <p:cNvSpPr>
            <a:spLocks noGrp="1"/>
          </p:cNvSpPr>
          <p:nvPr>
            <p:ph idx="36"/>
          </p:nvPr>
        </p:nvSpPr>
        <p:spPr>
          <a:xfrm>
            <a:off x="7468603" y="4759900"/>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8" name="Content Placeholder 2"/>
          <p:cNvSpPr>
            <a:spLocks noGrp="1"/>
          </p:cNvSpPr>
          <p:nvPr>
            <p:ph idx="37"/>
          </p:nvPr>
        </p:nvSpPr>
        <p:spPr>
          <a:xfrm>
            <a:off x="7468603" y="5399298"/>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Tree>
    <p:extLst>
      <p:ext uri="{BB962C8B-B14F-4D97-AF65-F5344CB8AC3E}">
        <p14:creationId xmlns:p14="http://schemas.microsoft.com/office/powerpoint/2010/main" val="19349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s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294201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4" name="think-cell Slide" r:id="rId4" imgW="572" imgH="572" progId="TCLayout.ActiveDocument.1">
                  <p:embed/>
                </p:oleObj>
              </mc:Choice>
              <mc:Fallback>
                <p:oleObj name="think-cell Slide" r:id="rId4" imgW="572" imgH="572"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a:xfrm>
            <a:off x="0" y="-12700"/>
            <a:ext cx="9906000" cy="391189"/>
          </a:xfrm>
          <a:prstGeom prst="rect">
            <a:avLst/>
          </a:prstGeom>
          <a:solidFill>
            <a:schemeClr val="accent1"/>
          </a:solidFill>
          <a:ln w="9525" cap="flat" cmpd="sng" algn="ctr">
            <a:noFill/>
            <a:prstDash val="solid"/>
          </a:ln>
          <a:effectLst/>
        </p:spPr>
        <p:txBody>
          <a:bodyPr lIns="95782" tIns="47891" rIns="95782" bIns="47891" rtlCol="0" anchor="ctr">
            <a:noAutofit/>
          </a:bodyPr>
          <a:lstStyle/>
          <a:p>
            <a:pPr marL="0" marR="0" lvl="0" indent="0" algn="ctr" defTabSz="957840" eaLnBrk="1" fontAlgn="auto" latinLnBrk="0" hangingPunct="1">
              <a:lnSpc>
                <a:spcPct val="100000"/>
              </a:lnSpc>
              <a:spcBef>
                <a:spcPts val="0"/>
              </a:spcBef>
              <a:spcAft>
                <a:spcPts val="0"/>
              </a:spcAft>
              <a:buClrTx/>
              <a:buSzTx/>
              <a:buFontTx/>
              <a:buNone/>
              <a:tabLst/>
              <a:defRPr/>
            </a:pPr>
            <a:endParaRPr kumimoji="0" lang="en-GB" sz="1900" b="0" i="0" u="none" strike="noStrike" kern="0" cap="none" spc="0" normalizeH="0" baseline="0" noProof="0" dirty="0">
              <a:ln>
                <a:noFill/>
              </a:ln>
              <a:solidFill>
                <a:sysClr val="window" lastClr="FFFFFF"/>
              </a:solidFill>
              <a:effectLst/>
              <a:uLnTx/>
              <a:uFillTx/>
              <a:latin typeface="Calibri" panose="020F0502020204030204" pitchFamily="34" charset="0"/>
              <a:ea typeface="+mn-ea"/>
              <a:cs typeface="+mn-cs"/>
            </a:endParaRPr>
          </a:p>
        </p:txBody>
      </p:sp>
      <p:sp>
        <p:nvSpPr>
          <p:cNvPr id="6" name="Content Placeholder 5"/>
          <p:cNvSpPr>
            <a:spLocks noGrp="1"/>
          </p:cNvSpPr>
          <p:nvPr>
            <p:ph sz="quarter" idx="11" hasCustomPrompt="1"/>
          </p:nvPr>
        </p:nvSpPr>
        <p:spPr>
          <a:xfrm>
            <a:off x="144463" y="917320"/>
            <a:ext cx="5096569" cy="1384995"/>
          </a:xfrm>
          <a:prstGeom prst="rect">
            <a:avLst/>
          </a:prstGeom>
          <a:ln w="19050">
            <a:noFill/>
          </a:ln>
        </p:spPr>
        <p:txBody>
          <a:bodyPr>
            <a:noAutofit/>
          </a:bodyPr>
          <a:lstStyle>
            <a:lvl5pPr>
              <a:buClr>
                <a:schemeClr val="accent1"/>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p:cNvSpPr>
            <a:spLocks noGrp="1"/>
          </p:cNvSpPr>
          <p:nvPr>
            <p:ph type="title"/>
          </p:nvPr>
        </p:nvSpPr>
        <p:spPr>
          <a:xfrm>
            <a:off x="144464" y="424761"/>
            <a:ext cx="9616215" cy="338554"/>
          </a:xfrm>
        </p:spPr>
        <p:txBody>
          <a:bodyPr/>
          <a:lstStyle>
            <a:lvl1pPr>
              <a:defRPr/>
            </a:lvl1pPr>
          </a:lstStyle>
          <a:p>
            <a:r>
              <a:rPr lang="en-US"/>
              <a:t>Click to edit Master title style</a:t>
            </a:r>
            <a:endParaRPr lang="en-GB" dirty="0"/>
          </a:p>
        </p:txBody>
      </p:sp>
      <p:sp>
        <p:nvSpPr>
          <p:cNvPr id="4" name="Content Placeholder 7"/>
          <p:cNvSpPr>
            <a:spLocks noGrp="1"/>
          </p:cNvSpPr>
          <p:nvPr>
            <p:ph sz="quarter" idx="22" hasCustomPrompt="1"/>
          </p:nvPr>
        </p:nvSpPr>
        <p:spPr>
          <a:xfrm>
            <a:off x="142873" y="6528306"/>
            <a:ext cx="9202615" cy="153888"/>
          </a:xfrm>
          <a:prstGeom prst="rect">
            <a:avLst/>
          </a:prstGeom>
        </p:spPr>
        <p:txBody>
          <a:bodyPr wrap="square" anchor="b" anchorCtr="0">
            <a:spAutoFit/>
          </a:bodyPr>
          <a:lstStyle>
            <a:lvl1pPr marL="0" indent="0">
              <a:spcAft>
                <a:spcPts val="0"/>
              </a:spcAft>
              <a:buNone/>
              <a:defRPr lang="en-GB" sz="1000" b="0" i="0" kern="1200" baseline="0" dirty="0">
                <a:solidFill>
                  <a:schemeClr val="bg1">
                    <a:lumMod val="50000"/>
                  </a:schemeClr>
                </a:solidFill>
                <a:latin typeface="+mn-lt"/>
                <a:ea typeface="+mn-ea"/>
                <a:cs typeface="Calibri" panose="020F0502020204030204" pitchFamily="34" charset="0"/>
              </a:defRPr>
            </a:lvl1pPr>
          </a:lstStyle>
          <a:p>
            <a:pPr lvl="0"/>
            <a:r>
              <a:rPr lang="en-GB" dirty="0"/>
              <a:t>SOURCE: [Insert source]</a:t>
            </a:r>
          </a:p>
        </p:txBody>
      </p:sp>
      <p:sp>
        <p:nvSpPr>
          <p:cNvPr id="5" name="TextBox 4"/>
          <p:cNvSpPr txBox="1"/>
          <p:nvPr userDrawn="1"/>
        </p:nvSpPr>
        <p:spPr>
          <a:xfrm>
            <a:off x="9128565" y="6528305"/>
            <a:ext cx="631215" cy="153889"/>
          </a:xfrm>
          <a:prstGeom prst="rect">
            <a:avLst/>
          </a:prstGeom>
          <a:ln w="19050">
            <a:noFill/>
          </a:ln>
        </p:spPr>
        <p:txBody>
          <a:bodyPr wrap="square" rIns="0" rtlCol="0" anchor="ctr">
            <a:noAutofit/>
          </a:bodyPr>
          <a:lstStyle/>
          <a:p>
            <a:pPr marL="0" algn="r" defTabSz="478908" rtl="0" eaLnBrk="1" latinLnBrk="0" hangingPunct="1"/>
            <a:fld id="{7975D375-C6DE-452E-BC3D-1A785EC4D219}" type="slidenum">
              <a:rPr lang="en-GB" sz="1000" b="0" i="0" kern="1200" dirty="0" smtClean="0">
                <a:solidFill>
                  <a:schemeClr val="bg1">
                    <a:lumMod val="50000"/>
                  </a:schemeClr>
                </a:solidFill>
                <a:latin typeface="+mn-lt"/>
                <a:ea typeface="+mn-ea"/>
                <a:cs typeface="+mn-cs"/>
              </a:rPr>
              <a:pPr marL="0" algn="r" defTabSz="478908" rtl="0" eaLnBrk="1" latinLnBrk="0" hangingPunct="1"/>
              <a:t>‹#›</a:t>
            </a:fld>
            <a:endParaRPr lang="en-GB" sz="1000" b="0" i="0" kern="1200" dirty="0">
              <a:solidFill>
                <a:schemeClr val="bg1">
                  <a:lumMod val="50000"/>
                </a:schemeClr>
              </a:solidFill>
              <a:latin typeface="+mn-lt"/>
              <a:ea typeface="+mn-ea"/>
              <a:cs typeface="+mn-cs"/>
            </a:endParaRPr>
          </a:p>
        </p:txBody>
      </p:sp>
      <p:sp>
        <p:nvSpPr>
          <p:cNvPr id="7" name="Rectangle 6"/>
          <p:cNvSpPr/>
          <p:nvPr userDrawn="1"/>
        </p:nvSpPr>
        <p:spPr>
          <a:xfrm>
            <a:off x="5295729" y="137990"/>
            <a:ext cx="4464950" cy="2154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b" anchorCtr="0">
            <a:spAutoFit/>
          </a:bodyPr>
          <a:lstStyle/>
          <a:p>
            <a:pPr algn="r"/>
            <a:r>
              <a:rPr lang="en-GB" sz="1400" dirty="0">
                <a:solidFill>
                  <a:schemeClr val="bg1"/>
                </a:solidFill>
              </a:rPr>
              <a:t>CONFIDENTIAL – WORK IN PROGRESS</a:t>
            </a:r>
          </a:p>
        </p:txBody>
      </p:sp>
    </p:spTree>
    <p:extLst>
      <p:ext uri="{BB962C8B-B14F-4D97-AF65-F5344CB8AC3E}">
        <p14:creationId xmlns:p14="http://schemas.microsoft.com/office/powerpoint/2010/main" val="154258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3482"/>
            <a:ext cx="9906000" cy="274638"/>
          </a:xfrm>
          <a:prstGeom prst="rect">
            <a:avLst/>
          </a:prstGeom>
          <a:solidFill>
            <a:schemeClr val="accent1"/>
          </a:solidFill>
          <a:ln w="9525" cap="flat" cmpd="sng" algn="ctr">
            <a:noFill/>
            <a:prstDash val="solid"/>
          </a:ln>
          <a:effectLst/>
        </p:spPr>
        <p:txBody>
          <a:bodyPr lIns="71836" tIns="35918" rIns="71836" bIns="35918" rtlCol="0" anchor="ctr">
            <a:noAutofit/>
          </a:bodyPr>
          <a:lstStyle/>
          <a:p>
            <a:pPr algn="r"/>
            <a:endParaRPr lang="en-GB" sz="1138" dirty="0">
              <a:solidFill>
                <a:schemeClr val="bg1"/>
              </a:solidFill>
            </a:endParaRPr>
          </a:p>
        </p:txBody>
      </p:sp>
      <p:pic>
        <p:nvPicPr>
          <p:cNvPr id="5" name="Picture 4" descr="STP-Footer.gif"/>
          <p:cNvPicPr>
            <a:picLocks noChangeAspect="1"/>
          </p:cNvPicPr>
          <p:nvPr/>
        </p:nvPicPr>
        <p:blipFill rotWithShape="1">
          <a:blip r:embed="rId9">
            <a:extLst>
              <a:ext uri="{28A0092B-C50C-407E-A947-70E740481C1C}">
                <a14:useLocalDpi xmlns:a14="http://schemas.microsoft.com/office/drawing/2010/main" val="0"/>
              </a:ext>
            </a:extLst>
          </a:blip>
          <a:srcRect l="82763" t="76491" r="2237" b="3684"/>
          <a:stretch/>
        </p:blipFill>
        <p:spPr>
          <a:xfrm>
            <a:off x="8420100" y="5498433"/>
            <a:ext cx="1485901" cy="1359569"/>
          </a:xfrm>
          <a:prstGeom prst="rect">
            <a:avLst/>
          </a:prstGeom>
        </p:spPr>
      </p:pic>
      <p:sp>
        <p:nvSpPr>
          <p:cNvPr id="2" name="Title Placeholder 1"/>
          <p:cNvSpPr>
            <a:spLocks noGrp="1"/>
          </p:cNvSpPr>
          <p:nvPr>
            <p:ph type="title"/>
          </p:nvPr>
        </p:nvSpPr>
        <p:spPr>
          <a:xfrm>
            <a:off x="196218" y="430729"/>
            <a:ext cx="8737105" cy="409075"/>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7" name="TextBox 6"/>
          <p:cNvSpPr txBox="1"/>
          <p:nvPr/>
        </p:nvSpPr>
        <p:spPr>
          <a:xfrm>
            <a:off x="100684" y="-31958"/>
            <a:ext cx="504968" cy="307777"/>
          </a:xfrm>
          <a:prstGeom prst="rect">
            <a:avLst/>
          </a:prstGeom>
          <a:noFill/>
        </p:spPr>
        <p:txBody>
          <a:bodyPr wrap="square" rtlCol="0">
            <a:spAutoFit/>
          </a:bodyPr>
          <a:lstStyle/>
          <a:p>
            <a:fld id="{10DFDE99-E720-411E-8BF1-DF40CAA5E62F}" type="slidenum">
              <a:rPr lang="en-GB" sz="1400" smtClean="0">
                <a:solidFill>
                  <a:schemeClr val="bg1"/>
                </a:solidFill>
              </a:rPr>
              <a:t>‹#›</a:t>
            </a:fld>
            <a:endParaRPr lang="en-GB" sz="1400" dirty="0">
              <a:solidFill>
                <a:schemeClr val="bg1"/>
              </a:solidFill>
            </a:endParaRPr>
          </a:p>
        </p:txBody>
      </p:sp>
    </p:spTree>
    <p:extLst>
      <p:ext uri="{BB962C8B-B14F-4D97-AF65-F5344CB8AC3E}">
        <p14:creationId xmlns:p14="http://schemas.microsoft.com/office/powerpoint/2010/main" val="2898812442"/>
      </p:ext>
    </p:extLst>
  </p:cSld>
  <p:clrMap bg1="lt1" tx1="dk1" bg2="lt2" tx2="dk2" accent1="accent1" accent2="accent2" accent3="accent3" accent4="accent4" accent5="accent5" accent6="accent6" hlink="hlink" folHlink="folHlink"/>
  <p:sldLayoutIdLst>
    <p:sldLayoutId id="2147483665" r:id="rId1"/>
    <p:sldLayoutId id="2147483654" r:id="rId2"/>
    <p:sldLayoutId id="2147483666" r:id="rId3"/>
    <p:sldLayoutId id="2147483655" r:id="rId4"/>
    <p:sldLayoutId id="2147483657" r:id="rId5"/>
    <p:sldLayoutId id="2147483669" r:id="rId6"/>
    <p:sldLayoutId id="214748367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371475"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606" indent="-278606" algn="l" defTabSz="371475"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647" indent="-232172" algn="l" defTabSz="371475" rtl="0" eaLnBrk="1" latinLnBrk="0" hangingPunct="1">
        <a:spcBef>
          <a:spcPct val="20000"/>
        </a:spcBef>
        <a:spcAft>
          <a:spcPts val="488"/>
        </a:spcAft>
        <a:buClr>
          <a:schemeClr val="accent2"/>
        </a:buClr>
        <a:buFont typeface="Arial"/>
        <a:buChar char="•"/>
        <a:defRPr sz="2275" kern="1200">
          <a:solidFill>
            <a:schemeClr val="tx1"/>
          </a:solidFill>
          <a:latin typeface="Arial"/>
          <a:ea typeface="+mn-ea"/>
          <a:cs typeface="Arial"/>
        </a:defRPr>
      </a:lvl2pPr>
      <a:lvl3pPr marL="928688" indent="-185738" algn="l" defTabSz="371475" rtl="0" eaLnBrk="1" latinLnBrk="0" hangingPunct="1">
        <a:spcBef>
          <a:spcPct val="20000"/>
        </a:spcBef>
        <a:spcAft>
          <a:spcPts val="488"/>
        </a:spcAft>
        <a:buClr>
          <a:schemeClr val="accent2"/>
        </a:buClr>
        <a:buFont typeface="Arial"/>
        <a:buChar char="•"/>
        <a:defRPr sz="1950" kern="1200">
          <a:solidFill>
            <a:schemeClr val="tx1"/>
          </a:solidFill>
          <a:latin typeface="Arial"/>
          <a:ea typeface="+mn-ea"/>
          <a:cs typeface="Arial"/>
        </a:defRPr>
      </a:lvl3pPr>
      <a:lvl4pPr marL="1300163"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4pPr>
      <a:lvl5pPr marL="1671638"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1" Type="http://schemas.openxmlformats.org/officeDocument/2006/relationships/image" Target="../media/image56.svg"/><Relationship Id="rId3" Type="http://schemas.openxmlformats.org/officeDocument/2006/relationships/diagramLayout" Target="../diagrams/layout2.xml"/><Relationship Id="rId55" Type="http://schemas.openxmlformats.org/officeDocument/2006/relationships/image" Target="../media/image29.png"/><Relationship Id="rId7" Type="http://schemas.openxmlformats.org/officeDocument/2006/relationships/image" Target="../media/image28.png"/><Relationship Id="rId59" Type="http://schemas.openxmlformats.org/officeDocument/2006/relationships/image" Target="../media/image64.svg"/><Relationship Id="rId2" Type="http://schemas.openxmlformats.org/officeDocument/2006/relationships/diagramData" Target="../diagrams/data2.xml"/><Relationship Id="rId54"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diagramDrawing" Target="../diagrams/drawing2.xml"/><Relationship Id="rId53" Type="http://schemas.openxmlformats.org/officeDocument/2006/relationships/image" Target="../media/image58.svg"/><Relationship Id="rId5" Type="http://schemas.openxmlformats.org/officeDocument/2006/relationships/diagramColors" Target="../diagrams/colors2.xml"/><Relationship Id="rId61" Type="http://schemas.openxmlformats.org/officeDocument/2006/relationships/image" Target="../media/image66.svg"/><Relationship Id="rId60" Type="http://schemas.openxmlformats.org/officeDocument/2006/relationships/image" Target="../media/image30.png"/><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51" Type="http://schemas.openxmlformats.org/officeDocument/2006/relationships/image" Target="../media/image56.svg"/><Relationship Id="rId3" Type="http://schemas.openxmlformats.org/officeDocument/2006/relationships/image" Target="../media/image33.png"/><Relationship Id="rId63" Type="http://schemas.openxmlformats.org/officeDocument/2006/relationships/image" Target="../media/image68.svg"/><Relationship Id="rId2" Type="http://schemas.openxmlformats.org/officeDocument/2006/relationships/image" Target="../media/image32.png"/><Relationship Id="rId1" Type="http://schemas.openxmlformats.org/officeDocument/2006/relationships/slideLayout" Target="../slideLayouts/slideLayout3.xml"/><Relationship Id="rId6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vimeo.com/266106311/4e6484f8d2" TargetMode="Externa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mailto:cathy.bellman@nhs.ne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51" Type="http://schemas.openxmlformats.org/officeDocument/2006/relationships/image" Target="../media/image56.sv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52" Type="http://schemas.openxmlformats.org/officeDocument/2006/relationships/image" Target="../media/image8.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4.xml"/><Relationship Id="rId7" Type="http://schemas.openxmlformats.org/officeDocument/2006/relationships/image" Target="NUL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55" Type="http://schemas.openxmlformats.org/officeDocument/2006/relationships/image" Target="../media/image60.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tiff"/></Relationships>
</file>

<file path=ppt/slides/_rels/slide7.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image" Target="../media/image26.jpeg"/><Relationship Id="rId5" Type="http://schemas.openxmlformats.org/officeDocument/2006/relationships/image" Target="../media/image21.jpg"/><Relationship Id="rId10" Type="http://schemas.openxmlformats.org/officeDocument/2006/relationships/image" Target="../media/image25.jpeg"/><Relationship Id="rId4" Type="http://schemas.openxmlformats.org/officeDocument/2006/relationships/image" Target="../media/image20.jp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51" Type="http://schemas.openxmlformats.org/officeDocument/2006/relationships/image" Target="../media/image56.svg"/><Relationship Id="rId3" Type="http://schemas.openxmlformats.org/officeDocument/2006/relationships/diagramLayout" Target="../diagrams/layout1.xml"/><Relationship Id="rId55" Type="http://schemas.openxmlformats.org/officeDocument/2006/relationships/image" Target="../media/image29.png"/><Relationship Id="rId7" Type="http://schemas.openxmlformats.org/officeDocument/2006/relationships/image" Target="../media/image28.png"/><Relationship Id="rId59" Type="http://schemas.openxmlformats.org/officeDocument/2006/relationships/image" Target="../media/image64.svg"/><Relationship Id="rId2" Type="http://schemas.openxmlformats.org/officeDocument/2006/relationships/diagramData" Target="../diagrams/data1.xml"/><Relationship Id="rId54"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diagramDrawing" Target="../diagrams/drawing1.xml"/><Relationship Id="rId53" Type="http://schemas.openxmlformats.org/officeDocument/2006/relationships/image" Target="../media/image58.svg"/><Relationship Id="rId5" Type="http://schemas.openxmlformats.org/officeDocument/2006/relationships/diagramColors" Target="../diagrams/colors1.xml"/><Relationship Id="rId61" Type="http://schemas.openxmlformats.org/officeDocument/2006/relationships/image" Target="../media/image66.svg"/><Relationship Id="rId60" Type="http://schemas.openxmlformats.org/officeDocument/2006/relationships/image" Target="../media/image30.png"/><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ctrTitle"/>
          </p:nvPr>
        </p:nvSpPr>
        <p:spPr>
          <a:xfrm>
            <a:off x="2866026" y="3279695"/>
            <a:ext cx="5275985" cy="1491838"/>
          </a:xfrm>
        </p:spPr>
        <p:txBody>
          <a:bodyPr>
            <a:normAutofit fontScale="90000"/>
          </a:bodyPr>
          <a:lstStyle/>
          <a:p>
            <a:r>
              <a:rPr lang="en-GB" dirty="0" smtClean="0"/>
              <a:t> </a:t>
            </a:r>
            <a:r>
              <a:rPr lang="en-GB" sz="4400" dirty="0" smtClean="0"/>
              <a:t>Local Care Update</a:t>
            </a:r>
            <a:br>
              <a:rPr lang="en-GB" sz="4400" dirty="0" smtClean="0"/>
            </a:br>
            <a:r>
              <a:rPr lang="en-GB" sz="2200" dirty="0" smtClean="0"/>
              <a:t>  Kent Housing Group  15 May 2019 </a:t>
            </a:r>
            <a:r>
              <a:rPr lang="en-GB" sz="1600" dirty="0" smtClean="0"/>
              <a:t/>
            </a:r>
            <a:br>
              <a:rPr lang="en-GB" sz="1600" dirty="0" smtClean="0"/>
            </a:br>
            <a:r>
              <a:rPr lang="en-GB" sz="1600" dirty="0"/>
              <a:t/>
            </a:r>
            <a:br>
              <a:rPr lang="en-GB" sz="1600" dirty="0"/>
            </a:br>
            <a:r>
              <a:rPr lang="en-GB" sz="1600" dirty="0" smtClean="0"/>
              <a:t>   </a:t>
            </a:r>
            <a:endParaRPr lang="en-GB" sz="1600" dirty="0"/>
          </a:p>
        </p:txBody>
      </p:sp>
    </p:spTree>
    <p:extLst>
      <p:ext uri="{BB962C8B-B14F-4D97-AF65-F5344CB8AC3E}">
        <p14:creationId xmlns:p14="http://schemas.microsoft.com/office/powerpoint/2010/main" val="121164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422783" y="5370490"/>
            <a:ext cx="1483217" cy="1487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4" name="Diagram 3"/>
          <p:cNvGraphicFramePr/>
          <p:nvPr>
            <p:extLst>
              <p:ext uri="{D42A27DB-BD31-4B8C-83A1-F6EECF244321}">
                <p14:modId xmlns:p14="http://schemas.microsoft.com/office/powerpoint/2010/main" val="3632427142"/>
              </p:ext>
            </p:extLst>
          </p:nvPr>
        </p:nvGraphicFramePr>
        <p:xfrm>
          <a:off x="283338" y="410774"/>
          <a:ext cx="3155321" cy="6323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499806" y="5370490"/>
            <a:ext cx="204884" cy="564679"/>
            <a:chOff x="1520059" y="5318924"/>
            <a:chExt cx="204884" cy="564679"/>
          </a:xfrm>
        </p:grpSpPr>
        <p:sp>
          <p:nvSpPr>
            <p:cNvPr id="6" name="object 18"/>
            <p:cNvSpPr/>
            <p:nvPr/>
          </p:nvSpPr>
          <p:spPr>
            <a:xfrm>
              <a:off x="1520059" y="5481013"/>
              <a:ext cx="204884" cy="402590"/>
            </a:xfrm>
            <a:custGeom>
              <a:avLst/>
              <a:gdLst/>
              <a:ahLst/>
              <a:cxnLst/>
              <a:rect l="l" t="t" r="r" b="b"/>
              <a:pathLst>
                <a:path w="203835" h="402590">
                  <a:moveTo>
                    <a:pt x="163766" y="240347"/>
                  </a:moveTo>
                  <a:lnTo>
                    <a:pt x="39687" y="240347"/>
                  </a:lnTo>
                  <a:lnTo>
                    <a:pt x="39687" y="372808"/>
                  </a:lnTo>
                  <a:lnTo>
                    <a:pt x="42014" y="384338"/>
                  </a:lnTo>
                  <a:lnTo>
                    <a:pt x="48363" y="393757"/>
                  </a:lnTo>
                  <a:lnTo>
                    <a:pt x="57780" y="400108"/>
                  </a:lnTo>
                  <a:lnTo>
                    <a:pt x="69316" y="402437"/>
                  </a:lnTo>
                  <a:lnTo>
                    <a:pt x="134150" y="402437"/>
                  </a:lnTo>
                  <a:lnTo>
                    <a:pt x="145678" y="400108"/>
                  </a:lnTo>
                  <a:lnTo>
                    <a:pt x="155092" y="393757"/>
                  </a:lnTo>
                  <a:lnTo>
                    <a:pt x="161439" y="384338"/>
                  </a:lnTo>
                  <a:lnTo>
                    <a:pt x="163766" y="372808"/>
                  </a:lnTo>
                  <a:lnTo>
                    <a:pt x="163766" y="240347"/>
                  </a:lnTo>
                  <a:close/>
                </a:path>
                <a:path w="203835" h="402590">
                  <a:moveTo>
                    <a:pt x="164884" y="0"/>
                  </a:moveTo>
                  <a:lnTo>
                    <a:pt x="38569" y="0"/>
                  </a:lnTo>
                  <a:lnTo>
                    <a:pt x="23558" y="3031"/>
                  </a:lnTo>
                  <a:lnTo>
                    <a:pt x="11298" y="11298"/>
                  </a:lnTo>
                  <a:lnTo>
                    <a:pt x="3031" y="23558"/>
                  </a:lnTo>
                  <a:lnTo>
                    <a:pt x="0" y="38569"/>
                  </a:lnTo>
                  <a:lnTo>
                    <a:pt x="0" y="201777"/>
                  </a:lnTo>
                  <a:lnTo>
                    <a:pt x="3031" y="216789"/>
                  </a:lnTo>
                  <a:lnTo>
                    <a:pt x="11298" y="229049"/>
                  </a:lnTo>
                  <a:lnTo>
                    <a:pt x="23558" y="237315"/>
                  </a:lnTo>
                  <a:lnTo>
                    <a:pt x="38569" y="240347"/>
                  </a:lnTo>
                  <a:lnTo>
                    <a:pt x="164884" y="240347"/>
                  </a:lnTo>
                  <a:lnTo>
                    <a:pt x="179895" y="237315"/>
                  </a:lnTo>
                  <a:lnTo>
                    <a:pt x="192155" y="229049"/>
                  </a:lnTo>
                  <a:lnTo>
                    <a:pt x="200422" y="216789"/>
                  </a:lnTo>
                  <a:lnTo>
                    <a:pt x="203453" y="201777"/>
                  </a:lnTo>
                  <a:lnTo>
                    <a:pt x="203453" y="38569"/>
                  </a:lnTo>
                  <a:lnTo>
                    <a:pt x="200422" y="23558"/>
                  </a:lnTo>
                  <a:lnTo>
                    <a:pt x="192155" y="11298"/>
                  </a:lnTo>
                  <a:lnTo>
                    <a:pt x="179895" y="3031"/>
                  </a:lnTo>
                  <a:lnTo>
                    <a:pt x="164884" y="0"/>
                  </a:lnTo>
                  <a:close/>
                </a:path>
              </a:pathLst>
            </a:custGeom>
            <a:solidFill>
              <a:srgbClr val="BD1173"/>
            </a:solidFill>
          </p:spPr>
          <p:txBody>
            <a:bodyPr vert="horz" wrap="square" lIns="72000" tIns="72000" rIns="72000" bIns="72000" rtlCol="0"/>
            <a:lstStyle/>
            <a:p>
              <a:pPr defTabSz="0">
                <a:tabLst>
                  <a:tab pos="72000" algn="l"/>
                </a:tabLst>
              </a:pPr>
              <a:endParaRPr sz="1200">
                <a:latin typeface="Arial" panose="020B0604020202020204" pitchFamily="34" charset="0"/>
                <a:cs typeface="Arial" panose="020B0604020202020204" pitchFamily="34" charset="0"/>
              </a:endParaRPr>
            </a:p>
          </p:txBody>
        </p:sp>
        <p:sp>
          <p:nvSpPr>
            <p:cNvPr id="7" name="object 21"/>
            <p:cNvSpPr/>
            <p:nvPr/>
          </p:nvSpPr>
          <p:spPr>
            <a:xfrm>
              <a:off x="1547597" y="5318924"/>
              <a:ext cx="149993" cy="149225"/>
            </a:xfrm>
            <a:custGeom>
              <a:avLst/>
              <a:gdLst/>
              <a:ahLst/>
              <a:cxnLst/>
              <a:rect l="l" t="t" r="r" b="b"/>
              <a:pathLst>
                <a:path w="149225" h="149225">
                  <a:moveTo>
                    <a:pt x="74333" y="0"/>
                  </a:moveTo>
                  <a:lnTo>
                    <a:pt x="45396" y="5842"/>
                  </a:lnTo>
                  <a:lnTo>
                    <a:pt x="21769" y="21775"/>
                  </a:lnTo>
                  <a:lnTo>
                    <a:pt x="5840" y="45407"/>
                  </a:lnTo>
                  <a:lnTo>
                    <a:pt x="0" y="74345"/>
                  </a:lnTo>
                  <a:lnTo>
                    <a:pt x="5840" y="103276"/>
                  </a:lnTo>
                  <a:lnTo>
                    <a:pt x="21769" y="126904"/>
                  </a:lnTo>
                  <a:lnTo>
                    <a:pt x="45396" y="142836"/>
                  </a:lnTo>
                  <a:lnTo>
                    <a:pt x="74333" y="148678"/>
                  </a:lnTo>
                  <a:lnTo>
                    <a:pt x="103269" y="142836"/>
                  </a:lnTo>
                  <a:lnTo>
                    <a:pt x="126896" y="126904"/>
                  </a:lnTo>
                  <a:lnTo>
                    <a:pt x="142825" y="103276"/>
                  </a:lnTo>
                  <a:lnTo>
                    <a:pt x="148666" y="74345"/>
                  </a:lnTo>
                  <a:lnTo>
                    <a:pt x="142825" y="45407"/>
                  </a:lnTo>
                  <a:lnTo>
                    <a:pt x="126896" y="21775"/>
                  </a:lnTo>
                  <a:lnTo>
                    <a:pt x="103269" y="5842"/>
                  </a:lnTo>
                  <a:lnTo>
                    <a:pt x="74333" y="0"/>
                  </a:lnTo>
                  <a:close/>
                </a:path>
              </a:pathLst>
            </a:custGeom>
            <a:solidFill>
              <a:srgbClr val="BD1173"/>
            </a:solidFill>
          </p:spPr>
          <p:txBody>
            <a:bodyPr vert="horz" wrap="square" lIns="72000" tIns="72000" rIns="72000" bIns="72000" rtlCol="0"/>
            <a:lstStyle/>
            <a:p>
              <a:pPr defTabSz="0">
                <a:tabLst>
                  <a:tab pos="72000" algn="l"/>
                </a:tabLst>
              </a:pPr>
              <a:endParaRPr sz="1200">
                <a:latin typeface="Arial" panose="020B0604020202020204" pitchFamily="34" charset="0"/>
                <a:cs typeface="Arial" panose="020B0604020202020204" pitchFamily="34" charset="0"/>
              </a:endParaRPr>
            </a:p>
          </p:txBody>
        </p:sp>
      </p:grpSp>
      <p:pic>
        <p:nvPicPr>
          <p:cNvPr id="8" name="Graphic 187"/>
          <p:cNvPicPr>
            <a:picLocks noChangeAspect="1"/>
          </p:cNvPicPr>
          <p:nvPr/>
        </p:nvPicPr>
        <p:blipFill rotWithShape="1">
          <a:blip r:embed="rId7">
            <a:extLst>
              <a:ext uri="{96DAC541-7B7A-43D3-8B79-37D633B846F1}">
                <asvg:svgBlip xmlns:asvg="http://schemas.microsoft.com/office/drawing/2016/SVG/main" xmlns="" r:embed="rId53"/>
              </a:ext>
            </a:extLst>
          </a:blip>
          <a:srcRect l="24121" t="20564" r="29598" b="35270"/>
          <a:stretch/>
        </p:blipFill>
        <p:spPr>
          <a:xfrm>
            <a:off x="714091" y="4311206"/>
            <a:ext cx="377574" cy="466287"/>
          </a:xfrm>
          <a:prstGeom prst="rect">
            <a:avLst/>
          </a:prstGeom>
        </p:spPr>
      </p:pic>
      <p:pic>
        <p:nvPicPr>
          <p:cNvPr id="9" name="Graphic 167" descr="Users"/>
          <p:cNvPicPr>
            <a:picLocks noChangeAspect="1"/>
          </p:cNvPicPr>
          <p:nvPr/>
        </p:nvPicPr>
        <p:blipFill>
          <a:blip r:embed="rId54">
            <a:extLst>
              <a:ext uri="{96DAC541-7B7A-43D3-8B79-37D633B846F1}">
                <asvg:svgBlip xmlns:asvg="http://schemas.microsoft.com/office/drawing/2016/SVG/main" xmlns="" r:embed="rId51"/>
              </a:ext>
            </a:extLst>
          </a:blip>
          <a:stretch>
            <a:fillRect/>
          </a:stretch>
        </p:blipFill>
        <p:spPr>
          <a:xfrm>
            <a:off x="714091" y="3126498"/>
            <a:ext cx="650019" cy="581454"/>
          </a:xfrm>
          <a:prstGeom prst="rect">
            <a:avLst/>
          </a:prstGeom>
        </p:spPr>
      </p:pic>
      <p:pic>
        <p:nvPicPr>
          <p:cNvPr id="10" name="Graphic 199"/>
          <p:cNvPicPr>
            <a:picLocks noChangeAspect="1"/>
          </p:cNvPicPr>
          <p:nvPr/>
        </p:nvPicPr>
        <p:blipFill>
          <a:blip r:embed="rId55">
            <a:extLst>
              <a:ext uri="{96DAC541-7B7A-43D3-8B79-37D633B846F1}">
                <asvg:svgBlip xmlns:asvg="http://schemas.microsoft.com/office/drawing/2016/SVG/main" xmlns="" r:embed="rId59"/>
              </a:ext>
            </a:extLst>
          </a:blip>
          <a:stretch>
            <a:fillRect/>
          </a:stretch>
        </p:blipFill>
        <p:spPr>
          <a:xfrm>
            <a:off x="602340" y="2129511"/>
            <a:ext cx="558853" cy="302507"/>
          </a:xfrm>
          <a:prstGeom prst="rect">
            <a:avLst/>
          </a:prstGeom>
        </p:spPr>
      </p:pic>
      <p:pic>
        <p:nvPicPr>
          <p:cNvPr id="11" name="Graphic 108" descr="Network">
            <a:extLst>
              <a:ext uri="{FF2B5EF4-FFF2-40B4-BE49-F238E27FC236}">
                <a16:creationId xmlns:a16="http://schemas.microsoft.com/office/drawing/2014/main" id="{8F9E8A1F-1193-44EB-9943-33D47D20D65D}"/>
              </a:ext>
            </a:extLst>
          </p:cNvPr>
          <p:cNvPicPr>
            <a:picLocks noChangeAspect="1"/>
          </p:cNvPicPr>
          <p:nvPr/>
        </p:nvPicPr>
        <p:blipFill>
          <a:blip r:embed="rId60">
            <a:extLst>
              <a:ext uri="{96DAC541-7B7A-43D3-8B79-37D633B846F1}">
                <asvg:svgBlip xmlns:asvg="http://schemas.microsoft.com/office/drawing/2016/SVG/main" xmlns="" r:embed="rId61"/>
              </a:ext>
            </a:extLst>
          </a:blip>
          <a:stretch>
            <a:fillRect/>
          </a:stretch>
        </p:blipFill>
        <p:spPr>
          <a:xfrm>
            <a:off x="283241" y="836942"/>
            <a:ext cx="638014" cy="638014"/>
          </a:xfrm>
          <a:prstGeom prst="rect">
            <a:avLst/>
          </a:prstGeom>
        </p:spPr>
      </p:pic>
      <p:sp>
        <p:nvSpPr>
          <p:cNvPr id="12" name="Rounded Rectangle 11"/>
          <p:cNvSpPr/>
          <p:nvPr/>
        </p:nvSpPr>
        <p:spPr>
          <a:xfrm>
            <a:off x="3631843" y="5414008"/>
            <a:ext cx="5885646" cy="7690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t>A key element at the heart of the </a:t>
            </a:r>
            <a:r>
              <a:rPr lang="en-GB" sz="1200" i="1" dirty="0"/>
              <a:t>Five Year Forward View</a:t>
            </a:r>
            <a:r>
              <a:rPr lang="en-GB" sz="1200" dirty="0"/>
              <a:t> is prevention of non-communicable disease, which starts with encouraging behavioural change</a:t>
            </a:r>
            <a:r>
              <a:rPr lang="en-GB" sz="1200" dirty="0" smtClean="0"/>
              <a:t>. Key areas of focus for Kent and Medway for 2018/ 9; </a:t>
            </a:r>
            <a:r>
              <a:rPr lang="en-GB" sz="1200" b="1" dirty="0" smtClean="0"/>
              <a:t>obesity and exercise, mental health, diabetes maternal health and heart disease</a:t>
            </a:r>
            <a:endParaRPr lang="en-GB" sz="1200" b="1" dirty="0"/>
          </a:p>
        </p:txBody>
      </p:sp>
      <p:sp>
        <p:nvSpPr>
          <p:cNvPr id="13" name="Rounded Rectangle 12"/>
          <p:cNvSpPr/>
          <p:nvPr/>
        </p:nvSpPr>
        <p:spPr>
          <a:xfrm>
            <a:off x="3631843" y="4171620"/>
            <a:ext cx="5885646" cy="10056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200" dirty="0" smtClean="0"/>
          </a:p>
          <a:p>
            <a:pPr algn="ctr"/>
            <a:r>
              <a:rPr lang="en-GB" sz="1200" dirty="0" smtClean="0"/>
              <a:t>Retains the core values and strengths of general practice and the trust the public has in it, however </a:t>
            </a:r>
            <a:r>
              <a:rPr lang="en-GB" sz="1200" b="1" dirty="0" smtClean="0"/>
              <a:t>pressures on general practice will mean it is unsustainable without changes in the whole model.</a:t>
            </a:r>
          </a:p>
          <a:p>
            <a:pPr algn="ctr"/>
            <a:endParaRPr lang="en-GB" sz="1200" dirty="0"/>
          </a:p>
        </p:txBody>
      </p:sp>
      <p:sp>
        <p:nvSpPr>
          <p:cNvPr id="14" name="Rounded Rectangle 13"/>
          <p:cNvSpPr/>
          <p:nvPr/>
        </p:nvSpPr>
        <p:spPr>
          <a:xfrm>
            <a:off x="3593206" y="2866090"/>
            <a:ext cx="5885646" cy="11022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smtClean="0"/>
              <a:t>Retain the very best of how Primary Care currently operates. Whilst finding improved ways to deliver care that;</a:t>
            </a:r>
          </a:p>
          <a:p>
            <a:pPr marL="171450" indent="-171450" algn="ctr">
              <a:buFont typeface="Arial" panose="020B0604020202020204" pitchFamily="34" charset="0"/>
              <a:buChar char="•"/>
            </a:pPr>
            <a:r>
              <a:rPr lang="en-GB" sz="1200" b="1" dirty="0" smtClean="0"/>
              <a:t>Continues to meet patients’ needs with support of the wider health and care system</a:t>
            </a:r>
          </a:p>
          <a:p>
            <a:pPr marL="171450" indent="-171450" algn="ctr">
              <a:buFont typeface="Arial" panose="020B0604020202020204" pitchFamily="34" charset="0"/>
              <a:buChar char="•"/>
            </a:pPr>
            <a:r>
              <a:rPr lang="en-GB" sz="1200" b="1" dirty="0" smtClean="0"/>
              <a:t>Helps GPs and other professionals manage workload</a:t>
            </a:r>
          </a:p>
          <a:p>
            <a:pPr marL="171450" indent="-171450" algn="ctr">
              <a:buFont typeface="Arial" panose="020B0604020202020204" pitchFamily="34" charset="0"/>
              <a:buChar char="•"/>
            </a:pPr>
            <a:r>
              <a:rPr lang="en-GB" sz="1200" b="1" dirty="0" smtClean="0"/>
              <a:t>Attract and retain staff</a:t>
            </a:r>
            <a:endParaRPr lang="en-GB" sz="1200" b="1" dirty="0"/>
          </a:p>
        </p:txBody>
      </p:sp>
      <p:sp>
        <p:nvSpPr>
          <p:cNvPr id="15" name="Rounded Rectangle 14"/>
          <p:cNvSpPr/>
          <p:nvPr/>
        </p:nvSpPr>
        <p:spPr>
          <a:xfrm>
            <a:off x="3593206" y="1803901"/>
            <a:ext cx="5834130" cy="8313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smtClean="0"/>
              <a:t>Hospitals</a:t>
            </a:r>
            <a:r>
              <a:rPr lang="en-GB" sz="1200" dirty="0"/>
              <a:t>, community services, mental health </a:t>
            </a:r>
            <a:r>
              <a:rPr lang="en-GB" sz="1200" dirty="0" smtClean="0"/>
              <a:t>services, social </a:t>
            </a:r>
            <a:r>
              <a:rPr lang="en-GB" sz="1200" dirty="0"/>
              <a:t>care and independent and third sector providers may also be involved</a:t>
            </a:r>
            <a:r>
              <a:rPr lang="en-GB" sz="1200" dirty="0" smtClean="0"/>
              <a:t>. </a:t>
            </a:r>
          </a:p>
          <a:p>
            <a:pPr algn="ctr"/>
            <a:r>
              <a:rPr lang="en-GB" sz="1200" b="1" dirty="0" smtClean="0"/>
              <a:t>Evidence of improved health benefits of joined up working.</a:t>
            </a:r>
            <a:endParaRPr lang="en-GB" sz="1200" b="1" dirty="0"/>
          </a:p>
        </p:txBody>
      </p:sp>
      <p:sp>
        <p:nvSpPr>
          <p:cNvPr id="17" name="Rounded Rectangle 16"/>
          <p:cNvSpPr/>
          <p:nvPr/>
        </p:nvSpPr>
        <p:spPr>
          <a:xfrm>
            <a:off x="3593206" y="759867"/>
            <a:ext cx="5782614"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1200" dirty="0" smtClean="0"/>
              <a:t>Providing </a:t>
            </a:r>
            <a:r>
              <a:rPr lang="en-GB" sz="1200" dirty="0"/>
              <a:t>system </a:t>
            </a:r>
            <a:r>
              <a:rPr lang="en-GB" sz="1200" dirty="0" smtClean="0"/>
              <a:t>leadership to </a:t>
            </a:r>
            <a:r>
              <a:rPr lang="en-GB" sz="1200" dirty="0"/>
              <a:t>bring together NHS providers and commissioners and local authorities to work in partnership in improving health and care in their area. </a:t>
            </a:r>
            <a:endParaRPr lang="en-GB" sz="1200" b="1" dirty="0"/>
          </a:p>
        </p:txBody>
      </p:sp>
      <p:sp>
        <p:nvSpPr>
          <p:cNvPr id="2" name="TextBox 1"/>
          <p:cNvSpPr txBox="1"/>
          <p:nvPr/>
        </p:nvSpPr>
        <p:spPr>
          <a:xfrm>
            <a:off x="170724" y="410774"/>
            <a:ext cx="2975020" cy="369332"/>
          </a:xfrm>
          <a:prstGeom prst="rect">
            <a:avLst/>
          </a:prstGeom>
          <a:noFill/>
        </p:spPr>
        <p:txBody>
          <a:bodyPr wrap="square" rtlCol="0">
            <a:spAutoFit/>
          </a:bodyPr>
          <a:lstStyle/>
          <a:p>
            <a:r>
              <a:rPr lang="en-GB" b="1" dirty="0" smtClean="0">
                <a:solidFill>
                  <a:schemeClr val="accent1"/>
                </a:solidFill>
              </a:rPr>
              <a:t>The Rationale for this:</a:t>
            </a:r>
            <a:endParaRPr lang="en-GB" b="1" dirty="0">
              <a:solidFill>
                <a:schemeClr val="accent1"/>
              </a:solidFill>
            </a:endParaRPr>
          </a:p>
        </p:txBody>
      </p:sp>
    </p:spTree>
    <p:extLst>
      <p:ext uri="{BB962C8B-B14F-4D97-AF65-F5344CB8AC3E}">
        <p14:creationId xmlns:p14="http://schemas.microsoft.com/office/powerpoint/2010/main" val="108776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
          <p:cNvSpPr txBox="1"/>
          <p:nvPr/>
        </p:nvSpPr>
        <p:spPr>
          <a:xfrm>
            <a:off x="128787" y="345244"/>
            <a:ext cx="9604051" cy="1015663"/>
          </a:xfrm>
          <a:prstGeom prst="rect">
            <a:avLst/>
          </a:prstGeom>
          <a:solidFill>
            <a:schemeClr val="bg2">
              <a:lumMod val="95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spcAft>
                <a:spcPts val="0"/>
              </a:spcAft>
            </a:pPr>
            <a:r>
              <a:rPr lang="en-GB" sz="2000" b="1" kern="1200" dirty="0" smtClean="0">
                <a:solidFill>
                  <a:schemeClr val="accent1"/>
                </a:solidFill>
                <a:effectLst/>
                <a:latin typeface="Calibri"/>
                <a:ea typeface="Times New Roman"/>
                <a:cs typeface="Times New Roman"/>
              </a:rPr>
              <a:t>The model:  </a:t>
            </a:r>
            <a:r>
              <a:rPr lang="en-GB" sz="2000" kern="1200" dirty="0" smtClean="0">
                <a:solidFill>
                  <a:schemeClr val="accent1"/>
                </a:solidFill>
                <a:effectLst/>
                <a:latin typeface="Calibri"/>
                <a:ea typeface="Times New Roman"/>
                <a:cs typeface="Times New Roman"/>
              </a:rPr>
              <a:t>Multi –Disciplinary Team (MDT) working across Health</a:t>
            </a:r>
            <a:r>
              <a:rPr lang="en-GB" sz="2000" kern="1200" dirty="0">
                <a:solidFill>
                  <a:schemeClr val="accent1"/>
                </a:solidFill>
                <a:effectLst/>
                <a:latin typeface="Calibri"/>
                <a:ea typeface="Times New Roman"/>
                <a:cs typeface="Times New Roman"/>
              </a:rPr>
              <a:t>, Social Care, Voluntary and Community involvement working together </a:t>
            </a:r>
            <a:r>
              <a:rPr lang="en-GB" sz="2000" kern="1200" dirty="0" smtClean="0">
                <a:solidFill>
                  <a:schemeClr val="accent1"/>
                </a:solidFill>
                <a:effectLst/>
                <a:latin typeface="Calibri"/>
                <a:ea typeface="Times New Roman"/>
                <a:cs typeface="Times New Roman"/>
              </a:rPr>
              <a:t>with GPs working at scale (population of 30-50,000 ) –</a:t>
            </a:r>
            <a:r>
              <a:rPr lang="en-GB" sz="2000" b="1" kern="1200" dirty="0" smtClean="0">
                <a:solidFill>
                  <a:schemeClr val="accent1"/>
                </a:solidFill>
                <a:effectLst/>
                <a:latin typeface="Calibri"/>
                <a:ea typeface="Times New Roman"/>
                <a:cs typeface="Times New Roman"/>
              </a:rPr>
              <a:t> now being referred to as Primary Care Networks (PCNs)</a:t>
            </a:r>
            <a:endParaRPr lang="en-GB" sz="2000" dirty="0">
              <a:solidFill>
                <a:schemeClr val="accent1"/>
              </a:solidFill>
              <a:effectLst/>
              <a:latin typeface="Times New Roman"/>
              <a:ea typeface="Times New Roman"/>
            </a:endParaRPr>
          </a:p>
        </p:txBody>
      </p:sp>
      <p:sp>
        <p:nvSpPr>
          <p:cNvPr id="6" name="Right Arrow 5"/>
          <p:cNvSpPr/>
          <p:nvPr/>
        </p:nvSpPr>
        <p:spPr>
          <a:xfrm flipH="1">
            <a:off x="2060617" y="1354456"/>
            <a:ext cx="7672221" cy="936583"/>
          </a:xfrm>
          <a:prstGeom prst="rightArrow">
            <a:avLst/>
          </a:prstGeom>
          <a:solidFill>
            <a:schemeClr val="accent4">
              <a:lumMod val="40000"/>
              <a:lumOff val="6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2000" b="1" dirty="0">
                <a:solidFill>
                  <a:schemeClr val="bg1"/>
                </a:solidFill>
                <a:effectLst/>
                <a:latin typeface="Calibri"/>
                <a:ea typeface="Calibri"/>
                <a:cs typeface="Times New Roman"/>
              </a:rPr>
              <a:t>                                </a:t>
            </a:r>
            <a:r>
              <a:rPr lang="en-GB" b="1" dirty="0">
                <a:solidFill>
                  <a:schemeClr val="accent1"/>
                </a:solidFill>
                <a:effectLst/>
                <a:latin typeface="Calibri"/>
                <a:ea typeface="Calibri"/>
                <a:cs typeface="Times New Roman"/>
              </a:rPr>
              <a:t>Number of People increasing</a:t>
            </a:r>
            <a:endParaRPr lang="en-GB" dirty="0">
              <a:solidFill>
                <a:schemeClr val="accent1"/>
              </a:solidFill>
              <a:effectLst/>
              <a:latin typeface="Calibri"/>
              <a:ea typeface="Calibri"/>
              <a:cs typeface="Times New Roman"/>
            </a:endParaRPr>
          </a:p>
        </p:txBody>
      </p:sp>
      <p:sp>
        <p:nvSpPr>
          <p:cNvPr id="7" name="Right Arrow 6"/>
          <p:cNvSpPr/>
          <p:nvPr/>
        </p:nvSpPr>
        <p:spPr>
          <a:xfrm flipH="1">
            <a:off x="2610258" y="2014845"/>
            <a:ext cx="7122580" cy="859858"/>
          </a:xfrm>
          <a:prstGeom prst="rightArrow">
            <a:avLst/>
          </a:prstGeom>
          <a:solidFill>
            <a:schemeClr val="accent4">
              <a:lumMod val="40000"/>
              <a:lumOff val="6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2000" b="1" dirty="0">
                <a:solidFill>
                  <a:schemeClr val="bg1"/>
                </a:solidFill>
                <a:effectLst/>
                <a:latin typeface="Calibri"/>
                <a:ea typeface="Calibri"/>
                <a:cs typeface="Times New Roman"/>
              </a:rPr>
              <a:t>                                </a:t>
            </a:r>
            <a:r>
              <a:rPr lang="en-GB" b="1" dirty="0">
                <a:solidFill>
                  <a:schemeClr val="accent1"/>
                </a:solidFill>
                <a:effectLst/>
                <a:latin typeface="Calibri"/>
                <a:ea typeface="Calibri"/>
                <a:cs typeface="Times New Roman"/>
              </a:rPr>
              <a:t>Admission </a:t>
            </a:r>
            <a:r>
              <a:rPr lang="en-GB" b="1" dirty="0" smtClean="0">
                <a:solidFill>
                  <a:schemeClr val="accent1"/>
                </a:solidFill>
                <a:effectLst/>
                <a:latin typeface="Calibri"/>
                <a:ea typeface="Calibri"/>
                <a:cs typeface="Times New Roman"/>
              </a:rPr>
              <a:t>Avoidance</a:t>
            </a:r>
            <a:endParaRPr lang="en-GB" dirty="0">
              <a:solidFill>
                <a:schemeClr val="accent1"/>
              </a:solidFill>
              <a:effectLst/>
              <a:latin typeface="Calibri"/>
              <a:ea typeface="Calibri"/>
              <a:cs typeface="Times New Roman"/>
            </a:endParaRPr>
          </a:p>
        </p:txBody>
      </p:sp>
      <p:sp>
        <p:nvSpPr>
          <p:cNvPr id="15" name="TextBox 10"/>
          <p:cNvSpPr txBox="1"/>
          <p:nvPr/>
        </p:nvSpPr>
        <p:spPr>
          <a:xfrm>
            <a:off x="3684859" y="2766915"/>
            <a:ext cx="1491545" cy="3108543"/>
          </a:xfrm>
          <a:prstGeom prst="rect">
            <a:avLst/>
          </a:prstGeom>
          <a:solidFill>
            <a:schemeClr val="tx2">
              <a:lumMod val="10000"/>
              <a:lumOff val="9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spcAft>
                <a:spcPts val="0"/>
              </a:spcAft>
            </a:pPr>
            <a:r>
              <a:rPr lang="en-GB" sz="1400" b="1" kern="1200" dirty="0">
                <a:solidFill>
                  <a:schemeClr val="accent1"/>
                </a:solidFill>
                <a:effectLst/>
                <a:ea typeface="Times New Roman"/>
                <a:cs typeface="Times New Roman"/>
              </a:rPr>
              <a:t>Routine, Prevention and Proactive Care</a:t>
            </a:r>
            <a:endParaRPr lang="en-GB" sz="1400" b="1" dirty="0">
              <a:solidFill>
                <a:schemeClr val="accent1"/>
              </a:solidFill>
              <a:effectLst/>
              <a:latin typeface="Times New Roman"/>
              <a:ea typeface="Times New Roman"/>
            </a:endParaRPr>
          </a:p>
          <a:p>
            <a:pPr>
              <a:spcAft>
                <a:spcPts val="0"/>
              </a:spcAft>
            </a:pPr>
            <a:r>
              <a:rPr lang="en-GB" sz="1400" b="1" kern="1200" dirty="0">
                <a:solidFill>
                  <a:schemeClr val="accent1"/>
                </a:solidFill>
                <a:effectLst/>
                <a:ea typeface="Times New Roman"/>
                <a:cs typeface="Times New Roman"/>
              </a:rPr>
              <a:t> </a:t>
            </a:r>
            <a:r>
              <a:rPr lang="en-GB" sz="1400" kern="1200" dirty="0">
                <a:solidFill>
                  <a:schemeClr val="accent1"/>
                </a:solidFill>
                <a:effectLst/>
                <a:ea typeface="Times New Roman"/>
                <a:cs typeface="Times New Roman"/>
              </a:rPr>
              <a:t>–Integrated Case Management (ICM patient centred approach for admission avoidance, anticipatory care planning. </a:t>
            </a:r>
            <a:endParaRPr lang="en-GB" sz="1400" kern="1200" dirty="0" smtClean="0">
              <a:solidFill>
                <a:schemeClr val="accent1"/>
              </a:solidFill>
              <a:effectLst/>
              <a:ea typeface="Times New Roman"/>
              <a:cs typeface="Times New Roman"/>
            </a:endParaRPr>
          </a:p>
          <a:p>
            <a:pPr>
              <a:spcAft>
                <a:spcPts val="0"/>
              </a:spcAft>
            </a:pPr>
            <a:endParaRPr lang="en-GB" sz="1400" dirty="0">
              <a:solidFill>
                <a:schemeClr val="accent1"/>
              </a:solidFill>
              <a:effectLst/>
              <a:latin typeface="Times New Roman"/>
              <a:ea typeface="Times New Roman"/>
            </a:endParaRPr>
          </a:p>
        </p:txBody>
      </p:sp>
      <p:sp>
        <p:nvSpPr>
          <p:cNvPr id="16" name="TextBox 13"/>
          <p:cNvSpPr txBox="1"/>
          <p:nvPr/>
        </p:nvSpPr>
        <p:spPr>
          <a:xfrm>
            <a:off x="5323574" y="2753014"/>
            <a:ext cx="1384205" cy="2893100"/>
          </a:xfrm>
          <a:prstGeom prst="rect">
            <a:avLst/>
          </a:prstGeom>
          <a:solidFill>
            <a:schemeClr val="tx2">
              <a:lumMod val="10000"/>
              <a:lumOff val="9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spcAft>
                <a:spcPts val="0"/>
              </a:spcAft>
            </a:pPr>
            <a:r>
              <a:rPr lang="en-GB" sz="1400" b="1" kern="1200" dirty="0">
                <a:solidFill>
                  <a:schemeClr val="accent1"/>
                </a:solidFill>
                <a:effectLst/>
                <a:ea typeface="Times New Roman"/>
                <a:cs typeface="Times New Roman"/>
              </a:rPr>
              <a:t>Emergency and Reactive Care </a:t>
            </a:r>
            <a:r>
              <a:rPr lang="en-GB" sz="1400" kern="1200" dirty="0">
                <a:solidFill>
                  <a:schemeClr val="accent1"/>
                </a:solidFill>
                <a:effectLst/>
                <a:ea typeface="Times New Roman"/>
                <a:cs typeface="Times New Roman"/>
              </a:rPr>
              <a:t>– ICM approach for admission avoidance, rapid/ emergency response to avoid hospital admission to keep people well at home.</a:t>
            </a:r>
            <a:endParaRPr lang="en-GB" sz="1400" dirty="0">
              <a:solidFill>
                <a:schemeClr val="accent1"/>
              </a:solidFill>
              <a:effectLst/>
              <a:latin typeface="Times New Roman"/>
              <a:ea typeface="Times New Roman"/>
            </a:endParaRPr>
          </a:p>
        </p:txBody>
      </p:sp>
      <p:sp>
        <p:nvSpPr>
          <p:cNvPr id="17" name="TextBox 13"/>
          <p:cNvSpPr txBox="1"/>
          <p:nvPr/>
        </p:nvSpPr>
        <p:spPr>
          <a:xfrm>
            <a:off x="6885066" y="2753014"/>
            <a:ext cx="1366640" cy="2677656"/>
          </a:xfrm>
          <a:prstGeom prst="rect">
            <a:avLst/>
          </a:prstGeom>
          <a:solidFill>
            <a:schemeClr val="tx2">
              <a:lumMod val="10000"/>
              <a:lumOff val="9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spcAft>
                <a:spcPts val="0"/>
              </a:spcAft>
            </a:pPr>
            <a:r>
              <a:rPr lang="en-GB" sz="1400" b="1" kern="1200" dirty="0">
                <a:solidFill>
                  <a:schemeClr val="accent1"/>
                </a:solidFill>
                <a:effectLst/>
                <a:ea typeface="Times New Roman"/>
                <a:cs typeface="Times New Roman"/>
              </a:rPr>
              <a:t>Acute Care</a:t>
            </a:r>
            <a:endParaRPr lang="en-GB" sz="1400" dirty="0">
              <a:solidFill>
                <a:schemeClr val="accent1"/>
              </a:solidFill>
              <a:effectLst/>
              <a:latin typeface="Times New Roman"/>
              <a:ea typeface="Times New Roman"/>
            </a:endParaRPr>
          </a:p>
          <a:p>
            <a:pPr>
              <a:spcAft>
                <a:spcPts val="0"/>
              </a:spcAft>
            </a:pPr>
            <a:r>
              <a:rPr lang="en-GB" sz="1400" kern="1200" dirty="0">
                <a:solidFill>
                  <a:schemeClr val="accent1"/>
                </a:solidFill>
                <a:effectLst/>
                <a:ea typeface="Times New Roman"/>
                <a:cs typeface="Times New Roman"/>
              </a:rPr>
              <a:t>- When intervention is essential.</a:t>
            </a:r>
            <a:endParaRPr lang="en-GB" sz="1400" dirty="0">
              <a:solidFill>
                <a:schemeClr val="accent1"/>
              </a:solidFill>
              <a:effectLst/>
              <a:latin typeface="Times New Roman"/>
              <a:ea typeface="Times New Roman"/>
            </a:endParaRPr>
          </a:p>
          <a:p>
            <a:pPr>
              <a:spcAft>
                <a:spcPts val="0"/>
              </a:spcAft>
            </a:pPr>
            <a:r>
              <a:rPr lang="en-GB" sz="1400" kern="1200" dirty="0">
                <a:solidFill>
                  <a:schemeClr val="accent1"/>
                </a:solidFill>
                <a:effectLst/>
                <a:ea typeface="Times New Roman"/>
                <a:cs typeface="Times New Roman"/>
              </a:rPr>
              <a:t>Working </a:t>
            </a:r>
            <a:r>
              <a:rPr lang="en-GB" sz="1400" kern="1200" dirty="0" smtClean="0">
                <a:solidFill>
                  <a:schemeClr val="accent1"/>
                </a:solidFill>
                <a:effectLst/>
                <a:ea typeface="Times New Roman"/>
                <a:cs typeface="Times New Roman"/>
              </a:rPr>
              <a:t> across </a:t>
            </a:r>
            <a:r>
              <a:rPr lang="en-GB" sz="1400" dirty="0" smtClean="0">
                <a:solidFill>
                  <a:schemeClr val="accent1"/>
                </a:solidFill>
                <a:ea typeface="Times New Roman"/>
                <a:cs typeface="Times New Roman"/>
              </a:rPr>
              <a:t>organisations </a:t>
            </a:r>
            <a:r>
              <a:rPr lang="en-GB" sz="1400" kern="1200" dirty="0" smtClean="0">
                <a:solidFill>
                  <a:schemeClr val="accent1"/>
                </a:solidFill>
                <a:effectLst/>
                <a:ea typeface="Times New Roman"/>
                <a:cs typeface="Times New Roman"/>
              </a:rPr>
              <a:t>for</a:t>
            </a:r>
            <a:endParaRPr lang="en-GB" sz="1400" dirty="0">
              <a:solidFill>
                <a:schemeClr val="accent1"/>
              </a:solidFill>
              <a:effectLst/>
              <a:latin typeface="Times New Roman"/>
              <a:ea typeface="Times New Roman"/>
            </a:endParaRPr>
          </a:p>
          <a:p>
            <a:pPr>
              <a:spcAft>
                <a:spcPts val="0"/>
              </a:spcAft>
            </a:pPr>
            <a:r>
              <a:rPr lang="en-GB" sz="1400" kern="1200" dirty="0">
                <a:solidFill>
                  <a:schemeClr val="accent1"/>
                </a:solidFill>
                <a:effectLst/>
                <a:ea typeface="Times New Roman"/>
                <a:cs typeface="Times New Roman"/>
              </a:rPr>
              <a:t>repatriation at the earliest opportunity.</a:t>
            </a:r>
            <a:endParaRPr lang="en-GB" sz="1400" dirty="0">
              <a:solidFill>
                <a:schemeClr val="accent1"/>
              </a:solidFill>
              <a:effectLst/>
              <a:latin typeface="Times New Roman"/>
              <a:ea typeface="Times New Roman"/>
            </a:endParaRPr>
          </a:p>
          <a:p>
            <a:pPr>
              <a:spcAft>
                <a:spcPts val="0"/>
              </a:spcAft>
            </a:pPr>
            <a:r>
              <a:rPr lang="en-GB" sz="1400" dirty="0">
                <a:effectLst/>
                <a:latin typeface="Times New Roman"/>
                <a:ea typeface="Times New Roman"/>
              </a:rPr>
              <a:t> </a:t>
            </a:r>
          </a:p>
        </p:txBody>
      </p:sp>
      <p:sp>
        <p:nvSpPr>
          <p:cNvPr id="18" name="TextBox 13"/>
          <p:cNvSpPr txBox="1"/>
          <p:nvPr/>
        </p:nvSpPr>
        <p:spPr>
          <a:xfrm>
            <a:off x="8441946" y="2759206"/>
            <a:ext cx="1290892" cy="1815882"/>
          </a:xfrm>
          <a:prstGeom prst="rect">
            <a:avLst/>
          </a:prstGeom>
          <a:solidFill>
            <a:schemeClr val="tx2">
              <a:lumMod val="10000"/>
              <a:lumOff val="9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spcAft>
                <a:spcPts val="0"/>
              </a:spcAft>
            </a:pPr>
            <a:r>
              <a:rPr lang="en-GB" sz="1400" b="1" kern="1200" dirty="0">
                <a:solidFill>
                  <a:schemeClr val="accent1"/>
                </a:solidFill>
                <a:effectLst/>
                <a:ea typeface="Times New Roman"/>
                <a:cs typeface="Times New Roman"/>
              </a:rPr>
              <a:t>Tertiary Care </a:t>
            </a:r>
            <a:r>
              <a:rPr lang="en-GB" sz="1400" kern="1200" dirty="0" smtClean="0">
                <a:solidFill>
                  <a:schemeClr val="accent1"/>
                </a:solidFill>
                <a:effectLst/>
                <a:ea typeface="Times New Roman"/>
                <a:cs typeface="Times New Roman"/>
              </a:rPr>
              <a:t>- For </a:t>
            </a:r>
            <a:r>
              <a:rPr lang="en-GB" sz="1400" kern="1200" dirty="0">
                <a:solidFill>
                  <a:schemeClr val="accent1"/>
                </a:solidFill>
                <a:effectLst/>
                <a:ea typeface="Times New Roman"/>
                <a:cs typeface="Times New Roman"/>
              </a:rPr>
              <a:t>highly specialist intervention.</a:t>
            </a:r>
            <a:endParaRPr lang="en-GB" sz="1400" dirty="0">
              <a:solidFill>
                <a:schemeClr val="accent1"/>
              </a:solidFill>
              <a:effectLst/>
              <a:ea typeface="Times New Roman"/>
            </a:endParaRPr>
          </a:p>
          <a:p>
            <a:pPr>
              <a:spcAft>
                <a:spcPts val="0"/>
              </a:spcAft>
            </a:pPr>
            <a:r>
              <a:rPr lang="en-GB" sz="1400" kern="1200" dirty="0">
                <a:solidFill>
                  <a:schemeClr val="accent1"/>
                </a:solidFill>
                <a:effectLst/>
                <a:ea typeface="Times New Roman"/>
                <a:cs typeface="Times New Roman"/>
              </a:rPr>
              <a:t>Repatriation at the earliest opportunity.</a:t>
            </a:r>
            <a:endParaRPr lang="en-GB" sz="1400" dirty="0">
              <a:solidFill>
                <a:schemeClr val="accent1"/>
              </a:solidFill>
              <a:effectLst/>
              <a:ea typeface="Times New Roman"/>
            </a:endParaRPr>
          </a:p>
          <a:p>
            <a:pPr>
              <a:spcAft>
                <a:spcPts val="0"/>
              </a:spcAft>
            </a:pPr>
            <a:r>
              <a:rPr lang="en-GB" sz="1400" b="1" dirty="0">
                <a:solidFill>
                  <a:schemeClr val="accent1"/>
                </a:solidFill>
                <a:effectLst/>
                <a:latin typeface="Times New Roman"/>
                <a:ea typeface="Times New Roman"/>
              </a:rPr>
              <a:t> </a:t>
            </a:r>
          </a:p>
        </p:txBody>
      </p:sp>
      <p:sp>
        <p:nvSpPr>
          <p:cNvPr id="19" name="Right Arrow 18"/>
          <p:cNvSpPr/>
          <p:nvPr/>
        </p:nvSpPr>
        <p:spPr>
          <a:xfrm>
            <a:off x="2610261" y="5900232"/>
            <a:ext cx="5893049" cy="883920"/>
          </a:xfrm>
          <a:prstGeom prst="rightArrow">
            <a:avLst/>
          </a:prstGeom>
          <a:solidFill>
            <a:schemeClr val="accent4">
              <a:lumMod val="40000"/>
              <a:lumOff val="6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2000" b="1" dirty="0" smtClean="0">
                <a:solidFill>
                  <a:schemeClr val="bg1"/>
                </a:solidFill>
                <a:latin typeface="Calibri"/>
                <a:ea typeface="Calibri"/>
                <a:cs typeface="Times New Roman"/>
              </a:rPr>
              <a:t>                                  </a:t>
            </a:r>
            <a:r>
              <a:rPr lang="en-GB" sz="2000" b="1" dirty="0" smtClean="0">
                <a:solidFill>
                  <a:schemeClr val="accent1"/>
                </a:solidFill>
                <a:latin typeface="Calibri"/>
                <a:ea typeface="Calibri"/>
                <a:cs typeface="Times New Roman"/>
              </a:rPr>
              <a:t>Level </a:t>
            </a:r>
            <a:r>
              <a:rPr lang="en-GB" sz="2000" b="1" dirty="0">
                <a:solidFill>
                  <a:schemeClr val="accent1"/>
                </a:solidFill>
                <a:latin typeface="Calibri"/>
                <a:ea typeface="Calibri"/>
                <a:cs typeface="Times New Roman"/>
              </a:rPr>
              <a:t>of Acuity</a:t>
            </a:r>
            <a:endParaRPr lang="en-GB" sz="2000" dirty="0">
              <a:solidFill>
                <a:schemeClr val="accent1"/>
              </a:solidFill>
              <a:latin typeface="Calibri"/>
              <a:ea typeface="Calibri"/>
              <a:cs typeface="Times New Roman"/>
            </a:endParaRPr>
          </a:p>
        </p:txBody>
      </p:sp>
      <p:grpSp>
        <p:nvGrpSpPr>
          <p:cNvPr id="9" name="Group 8"/>
          <p:cNvGrpSpPr/>
          <p:nvPr/>
        </p:nvGrpSpPr>
        <p:grpSpPr>
          <a:xfrm>
            <a:off x="0" y="2268645"/>
            <a:ext cx="3615643" cy="4155468"/>
            <a:chOff x="-1" y="2126618"/>
            <a:chExt cx="3615643" cy="4155468"/>
          </a:xfrm>
        </p:grpSpPr>
        <p:sp>
          <p:nvSpPr>
            <p:cNvPr id="22" name="Oval 21"/>
            <p:cNvSpPr/>
            <p:nvPr/>
          </p:nvSpPr>
          <p:spPr>
            <a:xfrm>
              <a:off x="126246" y="2556132"/>
              <a:ext cx="3213696" cy="333331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23"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45" y="3301743"/>
              <a:ext cx="2361655" cy="18461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3"/>
            <p:cNvSpPr txBox="1"/>
            <p:nvPr/>
          </p:nvSpPr>
          <p:spPr>
            <a:xfrm>
              <a:off x="1305263" y="3853458"/>
              <a:ext cx="1149199"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schemeClr val="accent1"/>
                  </a:solidFill>
                </a:rPr>
                <a:t>Primary  </a:t>
              </a:r>
            </a:p>
            <a:p>
              <a:r>
                <a:rPr lang="en-GB" sz="1400" b="1" dirty="0">
                  <a:solidFill>
                    <a:schemeClr val="accent1"/>
                  </a:solidFill>
                </a:rPr>
                <a:t> </a:t>
              </a:r>
              <a:r>
                <a:rPr lang="en-GB" sz="1400" b="1" dirty="0" smtClean="0">
                  <a:solidFill>
                    <a:schemeClr val="accent1"/>
                  </a:solidFill>
                </a:rPr>
                <a:t> Care Network</a:t>
              </a:r>
              <a:endParaRPr lang="en-GB" sz="1400" b="1" dirty="0">
                <a:solidFill>
                  <a:schemeClr val="accent1"/>
                </a:solidFill>
              </a:endParaRPr>
            </a:p>
          </p:txBody>
        </p:sp>
        <p:sp>
          <p:nvSpPr>
            <p:cNvPr id="25" name="Curved Left Arrow 24"/>
            <p:cNvSpPr/>
            <p:nvPr/>
          </p:nvSpPr>
          <p:spPr>
            <a:xfrm>
              <a:off x="1879864" y="2362003"/>
              <a:ext cx="1561200" cy="3920083"/>
            </a:xfrm>
            <a:prstGeom prst="curvedLef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26" name="Curved Right Arrow 25"/>
            <p:cNvSpPr/>
            <p:nvPr/>
          </p:nvSpPr>
          <p:spPr>
            <a:xfrm rot="10800000" flipH="1">
              <a:off x="-1" y="2126618"/>
              <a:ext cx="1699921" cy="4006094"/>
            </a:xfrm>
            <a:prstGeom prst="curved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solidFill>
                  <a:schemeClr val="tx1"/>
                </a:solidFill>
              </a:endParaRPr>
            </a:p>
          </p:txBody>
        </p:sp>
        <p:sp>
          <p:nvSpPr>
            <p:cNvPr id="27" name="TextBox 8"/>
            <p:cNvSpPr txBox="1"/>
            <p:nvPr/>
          </p:nvSpPr>
          <p:spPr>
            <a:xfrm rot="19757131">
              <a:off x="414948" y="2348182"/>
              <a:ext cx="1836398" cy="22720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schemeClr val="accent1"/>
                  </a:solidFill>
                </a:rPr>
                <a:t>Integrated</a:t>
              </a:r>
              <a:endParaRPr lang="en-GB" sz="1400" b="1" dirty="0">
                <a:solidFill>
                  <a:schemeClr val="accent1"/>
                </a:solidFill>
              </a:endParaRPr>
            </a:p>
          </p:txBody>
        </p:sp>
        <p:sp>
          <p:nvSpPr>
            <p:cNvPr id="28" name="TextBox 9"/>
            <p:cNvSpPr txBox="1"/>
            <p:nvPr/>
          </p:nvSpPr>
          <p:spPr>
            <a:xfrm rot="1667990">
              <a:off x="412804" y="5829213"/>
              <a:ext cx="2142463" cy="2174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schemeClr val="accent1"/>
                  </a:solidFill>
                </a:rPr>
                <a:t>Local care</a:t>
              </a:r>
              <a:endParaRPr lang="en-GB" sz="1400" b="1" dirty="0">
                <a:solidFill>
                  <a:schemeClr val="accent1"/>
                </a:solidFill>
              </a:endParaRPr>
            </a:p>
          </p:txBody>
        </p:sp>
        <p:sp>
          <p:nvSpPr>
            <p:cNvPr id="29" name="TextBox 12"/>
            <p:cNvSpPr txBox="1"/>
            <p:nvPr/>
          </p:nvSpPr>
          <p:spPr>
            <a:xfrm rot="1689040">
              <a:off x="1911074" y="2646325"/>
              <a:ext cx="159053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schemeClr val="accent1"/>
                  </a:solidFill>
                </a:rPr>
                <a:t>Systems</a:t>
              </a:r>
              <a:endParaRPr lang="en-GB" sz="1400" b="1" dirty="0">
                <a:solidFill>
                  <a:schemeClr val="accent1"/>
                </a:solidFill>
              </a:endParaRPr>
            </a:p>
          </p:txBody>
        </p:sp>
        <p:sp>
          <p:nvSpPr>
            <p:cNvPr id="30" name="TextBox 13"/>
            <p:cNvSpPr txBox="1"/>
            <p:nvPr/>
          </p:nvSpPr>
          <p:spPr>
            <a:xfrm rot="19829943">
              <a:off x="2001073" y="5416987"/>
              <a:ext cx="161456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schemeClr val="accent1"/>
                  </a:solidFill>
                </a:rPr>
                <a:t>Of care</a:t>
              </a:r>
              <a:endParaRPr lang="en-GB" sz="1400" b="1" dirty="0">
                <a:solidFill>
                  <a:schemeClr val="accent1"/>
                </a:solidFill>
              </a:endParaRPr>
            </a:p>
          </p:txBody>
        </p:sp>
        <p:sp>
          <p:nvSpPr>
            <p:cNvPr id="3" name="TextBox 2"/>
            <p:cNvSpPr txBox="1"/>
            <p:nvPr/>
          </p:nvSpPr>
          <p:spPr>
            <a:xfrm>
              <a:off x="1155364" y="5049773"/>
              <a:ext cx="1810505" cy="584775"/>
            </a:xfrm>
            <a:prstGeom prst="rect">
              <a:avLst/>
            </a:prstGeom>
            <a:noFill/>
          </p:spPr>
          <p:txBody>
            <a:bodyPr wrap="square" rtlCol="0">
              <a:spAutoFit/>
            </a:bodyPr>
            <a:lstStyle/>
            <a:p>
              <a:r>
                <a:rPr lang="en-GB" sz="1600" b="1" dirty="0" smtClean="0">
                  <a:solidFill>
                    <a:schemeClr val="accent1"/>
                  </a:solidFill>
                </a:rPr>
                <a:t>Population</a:t>
              </a:r>
            </a:p>
            <a:p>
              <a:r>
                <a:rPr lang="en-GB" sz="1600" b="1" dirty="0" smtClean="0">
                  <a:solidFill>
                    <a:schemeClr val="accent1"/>
                  </a:solidFill>
                </a:rPr>
                <a:t> 30-50,000</a:t>
              </a:r>
              <a:endParaRPr lang="en-GB" sz="1600" b="1" dirty="0">
                <a:solidFill>
                  <a:schemeClr val="accent1"/>
                </a:solidFill>
              </a:endParaRPr>
            </a:p>
          </p:txBody>
        </p:sp>
      </p:grpSp>
    </p:spTree>
    <p:extLst>
      <p:ext uri="{BB962C8B-B14F-4D97-AF65-F5344CB8AC3E}">
        <p14:creationId xmlns:p14="http://schemas.microsoft.com/office/powerpoint/2010/main" val="338397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476" y="1034717"/>
            <a:ext cx="9087684" cy="3196089"/>
          </a:xfrm>
        </p:spPr>
        <p:txBody>
          <a:bodyPr/>
          <a:lstStyle/>
          <a:p>
            <a:r>
              <a:rPr lang="en-GB" dirty="0" smtClean="0">
                <a:solidFill>
                  <a:schemeClr val="accent1"/>
                </a:solidFill>
              </a:rPr>
              <a:t>Local care maturity</a:t>
            </a:r>
          </a:p>
          <a:p>
            <a:pPr marL="0" indent="0">
              <a:buNone/>
            </a:pPr>
            <a:r>
              <a:rPr lang="en-GB" dirty="0" smtClean="0">
                <a:solidFill>
                  <a:schemeClr val="accent1"/>
                </a:solidFill>
              </a:rPr>
              <a:t> (‘readiness’) assessment </a:t>
            </a:r>
          </a:p>
          <a:p>
            <a:pPr marL="0" indent="0">
              <a:buNone/>
            </a:pPr>
            <a:r>
              <a:rPr lang="en-GB" dirty="0" smtClean="0">
                <a:solidFill>
                  <a:schemeClr val="accent1"/>
                </a:solidFill>
              </a:rPr>
              <a:t>Re-run Jan 2019</a:t>
            </a:r>
          </a:p>
          <a:p>
            <a:pPr marL="0" indent="0">
              <a:buNone/>
            </a:pPr>
            <a:r>
              <a:rPr lang="en-GB" dirty="0" smtClean="0">
                <a:solidFill>
                  <a:schemeClr val="accent1"/>
                </a:solidFill>
              </a:rPr>
              <a:t>(previously undertaken – </a:t>
            </a:r>
          </a:p>
          <a:p>
            <a:pPr marL="0" indent="0">
              <a:buNone/>
            </a:pPr>
            <a:r>
              <a:rPr lang="en-GB" dirty="0" smtClean="0">
                <a:solidFill>
                  <a:schemeClr val="accent1"/>
                </a:solidFill>
              </a:rPr>
              <a:t>October 2017)</a:t>
            </a:r>
          </a:p>
          <a:p>
            <a:endParaRPr lang="en-GB" dirty="0" smtClean="0"/>
          </a:p>
          <a:p>
            <a:endParaRPr lang="en-GB" dirty="0"/>
          </a:p>
          <a:p>
            <a:endParaRPr lang="en-GB" dirty="0" smtClean="0"/>
          </a:p>
        </p:txBody>
      </p:sp>
      <p:sp>
        <p:nvSpPr>
          <p:cNvPr id="3" name="Title 2"/>
          <p:cNvSpPr>
            <a:spLocks noGrp="1"/>
          </p:cNvSpPr>
          <p:nvPr>
            <p:ph type="title"/>
          </p:nvPr>
        </p:nvSpPr>
        <p:spPr>
          <a:xfrm>
            <a:off x="180476" y="365900"/>
            <a:ext cx="9308608" cy="401536"/>
          </a:xfrm>
        </p:spPr>
        <p:txBody>
          <a:bodyPr>
            <a:normAutofit fontScale="90000"/>
          </a:bodyPr>
          <a:lstStyle/>
          <a:p>
            <a:r>
              <a:rPr lang="en-GB" dirty="0" smtClean="0"/>
              <a:t>What Difference Are We Making?</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189211333"/>
              </p:ext>
            </p:extLst>
          </p:nvPr>
        </p:nvGraphicFramePr>
        <p:xfrm>
          <a:off x="3695977" y="924097"/>
          <a:ext cx="4571999" cy="823769"/>
        </p:xfrm>
        <a:graphic>
          <a:graphicData uri="http://schemas.openxmlformats.org/drawingml/2006/table">
            <a:tbl>
              <a:tblPr>
                <a:tableStyleId>{5C22544A-7EE6-4342-B048-85BDC9FD1C3A}</a:tableStyleId>
              </a:tblPr>
              <a:tblGrid>
                <a:gridCol w="4571999">
                  <a:extLst>
                    <a:ext uri="{9D8B030D-6E8A-4147-A177-3AD203B41FA5}">
                      <a16:colId xmlns:a16="http://schemas.microsoft.com/office/drawing/2014/main" val="20000"/>
                    </a:ext>
                  </a:extLst>
                </a:gridCol>
              </a:tblGrid>
              <a:tr h="823769">
                <a:tc>
                  <a:txBody>
                    <a:bodyPr/>
                    <a:lstStyle/>
                    <a:p>
                      <a:pPr algn="l" fontAlgn="t"/>
                      <a:r>
                        <a:rPr lang="en-GB" sz="1800" u="none" strike="noStrike" dirty="0" smtClean="0">
                          <a:solidFill>
                            <a:schemeClr val="accent1"/>
                          </a:solidFill>
                          <a:effectLst/>
                        </a:rPr>
                        <a:t>Eight</a:t>
                      </a:r>
                      <a:r>
                        <a:rPr lang="en-GB" sz="1800" u="none" strike="noStrike" baseline="0" dirty="0" smtClean="0">
                          <a:solidFill>
                            <a:schemeClr val="accent1"/>
                          </a:solidFill>
                          <a:effectLst/>
                        </a:rPr>
                        <a:t> </a:t>
                      </a:r>
                      <a:r>
                        <a:rPr lang="en-GB" sz="1800" u="none" strike="noStrike" dirty="0" smtClean="0">
                          <a:solidFill>
                            <a:schemeClr val="accent1"/>
                          </a:solidFill>
                          <a:effectLst/>
                        </a:rPr>
                        <a:t>interventions </a:t>
                      </a:r>
                      <a:r>
                        <a:rPr lang="en-GB" sz="1800" u="none" strike="noStrike" dirty="0">
                          <a:solidFill>
                            <a:schemeClr val="accent1"/>
                          </a:solidFill>
                          <a:effectLst/>
                        </a:rPr>
                        <a:t>of the adults and older people with complex needs </a:t>
                      </a:r>
                      <a:r>
                        <a:rPr lang="en-GB" sz="1800" u="none" strike="noStrike" dirty="0" smtClean="0">
                          <a:solidFill>
                            <a:schemeClr val="accent1"/>
                          </a:solidFill>
                          <a:effectLst/>
                        </a:rPr>
                        <a:t>model </a:t>
                      </a:r>
                      <a:endParaRPr lang="en-GB" sz="1800" b="1" i="0" u="none" strike="noStrike" dirty="0">
                        <a:solidFill>
                          <a:schemeClr val="accent1"/>
                        </a:solidFill>
                        <a:effectLst/>
                        <a:latin typeface="Calibri"/>
                      </a:endParaRPr>
                    </a:p>
                  </a:txBody>
                  <a:tcPr marL="489" marR="489" marT="489" marB="0">
                    <a:noFill/>
                  </a:tcPr>
                </a:tc>
                <a:extLst>
                  <a:ext uri="{0D108BD9-81ED-4DB2-BD59-A6C34878D82A}">
                    <a16:rowId xmlns:a16="http://schemas.microsoft.com/office/drawing/2014/main" val="10000"/>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967098817"/>
              </p:ext>
            </p:extLst>
          </p:nvPr>
        </p:nvGraphicFramePr>
        <p:xfrm>
          <a:off x="3559499" y="148760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3522987" y="767436"/>
            <a:ext cx="4608512" cy="346336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Right Arrow 6"/>
          <p:cNvSpPr/>
          <p:nvPr/>
        </p:nvSpPr>
        <p:spPr>
          <a:xfrm>
            <a:off x="2333767" y="1883391"/>
            <a:ext cx="1064526" cy="5186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395785" y="4667534"/>
            <a:ext cx="7872191" cy="1940957"/>
          </a:xfrm>
          <a:prstGeom prst="roundRect">
            <a:avLst/>
          </a:prstGeom>
          <a:solidFill>
            <a:schemeClr val="bg1">
              <a:lumMod val="95000"/>
            </a:schemeClr>
          </a:solidFill>
          <a:ln>
            <a:solidFill>
              <a:schemeClr val="accent1"/>
            </a:solidFill>
          </a:ln>
        </p:spPr>
        <p:txBody>
          <a:bodyPr wrap="square" rtlCol="0">
            <a:spAutoFit/>
          </a:bodyPr>
          <a:lstStyle/>
          <a:p>
            <a:r>
              <a:rPr lang="en-GB" dirty="0">
                <a:solidFill>
                  <a:schemeClr val="accent1"/>
                </a:solidFill>
              </a:rPr>
              <a:t>Agreed set of metrics for 2019/20; a framework to measure development and impact of Local Care – first populated dashboard to be ready July 2019</a:t>
            </a:r>
          </a:p>
          <a:p>
            <a:r>
              <a:rPr lang="en-GB" dirty="0">
                <a:solidFill>
                  <a:schemeClr val="accent1"/>
                </a:solidFill>
              </a:rPr>
              <a:t>Currently working closely with the Primary Care </a:t>
            </a:r>
            <a:r>
              <a:rPr lang="en-GB" dirty="0" err="1">
                <a:solidFill>
                  <a:schemeClr val="accent1"/>
                </a:solidFill>
              </a:rPr>
              <a:t>workstream</a:t>
            </a:r>
            <a:r>
              <a:rPr lang="en-GB" dirty="0">
                <a:solidFill>
                  <a:schemeClr val="accent1"/>
                </a:solidFill>
              </a:rPr>
              <a:t> of the STP, to ensure alignment with Primary Care Network development.</a:t>
            </a:r>
          </a:p>
          <a:p>
            <a:endParaRPr lang="en-GB" dirty="0"/>
          </a:p>
        </p:txBody>
      </p:sp>
    </p:spTree>
    <p:extLst>
      <p:ext uri="{BB962C8B-B14F-4D97-AF65-F5344CB8AC3E}">
        <p14:creationId xmlns:p14="http://schemas.microsoft.com/office/powerpoint/2010/main" val="7412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rved Up Arrow 6"/>
          <p:cNvSpPr/>
          <p:nvPr/>
        </p:nvSpPr>
        <p:spPr>
          <a:xfrm rot="1939338">
            <a:off x="2325412" y="5439137"/>
            <a:ext cx="2814146" cy="1056289"/>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 t="22629" r="64982" b="8836"/>
          <a:stretch/>
        </p:blipFill>
        <p:spPr bwMode="auto">
          <a:xfrm>
            <a:off x="5139558" y="509034"/>
            <a:ext cx="4602341" cy="62014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06357" y="282637"/>
            <a:ext cx="4083269" cy="707886"/>
          </a:xfrm>
          <a:prstGeom prst="rect">
            <a:avLst/>
          </a:prstGeom>
          <a:noFill/>
        </p:spPr>
        <p:txBody>
          <a:bodyPr wrap="square" rtlCol="0">
            <a:spAutoFit/>
          </a:bodyPr>
          <a:lstStyle/>
          <a:p>
            <a:r>
              <a:rPr lang="en-GB" sz="2000" b="1" dirty="0" smtClean="0">
                <a:solidFill>
                  <a:schemeClr val="accent1"/>
                </a:solidFill>
              </a:rPr>
              <a:t>How are we ensuring some consistency in quality?</a:t>
            </a:r>
            <a:endParaRPr lang="en-GB" sz="2000" b="1" dirty="0">
              <a:solidFill>
                <a:schemeClr val="accent1"/>
              </a:solidFill>
            </a:endParaRPr>
          </a:p>
        </p:txBody>
      </p:sp>
      <p:sp>
        <p:nvSpPr>
          <p:cNvPr id="5" name="TextBox 4"/>
          <p:cNvSpPr txBox="1"/>
          <p:nvPr/>
        </p:nvSpPr>
        <p:spPr>
          <a:xfrm>
            <a:off x="106357" y="1105469"/>
            <a:ext cx="4855780" cy="5193506"/>
          </a:xfrm>
          <a:prstGeom prst="ellipse">
            <a:avLst/>
          </a:prstGeom>
          <a:solidFill>
            <a:schemeClr val="bg1">
              <a:lumMod val="95000"/>
            </a:schemeClr>
          </a:solidFill>
          <a:ln>
            <a:solidFill>
              <a:schemeClr val="accent1"/>
            </a:solidFill>
          </a:ln>
        </p:spPr>
        <p:txBody>
          <a:bodyPr wrap="square" rtlCol="0">
            <a:spAutoFit/>
          </a:bodyPr>
          <a:lstStyle/>
          <a:p>
            <a:endParaRPr lang="en-GB" dirty="0" smtClean="0">
              <a:solidFill>
                <a:schemeClr val="accent1"/>
              </a:solidFill>
            </a:endParaRPr>
          </a:p>
          <a:p>
            <a:r>
              <a:rPr lang="en-GB" dirty="0" smtClean="0">
                <a:solidFill>
                  <a:schemeClr val="accent1"/>
                </a:solidFill>
              </a:rPr>
              <a:t>Stakeholders across Kent and Medway have been involved in a bottom up approach to the development of a </a:t>
            </a:r>
            <a:r>
              <a:rPr lang="en-GB" b="1" dirty="0" smtClean="0">
                <a:solidFill>
                  <a:schemeClr val="accent1"/>
                </a:solidFill>
              </a:rPr>
              <a:t>Local care</a:t>
            </a:r>
            <a:r>
              <a:rPr lang="en-GB" dirty="0" smtClean="0">
                <a:solidFill>
                  <a:schemeClr val="accent1"/>
                </a:solidFill>
              </a:rPr>
              <a:t> </a:t>
            </a:r>
            <a:r>
              <a:rPr lang="en-GB" b="1" dirty="0" smtClean="0">
                <a:solidFill>
                  <a:schemeClr val="accent1"/>
                </a:solidFill>
              </a:rPr>
              <a:t>MDT Framework, for Primary Care Networks</a:t>
            </a:r>
          </a:p>
          <a:p>
            <a:endParaRPr lang="en-GB" b="1" dirty="0">
              <a:solidFill>
                <a:schemeClr val="accent1"/>
              </a:solidFill>
            </a:endParaRPr>
          </a:p>
          <a:p>
            <a:endParaRPr lang="en-GB" dirty="0" smtClean="0"/>
          </a:p>
          <a:p>
            <a:r>
              <a:rPr lang="en-GB" b="1" dirty="0" smtClean="0">
                <a:solidFill>
                  <a:schemeClr val="accent1"/>
                </a:solidFill>
              </a:rPr>
              <a:t>21 indicators </a:t>
            </a:r>
            <a:r>
              <a:rPr lang="en-GB" b="1" dirty="0">
                <a:solidFill>
                  <a:schemeClr val="accent1"/>
                </a:solidFill>
              </a:rPr>
              <a:t>of effectiveness </a:t>
            </a:r>
            <a:r>
              <a:rPr lang="en-GB" dirty="0">
                <a:solidFill>
                  <a:schemeClr val="accent1"/>
                </a:solidFill>
              </a:rPr>
              <a:t>have been identified and refined by colleagues during the development </a:t>
            </a:r>
            <a:r>
              <a:rPr lang="en-GB" dirty="0" smtClean="0">
                <a:solidFill>
                  <a:schemeClr val="accent1"/>
                </a:solidFill>
              </a:rPr>
              <a:t>process</a:t>
            </a:r>
            <a:endParaRPr lang="en-GB" b="1" dirty="0">
              <a:solidFill>
                <a:schemeClr val="accent1"/>
              </a:solidFill>
            </a:endParaRPr>
          </a:p>
        </p:txBody>
      </p:sp>
      <p:pic>
        <p:nvPicPr>
          <p:cNvPr id="9" name="Graphic 6" descr="Document">
            <a:extLst>
              <a:ext uri="{FF2B5EF4-FFF2-40B4-BE49-F238E27FC236}">
                <a16:creationId xmlns:a16="http://schemas.microsoft.com/office/drawing/2014/main" id="{2EEE94B8-6D95-4D9E-ABCD-3660873D53C3}"/>
              </a:ext>
            </a:extLst>
          </p:cNvPr>
          <p:cNvPicPr>
            <a:picLocks noChangeAspect="1"/>
          </p:cNvPicPr>
          <p:nvPr/>
        </p:nvPicPr>
        <p:blipFill>
          <a:blip r:embed="rId3">
            <a:extLst>
              <a:ext uri="{96DAC541-7B7A-43D3-8B79-37D633B846F1}">
                <asvg:svgBlip xmlns:asvg="http://schemas.microsoft.com/office/drawing/2016/SVG/main" xmlns="" r:embed="rId63"/>
              </a:ext>
            </a:extLst>
          </a:blip>
          <a:stretch>
            <a:fillRect/>
          </a:stretch>
        </p:blipFill>
        <p:spPr>
          <a:xfrm rot="1234769">
            <a:off x="3849934" y="3192835"/>
            <a:ext cx="1127446" cy="1127446"/>
          </a:xfrm>
          <a:prstGeom prst="rect">
            <a:avLst/>
          </a:prstGeom>
        </p:spPr>
      </p:pic>
      <p:pic>
        <p:nvPicPr>
          <p:cNvPr id="6" name="Graphic 167" descr="Users"/>
          <p:cNvPicPr>
            <a:picLocks noChangeAspect="1"/>
          </p:cNvPicPr>
          <p:nvPr/>
        </p:nvPicPr>
        <p:blipFill>
          <a:blip r:embed="rId64">
            <a:extLst>
              <a:ext uri="{96DAC541-7B7A-43D3-8B79-37D633B846F1}">
                <asvg:svgBlip xmlns:asvg="http://schemas.microsoft.com/office/drawing/2016/SVG/main" xmlns="" r:embed="rId51"/>
              </a:ext>
            </a:extLst>
          </a:blip>
          <a:stretch>
            <a:fillRect/>
          </a:stretch>
        </p:blipFill>
        <p:spPr>
          <a:xfrm>
            <a:off x="1939099" y="1105469"/>
            <a:ext cx="1190295" cy="1190295"/>
          </a:xfrm>
          <a:prstGeom prst="rect">
            <a:avLst/>
          </a:prstGeom>
        </p:spPr>
      </p:pic>
    </p:spTree>
    <p:extLst>
      <p:ext uri="{BB962C8B-B14F-4D97-AF65-F5344CB8AC3E}">
        <p14:creationId xmlns:p14="http://schemas.microsoft.com/office/powerpoint/2010/main" val="385849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8964" y="3967594"/>
            <a:ext cx="3470885" cy="1634490"/>
          </a:xfrm>
          <a:prstGeom prst="roundRect">
            <a:avLst/>
          </a:prstGeom>
          <a:solidFill>
            <a:schemeClr val="tx1">
              <a:lumMod val="10000"/>
              <a:lumOff val="90000"/>
            </a:schemeClr>
          </a:solidFill>
          <a:ln>
            <a:solidFill>
              <a:schemeClr val="accent1"/>
            </a:solidFill>
          </a:ln>
        </p:spPr>
        <p:txBody>
          <a:bodyPr wrap="square" rtlCol="0">
            <a:spAutoFit/>
          </a:bodyPr>
          <a:lstStyle/>
          <a:p>
            <a:r>
              <a:rPr lang="en-GB" b="1" dirty="0" smtClean="0">
                <a:solidFill>
                  <a:schemeClr val="accent1"/>
                </a:solidFill>
              </a:rPr>
              <a:t>Spread and Replicability:</a:t>
            </a:r>
          </a:p>
          <a:p>
            <a:endParaRPr lang="en-GB" dirty="0" smtClean="0">
              <a:solidFill>
                <a:schemeClr val="accent1"/>
              </a:solidFill>
            </a:endParaRPr>
          </a:p>
          <a:p>
            <a:pPr marL="285750" indent="-285750">
              <a:buFont typeface="Arial" panose="020B0604020202020204" pitchFamily="34" charset="0"/>
              <a:buChar char="•"/>
            </a:pPr>
            <a:r>
              <a:rPr lang="en-GB" dirty="0" smtClean="0">
                <a:solidFill>
                  <a:schemeClr val="accent1"/>
                </a:solidFill>
              </a:rPr>
              <a:t>Local Care @Learn and Share Conference </a:t>
            </a:r>
          </a:p>
          <a:p>
            <a:pPr marL="285750" indent="-285750">
              <a:buFont typeface="Arial" panose="020B0604020202020204" pitchFamily="34" charset="0"/>
              <a:buChar char="•"/>
            </a:pPr>
            <a:endParaRPr lang="en-GB" dirty="0">
              <a:solidFill>
                <a:schemeClr val="accent1"/>
              </a:solidFill>
            </a:endParaRPr>
          </a:p>
        </p:txBody>
      </p:sp>
      <p:grpSp>
        <p:nvGrpSpPr>
          <p:cNvPr id="10" name="Group 9"/>
          <p:cNvGrpSpPr/>
          <p:nvPr/>
        </p:nvGrpSpPr>
        <p:grpSpPr>
          <a:xfrm>
            <a:off x="4448367" y="586834"/>
            <a:ext cx="4932941" cy="2742219"/>
            <a:chOff x="2433652" y="4332291"/>
            <a:chExt cx="7711379" cy="1730179"/>
          </a:xfrm>
          <a:solidFill>
            <a:schemeClr val="tx1">
              <a:lumMod val="10000"/>
              <a:lumOff val="90000"/>
            </a:schemeClr>
          </a:solidFill>
        </p:grpSpPr>
        <p:sp>
          <p:nvSpPr>
            <p:cNvPr id="6" name="TextBox 5"/>
            <p:cNvSpPr txBox="1"/>
            <p:nvPr/>
          </p:nvSpPr>
          <p:spPr>
            <a:xfrm>
              <a:off x="2433652" y="4451115"/>
              <a:ext cx="7488494" cy="1611355"/>
            </a:xfrm>
            <a:prstGeom prst="roundRect">
              <a:avLst/>
            </a:prstGeom>
            <a:grpFill/>
            <a:ln>
              <a:solidFill>
                <a:schemeClr val="accent1"/>
              </a:solidFill>
            </a:ln>
          </p:spPr>
          <p:txBody>
            <a:bodyPr wrap="square" rtlCol="0">
              <a:spAutoFit/>
            </a:bodyPr>
            <a:lstStyle/>
            <a:p>
              <a:pPr marL="285750" indent="-285750">
                <a:buFont typeface="Arial" panose="020B0604020202020204" pitchFamily="34" charset="0"/>
                <a:buChar char="•"/>
              </a:pPr>
              <a:r>
                <a:rPr lang="en-GB" b="1" dirty="0" smtClean="0">
                  <a:solidFill>
                    <a:schemeClr val="accent1"/>
                  </a:solidFill>
                </a:rPr>
                <a:t>Working as MDTs:</a:t>
              </a:r>
            </a:p>
            <a:p>
              <a:r>
                <a:rPr lang="en-GB" dirty="0" smtClean="0">
                  <a:solidFill>
                    <a:schemeClr val="accent1"/>
                  </a:solidFill>
                </a:rPr>
                <a:t>Getting </a:t>
              </a:r>
              <a:r>
                <a:rPr lang="en-GB" dirty="0">
                  <a:solidFill>
                    <a:schemeClr val="accent1"/>
                  </a:solidFill>
                </a:rPr>
                <a:t>local care right </a:t>
              </a:r>
              <a:endParaRPr lang="en-GB" dirty="0" smtClean="0">
                <a:solidFill>
                  <a:schemeClr val="accent1"/>
                </a:solidFill>
              </a:endParaRPr>
            </a:p>
            <a:p>
              <a:r>
                <a:rPr lang="en-GB" dirty="0" smtClean="0">
                  <a:solidFill>
                    <a:schemeClr val="accent1"/>
                  </a:solidFill>
                </a:rPr>
                <a:t>for </a:t>
              </a:r>
              <a:r>
                <a:rPr lang="en-GB" dirty="0">
                  <a:solidFill>
                    <a:schemeClr val="accent1"/>
                  </a:solidFill>
                </a:rPr>
                <a:t>the public means </a:t>
              </a:r>
              <a:r>
                <a:rPr lang="en-GB" dirty="0" smtClean="0">
                  <a:solidFill>
                    <a:schemeClr val="accent1"/>
                  </a:solidFill>
                </a:rPr>
                <a:t>health,</a:t>
              </a:r>
            </a:p>
            <a:p>
              <a:r>
                <a:rPr lang="en-GB" dirty="0" smtClean="0">
                  <a:solidFill>
                    <a:schemeClr val="accent1"/>
                  </a:solidFill>
                </a:rPr>
                <a:t>care and the third sector </a:t>
              </a:r>
            </a:p>
            <a:p>
              <a:r>
                <a:rPr lang="en-GB" dirty="0" smtClean="0">
                  <a:solidFill>
                    <a:schemeClr val="accent1"/>
                  </a:solidFill>
                </a:rPr>
                <a:t>professionals </a:t>
              </a:r>
              <a:r>
                <a:rPr lang="en-GB" dirty="0">
                  <a:solidFill>
                    <a:schemeClr val="accent1"/>
                  </a:solidFill>
                </a:rPr>
                <a:t>truly working as </a:t>
              </a:r>
              <a:r>
                <a:rPr lang="en-GB" dirty="0" smtClean="0">
                  <a:solidFill>
                    <a:schemeClr val="accent1"/>
                  </a:solidFill>
                </a:rPr>
                <a:t>MDTs </a:t>
              </a:r>
              <a:r>
                <a:rPr lang="en-GB" dirty="0">
                  <a:solidFill>
                    <a:schemeClr val="accent1"/>
                  </a:solidFill>
                </a:rPr>
                <a:t>- </a:t>
              </a:r>
              <a:r>
                <a:rPr lang="en-GB" dirty="0" smtClean="0">
                  <a:solidFill>
                    <a:schemeClr val="accent1"/>
                  </a:solidFill>
                </a:rPr>
                <a:t> video </a:t>
              </a:r>
              <a:r>
                <a:rPr lang="en-GB" dirty="0">
                  <a:solidFill>
                    <a:schemeClr val="accent1"/>
                  </a:solidFill>
                </a:rPr>
                <a:t>of MDT </a:t>
              </a:r>
              <a:r>
                <a:rPr lang="en-GB" dirty="0" smtClean="0">
                  <a:solidFill>
                    <a:schemeClr val="accent1"/>
                  </a:solidFill>
                </a:rPr>
                <a:t>poem </a:t>
              </a:r>
              <a:r>
                <a:rPr lang="en-GB" u="sng" dirty="0" smtClean="0">
                  <a:solidFill>
                    <a:schemeClr val="accent1"/>
                  </a:solidFill>
                  <a:hlinkClick r:id="rId2"/>
                </a:rPr>
                <a:t>https</a:t>
              </a:r>
              <a:r>
                <a:rPr lang="en-GB" u="sng" dirty="0">
                  <a:solidFill>
                    <a:schemeClr val="accent1"/>
                  </a:solidFill>
                  <a:hlinkClick r:id="rId2"/>
                </a:rPr>
                <a:t>://vimeo.com/266106311/4e6484f8d2</a:t>
              </a:r>
              <a:r>
                <a:rPr lang="en-GB" dirty="0">
                  <a:solidFill>
                    <a:schemeClr val="accent1"/>
                  </a:solidFill>
                </a:rPr>
                <a:t>  </a:t>
              </a:r>
            </a:p>
            <a:p>
              <a:endParaRPr lang="en-GB" dirty="0">
                <a:solidFill>
                  <a:schemeClr val="accent1"/>
                </a:solidFill>
              </a:endParaRPr>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t="5045" b="5009"/>
            <a:stretch/>
          </p:blipFill>
          <p:spPr bwMode="auto">
            <a:xfrm rot="20797258">
              <a:off x="7197570" y="4332291"/>
              <a:ext cx="2947461" cy="701669"/>
            </a:xfrm>
            <a:prstGeom prst="rect">
              <a:avLst/>
            </a:prstGeom>
            <a:grpFill/>
            <a:ln>
              <a:solidFill>
                <a:schemeClr val="accent1"/>
              </a:solidFill>
            </a:ln>
            <a:extLst>
              <a:ext uri="{53640926-AAD7-44D8-BBD7-CCE9431645EC}">
                <a14:shadowObscured xmlns:a14="http://schemas.microsoft.com/office/drawing/2010/main"/>
              </a:ext>
            </a:extLst>
          </p:spPr>
        </p:pic>
      </p:gr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881" t="7462" r="34022" b="12648"/>
          <a:stretch/>
        </p:blipFill>
        <p:spPr bwMode="auto">
          <a:xfrm>
            <a:off x="84821" y="1159173"/>
            <a:ext cx="3368064" cy="52276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Connector 2"/>
          <p:cNvCxnSpPr/>
          <p:nvPr/>
        </p:nvCxnSpPr>
        <p:spPr>
          <a:xfrm>
            <a:off x="3998107" y="797025"/>
            <a:ext cx="0" cy="2676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258101" y="3630304"/>
            <a:ext cx="5313474"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Arrow 8"/>
          <p:cNvSpPr/>
          <p:nvPr/>
        </p:nvSpPr>
        <p:spPr>
          <a:xfrm rot="10800000">
            <a:off x="3595498" y="4539570"/>
            <a:ext cx="805218" cy="464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511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4795" y="1237127"/>
            <a:ext cx="5406192" cy="2832156"/>
          </a:xfrm>
          <a:prstGeom prst="rect">
            <a:avLst/>
          </a:prstGeom>
          <a:noFill/>
        </p:spPr>
        <p:txBody>
          <a:bodyPr wrap="square" lIns="107287" tIns="53643" rIns="107287" bIns="53643" rtlCol="0">
            <a:spAutoFit/>
          </a:bodyPr>
          <a:lstStyle/>
          <a:p>
            <a:endParaRPr lang="en-GB" sz="2300" dirty="0"/>
          </a:p>
          <a:p>
            <a:r>
              <a:rPr lang="en-GB" sz="2300" dirty="0"/>
              <a:t>Cathy Bellman, Local Care Lead</a:t>
            </a:r>
          </a:p>
          <a:p>
            <a:r>
              <a:rPr lang="en-GB" sz="2300" dirty="0" smtClean="0">
                <a:hlinkClick r:id="rId2"/>
              </a:rPr>
              <a:t>cathy.bellman@nhs.net</a:t>
            </a:r>
            <a:endParaRPr lang="en-GB" sz="2300" dirty="0" smtClean="0"/>
          </a:p>
          <a:p>
            <a:endParaRPr lang="en-GB" sz="2300" dirty="0"/>
          </a:p>
          <a:p>
            <a:r>
              <a:rPr lang="en-GB" sz="2300" dirty="0" smtClean="0"/>
              <a:t>Tel: 07721 643583</a:t>
            </a:r>
            <a:endParaRPr lang="en-GB" sz="2300" dirty="0"/>
          </a:p>
          <a:p>
            <a:endParaRPr lang="en-GB" sz="2300" dirty="0" smtClean="0"/>
          </a:p>
          <a:p>
            <a:endParaRPr lang="en-GB" sz="2300" dirty="0"/>
          </a:p>
          <a:p>
            <a:endParaRPr lang="en-GB" sz="16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067" t="22222" r="27613" b="33333"/>
          <a:stretch/>
        </p:blipFill>
        <p:spPr>
          <a:xfrm>
            <a:off x="358640" y="1237127"/>
            <a:ext cx="3452339" cy="2601448"/>
          </a:xfrm>
          <a:prstGeom prst="rect">
            <a:avLst/>
          </a:prstGeom>
        </p:spPr>
      </p:pic>
      <p:cxnSp>
        <p:nvCxnSpPr>
          <p:cNvPr id="13" name="Straight Connector 12"/>
          <p:cNvCxnSpPr/>
          <p:nvPr/>
        </p:nvCxnSpPr>
        <p:spPr>
          <a:xfrm>
            <a:off x="4147782" y="1562100"/>
            <a:ext cx="0" cy="4140200"/>
          </a:xfrm>
          <a:prstGeom prst="line">
            <a:avLst/>
          </a:prstGeom>
          <a:ln w="12700">
            <a:solidFill>
              <a:srgbClr val="76869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45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fontScale="90000"/>
          </a:bodyPr>
          <a:lstStyle/>
          <a:p>
            <a:r>
              <a:rPr lang="en-GB" dirty="0"/>
              <a:t>Kent and Medway at a </a:t>
            </a:r>
            <a:r>
              <a:rPr lang="en-GB" dirty="0" smtClean="0"/>
              <a:t>glance:</a:t>
            </a:r>
            <a:br>
              <a:rPr lang="en-GB" dirty="0" smtClean="0"/>
            </a:br>
            <a:r>
              <a:rPr lang="en-GB" dirty="0" smtClean="0"/>
              <a:t>Mirrors much of the rest of the country</a:t>
            </a:r>
            <a:endParaRPr lang="en-GB" dirty="0"/>
          </a:p>
        </p:txBody>
      </p:sp>
      <p:sp>
        <p:nvSpPr>
          <p:cNvPr id="191" name="object 5"/>
          <p:cNvSpPr txBox="1"/>
          <p:nvPr/>
        </p:nvSpPr>
        <p:spPr>
          <a:xfrm>
            <a:off x="5425562" y="781035"/>
            <a:ext cx="2586259" cy="789083"/>
          </a:xfrm>
          <a:prstGeom prst="rect">
            <a:avLst/>
          </a:prstGeom>
          <a:solidFill>
            <a:schemeClr val="accent2">
              <a:lumMod val="20000"/>
              <a:lumOff val="80000"/>
            </a:schemeClr>
          </a:solidFill>
          <a:ln>
            <a:noFill/>
          </a:ln>
        </p:spPr>
        <p:txBody>
          <a:bodyPr vert="horz" wrap="square" lIns="54000" tIns="54000" rIns="243000" bIns="54000" rtlCol="0">
            <a:noAutofit/>
          </a:bodyPr>
          <a:lstStyle/>
          <a:p>
            <a:pPr algn="r" defTabSz="0"/>
            <a:r>
              <a:rPr sz="1200" b="1" dirty="0"/>
              <a:t>There are approximately</a:t>
            </a:r>
            <a:r>
              <a:rPr lang="en-GB" sz="1200" b="1" dirty="0"/>
              <a:t> </a:t>
            </a:r>
            <a:r>
              <a:rPr sz="1200" b="1" dirty="0">
                <a:solidFill>
                  <a:schemeClr val="accent2"/>
                </a:solidFill>
              </a:rPr>
              <a:t>1.8 million</a:t>
            </a:r>
            <a:r>
              <a:rPr lang="en-GB" sz="1200" b="1" dirty="0">
                <a:solidFill>
                  <a:schemeClr val="accent2"/>
                </a:solidFill>
              </a:rPr>
              <a:t> </a:t>
            </a:r>
            <a:r>
              <a:rPr sz="1200" b="1" dirty="0">
                <a:solidFill>
                  <a:schemeClr val="accent2"/>
                </a:solidFill>
              </a:rPr>
              <a:t>people</a:t>
            </a:r>
            <a:r>
              <a:rPr lang="en-GB" sz="1200" b="1" dirty="0">
                <a:solidFill>
                  <a:schemeClr val="accent2"/>
                </a:solidFill>
              </a:rPr>
              <a:t> </a:t>
            </a:r>
            <a:r>
              <a:rPr sz="1200" b="1" dirty="0"/>
              <a:t>living in Kent and Medway</a:t>
            </a:r>
          </a:p>
        </p:txBody>
      </p:sp>
      <p:sp>
        <p:nvSpPr>
          <p:cNvPr id="190" name="object 4"/>
          <p:cNvSpPr/>
          <p:nvPr/>
        </p:nvSpPr>
        <p:spPr>
          <a:xfrm>
            <a:off x="3598650" y="1108748"/>
            <a:ext cx="2654885" cy="1631004"/>
          </a:xfrm>
          <a:prstGeom prst="rect">
            <a:avLst/>
          </a:prstGeom>
          <a:blipFill>
            <a:blip r:embed="rId3" cstate="print"/>
            <a:stretch>
              <a:fillRect/>
            </a:stretch>
          </a:blipFill>
        </p:spPr>
        <p:txBody>
          <a:bodyPr wrap="square" lIns="0" tIns="0" rIns="0" bIns="0" rtlCol="0"/>
          <a:lstStyle/>
          <a:p>
            <a:endParaRPr sz="1350" dirty="0">
              <a:solidFill>
                <a:schemeClr val="accent2"/>
              </a:solidFill>
            </a:endParaRPr>
          </a:p>
        </p:txBody>
      </p:sp>
      <p:grpSp>
        <p:nvGrpSpPr>
          <p:cNvPr id="4" name="Group 3"/>
          <p:cNvGrpSpPr/>
          <p:nvPr/>
        </p:nvGrpSpPr>
        <p:grpSpPr>
          <a:xfrm>
            <a:off x="158584" y="1367577"/>
            <a:ext cx="2929164" cy="1404391"/>
            <a:chOff x="256531" y="2358104"/>
            <a:chExt cx="2703844" cy="1404391"/>
          </a:xfrm>
        </p:grpSpPr>
        <p:sp>
          <p:nvSpPr>
            <p:cNvPr id="193" name="object 5"/>
            <p:cNvSpPr/>
            <p:nvPr/>
          </p:nvSpPr>
          <p:spPr>
            <a:xfrm>
              <a:off x="260375" y="2914777"/>
              <a:ext cx="2700000" cy="847718"/>
            </a:xfrm>
            <a:custGeom>
              <a:avLst/>
              <a:gdLst/>
              <a:ahLst/>
              <a:cxnLst/>
              <a:rect l="l" t="t" r="r" b="b"/>
              <a:pathLst>
                <a:path w="2651760" h="977900">
                  <a:moveTo>
                    <a:pt x="0" y="977303"/>
                  </a:moveTo>
                  <a:lnTo>
                    <a:pt x="2651302" y="977303"/>
                  </a:lnTo>
                  <a:lnTo>
                    <a:pt x="2651302" y="0"/>
                  </a:lnTo>
                  <a:lnTo>
                    <a:pt x="0" y="0"/>
                  </a:lnTo>
                  <a:lnTo>
                    <a:pt x="0" y="977303"/>
                  </a:lnTo>
                  <a:close/>
                </a:path>
              </a:pathLst>
            </a:custGeom>
            <a:solidFill>
              <a:schemeClr val="accent2">
                <a:lumMod val="20000"/>
                <a:lumOff val="80000"/>
              </a:schemeClr>
            </a:solidFill>
          </p:spPr>
          <p:txBody>
            <a:bodyPr vert="horz" wrap="square" lIns="54000" tIns="54000" rIns="513000" bIns="54000" rtlCol="0">
              <a:spAutoFit/>
            </a:bodyPr>
            <a:lstStyle/>
            <a:p>
              <a:r>
                <a:rPr lang="en-GB" sz="1200" b="1" dirty="0">
                  <a:latin typeface="Arial" panose="020B0604020202020204" pitchFamily="34" charset="0"/>
                  <a:cs typeface="Arial" panose="020B0604020202020204" pitchFamily="34" charset="0"/>
                </a:rPr>
                <a:t>The number of people  living in Kent &amp; Medway  is predicted to rise by </a:t>
              </a:r>
              <a:r>
                <a:rPr lang="en-GB" sz="1200" b="1" dirty="0">
                  <a:solidFill>
                    <a:srgbClr val="BD1173"/>
                  </a:solidFill>
                  <a:latin typeface="Arial" panose="020B0604020202020204" pitchFamily="34" charset="0"/>
                  <a:cs typeface="Arial" panose="020B0604020202020204" pitchFamily="34" charset="0"/>
                </a:rPr>
                <a:t>almost a quarter </a:t>
              </a:r>
              <a:r>
                <a:rPr lang="en-GB" sz="1200" b="1" dirty="0">
                  <a:latin typeface="Arial" panose="020B0604020202020204" pitchFamily="34" charset="0"/>
                  <a:cs typeface="Arial" panose="020B0604020202020204" pitchFamily="34" charset="0"/>
                </a:rPr>
                <a:t>by 2031.</a:t>
              </a:r>
              <a:endParaRPr sz="1200" dirty="0">
                <a:latin typeface="Arial" panose="020B0604020202020204" pitchFamily="34" charset="0"/>
                <a:cs typeface="Arial" panose="020B0604020202020204" pitchFamily="34" charset="0"/>
              </a:endParaRPr>
            </a:p>
          </p:txBody>
        </p:sp>
        <p:grpSp>
          <p:nvGrpSpPr>
            <p:cNvPr id="194" name="Group 193"/>
            <p:cNvGrpSpPr/>
            <p:nvPr/>
          </p:nvGrpSpPr>
          <p:grpSpPr>
            <a:xfrm>
              <a:off x="2414620" y="2998527"/>
              <a:ext cx="528503" cy="541982"/>
              <a:chOff x="2213557" y="1649900"/>
              <a:chExt cx="606380" cy="605264"/>
            </a:xfrm>
          </p:grpSpPr>
          <p:sp>
            <p:nvSpPr>
              <p:cNvPr id="198" name="object 7"/>
              <p:cNvSpPr/>
              <p:nvPr/>
            </p:nvSpPr>
            <p:spPr>
              <a:xfrm>
                <a:off x="2213557" y="1695638"/>
                <a:ext cx="561182" cy="559526"/>
              </a:xfrm>
              <a:custGeom>
                <a:avLst/>
                <a:gdLst/>
                <a:ahLst/>
                <a:cxnLst/>
                <a:rect l="l" t="t" r="r" b="b"/>
                <a:pathLst>
                  <a:path w="576580" h="576579">
                    <a:moveTo>
                      <a:pt x="288201" y="0"/>
                    </a:moveTo>
                    <a:lnTo>
                      <a:pt x="241453" y="3772"/>
                    </a:lnTo>
                    <a:lnTo>
                      <a:pt x="197107" y="14692"/>
                    </a:lnTo>
                    <a:lnTo>
                      <a:pt x="155756" y="32168"/>
                    </a:lnTo>
                    <a:lnTo>
                      <a:pt x="117993" y="55606"/>
                    </a:lnTo>
                    <a:lnTo>
                      <a:pt x="84412" y="84412"/>
                    </a:lnTo>
                    <a:lnTo>
                      <a:pt x="55606" y="117993"/>
                    </a:lnTo>
                    <a:lnTo>
                      <a:pt x="32168" y="155756"/>
                    </a:lnTo>
                    <a:lnTo>
                      <a:pt x="14692" y="197107"/>
                    </a:lnTo>
                    <a:lnTo>
                      <a:pt x="3772" y="241453"/>
                    </a:lnTo>
                    <a:lnTo>
                      <a:pt x="0" y="288201"/>
                    </a:lnTo>
                    <a:lnTo>
                      <a:pt x="3772" y="334948"/>
                    </a:lnTo>
                    <a:lnTo>
                      <a:pt x="14692" y="379294"/>
                    </a:lnTo>
                    <a:lnTo>
                      <a:pt x="32168" y="420646"/>
                    </a:lnTo>
                    <a:lnTo>
                      <a:pt x="55606" y="458408"/>
                    </a:lnTo>
                    <a:lnTo>
                      <a:pt x="84412" y="491990"/>
                    </a:lnTo>
                    <a:lnTo>
                      <a:pt x="117993" y="520796"/>
                    </a:lnTo>
                    <a:lnTo>
                      <a:pt x="155756" y="544233"/>
                    </a:lnTo>
                    <a:lnTo>
                      <a:pt x="197107" y="561709"/>
                    </a:lnTo>
                    <a:lnTo>
                      <a:pt x="241453" y="572630"/>
                    </a:lnTo>
                    <a:lnTo>
                      <a:pt x="288201" y="576402"/>
                    </a:lnTo>
                    <a:lnTo>
                      <a:pt x="334948" y="572630"/>
                    </a:lnTo>
                    <a:lnTo>
                      <a:pt x="379294" y="561709"/>
                    </a:lnTo>
                    <a:lnTo>
                      <a:pt x="420646" y="544233"/>
                    </a:lnTo>
                    <a:lnTo>
                      <a:pt x="458408" y="520796"/>
                    </a:lnTo>
                    <a:lnTo>
                      <a:pt x="491990" y="491990"/>
                    </a:lnTo>
                    <a:lnTo>
                      <a:pt x="520796" y="458408"/>
                    </a:lnTo>
                    <a:lnTo>
                      <a:pt x="544233" y="420646"/>
                    </a:lnTo>
                    <a:lnTo>
                      <a:pt x="561709" y="379294"/>
                    </a:lnTo>
                    <a:lnTo>
                      <a:pt x="572630" y="334948"/>
                    </a:lnTo>
                    <a:lnTo>
                      <a:pt x="576402" y="288201"/>
                    </a:lnTo>
                    <a:lnTo>
                      <a:pt x="288201" y="288201"/>
                    </a:lnTo>
                    <a:lnTo>
                      <a:pt x="288201" y="0"/>
                    </a:lnTo>
                    <a:close/>
                  </a:path>
                </a:pathLst>
              </a:custGeom>
              <a:solidFill>
                <a:srgbClr val="57BA9E"/>
              </a:solidFill>
            </p:spPr>
            <p:txBody>
              <a:bodyPr vert="horz" wrap="square" lIns="54000" tIns="54000" rIns="54000" bIns="54000" rtlCol="0"/>
              <a:lstStyle/>
              <a:p>
                <a:endParaRPr sz="1200" dirty="0">
                  <a:latin typeface="Arial" panose="020B0604020202020204" pitchFamily="34" charset="0"/>
                  <a:cs typeface="Arial" panose="020B0604020202020204" pitchFamily="34" charset="0"/>
                </a:endParaRPr>
              </a:p>
            </p:txBody>
          </p:sp>
          <p:sp>
            <p:nvSpPr>
              <p:cNvPr id="199" name="object 8"/>
              <p:cNvSpPr/>
              <p:nvPr/>
            </p:nvSpPr>
            <p:spPr>
              <a:xfrm>
                <a:off x="2527803" y="1649900"/>
                <a:ext cx="292134" cy="288291"/>
              </a:xfrm>
              <a:custGeom>
                <a:avLst/>
                <a:gdLst/>
                <a:ahLst/>
                <a:cxnLst/>
                <a:rect l="l" t="t" r="r" b="b"/>
                <a:pathLst>
                  <a:path w="288289" h="288289">
                    <a:moveTo>
                      <a:pt x="0" y="0"/>
                    </a:moveTo>
                    <a:lnTo>
                      <a:pt x="0" y="288201"/>
                    </a:lnTo>
                    <a:lnTo>
                      <a:pt x="288201" y="288201"/>
                    </a:lnTo>
                    <a:lnTo>
                      <a:pt x="284429" y="241453"/>
                    </a:lnTo>
                    <a:lnTo>
                      <a:pt x="273508" y="197107"/>
                    </a:lnTo>
                    <a:lnTo>
                      <a:pt x="256032" y="155756"/>
                    </a:lnTo>
                    <a:lnTo>
                      <a:pt x="232595" y="117993"/>
                    </a:lnTo>
                    <a:lnTo>
                      <a:pt x="203788" y="84412"/>
                    </a:lnTo>
                    <a:lnTo>
                      <a:pt x="170207" y="55606"/>
                    </a:lnTo>
                    <a:lnTo>
                      <a:pt x="132445" y="32168"/>
                    </a:lnTo>
                    <a:lnTo>
                      <a:pt x="91093" y="14692"/>
                    </a:lnTo>
                    <a:lnTo>
                      <a:pt x="46747" y="3772"/>
                    </a:lnTo>
                    <a:lnTo>
                      <a:pt x="0" y="0"/>
                    </a:lnTo>
                    <a:close/>
                  </a:path>
                </a:pathLst>
              </a:custGeom>
              <a:solidFill>
                <a:srgbClr val="BD1173"/>
              </a:solidFill>
            </p:spPr>
            <p:txBody>
              <a:bodyPr vert="horz" wrap="square" lIns="54000" tIns="54000" rIns="54000" bIns="54000" rtlCol="0"/>
              <a:lstStyle/>
              <a:p>
                <a:endParaRPr sz="1200" dirty="0">
                  <a:latin typeface="Arial" panose="020B0604020202020204" pitchFamily="34" charset="0"/>
                  <a:cs typeface="Arial" panose="020B0604020202020204" pitchFamily="34" charset="0"/>
                </a:endParaRPr>
              </a:p>
            </p:txBody>
          </p:sp>
        </p:grpSp>
        <p:sp>
          <p:nvSpPr>
            <p:cNvPr id="197" name="object 9"/>
            <p:cNvSpPr/>
            <p:nvPr/>
          </p:nvSpPr>
          <p:spPr>
            <a:xfrm>
              <a:off x="256531" y="2822519"/>
              <a:ext cx="2700000" cy="34289"/>
            </a:xfrm>
            <a:custGeom>
              <a:avLst/>
              <a:gdLst/>
              <a:ahLst/>
              <a:cxnLst/>
              <a:rect l="l" t="t" r="r" b="b"/>
              <a:pathLst>
                <a:path w="2664460">
                  <a:moveTo>
                    <a:pt x="0" y="0"/>
                  </a:moveTo>
                  <a:lnTo>
                    <a:pt x="2664002" y="0"/>
                  </a:lnTo>
                </a:path>
              </a:pathLst>
            </a:custGeom>
            <a:ln w="12700">
              <a:solidFill>
                <a:srgbClr val="BD1173"/>
              </a:solidFill>
            </a:ln>
          </p:spPr>
          <p:txBody>
            <a:bodyPr vert="horz" wrap="square" lIns="54000" tIns="54000" rIns="54000" bIns="54000" rtlCol="0"/>
            <a:lstStyle/>
            <a:p>
              <a:endParaRPr sz="1200" dirty="0">
                <a:latin typeface="Arial" panose="020B0604020202020204" pitchFamily="34" charset="0"/>
                <a:cs typeface="Arial" panose="020B0604020202020204" pitchFamily="34" charset="0"/>
              </a:endParaRPr>
            </a:p>
          </p:txBody>
        </p:sp>
        <p:sp>
          <p:nvSpPr>
            <p:cNvPr id="3" name="TextBox 2"/>
            <p:cNvSpPr txBox="1"/>
            <p:nvPr/>
          </p:nvSpPr>
          <p:spPr>
            <a:xfrm>
              <a:off x="256531" y="2358104"/>
              <a:ext cx="2700000" cy="461665"/>
            </a:xfrm>
            <a:prstGeom prst="rect">
              <a:avLst/>
            </a:prstGeom>
            <a:noFill/>
          </p:spPr>
          <p:txBody>
            <a:bodyPr wrap="square" rtlCol="0">
              <a:spAutoFit/>
            </a:bodyPr>
            <a:lstStyle/>
            <a:p>
              <a:pPr marR="3810"/>
              <a:r>
                <a:rPr lang="en-GB" sz="1200" b="1" dirty="0">
                  <a:solidFill>
                    <a:srgbClr val="BD1173"/>
                  </a:solidFill>
                  <a:latin typeface="Arial" panose="020B0604020202020204" pitchFamily="34" charset="0"/>
                  <a:cs typeface="Arial" panose="020B0604020202020204" pitchFamily="34" charset="0"/>
                </a:rPr>
                <a:t>The local population is growing rapidly</a:t>
              </a:r>
            </a:p>
          </p:txBody>
        </p:sp>
      </p:grpSp>
      <p:grpSp>
        <p:nvGrpSpPr>
          <p:cNvPr id="19" name="Group 18"/>
          <p:cNvGrpSpPr/>
          <p:nvPr/>
        </p:nvGrpSpPr>
        <p:grpSpPr>
          <a:xfrm>
            <a:off x="148873" y="2872881"/>
            <a:ext cx="2938875" cy="1572328"/>
            <a:chOff x="254168" y="2091622"/>
            <a:chExt cx="2712808" cy="1572328"/>
          </a:xfrm>
        </p:grpSpPr>
        <p:sp>
          <p:nvSpPr>
            <p:cNvPr id="20" name="object 3"/>
            <p:cNvSpPr txBox="1"/>
            <p:nvPr/>
          </p:nvSpPr>
          <p:spPr>
            <a:xfrm>
              <a:off x="254168" y="2091622"/>
              <a:ext cx="2700000" cy="699404"/>
            </a:xfrm>
            <a:prstGeom prst="rect">
              <a:avLst/>
            </a:prstGeom>
          </p:spPr>
          <p:txBody>
            <a:bodyPr vert="horz" wrap="square" lIns="72000" tIns="72000" rIns="72000" bIns="72000" rtlCol="0">
              <a:spAutoFit/>
            </a:bodyPr>
            <a:lstStyle/>
            <a:p>
              <a:pPr marR="5080" defTabSz="0">
                <a:tabLst>
                  <a:tab pos="72000" algn="l"/>
                </a:tabLst>
              </a:pPr>
              <a:r>
                <a:rPr sz="1200" b="1" dirty="0">
                  <a:solidFill>
                    <a:srgbClr val="BD1173"/>
                  </a:solidFill>
                  <a:latin typeface="Arial" panose="020B0604020202020204" pitchFamily="34" charset="0"/>
                  <a:cs typeface="Arial" panose="020B0604020202020204" pitchFamily="34" charset="0"/>
                </a:rPr>
                <a:t>Local people are living longer and  older people tend to have additional health needs</a:t>
              </a:r>
              <a:endParaRPr sz="1200" dirty="0">
                <a:latin typeface="Arial" panose="020B0604020202020204" pitchFamily="34" charset="0"/>
                <a:cs typeface="Arial" panose="020B0604020202020204" pitchFamily="34" charset="0"/>
              </a:endParaRPr>
            </a:p>
          </p:txBody>
        </p:sp>
        <p:sp>
          <p:nvSpPr>
            <p:cNvPr id="21" name="object 10"/>
            <p:cNvSpPr/>
            <p:nvPr/>
          </p:nvSpPr>
          <p:spPr>
            <a:xfrm>
              <a:off x="266976" y="2806011"/>
              <a:ext cx="2700000" cy="0"/>
            </a:xfrm>
            <a:custGeom>
              <a:avLst/>
              <a:gdLst/>
              <a:ahLst/>
              <a:cxnLst/>
              <a:rect l="l" t="t" r="r" b="b"/>
              <a:pathLst>
                <a:path w="2664460">
                  <a:moveTo>
                    <a:pt x="0" y="0"/>
                  </a:moveTo>
                  <a:lnTo>
                    <a:pt x="2664002" y="0"/>
                  </a:lnTo>
                </a:path>
              </a:pathLst>
            </a:custGeom>
            <a:ln w="12700">
              <a:solidFill>
                <a:srgbClr val="BD1173"/>
              </a:solidFill>
            </a:ln>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22" name="Rectangle 21"/>
            <p:cNvSpPr/>
            <p:nvPr/>
          </p:nvSpPr>
          <p:spPr>
            <a:xfrm>
              <a:off x="254168" y="2779880"/>
              <a:ext cx="2700000" cy="884070"/>
            </a:xfrm>
            <a:prstGeom prst="rect">
              <a:avLst/>
            </a:prstGeom>
          </p:spPr>
          <p:txBody>
            <a:bodyPr vert="horz" wrap="square" lIns="72000" tIns="72000" rIns="72000" bIns="72000">
              <a:spAutoFit/>
            </a:bodyPr>
            <a:lstStyle/>
            <a:p>
              <a:pPr marR="5080" defTabSz="0">
                <a:tabLst>
                  <a:tab pos="72000" algn="l"/>
                </a:tabLst>
              </a:pPr>
              <a:r>
                <a:rPr lang="en-GB" sz="1200" dirty="0">
                  <a:latin typeface="Arial" panose="020B0604020202020204" pitchFamily="34" charset="0"/>
                  <a:cs typeface="Arial" panose="020B0604020202020204" pitchFamily="34" charset="0"/>
                </a:rPr>
                <a:t>An ageing population often means increasing demand for services to keep people well or help them when they are not. </a:t>
              </a:r>
            </a:p>
          </p:txBody>
        </p:sp>
      </p:grpSp>
      <p:grpSp>
        <p:nvGrpSpPr>
          <p:cNvPr id="23" name="Group 22"/>
          <p:cNvGrpSpPr/>
          <p:nvPr/>
        </p:nvGrpSpPr>
        <p:grpSpPr>
          <a:xfrm>
            <a:off x="6549321" y="1910460"/>
            <a:ext cx="2939762" cy="1345735"/>
            <a:chOff x="3351874" y="1417419"/>
            <a:chExt cx="2713626" cy="1345735"/>
          </a:xfrm>
        </p:grpSpPr>
        <p:sp>
          <p:nvSpPr>
            <p:cNvPr id="24" name="object 19"/>
            <p:cNvSpPr/>
            <p:nvPr/>
          </p:nvSpPr>
          <p:spPr>
            <a:xfrm>
              <a:off x="3365500" y="2063750"/>
              <a:ext cx="2700000" cy="0"/>
            </a:xfrm>
            <a:custGeom>
              <a:avLst/>
              <a:gdLst/>
              <a:ahLst/>
              <a:cxnLst/>
              <a:rect l="l" t="t" r="r" b="b"/>
              <a:pathLst>
                <a:path w="2664459">
                  <a:moveTo>
                    <a:pt x="0" y="0"/>
                  </a:moveTo>
                  <a:lnTo>
                    <a:pt x="2664002" y="0"/>
                  </a:lnTo>
                </a:path>
              </a:pathLst>
            </a:custGeom>
            <a:ln w="12700">
              <a:solidFill>
                <a:srgbClr val="BD1173"/>
              </a:solidFill>
            </a:ln>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25" name="TextBox 24"/>
            <p:cNvSpPr txBox="1"/>
            <p:nvPr/>
          </p:nvSpPr>
          <p:spPr>
            <a:xfrm>
              <a:off x="3353469" y="2063750"/>
              <a:ext cx="2700000" cy="699404"/>
            </a:xfrm>
            <a:prstGeom prst="rect">
              <a:avLst/>
            </a:prstGeom>
            <a:noFill/>
          </p:spPr>
          <p:txBody>
            <a:bodyPr vert="horz" wrap="square" lIns="72000" tIns="72000" rIns="72000" bIns="72000" rtlCol="0">
              <a:spAutoFit/>
            </a:bodyPr>
            <a:lstStyle/>
            <a:p>
              <a:pPr defTabSz="0">
                <a:tabLst>
                  <a:tab pos="72000" algn="l"/>
                </a:tabLst>
              </a:pPr>
              <a:r>
                <a:rPr lang="en-GB" sz="1200" dirty="0">
                  <a:latin typeface="Arial" panose="020B0604020202020204" pitchFamily="34" charset="0"/>
                  <a:cs typeface="Arial" panose="020B0604020202020204" pitchFamily="34" charset="0"/>
                </a:rPr>
                <a:t>Mental health is as important as physical health. We want to better support everyone with mental health needs.</a:t>
              </a:r>
            </a:p>
          </p:txBody>
        </p:sp>
        <p:sp>
          <p:nvSpPr>
            <p:cNvPr id="26" name="Rectangle 25"/>
            <p:cNvSpPr/>
            <p:nvPr/>
          </p:nvSpPr>
          <p:spPr>
            <a:xfrm>
              <a:off x="3351874" y="1417419"/>
              <a:ext cx="2700000" cy="646331"/>
            </a:xfrm>
            <a:prstGeom prst="rect">
              <a:avLst/>
            </a:prstGeom>
          </p:spPr>
          <p:txBody>
            <a:bodyPr wrap="square">
              <a:spAutoFit/>
            </a:bodyPr>
            <a:lstStyle/>
            <a:p>
              <a:pPr marR="5080" defTabSz="0">
                <a:tabLst>
                  <a:tab pos="72000" algn="l"/>
                </a:tabLst>
              </a:pPr>
              <a:r>
                <a:rPr lang="en-GB" sz="1200" b="1" dirty="0">
                  <a:solidFill>
                    <a:srgbClr val="BD1173"/>
                  </a:solidFill>
                  <a:latin typeface="Arial" panose="020B0604020202020204" pitchFamily="34" charset="0"/>
                  <a:cs typeface="Arial" panose="020B0604020202020204" pitchFamily="34" charset="0"/>
                </a:rPr>
                <a:t>Many people (including children) have poor mental health, often alongside poor physical health</a:t>
              </a:r>
            </a:p>
          </p:txBody>
        </p:sp>
      </p:grpSp>
      <p:grpSp>
        <p:nvGrpSpPr>
          <p:cNvPr id="28" name="Group 27"/>
          <p:cNvGrpSpPr/>
          <p:nvPr/>
        </p:nvGrpSpPr>
        <p:grpSpPr>
          <a:xfrm>
            <a:off x="180475" y="4484578"/>
            <a:ext cx="2960923" cy="1677439"/>
            <a:chOff x="241300" y="312047"/>
            <a:chExt cx="2733160" cy="1677439"/>
          </a:xfrm>
        </p:grpSpPr>
        <p:sp>
          <p:nvSpPr>
            <p:cNvPr id="29" name="object 13"/>
            <p:cNvSpPr txBox="1"/>
            <p:nvPr/>
          </p:nvSpPr>
          <p:spPr>
            <a:xfrm>
              <a:off x="274460" y="312047"/>
              <a:ext cx="2700000" cy="514738"/>
            </a:xfrm>
            <a:prstGeom prst="rect">
              <a:avLst/>
            </a:prstGeom>
          </p:spPr>
          <p:txBody>
            <a:bodyPr vert="horz" wrap="square" lIns="72000" tIns="72000" rIns="72000" bIns="72000" rtlCol="0">
              <a:spAutoFit/>
            </a:bodyPr>
            <a:lstStyle/>
            <a:p>
              <a:pPr marR="5080" defTabSz="0">
                <a:tabLst>
                  <a:tab pos="72000" algn="l"/>
                </a:tabLst>
              </a:pPr>
              <a:r>
                <a:rPr sz="1200" b="1" dirty="0">
                  <a:solidFill>
                    <a:srgbClr val="BD1173"/>
                  </a:solidFill>
                  <a:latin typeface="Arial" panose="020B0604020202020204" pitchFamily="34" charset="0"/>
                  <a:cs typeface="Arial" panose="020B0604020202020204" pitchFamily="34" charset="0"/>
                </a:rPr>
                <a:t>Lots of people are living with  long-term conditions</a:t>
              </a:r>
              <a:endParaRPr sz="1200" dirty="0">
                <a:latin typeface="Arial" panose="020B0604020202020204" pitchFamily="34" charset="0"/>
                <a:cs typeface="Arial" panose="020B0604020202020204" pitchFamily="34" charset="0"/>
              </a:endParaRPr>
            </a:p>
          </p:txBody>
        </p:sp>
        <p:sp>
          <p:nvSpPr>
            <p:cNvPr id="30" name="object 11"/>
            <p:cNvSpPr/>
            <p:nvPr/>
          </p:nvSpPr>
          <p:spPr>
            <a:xfrm>
              <a:off x="263130" y="839649"/>
              <a:ext cx="2700000" cy="0"/>
            </a:xfrm>
            <a:custGeom>
              <a:avLst/>
              <a:gdLst/>
              <a:ahLst/>
              <a:cxnLst/>
              <a:rect l="l" t="t" r="r" b="b"/>
              <a:pathLst>
                <a:path w="2664460">
                  <a:moveTo>
                    <a:pt x="0" y="0"/>
                  </a:moveTo>
                  <a:lnTo>
                    <a:pt x="2664002" y="0"/>
                  </a:lnTo>
                </a:path>
              </a:pathLst>
            </a:custGeom>
            <a:ln w="12700">
              <a:solidFill>
                <a:srgbClr val="BD1173"/>
              </a:solidFill>
            </a:ln>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31" name="object 16"/>
            <p:cNvSpPr txBox="1"/>
            <p:nvPr/>
          </p:nvSpPr>
          <p:spPr>
            <a:xfrm>
              <a:off x="241300" y="920750"/>
              <a:ext cx="2700000" cy="1068736"/>
            </a:xfrm>
            <a:prstGeom prst="rect">
              <a:avLst/>
            </a:prstGeom>
            <a:solidFill>
              <a:schemeClr val="accent2">
                <a:lumMod val="20000"/>
                <a:lumOff val="80000"/>
              </a:schemeClr>
            </a:solidFill>
          </p:spPr>
          <p:txBody>
            <a:bodyPr vert="horz" wrap="square" lIns="72000" tIns="72000" rIns="72000" bIns="72000" rtlCol="0">
              <a:spAutoFit/>
            </a:bodyPr>
            <a:lstStyle/>
            <a:p>
              <a:pPr marR="832485" defTabSz="0">
                <a:tabLst>
                  <a:tab pos="72000" algn="l"/>
                </a:tabLst>
              </a:pPr>
              <a:r>
                <a:rPr sz="1200" b="1" dirty="0">
                  <a:latin typeface="Arial" panose="020B0604020202020204" pitchFamily="34" charset="0"/>
                  <a:cs typeface="Arial" panose="020B0604020202020204" pitchFamily="34" charset="0"/>
                </a:rPr>
                <a:t>Over 528,000 - </a:t>
              </a:r>
              <a:r>
                <a:rPr sz="1200" b="1" dirty="0">
                  <a:solidFill>
                    <a:srgbClr val="BD1173"/>
                  </a:solidFill>
                  <a:latin typeface="Arial" panose="020B0604020202020204" pitchFamily="34" charset="0"/>
                  <a:cs typeface="Arial" panose="020B0604020202020204" pitchFamily="34" charset="0"/>
                </a:rPr>
                <a:t>that’s  almost one in three </a:t>
              </a:r>
              <a:r>
                <a:rPr sz="1200" b="1" dirty="0">
                  <a:latin typeface="Arial" panose="020B0604020202020204" pitchFamily="34" charset="0"/>
                  <a:cs typeface="Arial" panose="020B0604020202020204" pitchFamily="34" charset="0"/>
                </a:rPr>
                <a:t>- </a:t>
              </a:r>
              <a:r>
                <a:rPr sz="1200" b="1" dirty="0" smtClean="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people live with one or  more significant long-  term health conditions.</a:t>
              </a:r>
              <a:endParaRPr lang="en-GB" sz="1200" b="1" dirty="0">
                <a:latin typeface="Arial" panose="020B0604020202020204" pitchFamily="34" charset="0"/>
                <a:cs typeface="Arial" panose="020B0604020202020204" pitchFamily="34" charset="0"/>
              </a:endParaRPr>
            </a:p>
          </p:txBody>
        </p:sp>
        <p:grpSp>
          <p:nvGrpSpPr>
            <p:cNvPr id="32" name="Group 31"/>
            <p:cNvGrpSpPr/>
            <p:nvPr/>
          </p:nvGrpSpPr>
          <p:grpSpPr>
            <a:xfrm>
              <a:off x="2146300" y="984305"/>
              <a:ext cx="652712" cy="577543"/>
              <a:chOff x="2162590" y="1209403"/>
              <a:chExt cx="652712" cy="577543"/>
            </a:xfrm>
          </p:grpSpPr>
          <p:sp>
            <p:nvSpPr>
              <p:cNvPr id="33" name="object 17"/>
              <p:cNvSpPr/>
              <p:nvPr/>
            </p:nvSpPr>
            <p:spPr>
              <a:xfrm>
                <a:off x="2162590" y="1384356"/>
                <a:ext cx="204884" cy="402590"/>
              </a:xfrm>
              <a:custGeom>
                <a:avLst/>
                <a:gdLst/>
                <a:ahLst/>
                <a:cxnLst/>
                <a:rect l="l" t="t" r="r" b="b"/>
                <a:pathLst>
                  <a:path w="203835" h="402590">
                    <a:moveTo>
                      <a:pt x="163766" y="240347"/>
                    </a:moveTo>
                    <a:lnTo>
                      <a:pt x="39687" y="240347"/>
                    </a:lnTo>
                    <a:lnTo>
                      <a:pt x="39687" y="372808"/>
                    </a:lnTo>
                    <a:lnTo>
                      <a:pt x="42014" y="384338"/>
                    </a:lnTo>
                    <a:lnTo>
                      <a:pt x="48363" y="393757"/>
                    </a:lnTo>
                    <a:lnTo>
                      <a:pt x="57780" y="400108"/>
                    </a:lnTo>
                    <a:lnTo>
                      <a:pt x="69316" y="402437"/>
                    </a:lnTo>
                    <a:lnTo>
                      <a:pt x="134150" y="402437"/>
                    </a:lnTo>
                    <a:lnTo>
                      <a:pt x="145678" y="400108"/>
                    </a:lnTo>
                    <a:lnTo>
                      <a:pt x="155092" y="393757"/>
                    </a:lnTo>
                    <a:lnTo>
                      <a:pt x="161439" y="384338"/>
                    </a:lnTo>
                    <a:lnTo>
                      <a:pt x="163766" y="372808"/>
                    </a:lnTo>
                    <a:lnTo>
                      <a:pt x="163766" y="240347"/>
                    </a:lnTo>
                    <a:close/>
                  </a:path>
                  <a:path w="203835" h="402590">
                    <a:moveTo>
                      <a:pt x="164884" y="0"/>
                    </a:moveTo>
                    <a:lnTo>
                      <a:pt x="38569" y="0"/>
                    </a:lnTo>
                    <a:lnTo>
                      <a:pt x="23558" y="3031"/>
                    </a:lnTo>
                    <a:lnTo>
                      <a:pt x="11298" y="11298"/>
                    </a:lnTo>
                    <a:lnTo>
                      <a:pt x="3031" y="23558"/>
                    </a:lnTo>
                    <a:lnTo>
                      <a:pt x="0" y="38569"/>
                    </a:lnTo>
                    <a:lnTo>
                      <a:pt x="0" y="201777"/>
                    </a:lnTo>
                    <a:lnTo>
                      <a:pt x="3031" y="216789"/>
                    </a:lnTo>
                    <a:lnTo>
                      <a:pt x="11298" y="229049"/>
                    </a:lnTo>
                    <a:lnTo>
                      <a:pt x="23558" y="237315"/>
                    </a:lnTo>
                    <a:lnTo>
                      <a:pt x="38569" y="240347"/>
                    </a:lnTo>
                    <a:lnTo>
                      <a:pt x="164884" y="240347"/>
                    </a:lnTo>
                    <a:lnTo>
                      <a:pt x="179895" y="237315"/>
                    </a:lnTo>
                    <a:lnTo>
                      <a:pt x="192155" y="229049"/>
                    </a:lnTo>
                    <a:lnTo>
                      <a:pt x="200422" y="216789"/>
                    </a:lnTo>
                    <a:lnTo>
                      <a:pt x="203453" y="201777"/>
                    </a:lnTo>
                    <a:lnTo>
                      <a:pt x="203453" y="38569"/>
                    </a:lnTo>
                    <a:lnTo>
                      <a:pt x="200422" y="23558"/>
                    </a:lnTo>
                    <a:lnTo>
                      <a:pt x="192155" y="11298"/>
                    </a:lnTo>
                    <a:lnTo>
                      <a:pt x="179895" y="3031"/>
                    </a:lnTo>
                    <a:lnTo>
                      <a:pt x="164884" y="0"/>
                    </a:lnTo>
                    <a:close/>
                  </a:path>
                </a:pathLst>
              </a:custGeom>
              <a:solidFill>
                <a:srgbClr val="57BA9E"/>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34" name="object 18"/>
              <p:cNvSpPr/>
              <p:nvPr/>
            </p:nvSpPr>
            <p:spPr>
              <a:xfrm>
                <a:off x="2386503" y="1384356"/>
                <a:ext cx="204884" cy="402590"/>
              </a:xfrm>
              <a:custGeom>
                <a:avLst/>
                <a:gdLst/>
                <a:ahLst/>
                <a:cxnLst/>
                <a:rect l="l" t="t" r="r" b="b"/>
                <a:pathLst>
                  <a:path w="203835" h="402590">
                    <a:moveTo>
                      <a:pt x="163766" y="240347"/>
                    </a:moveTo>
                    <a:lnTo>
                      <a:pt x="39687" y="240347"/>
                    </a:lnTo>
                    <a:lnTo>
                      <a:pt x="39687" y="372808"/>
                    </a:lnTo>
                    <a:lnTo>
                      <a:pt x="42014" y="384338"/>
                    </a:lnTo>
                    <a:lnTo>
                      <a:pt x="48363" y="393757"/>
                    </a:lnTo>
                    <a:lnTo>
                      <a:pt x="57780" y="400108"/>
                    </a:lnTo>
                    <a:lnTo>
                      <a:pt x="69316" y="402437"/>
                    </a:lnTo>
                    <a:lnTo>
                      <a:pt x="134150" y="402437"/>
                    </a:lnTo>
                    <a:lnTo>
                      <a:pt x="145678" y="400108"/>
                    </a:lnTo>
                    <a:lnTo>
                      <a:pt x="155092" y="393757"/>
                    </a:lnTo>
                    <a:lnTo>
                      <a:pt x="161439" y="384338"/>
                    </a:lnTo>
                    <a:lnTo>
                      <a:pt x="163766" y="372808"/>
                    </a:lnTo>
                    <a:lnTo>
                      <a:pt x="163766" y="240347"/>
                    </a:lnTo>
                    <a:close/>
                  </a:path>
                  <a:path w="203835" h="402590">
                    <a:moveTo>
                      <a:pt x="164884" y="0"/>
                    </a:moveTo>
                    <a:lnTo>
                      <a:pt x="38569" y="0"/>
                    </a:lnTo>
                    <a:lnTo>
                      <a:pt x="23558" y="3031"/>
                    </a:lnTo>
                    <a:lnTo>
                      <a:pt x="11298" y="11298"/>
                    </a:lnTo>
                    <a:lnTo>
                      <a:pt x="3031" y="23558"/>
                    </a:lnTo>
                    <a:lnTo>
                      <a:pt x="0" y="38569"/>
                    </a:lnTo>
                    <a:lnTo>
                      <a:pt x="0" y="201777"/>
                    </a:lnTo>
                    <a:lnTo>
                      <a:pt x="3031" y="216789"/>
                    </a:lnTo>
                    <a:lnTo>
                      <a:pt x="11298" y="229049"/>
                    </a:lnTo>
                    <a:lnTo>
                      <a:pt x="23558" y="237315"/>
                    </a:lnTo>
                    <a:lnTo>
                      <a:pt x="38569" y="240347"/>
                    </a:lnTo>
                    <a:lnTo>
                      <a:pt x="164884" y="240347"/>
                    </a:lnTo>
                    <a:lnTo>
                      <a:pt x="179895" y="237315"/>
                    </a:lnTo>
                    <a:lnTo>
                      <a:pt x="192155" y="229049"/>
                    </a:lnTo>
                    <a:lnTo>
                      <a:pt x="200422" y="216789"/>
                    </a:lnTo>
                    <a:lnTo>
                      <a:pt x="203453" y="201777"/>
                    </a:lnTo>
                    <a:lnTo>
                      <a:pt x="203453" y="38569"/>
                    </a:lnTo>
                    <a:lnTo>
                      <a:pt x="200422" y="23558"/>
                    </a:lnTo>
                    <a:lnTo>
                      <a:pt x="192155" y="11298"/>
                    </a:lnTo>
                    <a:lnTo>
                      <a:pt x="179895" y="3031"/>
                    </a:lnTo>
                    <a:lnTo>
                      <a:pt x="164884" y="0"/>
                    </a:lnTo>
                    <a:close/>
                  </a:path>
                </a:pathLst>
              </a:custGeom>
              <a:solidFill>
                <a:srgbClr val="BD1173"/>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35" name="object 19"/>
              <p:cNvSpPr/>
              <p:nvPr/>
            </p:nvSpPr>
            <p:spPr>
              <a:xfrm>
                <a:off x="2610418" y="1384356"/>
                <a:ext cx="204884" cy="402590"/>
              </a:xfrm>
              <a:custGeom>
                <a:avLst/>
                <a:gdLst/>
                <a:ahLst/>
                <a:cxnLst/>
                <a:rect l="l" t="t" r="r" b="b"/>
                <a:pathLst>
                  <a:path w="203835" h="402590">
                    <a:moveTo>
                      <a:pt x="163766" y="240347"/>
                    </a:moveTo>
                    <a:lnTo>
                      <a:pt x="39687" y="240347"/>
                    </a:lnTo>
                    <a:lnTo>
                      <a:pt x="39687" y="372808"/>
                    </a:lnTo>
                    <a:lnTo>
                      <a:pt x="42014" y="384338"/>
                    </a:lnTo>
                    <a:lnTo>
                      <a:pt x="48363" y="393757"/>
                    </a:lnTo>
                    <a:lnTo>
                      <a:pt x="57780" y="400108"/>
                    </a:lnTo>
                    <a:lnTo>
                      <a:pt x="69316" y="402437"/>
                    </a:lnTo>
                    <a:lnTo>
                      <a:pt x="134150" y="402437"/>
                    </a:lnTo>
                    <a:lnTo>
                      <a:pt x="145678" y="400108"/>
                    </a:lnTo>
                    <a:lnTo>
                      <a:pt x="155092" y="393757"/>
                    </a:lnTo>
                    <a:lnTo>
                      <a:pt x="161439" y="384338"/>
                    </a:lnTo>
                    <a:lnTo>
                      <a:pt x="163766" y="372808"/>
                    </a:lnTo>
                    <a:lnTo>
                      <a:pt x="163766" y="240347"/>
                    </a:lnTo>
                    <a:close/>
                  </a:path>
                  <a:path w="203835" h="402590">
                    <a:moveTo>
                      <a:pt x="164884" y="0"/>
                    </a:moveTo>
                    <a:lnTo>
                      <a:pt x="38569" y="0"/>
                    </a:lnTo>
                    <a:lnTo>
                      <a:pt x="23558" y="3031"/>
                    </a:lnTo>
                    <a:lnTo>
                      <a:pt x="11298" y="11298"/>
                    </a:lnTo>
                    <a:lnTo>
                      <a:pt x="3031" y="23558"/>
                    </a:lnTo>
                    <a:lnTo>
                      <a:pt x="0" y="38569"/>
                    </a:lnTo>
                    <a:lnTo>
                      <a:pt x="0" y="201777"/>
                    </a:lnTo>
                    <a:lnTo>
                      <a:pt x="3031" y="216789"/>
                    </a:lnTo>
                    <a:lnTo>
                      <a:pt x="11298" y="229049"/>
                    </a:lnTo>
                    <a:lnTo>
                      <a:pt x="23558" y="237315"/>
                    </a:lnTo>
                    <a:lnTo>
                      <a:pt x="38569" y="240347"/>
                    </a:lnTo>
                    <a:lnTo>
                      <a:pt x="164884" y="240347"/>
                    </a:lnTo>
                    <a:lnTo>
                      <a:pt x="179895" y="237315"/>
                    </a:lnTo>
                    <a:lnTo>
                      <a:pt x="192155" y="229049"/>
                    </a:lnTo>
                    <a:lnTo>
                      <a:pt x="200422" y="216789"/>
                    </a:lnTo>
                    <a:lnTo>
                      <a:pt x="203453" y="201777"/>
                    </a:lnTo>
                    <a:lnTo>
                      <a:pt x="203453" y="38569"/>
                    </a:lnTo>
                    <a:lnTo>
                      <a:pt x="200422" y="23558"/>
                    </a:lnTo>
                    <a:lnTo>
                      <a:pt x="192155" y="11298"/>
                    </a:lnTo>
                    <a:lnTo>
                      <a:pt x="179895" y="3031"/>
                    </a:lnTo>
                    <a:lnTo>
                      <a:pt x="164884" y="0"/>
                    </a:lnTo>
                    <a:close/>
                  </a:path>
                </a:pathLst>
              </a:custGeom>
              <a:solidFill>
                <a:srgbClr val="57BA9E"/>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36" name="object 20"/>
              <p:cNvSpPr/>
              <p:nvPr/>
            </p:nvSpPr>
            <p:spPr>
              <a:xfrm>
                <a:off x="2190126" y="1222267"/>
                <a:ext cx="149993" cy="149225"/>
              </a:xfrm>
              <a:custGeom>
                <a:avLst/>
                <a:gdLst/>
                <a:ahLst/>
                <a:cxnLst/>
                <a:rect l="l" t="t" r="r" b="b"/>
                <a:pathLst>
                  <a:path w="149225" h="149225">
                    <a:moveTo>
                      <a:pt x="74333" y="0"/>
                    </a:moveTo>
                    <a:lnTo>
                      <a:pt x="45396" y="5842"/>
                    </a:lnTo>
                    <a:lnTo>
                      <a:pt x="21769" y="21775"/>
                    </a:lnTo>
                    <a:lnTo>
                      <a:pt x="5840" y="45407"/>
                    </a:lnTo>
                    <a:lnTo>
                      <a:pt x="0" y="74345"/>
                    </a:lnTo>
                    <a:lnTo>
                      <a:pt x="5840" y="103276"/>
                    </a:lnTo>
                    <a:lnTo>
                      <a:pt x="21769" y="126904"/>
                    </a:lnTo>
                    <a:lnTo>
                      <a:pt x="45396" y="142836"/>
                    </a:lnTo>
                    <a:lnTo>
                      <a:pt x="74333" y="148678"/>
                    </a:lnTo>
                    <a:lnTo>
                      <a:pt x="103269" y="142836"/>
                    </a:lnTo>
                    <a:lnTo>
                      <a:pt x="126896" y="126904"/>
                    </a:lnTo>
                    <a:lnTo>
                      <a:pt x="142825" y="103276"/>
                    </a:lnTo>
                    <a:lnTo>
                      <a:pt x="148666" y="74345"/>
                    </a:lnTo>
                    <a:lnTo>
                      <a:pt x="142825" y="45407"/>
                    </a:lnTo>
                    <a:lnTo>
                      <a:pt x="126896" y="21775"/>
                    </a:lnTo>
                    <a:lnTo>
                      <a:pt x="103269" y="5842"/>
                    </a:lnTo>
                    <a:lnTo>
                      <a:pt x="74333" y="0"/>
                    </a:lnTo>
                    <a:close/>
                  </a:path>
                </a:pathLst>
              </a:custGeom>
              <a:solidFill>
                <a:srgbClr val="57BA9E"/>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37" name="object 21"/>
              <p:cNvSpPr/>
              <p:nvPr/>
            </p:nvSpPr>
            <p:spPr>
              <a:xfrm>
                <a:off x="2414041" y="1222267"/>
                <a:ext cx="149993" cy="149225"/>
              </a:xfrm>
              <a:custGeom>
                <a:avLst/>
                <a:gdLst/>
                <a:ahLst/>
                <a:cxnLst/>
                <a:rect l="l" t="t" r="r" b="b"/>
                <a:pathLst>
                  <a:path w="149225" h="149225">
                    <a:moveTo>
                      <a:pt x="74333" y="0"/>
                    </a:moveTo>
                    <a:lnTo>
                      <a:pt x="45396" y="5842"/>
                    </a:lnTo>
                    <a:lnTo>
                      <a:pt x="21769" y="21775"/>
                    </a:lnTo>
                    <a:lnTo>
                      <a:pt x="5840" y="45407"/>
                    </a:lnTo>
                    <a:lnTo>
                      <a:pt x="0" y="74345"/>
                    </a:lnTo>
                    <a:lnTo>
                      <a:pt x="5840" y="103276"/>
                    </a:lnTo>
                    <a:lnTo>
                      <a:pt x="21769" y="126904"/>
                    </a:lnTo>
                    <a:lnTo>
                      <a:pt x="45396" y="142836"/>
                    </a:lnTo>
                    <a:lnTo>
                      <a:pt x="74333" y="148678"/>
                    </a:lnTo>
                    <a:lnTo>
                      <a:pt x="103269" y="142836"/>
                    </a:lnTo>
                    <a:lnTo>
                      <a:pt x="126896" y="126904"/>
                    </a:lnTo>
                    <a:lnTo>
                      <a:pt x="142825" y="103276"/>
                    </a:lnTo>
                    <a:lnTo>
                      <a:pt x="148666" y="74345"/>
                    </a:lnTo>
                    <a:lnTo>
                      <a:pt x="142825" y="45407"/>
                    </a:lnTo>
                    <a:lnTo>
                      <a:pt x="126896" y="21775"/>
                    </a:lnTo>
                    <a:lnTo>
                      <a:pt x="103269" y="5842"/>
                    </a:lnTo>
                    <a:lnTo>
                      <a:pt x="74333" y="0"/>
                    </a:lnTo>
                    <a:close/>
                  </a:path>
                </a:pathLst>
              </a:custGeom>
              <a:solidFill>
                <a:srgbClr val="BD1173"/>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38" name="object 22"/>
              <p:cNvSpPr/>
              <p:nvPr/>
            </p:nvSpPr>
            <p:spPr>
              <a:xfrm>
                <a:off x="2637955" y="1222267"/>
                <a:ext cx="149993" cy="149225"/>
              </a:xfrm>
              <a:custGeom>
                <a:avLst/>
                <a:gdLst/>
                <a:ahLst/>
                <a:cxnLst/>
                <a:rect l="l" t="t" r="r" b="b"/>
                <a:pathLst>
                  <a:path w="149225" h="149225">
                    <a:moveTo>
                      <a:pt x="74333" y="0"/>
                    </a:moveTo>
                    <a:lnTo>
                      <a:pt x="45396" y="5842"/>
                    </a:lnTo>
                    <a:lnTo>
                      <a:pt x="21769" y="21775"/>
                    </a:lnTo>
                    <a:lnTo>
                      <a:pt x="5840" y="45407"/>
                    </a:lnTo>
                    <a:lnTo>
                      <a:pt x="0" y="74345"/>
                    </a:lnTo>
                    <a:lnTo>
                      <a:pt x="5840" y="103276"/>
                    </a:lnTo>
                    <a:lnTo>
                      <a:pt x="21769" y="126904"/>
                    </a:lnTo>
                    <a:lnTo>
                      <a:pt x="45396" y="142836"/>
                    </a:lnTo>
                    <a:lnTo>
                      <a:pt x="74333" y="148678"/>
                    </a:lnTo>
                    <a:lnTo>
                      <a:pt x="103269" y="142836"/>
                    </a:lnTo>
                    <a:lnTo>
                      <a:pt x="126896" y="126904"/>
                    </a:lnTo>
                    <a:lnTo>
                      <a:pt x="142825" y="103276"/>
                    </a:lnTo>
                    <a:lnTo>
                      <a:pt x="148666" y="74345"/>
                    </a:lnTo>
                    <a:lnTo>
                      <a:pt x="142825" y="45407"/>
                    </a:lnTo>
                    <a:lnTo>
                      <a:pt x="126896" y="21775"/>
                    </a:lnTo>
                    <a:lnTo>
                      <a:pt x="103269" y="5842"/>
                    </a:lnTo>
                    <a:lnTo>
                      <a:pt x="74333" y="0"/>
                    </a:lnTo>
                    <a:close/>
                  </a:path>
                </a:pathLst>
              </a:custGeom>
              <a:solidFill>
                <a:srgbClr val="57BA9E"/>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71" name="object 17"/>
              <p:cNvSpPr/>
              <p:nvPr/>
            </p:nvSpPr>
            <p:spPr>
              <a:xfrm>
                <a:off x="2162590" y="1371492"/>
                <a:ext cx="204884" cy="402590"/>
              </a:xfrm>
              <a:custGeom>
                <a:avLst/>
                <a:gdLst/>
                <a:ahLst/>
                <a:cxnLst/>
                <a:rect l="l" t="t" r="r" b="b"/>
                <a:pathLst>
                  <a:path w="203835" h="402590">
                    <a:moveTo>
                      <a:pt x="163766" y="240347"/>
                    </a:moveTo>
                    <a:lnTo>
                      <a:pt x="39687" y="240347"/>
                    </a:lnTo>
                    <a:lnTo>
                      <a:pt x="39687" y="372808"/>
                    </a:lnTo>
                    <a:lnTo>
                      <a:pt x="42014" y="384338"/>
                    </a:lnTo>
                    <a:lnTo>
                      <a:pt x="48363" y="393757"/>
                    </a:lnTo>
                    <a:lnTo>
                      <a:pt x="57780" y="400108"/>
                    </a:lnTo>
                    <a:lnTo>
                      <a:pt x="69316" y="402437"/>
                    </a:lnTo>
                    <a:lnTo>
                      <a:pt x="134150" y="402437"/>
                    </a:lnTo>
                    <a:lnTo>
                      <a:pt x="145678" y="400108"/>
                    </a:lnTo>
                    <a:lnTo>
                      <a:pt x="155092" y="393757"/>
                    </a:lnTo>
                    <a:lnTo>
                      <a:pt x="161439" y="384338"/>
                    </a:lnTo>
                    <a:lnTo>
                      <a:pt x="163766" y="372808"/>
                    </a:lnTo>
                    <a:lnTo>
                      <a:pt x="163766" y="240347"/>
                    </a:lnTo>
                    <a:close/>
                  </a:path>
                  <a:path w="203835" h="402590">
                    <a:moveTo>
                      <a:pt x="164884" y="0"/>
                    </a:moveTo>
                    <a:lnTo>
                      <a:pt x="38569" y="0"/>
                    </a:lnTo>
                    <a:lnTo>
                      <a:pt x="23558" y="3031"/>
                    </a:lnTo>
                    <a:lnTo>
                      <a:pt x="11298" y="11298"/>
                    </a:lnTo>
                    <a:lnTo>
                      <a:pt x="3031" y="23558"/>
                    </a:lnTo>
                    <a:lnTo>
                      <a:pt x="0" y="38569"/>
                    </a:lnTo>
                    <a:lnTo>
                      <a:pt x="0" y="201777"/>
                    </a:lnTo>
                    <a:lnTo>
                      <a:pt x="3031" y="216789"/>
                    </a:lnTo>
                    <a:lnTo>
                      <a:pt x="11298" y="229049"/>
                    </a:lnTo>
                    <a:lnTo>
                      <a:pt x="23558" y="237315"/>
                    </a:lnTo>
                    <a:lnTo>
                      <a:pt x="38569" y="240347"/>
                    </a:lnTo>
                    <a:lnTo>
                      <a:pt x="164884" y="240347"/>
                    </a:lnTo>
                    <a:lnTo>
                      <a:pt x="179895" y="237315"/>
                    </a:lnTo>
                    <a:lnTo>
                      <a:pt x="192155" y="229049"/>
                    </a:lnTo>
                    <a:lnTo>
                      <a:pt x="200422" y="216789"/>
                    </a:lnTo>
                    <a:lnTo>
                      <a:pt x="203453" y="201777"/>
                    </a:lnTo>
                    <a:lnTo>
                      <a:pt x="203453" y="38569"/>
                    </a:lnTo>
                    <a:lnTo>
                      <a:pt x="200422" y="23558"/>
                    </a:lnTo>
                    <a:lnTo>
                      <a:pt x="192155" y="11298"/>
                    </a:lnTo>
                    <a:lnTo>
                      <a:pt x="179895" y="3031"/>
                    </a:lnTo>
                    <a:lnTo>
                      <a:pt x="164884" y="0"/>
                    </a:lnTo>
                    <a:close/>
                  </a:path>
                </a:pathLst>
              </a:custGeom>
              <a:solidFill>
                <a:srgbClr val="57BA9E"/>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72" name="object 18"/>
              <p:cNvSpPr/>
              <p:nvPr/>
            </p:nvSpPr>
            <p:spPr>
              <a:xfrm>
                <a:off x="2386503" y="1371492"/>
                <a:ext cx="204884" cy="402590"/>
              </a:xfrm>
              <a:custGeom>
                <a:avLst/>
                <a:gdLst/>
                <a:ahLst/>
                <a:cxnLst/>
                <a:rect l="l" t="t" r="r" b="b"/>
                <a:pathLst>
                  <a:path w="203835" h="402590">
                    <a:moveTo>
                      <a:pt x="163766" y="240347"/>
                    </a:moveTo>
                    <a:lnTo>
                      <a:pt x="39687" y="240347"/>
                    </a:lnTo>
                    <a:lnTo>
                      <a:pt x="39687" y="372808"/>
                    </a:lnTo>
                    <a:lnTo>
                      <a:pt x="42014" y="384338"/>
                    </a:lnTo>
                    <a:lnTo>
                      <a:pt x="48363" y="393757"/>
                    </a:lnTo>
                    <a:lnTo>
                      <a:pt x="57780" y="400108"/>
                    </a:lnTo>
                    <a:lnTo>
                      <a:pt x="69316" y="402437"/>
                    </a:lnTo>
                    <a:lnTo>
                      <a:pt x="134150" y="402437"/>
                    </a:lnTo>
                    <a:lnTo>
                      <a:pt x="145678" y="400108"/>
                    </a:lnTo>
                    <a:lnTo>
                      <a:pt x="155092" y="393757"/>
                    </a:lnTo>
                    <a:lnTo>
                      <a:pt x="161439" y="384338"/>
                    </a:lnTo>
                    <a:lnTo>
                      <a:pt x="163766" y="372808"/>
                    </a:lnTo>
                    <a:lnTo>
                      <a:pt x="163766" y="240347"/>
                    </a:lnTo>
                    <a:close/>
                  </a:path>
                  <a:path w="203835" h="402590">
                    <a:moveTo>
                      <a:pt x="164884" y="0"/>
                    </a:moveTo>
                    <a:lnTo>
                      <a:pt x="38569" y="0"/>
                    </a:lnTo>
                    <a:lnTo>
                      <a:pt x="23558" y="3031"/>
                    </a:lnTo>
                    <a:lnTo>
                      <a:pt x="11298" y="11298"/>
                    </a:lnTo>
                    <a:lnTo>
                      <a:pt x="3031" y="23558"/>
                    </a:lnTo>
                    <a:lnTo>
                      <a:pt x="0" y="38569"/>
                    </a:lnTo>
                    <a:lnTo>
                      <a:pt x="0" y="201777"/>
                    </a:lnTo>
                    <a:lnTo>
                      <a:pt x="3031" y="216789"/>
                    </a:lnTo>
                    <a:lnTo>
                      <a:pt x="11298" y="229049"/>
                    </a:lnTo>
                    <a:lnTo>
                      <a:pt x="23558" y="237315"/>
                    </a:lnTo>
                    <a:lnTo>
                      <a:pt x="38569" y="240347"/>
                    </a:lnTo>
                    <a:lnTo>
                      <a:pt x="164884" y="240347"/>
                    </a:lnTo>
                    <a:lnTo>
                      <a:pt x="179895" y="237315"/>
                    </a:lnTo>
                    <a:lnTo>
                      <a:pt x="192155" y="229049"/>
                    </a:lnTo>
                    <a:lnTo>
                      <a:pt x="200422" y="216789"/>
                    </a:lnTo>
                    <a:lnTo>
                      <a:pt x="203453" y="201777"/>
                    </a:lnTo>
                    <a:lnTo>
                      <a:pt x="203453" y="38569"/>
                    </a:lnTo>
                    <a:lnTo>
                      <a:pt x="200422" y="23558"/>
                    </a:lnTo>
                    <a:lnTo>
                      <a:pt x="192155" y="11298"/>
                    </a:lnTo>
                    <a:lnTo>
                      <a:pt x="179895" y="3031"/>
                    </a:lnTo>
                    <a:lnTo>
                      <a:pt x="164884" y="0"/>
                    </a:lnTo>
                    <a:close/>
                  </a:path>
                </a:pathLst>
              </a:custGeom>
              <a:solidFill>
                <a:srgbClr val="BD1173"/>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73" name="object 19"/>
              <p:cNvSpPr/>
              <p:nvPr/>
            </p:nvSpPr>
            <p:spPr>
              <a:xfrm>
                <a:off x="2610418" y="1371492"/>
                <a:ext cx="204884" cy="402590"/>
              </a:xfrm>
              <a:custGeom>
                <a:avLst/>
                <a:gdLst/>
                <a:ahLst/>
                <a:cxnLst/>
                <a:rect l="l" t="t" r="r" b="b"/>
                <a:pathLst>
                  <a:path w="203835" h="402590">
                    <a:moveTo>
                      <a:pt x="163766" y="240347"/>
                    </a:moveTo>
                    <a:lnTo>
                      <a:pt x="39687" y="240347"/>
                    </a:lnTo>
                    <a:lnTo>
                      <a:pt x="39687" y="372808"/>
                    </a:lnTo>
                    <a:lnTo>
                      <a:pt x="42014" y="384338"/>
                    </a:lnTo>
                    <a:lnTo>
                      <a:pt x="48363" y="393757"/>
                    </a:lnTo>
                    <a:lnTo>
                      <a:pt x="57780" y="400108"/>
                    </a:lnTo>
                    <a:lnTo>
                      <a:pt x="69316" y="402437"/>
                    </a:lnTo>
                    <a:lnTo>
                      <a:pt x="134150" y="402437"/>
                    </a:lnTo>
                    <a:lnTo>
                      <a:pt x="145678" y="400108"/>
                    </a:lnTo>
                    <a:lnTo>
                      <a:pt x="155092" y="393757"/>
                    </a:lnTo>
                    <a:lnTo>
                      <a:pt x="161439" y="384338"/>
                    </a:lnTo>
                    <a:lnTo>
                      <a:pt x="163766" y="372808"/>
                    </a:lnTo>
                    <a:lnTo>
                      <a:pt x="163766" y="240347"/>
                    </a:lnTo>
                    <a:close/>
                  </a:path>
                  <a:path w="203835" h="402590">
                    <a:moveTo>
                      <a:pt x="164884" y="0"/>
                    </a:moveTo>
                    <a:lnTo>
                      <a:pt x="38569" y="0"/>
                    </a:lnTo>
                    <a:lnTo>
                      <a:pt x="23558" y="3031"/>
                    </a:lnTo>
                    <a:lnTo>
                      <a:pt x="11298" y="11298"/>
                    </a:lnTo>
                    <a:lnTo>
                      <a:pt x="3031" y="23558"/>
                    </a:lnTo>
                    <a:lnTo>
                      <a:pt x="0" y="38569"/>
                    </a:lnTo>
                    <a:lnTo>
                      <a:pt x="0" y="201777"/>
                    </a:lnTo>
                    <a:lnTo>
                      <a:pt x="3031" y="216789"/>
                    </a:lnTo>
                    <a:lnTo>
                      <a:pt x="11298" y="229049"/>
                    </a:lnTo>
                    <a:lnTo>
                      <a:pt x="23558" y="237315"/>
                    </a:lnTo>
                    <a:lnTo>
                      <a:pt x="38569" y="240347"/>
                    </a:lnTo>
                    <a:lnTo>
                      <a:pt x="164884" y="240347"/>
                    </a:lnTo>
                    <a:lnTo>
                      <a:pt x="179895" y="237315"/>
                    </a:lnTo>
                    <a:lnTo>
                      <a:pt x="192155" y="229049"/>
                    </a:lnTo>
                    <a:lnTo>
                      <a:pt x="200422" y="216789"/>
                    </a:lnTo>
                    <a:lnTo>
                      <a:pt x="203453" y="201777"/>
                    </a:lnTo>
                    <a:lnTo>
                      <a:pt x="203453" y="38569"/>
                    </a:lnTo>
                    <a:lnTo>
                      <a:pt x="200422" y="23558"/>
                    </a:lnTo>
                    <a:lnTo>
                      <a:pt x="192155" y="11298"/>
                    </a:lnTo>
                    <a:lnTo>
                      <a:pt x="179895" y="3031"/>
                    </a:lnTo>
                    <a:lnTo>
                      <a:pt x="164884" y="0"/>
                    </a:lnTo>
                    <a:close/>
                  </a:path>
                </a:pathLst>
              </a:custGeom>
              <a:solidFill>
                <a:srgbClr val="57BA9E"/>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74" name="object 21"/>
              <p:cNvSpPr/>
              <p:nvPr/>
            </p:nvSpPr>
            <p:spPr>
              <a:xfrm>
                <a:off x="2414041" y="1209403"/>
                <a:ext cx="149993" cy="149225"/>
              </a:xfrm>
              <a:custGeom>
                <a:avLst/>
                <a:gdLst/>
                <a:ahLst/>
                <a:cxnLst/>
                <a:rect l="l" t="t" r="r" b="b"/>
                <a:pathLst>
                  <a:path w="149225" h="149225">
                    <a:moveTo>
                      <a:pt x="74333" y="0"/>
                    </a:moveTo>
                    <a:lnTo>
                      <a:pt x="45396" y="5842"/>
                    </a:lnTo>
                    <a:lnTo>
                      <a:pt x="21769" y="21775"/>
                    </a:lnTo>
                    <a:lnTo>
                      <a:pt x="5840" y="45407"/>
                    </a:lnTo>
                    <a:lnTo>
                      <a:pt x="0" y="74345"/>
                    </a:lnTo>
                    <a:lnTo>
                      <a:pt x="5840" y="103276"/>
                    </a:lnTo>
                    <a:lnTo>
                      <a:pt x="21769" y="126904"/>
                    </a:lnTo>
                    <a:lnTo>
                      <a:pt x="45396" y="142836"/>
                    </a:lnTo>
                    <a:lnTo>
                      <a:pt x="74333" y="148678"/>
                    </a:lnTo>
                    <a:lnTo>
                      <a:pt x="103269" y="142836"/>
                    </a:lnTo>
                    <a:lnTo>
                      <a:pt x="126896" y="126904"/>
                    </a:lnTo>
                    <a:lnTo>
                      <a:pt x="142825" y="103276"/>
                    </a:lnTo>
                    <a:lnTo>
                      <a:pt x="148666" y="74345"/>
                    </a:lnTo>
                    <a:lnTo>
                      <a:pt x="142825" y="45407"/>
                    </a:lnTo>
                    <a:lnTo>
                      <a:pt x="126896" y="21775"/>
                    </a:lnTo>
                    <a:lnTo>
                      <a:pt x="103269" y="5842"/>
                    </a:lnTo>
                    <a:lnTo>
                      <a:pt x="74333" y="0"/>
                    </a:lnTo>
                    <a:close/>
                  </a:path>
                </a:pathLst>
              </a:custGeom>
              <a:solidFill>
                <a:srgbClr val="BD1173"/>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75" name="object 22"/>
              <p:cNvSpPr/>
              <p:nvPr/>
            </p:nvSpPr>
            <p:spPr>
              <a:xfrm>
                <a:off x="2637955" y="1209403"/>
                <a:ext cx="149993" cy="149225"/>
              </a:xfrm>
              <a:custGeom>
                <a:avLst/>
                <a:gdLst/>
                <a:ahLst/>
                <a:cxnLst/>
                <a:rect l="l" t="t" r="r" b="b"/>
                <a:pathLst>
                  <a:path w="149225" h="149225">
                    <a:moveTo>
                      <a:pt x="74333" y="0"/>
                    </a:moveTo>
                    <a:lnTo>
                      <a:pt x="45396" y="5842"/>
                    </a:lnTo>
                    <a:lnTo>
                      <a:pt x="21769" y="21775"/>
                    </a:lnTo>
                    <a:lnTo>
                      <a:pt x="5840" y="45407"/>
                    </a:lnTo>
                    <a:lnTo>
                      <a:pt x="0" y="74345"/>
                    </a:lnTo>
                    <a:lnTo>
                      <a:pt x="5840" y="103276"/>
                    </a:lnTo>
                    <a:lnTo>
                      <a:pt x="21769" y="126904"/>
                    </a:lnTo>
                    <a:lnTo>
                      <a:pt x="45396" y="142836"/>
                    </a:lnTo>
                    <a:lnTo>
                      <a:pt x="74333" y="148678"/>
                    </a:lnTo>
                    <a:lnTo>
                      <a:pt x="103269" y="142836"/>
                    </a:lnTo>
                    <a:lnTo>
                      <a:pt x="126896" y="126904"/>
                    </a:lnTo>
                    <a:lnTo>
                      <a:pt x="142825" y="103276"/>
                    </a:lnTo>
                    <a:lnTo>
                      <a:pt x="148666" y="74345"/>
                    </a:lnTo>
                    <a:lnTo>
                      <a:pt x="142825" y="45407"/>
                    </a:lnTo>
                    <a:lnTo>
                      <a:pt x="126896" y="21775"/>
                    </a:lnTo>
                    <a:lnTo>
                      <a:pt x="103269" y="5842"/>
                    </a:lnTo>
                    <a:lnTo>
                      <a:pt x="74333" y="0"/>
                    </a:lnTo>
                    <a:close/>
                  </a:path>
                </a:pathLst>
              </a:custGeom>
              <a:solidFill>
                <a:srgbClr val="57BA9E"/>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grpSp>
      </p:grpSp>
      <p:grpSp>
        <p:nvGrpSpPr>
          <p:cNvPr id="39" name="Group 38"/>
          <p:cNvGrpSpPr/>
          <p:nvPr/>
        </p:nvGrpSpPr>
        <p:grpSpPr>
          <a:xfrm>
            <a:off x="3371254" y="2705357"/>
            <a:ext cx="2964000" cy="1408628"/>
            <a:chOff x="393699" y="449946"/>
            <a:chExt cx="2736000" cy="1408628"/>
          </a:xfrm>
        </p:grpSpPr>
        <p:sp>
          <p:nvSpPr>
            <p:cNvPr id="40" name="object 4"/>
            <p:cNvSpPr txBox="1"/>
            <p:nvPr/>
          </p:nvSpPr>
          <p:spPr>
            <a:xfrm>
              <a:off x="393699" y="449946"/>
              <a:ext cx="2736000" cy="514738"/>
            </a:xfrm>
            <a:prstGeom prst="rect">
              <a:avLst/>
            </a:prstGeom>
          </p:spPr>
          <p:txBody>
            <a:bodyPr vert="horz" wrap="square" lIns="72000" tIns="72000" rIns="72000" bIns="72000" rtlCol="0">
              <a:spAutoFit/>
            </a:bodyPr>
            <a:lstStyle/>
            <a:p>
              <a:pPr marR="5080" defTabSz="0">
                <a:tabLst>
                  <a:tab pos="72000" algn="l"/>
                </a:tabLst>
              </a:pPr>
              <a:r>
                <a:rPr sz="1200" b="1" dirty="0">
                  <a:solidFill>
                    <a:srgbClr val="BD1173"/>
                  </a:solidFill>
                  <a:latin typeface="Arial" panose="020B0604020202020204" pitchFamily="34" charset="0"/>
                  <a:cs typeface="Arial" panose="020B0604020202020204" pitchFamily="34" charset="0"/>
                </a:rPr>
                <a:t>There are unacceptable differences  in health across Kent and Medway</a:t>
              </a:r>
              <a:endParaRPr sz="1200" dirty="0">
                <a:latin typeface="Arial" panose="020B0604020202020204" pitchFamily="34" charset="0"/>
                <a:cs typeface="Arial" panose="020B0604020202020204" pitchFamily="34" charset="0"/>
              </a:endParaRPr>
            </a:p>
          </p:txBody>
        </p:sp>
        <p:sp>
          <p:nvSpPr>
            <p:cNvPr id="41" name="object 17"/>
            <p:cNvSpPr/>
            <p:nvPr/>
          </p:nvSpPr>
          <p:spPr>
            <a:xfrm>
              <a:off x="393700" y="914386"/>
              <a:ext cx="2700000" cy="0"/>
            </a:xfrm>
            <a:custGeom>
              <a:avLst/>
              <a:gdLst/>
              <a:ahLst/>
              <a:cxnLst/>
              <a:rect l="l" t="t" r="r" b="b"/>
              <a:pathLst>
                <a:path w="2664459">
                  <a:moveTo>
                    <a:pt x="0" y="0"/>
                  </a:moveTo>
                  <a:lnTo>
                    <a:pt x="2664002" y="0"/>
                  </a:lnTo>
                </a:path>
              </a:pathLst>
            </a:custGeom>
            <a:ln w="12700">
              <a:solidFill>
                <a:srgbClr val="BD1173"/>
              </a:solidFill>
            </a:ln>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42" name="object 21"/>
            <p:cNvSpPr txBox="1"/>
            <p:nvPr/>
          </p:nvSpPr>
          <p:spPr>
            <a:xfrm>
              <a:off x="393699" y="974504"/>
              <a:ext cx="2700000" cy="884070"/>
            </a:xfrm>
            <a:prstGeom prst="rect">
              <a:avLst/>
            </a:prstGeom>
            <a:solidFill>
              <a:schemeClr val="accent2">
                <a:lumMod val="20000"/>
                <a:lumOff val="80000"/>
              </a:schemeClr>
            </a:solidFill>
          </p:spPr>
          <p:txBody>
            <a:bodyPr vert="horz" wrap="square" lIns="72000" tIns="72000" rIns="72000" bIns="72000" rtlCol="0">
              <a:spAutoFit/>
            </a:bodyPr>
            <a:lstStyle/>
            <a:p>
              <a:pPr marR="555625" defTabSz="0">
                <a:tabLst>
                  <a:tab pos="72000" algn="l"/>
                </a:tabLst>
              </a:pPr>
              <a:r>
                <a:rPr sz="1200" b="1" dirty="0">
                  <a:latin typeface="Arial" panose="020B0604020202020204" pitchFamily="34" charset="0"/>
                  <a:cs typeface="Arial" panose="020B0604020202020204" pitchFamily="34" charset="0"/>
                </a:rPr>
                <a:t>Women in the most deprived  areas of Thanet live on  average </a:t>
              </a:r>
              <a:r>
                <a:rPr sz="1200" b="1" dirty="0">
                  <a:solidFill>
                    <a:srgbClr val="BD1173"/>
                  </a:solidFill>
                  <a:latin typeface="Arial" panose="020B0604020202020204" pitchFamily="34" charset="0"/>
                  <a:cs typeface="Arial" panose="020B0604020202020204" pitchFamily="34" charset="0"/>
                </a:rPr>
                <a:t>22 years less </a:t>
              </a:r>
              <a:r>
                <a:rPr sz="1200" b="1" dirty="0">
                  <a:latin typeface="Arial" panose="020B0604020202020204" pitchFamily="34" charset="0"/>
                  <a:cs typeface="Arial" panose="020B0604020202020204" pitchFamily="34" charset="0"/>
                </a:rPr>
                <a:t>than  those in the least deprived.</a:t>
              </a:r>
              <a:endParaRPr sz="1200" dirty="0">
                <a:latin typeface="Arial" panose="020B0604020202020204" pitchFamily="34" charset="0"/>
                <a:cs typeface="Arial" panose="020B0604020202020204" pitchFamily="34" charset="0"/>
              </a:endParaRPr>
            </a:p>
          </p:txBody>
        </p:sp>
        <p:grpSp>
          <p:nvGrpSpPr>
            <p:cNvPr id="43" name="Group 42"/>
            <p:cNvGrpSpPr/>
            <p:nvPr/>
          </p:nvGrpSpPr>
          <p:grpSpPr>
            <a:xfrm>
              <a:off x="2447571" y="1042799"/>
              <a:ext cx="477899" cy="498897"/>
              <a:chOff x="2511026" y="1320491"/>
              <a:chExt cx="477899" cy="498897"/>
            </a:xfrm>
          </p:grpSpPr>
          <p:sp>
            <p:nvSpPr>
              <p:cNvPr id="44" name="object 22"/>
              <p:cNvSpPr/>
              <p:nvPr/>
            </p:nvSpPr>
            <p:spPr>
              <a:xfrm>
                <a:off x="2548213" y="1576595"/>
                <a:ext cx="405703" cy="203835"/>
              </a:xfrm>
              <a:custGeom>
                <a:avLst/>
                <a:gdLst/>
                <a:ahLst/>
                <a:cxnLst/>
                <a:rect l="l" t="t" r="r" b="b"/>
                <a:pathLst>
                  <a:path w="403225" h="203835">
                    <a:moveTo>
                      <a:pt x="0" y="203301"/>
                    </a:moveTo>
                    <a:lnTo>
                      <a:pt x="403098" y="203301"/>
                    </a:lnTo>
                    <a:lnTo>
                      <a:pt x="403098" y="0"/>
                    </a:lnTo>
                    <a:lnTo>
                      <a:pt x="0" y="0"/>
                    </a:lnTo>
                    <a:lnTo>
                      <a:pt x="0" y="203301"/>
                    </a:lnTo>
                    <a:close/>
                  </a:path>
                </a:pathLst>
              </a:custGeom>
              <a:solidFill>
                <a:srgbClr val="57BA9E"/>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45" name="object 23"/>
              <p:cNvSpPr/>
              <p:nvPr/>
            </p:nvSpPr>
            <p:spPr>
              <a:xfrm>
                <a:off x="2723890" y="1320491"/>
                <a:ext cx="53668" cy="99695"/>
              </a:xfrm>
              <a:custGeom>
                <a:avLst/>
                <a:gdLst/>
                <a:ahLst/>
                <a:cxnLst/>
                <a:rect l="l" t="t" r="r" b="b"/>
                <a:pathLst>
                  <a:path w="53340" h="99695">
                    <a:moveTo>
                      <a:pt x="26029" y="0"/>
                    </a:moveTo>
                    <a:lnTo>
                      <a:pt x="22333" y="330"/>
                    </a:lnTo>
                    <a:lnTo>
                      <a:pt x="20568" y="2857"/>
                    </a:lnTo>
                    <a:lnTo>
                      <a:pt x="0" y="49582"/>
                    </a:lnTo>
                    <a:lnTo>
                      <a:pt x="2199" y="82784"/>
                    </a:lnTo>
                    <a:lnTo>
                      <a:pt x="12497" y="99537"/>
                    </a:lnTo>
                    <a:lnTo>
                      <a:pt x="16225" y="96913"/>
                    </a:lnTo>
                    <a:lnTo>
                      <a:pt x="12935" y="86141"/>
                    </a:lnTo>
                    <a:lnTo>
                      <a:pt x="12627" y="78598"/>
                    </a:lnTo>
                    <a:lnTo>
                      <a:pt x="16010" y="70730"/>
                    </a:lnTo>
                    <a:lnTo>
                      <a:pt x="23794" y="58978"/>
                    </a:lnTo>
                    <a:lnTo>
                      <a:pt x="52000" y="58978"/>
                    </a:lnTo>
                    <a:lnTo>
                      <a:pt x="51048" y="50647"/>
                    </a:lnTo>
                    <a:lnTo>
                      <a:pt x="45669" y="32013"/>
                    </a:lnTo>
                    <a:lnTo>
                      <a:pt x="39505" y="18102"/>
                    </a:lnTo>
                    <a:lnTo>
                      <a:pt x="33401" y="8351"/>
                    </a:lnTo>
                    <a:lnTo>
                      <a:pt x="28201" y="2197"/>
                    </a:lnTo>
                    <a:lnTo>
                      <a:pt x="26029" y="0"/>
                    </a:lnTo>
                    <a:close/>
                  </a:path>
                  <a:path w="53340" h="99695">
                    <a:moveTo>
                      <a:pt x="52000" y="58978"/>
                    </a:moveTo>
                    <a:lnTo>
                      <a:pt x="23794" y="58978"/>
                    </a:lnTo>
                    <a:lnTo>
                      <a:pt x="30697" y="64230"/>
                    </a:lnTo>
                    <a:lnTo>
                      <a:pt x="34014" y="72120"/>
                    </a:lnTo>
                    <a:lnTo>
                      <a:pt x="34717" y="81253"/>
                    </a:lnTo>
                    <a:lnTo>
                      <a:pt x="33776" y="90233"/>
                    </a:lnTo>
                    <a:lnTo>
                      <a:pt x="32938" y="95110"/>
                    </a:lnTo>
                    <a:lnTo>
                      <a:pt x="39072" y="97904"/>
                    </a:lnTo>
                    <a:lnTo>
                      <a:pt x="42412" y="94246"/>
                    </a:lnTo>
                    <a:lnTo>
                      <a:pt x="47414" y="87353"/>
                    </a:lnTo>
                    <a:lnTo>
                      <a:pt x="51221" y="77976"/>
                    </a:lnTo>
                    <a:lnTo>
                      <a:pt x="52783" y="65834"/>
                    </a:lnTo>
                    <a:lnTo>
                      <a:pt x="52000" y="58978"/>
                    </a:lnTo>
                    <a:close/>
                  </a:path>
                </a:pathLst>
              </a:custGeom>
              <a:solidFill>
                <a:srgbClr val="BD1173"/>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46" name="object 24"/>
              <p:cNvSpPr/>
              <p:nvPr/>
            </p:nvSpPr>
            <p:spPr>
              <a:xfrm>
                <a:off x="2749905" y="1432072"/>
                <a:ext cx="0" cy="100330"/>
              </a:xfrm>
              <a:custGeom>
                <a:avLst/>
                <a:gdLst/>
                <a:ahLst/>
                <a:cxnLst/>
                <a:rect l="l" t="t" r="r" b="b"/>
                <a:pathLst>
                  <a:path h="100329">
                    <a:moveTo>
                      <a:pt x="0" y="0"/>
                    </a:moveTo>
                    <a:lnTo>
                      <a:pt x="0" y="100329"/>
                    </a:lnTo>
                  </a:path>
                </a:pathLst>
              </a:custGeom>
              <a:ln w="38277">
                <a:solidFill>
                  <a:srgbClr val="BD1173"/>
                </a:solidFill>
              </a:ln>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47" name="object 25"/>
              <p:cNvSpPr/>
              <p:nvPr/>
            </p:nvSpPr>
            <p:spPr>
              <a:xfrm>
                <a:off x="2608478" y="1320491"/>
                <a:ext cx="53668" cy="99695"/>
              </a:xfrm>
              <a:custGeom>
                <a:avLst/>
                <a:gdLst/>
                <a:ahLst/>
                <a:cxnLst/>
                <a:rect l="l" t="t" r="r" b="b"/>
                <a:pathLst>
                  <a:path w="53340" h="99695">
                    <a:moveTo>
                      <a:pt x="26029" y="0"/>
                    </a:moveTo>
                    <a:lnTo>
                      <a:pt x="22333" y="330"/>
                    </a:lnTo>
                    <a:lnTo>
                      <a:pt x="20568" y="2857"/>
                    </a:lnTo>
                    <a:lnTo>
                      <a:pt x="0" y="49582"/>
                    </a:lnTo>
                    <a:lnTo>
                      <a:pt x="2199" y="82784"/>
                    </a:lnTo>
                    <a:lnTo>
                      <a:pt x="12497" y="99537"/>
                    </a:lnTo>
                    <a:lnTo>
                      <a:pt x="16225" y="96913"/>
                    </a:lnTo>
                    <a:lnTo>
                      <a:pt x="12935" y="86141"/>
                    </a:lnTo>
                    <a:lnTo>
                      <a:pt x="12627" y="78598"/>
                    </a:lnTo>
                    <a:lnTo>
                      <a:pt x="16010" y="70730"/>
                    </a:lnTo>
                    <a:lnTo>
                      <a:pt x="23794" y="58978"/>
                    </a:lnTo>
                    <a:lnTo>
                      <a:pt x="52000" y="58978"/>
                    </a:lnTo>
                    <a:lnTo>
                      <a:pt x="51048" y="50647"/>
                    </a:lnTo>
                    <a:lnTo>
                      <a:pt x="45669" y="32013"/>
                    </a:lnTo>
                    <a:lnTo>
                      <a:pt x="39505" y="18102"/>
                    </a:lnTo>
                    <a:lnTo>
                      <a:pt x="33401" y="8351"/>
                    </a:lnTo>
                    <a:lnTo>
                      <a:pt x="28201" y="2197"/>
                    </a:lnTo>
                    <a:lnTo>
                      <a:pt x="26029" y="0"/>
                    </a:lnTo>
                    <a:close/>
                  </a:path>
                  <a:path w="53340" h="99695">
                    <a:moveTo>
                      <a:pt x="52000" y="58978"/>
                    </a:moveTo>
                    <a:lnTo>
                      <a:pt x="23794" y="58978"/>
                    </a:lnTo>
                    <a:lnTo>
                      <a:pt x="30697" y="64230"/>
                    </a:lnTo>
                    <a:lnTo>
                      <a:pt x="34014" y="72120"/>
                    </a:lnTo>
                    <a:lnTo>
                      <a:pt x="34717" y="81253"/>
                    </a:lnTo>
                    <a:lnTo>
                      <a:pt x="33776" y="90233"/>
                    </a:lnTo>
                    <a:lnTo>
                      <a:pt x="32938" y="95110"/>
                    </a:lnTo>
                    <a:lnTo>
                      <a:pt x="39072" y="97904"/>
                    </a:lnTo>
                    <a:lnTo>
                      <a:pt x="42412" y="94246"/>
                    </a:lnTo>
                    <a:lnTo>
                      <a:pt x="47414" y="87353"/>
                    </a:lnTo>
                    <a:lnTo>
                      <a:pt x="51221" y="77976"/>
                    </a:lnTo>
                    <a:lnTo>
                      <a:pt x="52783" y="65834"/>
                    </a:lnTo>
                    <a:lnTo>
                      <a:pt x="52000" y="58978"/>
                    </a:lnTo>
                    <a:close/>
                  </a:path>
                </a:pathLst>
              </a:custGeom>
              <a:solidFill>
                <a:srgbClr val="BD1173"/>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48" name="object 26"/>
              <p:cNvSpPr/>
              <p:nvPr/>
            </p:nvSpPr>
            <p:spPr>
              <a:xfrm>
                <a:off x="2634491" y="1432072"/>
                <a:ext cx="0" cy="100330"/>
              </a:xfrm>
              <a:custGeom>
                <a:avLst/>
                <a:gdLst/>
                <a:ahLst/>
                <a:cxnLst/>
                <a:rect l="l" t="t" r="r" b="b"/>
                <a:pathLst>
                  <a:path h="100329">
                    <a:moveTo>
                      <a:pt x="0" y="0"/>
                    </a:moveTo>
                    <a:lnTo>
                      <a:pt x="0" y="100329"/>
                    </a:lnTo>
                  </a:path>
                </a:pathLst>
              </a:custGeom>
              <a:ln w="38277">
                <a:solidFill>
                  <a:srgbClr val="BD1173"/>
                </a:solidFill>
              </a:ln>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49" name="object 27"/>
              <p:cNvSpPr/>
              <p:nvPr/>
            </p:nvSpPr>
            <p:spPr>
              <a:xfrm>
                <a:off x="2838224" y="1320491"/>
                <a:ext cx="53668" cy="99695"/>
              </a:xfrm>
              <a:custGeom>
                <a:avLst/>
                <a:gdLst/>
                <a:ahLst/>
                <a:cxnLst/>
                <a:rect l="l" t="t" r="r" b="b"/>
                <a:pathLst>
                  <a:path w="53340" h="99695">
                    <a:moveTo>
                      <a:pt x="52161" y="58978"/>
                    </a:moveTo>
                    <a:lnTo>
                      <a:pt x="28989" y="58978"/>
                    </a:lnTo>
                    <a:lnTo>
                      <a:pt x="36772" y="70730"/>
                    </a:lnTo>
                    <a:lnTo>
                      <a:pt x="40155" y="78598"/>
                    </a:lnTo>
                    <a:lnTo>
                      <a:pt x="39847" y="86141"/>
                    </a:lnTo>
                    <a:lnTo>
                      <a:pt x="36558" y="96913"/>
                    </a:lnTo>
                    <a:lnTo>
                      <a:pt x="40285" y="99537"/>
                    </a:lnTo>
                    <a:lnTo>
                      <a:pt x="50583" y="82784"/>
                    </a:lnTo>
                    <a:lnTo>
                      <a:pt x="52161" y="58978"/>
                    </a:lnTo>
                    <a:close/>
                  </a:path>
                  <a:path w="53340" h="99695">
                    <a:moveTo>
                      <a:pt x="26753" y="0"/>
                    </a:moveTo>
                    <a:lnTo>
                      <a:pt x="1734" y="50647"/>
                    </a:lnTo>
                    <a:lnTo>
                      <a:pt x="0" y="65834"/>
                    </a:lnTo>
                    <a:lnTo>
                      <a:pt x="1561" y="77976"/>
                    </a:lnTo>
                    <a:lnTo>
                      <a:pt x="5369" y="87353"/>
                    </a:lnTo>
                    <a:lnTo>
                      <a:pt x="10370" y="94246"/>
                    </a:lnTo>
                    <a:lnTo>
                      <a:pt x="13711" y="97904"/>
                    </a:lnTo>
                    <a:lnTo>
                      <a:pt x="19845" y="95110"/>
                    </a:lnTo>
                    <a:lnTo>
                      <a:pt x="19006" y="90233"/>
                    </a:lnTo>
                    <a:lnTo>
                      <a:pt x="18066" y="81253"/>
                    </a:lnTo>
                    <a:lnTo>
                      <a:pt x="18768" y="72120"/>
                    </a:lnTo>
                    <a:lnTo>
                      <a:pt x="22085" y="64230"/>
                    </a:lnTo>
                    <a:lnTo>
                      <a:pt x="28989" y="58978"/>
                    </a:lnTo>
                    <a:lnTo>
                      <a:pt x="52161" y="58978"/>
                    </a:lnTo>
                    <a:lnTo>
                      <a:pt x="52783" y="49582"/>
                    </a:lnTo>
                    <a:lnTo>
                      <a:pt x="32214" y="2857"/>
                    </a:lnTo>
                    <a:lnTo>
                      <a:pt x="30436" y="330"/>
                    </a:lnTo>
                    <a:lnTo>
                      <a:pt x="26753" y="0"/>
                    </a:lnTo>
                    <a:close/>
                  </a:path>
                </a:pathLst>
              </a:custGeom>
              <a:solidFill>
                <a:srgbClr val="BD1173"/>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50" name="object 28"/>
              <p:cNvSpPr/>
              <p:nvPr/>
            </p:nvSpPr>
            <p:spPr>
              <a:xfrm>
                <a:off x="2865318" y="1432072"/>
                <a:ext cx="0" cy="100330"/>
              </a:xfrm>
              <a:custGeom>
                <a:avLst/>
                <a:gdLst/>
                <a:ahLst/>
                <a:cxnLst/>
                <a:rect l="l" t="t" r="r" b="b"/>
                <a:pathLst>
                  <a:path h="100329">
                    <a:moveTo>
                      <a:pt x="0" y="0"/>
                    </a:moveTo>
                    <a:lnTo>
                      <a:pt x="0" y="100329"/>
                    </a:lnTo>
                  </a:path>
                </a:pathLst>
              </a:custGeom>
              <a:ln w="38277">
                <a:solidFill>
                  <a:srgbClr val="BD1173"/>
                </a:solidFill>
              </a:ln>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51" name="object 29"/>
              <p:cNvSpPr/>
              <p:nvPr/>
            </p:nvSpPr>
            <p:spPr>
              <a:xfrm>
                <a:off x="2531190" y="1516315"/>
                <a:ext cx="437648" cy="299720"/>
              </a:xfrm>
              <a:custGeom>
                <a:avLst/>
                <a:gdLst/>
                <a:ahLst/>
                <a:cxnLst/>
                <a:rect l="l" t="t" r="r" b="b"/>
                <a:pathLst>
                  <a:path w="434975" h="299720">
                    <a:moveTo>
                      <a:pt x="396862" y="0"/>
                    </a:moveTo>
                    <a:lnTo>
                      <a:pt x="37896" y="0"/>
                    </a:lnTo>
                    <a:lnTo>
                      <a:pt x="23156" y="2981"/>
                    </a:lnTo>
                    <a:lnTo>
                      <a:pt x="11109" y="11109"/>
                    </a:lnTo>
                    <a:lnTo>
                      <a:pt x="2981" y="23156"/>
                    </a:lnTo>
                    <a:lnTo>
                      <a:pt x="0" y="37896"/>
                    </a:lnTo>
                    <a:lnTo>
                      <a:pt x="0" y="261594"/>
                    </a:lnTo>
                    <a:lnTo>
                      <a:pt x="2981" y="276329"/>
                    </a:lnTo>
                    <a:lnTo>
                      <a:pt x="11109" y="288377"/>
                    </a:lnTo>
                    <a:lnTo>
                      <a:pt x="23156" y="296507"/>
                    </a:lnTo>
                    <a:lnTo>
                      <a:pt x="37896" y="299491"/>
                    </a:lnTo>
                    <a:lnTo>
                      <a:pt x="396862" y="299491"/>
                    </a:lnTo>
                    <a:lnTo>
                      <a:pt x="411602" y="296507"/>
                    </a:lnTo>
                    <a:lnTo>
                      <a:pt x="423649" y="288377"/>
                    </a:lnTo>
                    <a:lnTo>
                      <a:pt x="430100" y="278815"/>
                    </a:lnTo>
                    <a:lnTo>
                      <a:pt x="28397" y="278815"/>
                    </a:lnTo>
                    <a:lnTo>
                      <a:pt x="20675" y="271094"/>
                    </a:lnTo>
                    <a:lnTo>
                      <a:pt x="20675" y="28397"/>
                    </a:lnTo>
                    <a:lnTo>
                      <a:pt x="28397" y="20662"/>
                    </a:lnTo>
                    <a:lnTo>
                      <a:pt x="430095" y="20662"/>
                    </a:lnTo>
                    <a:lnTo>
                      <a:pt x="423649" y="11109"/>
                    </a:lnTo>
                    <a:lnTo>
                      <a:pt x="411602" y="2981"/>
                    </a:lnTo>
                    <a:lnTo>
                      <a:pt x="396862" y="0"/>
                    </a:lnTo>
                    <a:close/>
                  </a:path>
                  <a:path w="434975" h="299720">
                    <a:moveTo>
                      <a:pt x="430095" y="20662"/>
                    </a:moveTo>
                    <a:lnTo>
                      <a:pt x="406361" y="20662"/>
                    </a:lnTo>
                    <a:lnTo>
                      <a:pt x="414096" y="28397"/>
                    </a:lnTo>
                    <a:lnTo>
                      <a:pt x="414096" y="271094"/>
                    </a:lnTo>
                    <a:lnTo>
                      <a:pt x="406361" y="278815"/>
                    </a:lnTo>
                    <a:lnTo>
                      <a:pt x="430100" y="278815"/>
                    </a:lnTo>
                    <a:lnTo>
                      <a:pt x="431777" y="276329"/>
                    </a:lnTo>
                    <a:lnTo>
                      <a:pt x="434759" y="261594"/>
                    </a:lnTo>
                    <a:lnTo>
                      <a:pt x="434759" y="37896"/>
                    </a:lnTo>
                    <a:lnTo>
                      <a:pt x="431777" y="23156"/>
                    </a:lnTo>
                    <a:lnTo>
                      <a:pt x="430095" y="20662"/>
                    </a:lnTo>
                    <a:close/>
                  </a:path>
                </a:pathLst>
              </a:custGeom>
              <a:solidFill>
                <a:srgbClr val="BD1173"/>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52" name="object 30"/>
              <p:cNvSpPr/>
              <p:nvPr/>
            </p:nvSpPr>
            <p:spPr>
              <a:xfrm>
                <a:off x="2511026" y="1757158"/>
                <a:ext cx="477899" cy="62230"/>
              </a:xfrm>
              <a:custGeom>
                <a:avLst/>
                <a:gdLst/>
                <a:ahLst/>
                <a:cxnLst/>
                <a:rect l="l" t="t" r="r" b="b"/>
                <a:pathLst>
                  <a:path w="474979" h="62229">
                    <a:moveTo>
                      <a:pt x="473100" y="0"/>
                    </a:moveTo>
                    <a:lnTo>
                      <a:pt x="1739" y="0"/>
                    </a:lnTo>
                    <a:lnTo>
                      <a:pt x="0" y="1727"/>
                    </a:lnTo>
                    <a:lnTo>
                      <a:pt x="0" y="60388"/>
                    </a:lnTo>
                    <a:lnTo>
                      <a:pt x="1739" y="62115"/>
                    </a:lnTo>
                    <a:lnTo>
                      <a:pt x="473100" y="62115"/>
                    </a:lnTo>
                    <a:lnTo>
                      <a:pt x="474827" y="60388"/>
                    </a:lnTo>
                    <a:lnTo>
                      <a:pt x="474827" y="1727"/>
                    </a:lnTo>
                    <a:lnTo>
                      <a:pt x="473100" y="0"/>
                    </a:lnTo>
                    <a:close/>
                  </a:path>
                </a:pathLst>
              </a:custGeom>
              <a:solidFill>
                <a:srgbClr val="BD1173"/>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53" name="object 31"/>
              <p:cNvSpPr/>
              <p:nvPr/>
            </p:nvSpPr>
            <p:spPr>
              <a:xfrm>
                <a:off x="2541584" y="1526652"/>
                <a:ext cx="417203" cy="120014"/>
              </a:xfrm>
              <a:custGeom>
                <a:avLst/>
                <a:gdLst/>
                <a:ahLst/>
                <a:cxnLst/>
                <a:rect l="l" t="t" r="r" b="b"/>
                <a:pathLst>
                  <a:path w="414654" h="120014">
                    <a:moveTo>
                      <a:pt x="251218" y="77292"/>
                    </a:moveTo>
                    <a:lnTo>
                      <a:pt x="110426" y="77292"/>
                    </a:lnTo>
                    <a:lnTo>
                      <a:pt x="119850" y="81199"/>
                    </a:lnTo>
                    <a:lnTo>
                      <a:pt x="129574" y="91030"/>
                    </a:lnTo>
                    <a:lnTo>
                      <a:pt x="142837" y="103952"/>
                    </a:lnTo>
                    <a:lnTo>
                      <a:pt x="162877" y="117132"/>
                    </a:lnTo>
                    <a:lnTo>
                      <a:pt x="192209" y="119917"/>
                    </a:lnTo>
                    <a:lnTo>
                      <a:pt x="215330" y="104532"/>
                    </a:lnTo>
                    <a:lnTo>
                      <a:pt x="234309" y="85487"/>
                    </a:lnTo>
                    <a:lnTo>
                      <a:pt x="251218" y="77292"/>
                    </a:lnTo>
                    <a:close/>
                  </a:path>
                  <a:path w="414654" h="120014">
                    <a:moveTo>
                      <a:pt x="386524" y="0"/>
                    </a:moveTo>
                    <a:lnTo>
                      <a:pt x="27559" y="0"/>
                    </a:lnTo>
                    <a:lnTo>
                      <a:pt x="0" y="13792"/>
                    </a:lnTo>
                    <a:lnTo>
                      <a:pt x="0" y="77292"/>
                    </a:lnTo>
                    <a:lnTo>
                      <a:pt x="6948" y="97888"/>
                    </a:lnTo>
                    <a:lnTo>
                      <a:pt x="14152" y="108904"/>
                    </a:lnTo>
                    <a:lnTo>
                      <a:pt x="26012" y="114073"/>
                    </a:lnTo>
                    <a:lnTo>
                      <a:pt x="46926" y="117132"/>
                    </a:lnTo>
                    <a:lnTo>
                      <a:pt x="70048" y="112734"/>
                    </a:lnTo>
                    <a:lnTo>
                      <a:pt x="86958" y="98836"/>
                    </a:lnTo>
                    <a:lnTo>
                      <a:pt x="99727" y="84126"/>
                    </a:lnTo>
                    <a:lnTo>
                      <a:pt x="110426" y="77292"/>
                    </a:lnTo>
                    <a:lnTo>
                      <a:pt x="369771" y="77292"/>
                    </a:lnTo>
                    <a:lnTo>
                      <a:pt x="369925" y="77216"/>
                    </a:lnTo>
                    <a:lnTo>
                      <a:pt x="414096" y="77216"/>
                    </a:lnTo>
                    <a:lnTo>
                      <a:pt x="414096" y="27559"/>
                    </a:lnTo>
                    <a:lnTo>
                      <a:pt x="386524" y="0"/>
                    </a:lnTo>
                    <a:close/>
                  </a:path>
                  <a:path w="414654" h="120014">
                    <a:moveTo>
                      <a:pt x="369771" y="77292"/>
                    </a:moveTo>
                    <a:lnTo>
                      <a:pt x="251218" y="77292"/>
                    </a:lnTo>
                    <a:lnTo>
                      <a:pt x="266488" y="84847"/>
                    </a:lnTo>
                    <a:lnTo>
                      <a:pt x="280206" y="98693"/>
                    </a:lnTo>
                    <a:lnTo>
                      <a:pt x="293924" y="111798"/>
                    </a:lnTo>
                    <a:lnTo>
                      <a:pt x="309194" y="117132"/>
                    </a:lnTo>
                    <a:lnTo>
                      <a:pt x="325282" y="110768"/>
                    </a:lnTo>
                    <a:lnTo>
                      <a:pt x="340593" y="97731"/>
                    </a:lnTo>
                    <a:lnTo>
                      <a:pt x="355387" y="84415"/>
                    </a:lnTo>
                    <a:lnTo>
                      <a:pt x="369771" y="77292"/>
                    </a:lnTo>
                    <a:close/>
                  </a:path>
                  <a:path w="414654" h="120014">
                    <a:moveTo>
                      <a:pt x="414096" y="77216"/>
                    </a:moveTo>
                    <a:lnTo>
                      <a:pt x="369925" y="77216"/>
                    </a:lnTo>
                    <a:lnTo>
                      <a:pt x="384981" y="82322"/>
                    </a:lnTo>
                    <a:lnTo>
                      <a:pt x="399259" y="96169"/>
                    </a:lnTo>
                    <a:lnTo>
                      <a:pt x="409912" y="110518"/>
                    </a:lnTo>
                    <a:lnTo>
                      <a:pt x="414096" y="117132"/>
                    </a:lnTo>
                    <a:lnTo>
                      <a:pt x="414096" y="77216"/>
                    </a:lnTo>
                    <a:close/>
                  </a:path>
                </a:pathLst>
              </a:custGeom>
              <a:solidFill>
                <a:srgbClr val="BD1173"/>
              </a:solidFill>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sp>
            <p:nvSpPr>
              <p:cNvPr id="54" name="object 32"/>
              <p:cNvSpPr/>
              <p:nvPr/>
            </p:nvSpPr>
            <p:spPr>
              <a:xfrm>
                <a:off x="2541582" y="1699124"/>
                <a:ext cx="417203" cy="0"/>
              </a:xfrm>
              <a:custGeom>
                <a:avLst/>
                <a:gdLst/>
                <a:ahLst/>
                <a:cxnLst/>
                <a:rect l="l" t="t" r="r" b="b"/>
                <a:pathLst>
                  <a:path w="414654">
                    <a:moveTo>
                      <a:pt x="0" y="0"/>
                    </a:moveTo>
                    <a:lnTo>
                      <a:pt x="414096" y="0"/>
                    </a:lnTo>
                  </a:path>
                </a:pathLst>
              </a:custGeom>
              <a:ln w="20777">
                <a:solidFill>
                  <a:srgbClr val="BD1173"/>
                </a:solidFill>
              </a:ln>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grpSp>
      </p:grpSp>
      <p:grpSp>
        <p:nvGrpSpPr>
          <p:cNvPr id="56" name="Group 55"/>
          <p:cNvGrpSpPr/>
          <p:nvPr/>
        </p:nvGrpSpPr>
        <p:grpSpPr>
          <a:xfrm>
            <a:off x="3341622" y="4473017"/>
            <a:ext cx="2938875" cy="1782468"/>
            <a:chOff x="546100" y="463550"/>
            <a:chExt cx="2712808" cy="1782468"/>
          </a:xfrm>
        </p:grpSpPr>
        <p:sp>
          <p:nvSpPr>
            <p:cNvPr id="57" name="object 2"/>
            <p:cNvSpPr txBox="1"/>
            <p:nvPr/>
          </p:nvSpPr>
          <p:spPr>
            <a:xfrm>
              <a:off x="546100" y="463550"/>
              <a:ext cx="2700000" cy="884070"/>
            </a:xfrm>
            <a:prstGeom prst="rect">
              <a:avLst/>
            </a:prstGeom>
          </p:spPr>
          <p:txBody>
            <a:bodyPr vert="horz" wrap="square" lIns="72000" tIns="72000" rIns="72000" bIns="72000" rtlCol="0">
              <a:spAutoFit/>
            </a:bodyPr>
            <a:lstStyle/>
            <a:p>
              <a:pPr marR="5080" defTabSz="0">
                <a:tabLst>
                  <a:tab pos="72000" algn="l"/>
                </a:tabLst>
              </a:pPr>
              <a:r>
                <a:rPr sz="1200" b="1" dirty="0">
                  <a:solidFill>
                    <a:srgbClr val="BD1173"/>
                  </a:solidFill>
                  <a:latin typeface="Arial" panose="020B0604020202020204" pitchFamily="34" charset="0"/>
                  <a:cs typeface="Arial" panose="020B0604020202020204" pitchFamily="34" charset="0"/>
                </a:rPr>
                <a:t>Too many people are living  unhealthy lifestyles and are at  risk of developing conditions that are preventable</a:t>
              </a:r>
              <a:endParaRPr sz="1200" dirty="0">
                <a:latin typeface="Arial" panose="020B0604020202020204" pitchFamily="34" charset="0"/>
                <a:cs typeface="Arial" panose="020B0604020202020204" pitchFamily="34" charset="0"/>
              </a:endParaRPr>
            </a:p>
          </p:txBody>
        </p:sp>
        <p:sp>
          <p:nvSpPr>
            <p:cNvPr id="58" name="object 3"/>
            <p:cNvSpPr txBox="1"/>
            <p:nvPr/>
          </p:nvSpPr>
          <p:spPr>
            <a:xfrm>
              <a:off x="546100" y="1361948"/>
              <a:ext cx="2700000" cy="884070"/>
            </a:xfrm>
            <a:prstGeom prst="rect">
              <a:avLst/>
            </a:prstGeom>
          </p:spPr>
          <p:txBody>
            <a:bodyPr vert="horz" wrap="square" lIns="72000" tIns="72000" rIns="72000" bIns="72000" rtlCol="0">
              <a:spAutoFit/>
            </a:bodyPr>
            <a:lstStyle/>
            <a:p>
              <a:pPr marR="5080" defTabSz="0">
                <a:tabLst>
                  <a:tab pos="72000" algn="l"/>
                </a:tabLst>
              </a:pPr>
              <a:r>
                <a:rPr lang="en-GB" sz="1200"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n some areas</a:t>
              </a:r>
              <a:r>
                <a:rPr lang="en-GB" sz="1200" dirty="0">
                  <a:latin typeface="Arial" panose="020B0604020202020204" pitchFamily="34" charset="0"/>
                  <a:cs typeface="Arial" panose="020B0604020202020204" pitchFamily="34" charset="0"/>
                </a:rPr>
                <a:t> as many as 30% of people</a:t>
              </a:r>
              <a:r>
                <a:rPr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smoke. </a:t>
              </a:r>
              <a:r>
                <a:rPr sz="1200" dirty="0">
                  <a:latin typeface="Arial" panose="020B0604020202020204" pitchFamily="34" charset="0"/>
                  <a:cs typeface="Arial" panose="020B0604020202020204" pitchFamily="34" charset="0"/>
                </a:rPr>
                <a:t>Around </a:t>
              </a:r>
              <a:r>
                <a:rPr lang="en-GB" sz="1200" dirty="0">
                  <a:latin typeface="Arial" panose="020B0604020202020204" pitchFamily="34" charset="0"/>
                  <a:cs typeface="Arial" panose="020B0604020202020204" pitchFamily="34" charset="0"/>
                </a:rPr>
                <a:t>one in ten </a:t>
              </a:r>
              <a:r>
                <a:rPr sz="1200" dirty="0">
                  <a:latin typeface="Arial" panose="020B0604020202020204" pitchFamily="34" charset="0"/>
                  <a:cs typeface="Arial" panose="020B0604020202020204" pitchFamily="34" charset="0"/>
                </a:rPr>
                <a:t>adults are obese and more than a quarter don’t get enough physical  activity. </a:t>
              </a:r>
            </a:p>
          </p:txBody>
        </p:sp>
        <p:sp>
          <p:nvSpPr>
            <p:cNvPr id="59" name="object 16"/>
            <p:cNvSpPr/>
            <p:nvPr/>
          </p:nvSpPr>
          <p:spPr>
            <a:xfrm>
              <a:off x="558908" y="1311599"/>
              <a:ext cx="2700000" cy="0"/>
            </a:xfrm>
            <a:custGeom>
              <a:avLst/>
              <a:gdLst/>
              <a:ahLst/>
              <a:cxnLst/>
              <a:rect l="l" t="t" r="r" b="b"/>
              <a:pathLst>
                <a:path w="2664459">
                  <a:moveTo>
                    <a:pt x="0" y="0"/>
                  </a:moveTo>
                  <a:lnTo>
                    <a:pt x="2664002" y="0"/>
                  </a:lnTo>
                </a:path>
              </a:pathLst>
            </a:custGeom>
            <a:ln w="12700">
              <a:solidFill>
                <a:srgbClr val="BD1173"/>
              </a:solidFill>
            </a:ln>
          </p:spPr>
          <p:txBody>
            <a:bodyPr vert="horz" wrap="square" lIns="72000" tIns="72000" rIns="72000" bIns="72000" rtlCol="0"/>
            <a:lstStyle/>
            <a:p>
              <a:pPr defTabSz="0">
                <a:tabLst>
                  <a:tab pos="72000" algn="l"/>
                </a:tabLst>
              </a:pPr>
              <a:endParaRPr sz="1200" dirty="0">
                <a:latin typeface="Arial" panose="020B0604020202020204" pitchFamily="34" charset="0"/>
                <a:cs typeface="Arial" panose="020B0604020202020204" pitchFamily="34" charset="0"/>
              </a:endParaRPr>
            </a:p>
          </p:txBody>
        </p:sp>
      </p:grpSp>
      <p:sp>
        <p:nvSpPr>
          <p:cNvPr id="61" name="Rectangle 60"/>
          <p:cNvSpPr/>
          <p:nvPr/>
        </p:nvSpPr>
        <p:spPr>
          <a:xfrm>
            <a:off x="6564005" y="4251603"/>
            <a:ext cx="2925000" cy="1015663"/>
          </a:xfrm>
          <a:prstGeom prst="rect">
            <a:avLst/>
          </a:prstGeom>
          <a:solidFill>
            <a:schemeClr val="accent2">
              <a:lumMod val="20000"/>
              <a:lumOff val="80000"/>
            </a:schemeClr>
          </a:solidFill>
        </p:spPr>
        <p:txBody>
          <a:bodyPr wrap="square" rIns="576000">
            <a:spAutoFit/>
          </a:bodyPr>
          <a:lstStyle/>
          <a:p>
            <a:r>
              <a:rPr lang="en-GB" sz="1200" b="1" dirty="0">
                <a:latin typeface="Arial" panose="020B0604020202020204" pitchFamily="34" charset="0"/>
                <a:cs typeface="Arial" panose="020B0604020202020204" pitchFamily="34" charset="0"/>
              </a:rPr>
              <a:t>If we don’t change how we work and spend our money for the  greatest benefit, we will </a:t>
            </a:r>
            <a:endParaRPr lang="en-GB" sz="1200" b="1" dirty="0" smtClean="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be </a:t>
            </a:r>
            <a:r>
              <a:rPr lang="en-GB" sz="1200" b="1" dirty="0">
                <a:latin typeface="Arial" panose="020B0604020202020204" pitchFamily="34" charset="0"/>
                <a:cs typeface="Arial" panose="020B0604020202020204" pitchFamily="34" charset="0"/>
              </a:rPr>
              <a:t>overspent by </a:t>
            </a:r>
            <a:r>
              <a:rPr lang="en-GB" sz="1200" b="1" dirty="0">
                <a:solidFill>
                  <a:schemeClr val="accent2"/>
                </a:solidFill>
                <a:latin typeface="Arial" panose="020B0604020202020204" pitchFamily="34" charset="0"/>
                <a:cs typeface="Arial" panose="020B0604020202020204" pitchFamily="34" charset="0"/>
              </a:rPr>
              <a:t>£486m </a:t>
            </a:r>
            <a:r>
              <a:rPr lang="en-GB" sz="1200" b="1" dirty="0">
                <a:latin typeface="Arial" panose="020B0604020202020204" pitchFamily="34" charset="0"/>
                <a:cs typeface="Arial" panose="020B0604020202020204" pitchFamily="34" charset="0"/>
              </a:rPr>
              <a:t>by 2020/21.</a:t>
            </a:r>
          </a:p>
        </p:txBody>
      </p:sp>
      <p:sp>
        <p:nvSpPr>
          <p:cNvPr id="62" name="object 6"/>
          <p:cNvSpPr txBox="1"/>
          <p:nvPr/>
        </p:nvSpPr>
        <p:spPr>
          <a:xfrm>
            <a:off x="6564004" y="3494831"/>
            <a:ext cx="2925000" cy="699404"/>
          </a:xfrm>
          <a:prstGeom prst="rect">
            <a:avLst/>
          </a:prstGeom>
        </p:spPr>
        <p:txBody>
          <a:bodyPr vert="horz" wrap="square" lIns="72000" tIns="72000" rIns="72000" bIns="72000" rtlCol="0">
            <a:spAutoFit/>
          </a:bodyPr>
          <a:lstStyle/>
          <a:p>
            <a:pPr marR="5080"/>
            <a:r>
              <a:rPr lang="en-GB" sz="1200" b="1" dirty="0">
                <a:solidFill>
                  <a:srgbClr val="BD1173"/>
                </a:solidFill>
                <a:latin typeface="Arial" panose="020B0604020202020204" pitchFamily="34" charset="0"/>
                <a:cs typeface="Arial" panose="020B0604020202020204" pitchFamily="34" charset="0"/>
              </a:rPr>
              <a:t>W</a:t>
            </a:r>
            <a:r>
              <a:rPr sz="1200" b="1" dirty="0">
                <a:solidFill>
                  <a:srgbClr val="BD1173"/>
                </a:solidFill>
                <a:latin typeface="Arial" panose="020B0604020202020204" pitchFamily="34" charset="0"/>
                <a:cs typeface="Arial" panose="020B0604020202020204" pitchFamily="34" charset="0"/>
              </a:rPr>
              <a:t>e cannot meet the current  and future needs of local people  with our existing budgets</a:t>
            </a:r>
            <a:endParaRPr sz="1200" dirty="0">
              <a:latin typeface="Arial" panose="020B0604020202020204" pitchFamily="34" charset="0"/>
              <a:cs typeface="Arial" panose="020B0604020202020204" pitchFamily="34" charset="0"/>
            </a:endParaRPr>
          </a:p>
        </p:txBody>
      </p:sp>
      <p:grpSp>
        <p:nvGrpSpPr>
          <p:cNvPr id="63" name="Group 62"/>
          <p:cNvGrpSpPr/>
          <p:nvPr/>
        </p:nvGrpSpPr>
        <p:grpSpPr>
          <a:xfrm>
            <a:off x="8873624" y="4721762"/>
            <a:ext cx="607119" cy="499427"/>
            <a:chOff x="5779774" y="1937102"/>
            <a:chExt cx="560418" cy="499427"/>
          </a:xfrm>
        </p:grpSpPr>
        <p:sp>
          <p:nvSpPr>
            <p:cNvPr id="65" name="object 9"/>
            <p:cNvSpPr/>
            <p:nvPr/>
          </p:nvSpPr>
          <p:spPr>
            <a:xfrm>
              <a:off x="5845566" y="1937102"/>
              <a:ext cx="404498" cy="331470"/>
            </a:xfrm>
            <a:custGeom>
              <a:avLst/>
              <a:gdLst/>
              <a:ahLst/>
              <a:cxnLst/>
              <a:rect l="l" t="t" r="r" b="b"/>
              <a:pathLst>
                <a:path w="401954" h="331470">
                  <a:moveTo>
                    <a:pt x="103670" y="119329"/>
                  </a:moveTo>
                  <a:lnTo>
                    <a:pt x="0" y="274688"/>
                  </a:lnTo>
                  <a:lnTo>
                    <a:pt x="0" y="331266"/>
                  </a:lnTo>
                  <a:lnTo>
                    <a:pt x="116154" y="157200"/>
                  </a:lnTo>
                  <a:lnTo>
                    <a:pt x="185329" y="157200"/>
                  </a:lnTo>
                  <a:lnTo>
                    <a:pt x="103670" y="119329"/>
                  </a:lnTo>
                  <a:close/>
                </a:path>
                <a:path w="401954" h="331470">
                  <a:moveTo>
                    <a:pt x="185329" y="157200"/>
                  </a:moveTo>
                  <a:lnTo>
                    <a:pt x="116154" y="157200"/>
                  </a:lnTo>
                  <a:lnTo>
                    <a:pt x="268452" y="227837"/>
                  </a:lnTo>
                  <a:lnTo>
                    <a:pt x="293722" y="189966"/>
                  </a:lnTo>
                  <a:lnTo>
                    <a:pt x="255981" y="189966"/>
                  </a:lnTo>
                  <a:lnTo>
                    <a:pt x="185329" y="157200"/>
                  </a:lnTo>
                  <a:close/>
                </a:path>
                <a:path w="401954" h="331470">
                  <a:moveTo>
                    <a:pt x="401612" y="0"/>
                  </a:moveTo>
                  <a:lnTo>
                    <a:pt x="302818" y="49352"/>
                  </a:lnTo>
                  <a:lnTo>
                    <a:pt x="338061" y="66954"/>
                  </a:lnTo>
                  <a:lnTo>
                    <a:pt x="255981" y="189966"/>
                  </a:lnTo>
                  <a:lnTo>
                    <a:pt x="293722" y="189966"/>
                  </a:lnTo>
                  <a:lnTo>
                    <a:pt x="366369" y="81089"/>
                  </a:lnTo>
                  <a:lnTo>
                    <a:pt x="401622" y="81089"/>
                  </a:lnTo>
                  <a:lnTo>
                    <a:pt x="401612" y="0"/>
                  </a:lnTo>
                  <a:close/>
                </a:path>
                <a:path w="401954" h="331470">
                  <a:moveTo>
                    <a:pt x="401622" y="81089"/>
                  </a:moveTo>
                  <a:lnTo>
                    <a:pt x="366369" y="81089"/>
                  </a:lnTo>
                  <a:lnTo>
                    <a:pt x="401624" y="98704"/>
                  </a:lnTo>
                  <a:lnTo>
                    <a:pt x="401622" y="81089"/>
                  </a:lnTo>
                  <a:close/>
                </a:path>
              </a:pathLst>
            </a:custGeom>
            <a:solidFill>
              <a:srgbClr val="57BA9E"/>
            </a:solidFill>
          </p:spPr>
          <p:txBody>
            <a:bodyPr vert="horz" wrap="square" lIns="72000" tIns="72000" rIns="360000" bIns="72000" rtlCol="0"/>
            <a:lstStyle/>
            <a:p>
              <a:endParaRPr sz="1200" dirty="0">
                <a:latin typeface="Arial" panose="020B0604020202020204" pitchFamily="34" charset="0"/>
                <a:cs typeface="Arial" panose="020B0604020202020204" pitchFamily="34" charset="0"/>
              </a:endParaRPr>
            </a:p>
          </p:txBody>
        </p:sp>
        <p:sp>
          <p:nvSpPr>
            <p:cNvPr id="66" name="object 10"/>
            <p:cNvSpPr/>
            <p:nvPr/>
          </p:nvSpPr>
          <p:spPr>
            <a:xfrm>
              <a:off x="6136934" y="2056833"/>
              <a:ext cx="113106" cy="330835"/>
            </a:xfrm>
            <a:custGeom>
              <a:avLst/>
              <a:gdLst/>
              <a:ahLst/>
              <a:cxnLst/>
              <a:rect l="l" t="t" r="r" b="b"/>
              <a:pathLst>
                <a:path w="112395" h="330835">
                  <a:moveTo>
                    <a:pt x="88798" y="0"/>
                  </a:moveTo>
                  <a:lnTo>
                    <a:pt x="0" y="133070"/>
                  </a:lnTo>
                  <a:lnTo>
                    <a:pt x="0" y="330492"/>
                  </a:lnTo>
                  <a:lnTo>
                    <a:pt x="112090" y="330492"/>
                  </a:lnTo>
                  <a:lnTo>
                    <a:pt x="112090" y="11645"/>
                  </a:lnTo>
                  <a:lnTo>
                    <a:pt x="88798" y="0"/>
                  </a:lnTo>
                  <a:close/>
                </a:path>
              </a:pathLst>
            </a:custGeom>
            <a:solidFill>
              <a:srgbClr val="BD1173"/>
            </a:solidFill>
          </p:spPr>
          <p:txBody>
            <a:bodyPr vert="horz" wrap="square" lIns="72000" tIns="72000" rIns="360000" bIns="72000" rtlCol="0"/>
            <a:lstStyle/>
            <a:p>
              <a:endParaRPr sz="1200" dirty="0">
                <a:latin typeface="Arial" panose="020B0604020202020204" pitchFamily="34" charset="0"/>
                <a:cs typeface="Arial" panose="020B0604020202020204" pitchFamily="34" charset="0"/>
              </a:endParaRPr>
            </a:p>
          </p:txBody>
        </p:sp>
        <p:sp>
          <p:nvSpPr>
            <p:cNvPr id="67" name="object 11"/>
            <p:cNvSpPr/>
            <p:nvPr/>
          </p:nvSpPr>
          <p:spPr>
            <a:xfrm>
              <a:off x="5991253" y="2139667"/>
              <a:ext cx="113106" cy="248285"/>
            </a:xfrm>
            <a:custGeom>
              <a:avLst/>
              <a:gdLst/>
              <a:ahLst/>
              <a:cxnLst/>
              <a:rect l="l" t="t" r="r" b="b"/>
              <a:pathLst>
                <a:path w="112395" h="248285">
                  <a:moveTo>
                    <a:pt x="0" y="0"/>
                  </a:moveTo>
                  <a:lnTo>
                    <a:pt x="0" y="247662"/>
                  </a:lnTo>
                  <a:lnTo>
                    <a:pt x="112077" y="247662"/>
                  </a:lnTo>
                  <a:lnTo>
                    <a:pt x="112077" y="51993"/>
                  </a:lnTo>
                  <a:lnTo>
                    <a:pt x="0" y="0"/>
                  </a:lnTo>
                  <a:close/>
                </a:path>
              </a:pathLst>
            </a:custGeom>
            <a:solidFill>
              <a:srgbClr val="BD1173"/>
            </a:solidFill>
          </p:spPr>
          <p:txBody>
            <a:bodyPr vert="horz" wrap="square" lIns="72000" tIns="72000" rIns="360000" bIns="72000" rtlCol="0"/>
            <a:lstStyle/>
            <a:p>
              <a:endParaRPr sz="1200" dirty="0">
                <a:latin typeface="Arial" panose="020B0604020202020204" pitchFamily="34" charset="0"/>
                <a:cs typeface="Arial" panose="020B0604020202020204" pitchFamily="34" charset="0"/>
              </a:endParaRPr>
            </a:p>
          </p:txBody>
        </p:sp>
        <p:sp>
          <p:nvSpPr>
            <p:cNvPr id="68" name="object 12"/>
            <p:cNvSpPr/>
            <p:nvPr/>
          </p:nvSpPr>
          <p:spPr>
            <a:xfrm>
              <a:off x="5845570" y="2156964"/>
              <a:ext cx="113106" cy="230504"/>
            </a:xfrm>
            <a:custGeom>
              <a:avLst/>
              <a:gdLst/>
              <a:ahLst/>
              <a:cxnLst/>
              <a:rect l="l" t="t" r="r" b="b"/>
              <a:pathLst>
                <a:path w="112395" h="230504">
                  <a:moveTo>
                    <a:pt x="112077" y="0"/>
                  </a:moveTo>
                  <a:lnTo>
                    <a:pt x="0" y="167970"/>
                  </a:lnTo>
                  <a:lnTo>
                    <a:pt x="0" y="230365"/>
                  </a:lnTo>
                  <a:lnTo>
                    <a:pt x="112077" y="230365"/>
                  </a:lnTo>
                  <a:lnTo>
                    <a:pt x="112077" y="0"/>
                  </a:lnTo>
                  <a:close/>
                </a:path>
              </a:pathLst>
            </a:custGeom>
            <a:solidFill>
              <a:srgbClr val="BD1173"/>
            </a:solidFill>
          </p:spPr>
          <p:txBody>
            <a:bodyPr vert="horz" wrap="square" lIns="72000" tIns="72000" rIns="360000" bIns="72000" rtlCol="0"/>
            <a:lstStyle/>
            <a:p>
              <a:endParaRPr sz="1200" dirty="0">
                <a:latin typeface="Arial" panose="020B0604020202020204" pitchFamily="34" charset="0"/>
                <a:cs typeface="Arial" panose="020B0604020202020204" pitchFamily="34" charset="0"/>
              </a:endParaRPr>
            </a:p>
          </p:txBody>
        </p:sp>
        <p:sp>
          <p:nvSpPr>
            <p:cNvPr id="69" name="object 13"/>
            <p:cNvSpPr/>
            <p:nvPr/>
          </p:nvSpPr>
          <p:spPr>
            <a:xfrm>
              <a:off x="5779774" y="2436529"/>
              <a:ext cx="560418" cy="0"/>
            </a:xfrm>
            <a:custGeom>
              <a:avLst/>
              <a:gdLst/>
              <a:ahLst/>
              <a:cxnLst/>
              <a:rect l="l" t="t" r="r" b="b"/>
              <a:pathLst>
                <a:path w="556895">
                  <a:moveTo>
                    <a:pt x="0" y="0"/>
                  </a:moveTo>
                  <a:lnTo>
                    <a:pt x="556539" y="0"/>
                  </a:lnTo>
                </a:path>
              </a:pathLst>
            </a:custGeom>
            <a:ln w="33020">
              <a:solidFill>
                <a:srgbClr val="57BA9E"/>
              </a:solidFill>
            </a:ln>
          </p:spPr>
          <p:txBody>
            <a:bodyPr vert="horz" wrap="square" lIns="72000" tIns="72000" rIns="360000" bIns="72000" rtlCol="0"/>
            <a:lstStyle/>
            <a:p>
              <a:endParaRPr sz="1200" dirty="0">
                <a:latin typeface="Arial" panose="020B0604020202020204" pitchFamily="34" charset="0"/>
                <a:cs typeface="Arial" panose="020B0604020202020204" pitchFamily="34" charset="0"/>
              </a:endParaRPr>
            </a:p>
          </p:txBody>
        </p:sp>
        <p:sp>
          <p:nvSpPr>
            <p:cNvPr id="70" name="object 14"/>
            <p:cNvSpPr/>
            <p:nvPr/>
          </p:nvSpPr>
          <p:spPr>
            <a:xfrm>
              <a:off x="5796222" y="1937419"/>
              <a:ext cx="0" cy="482600"/>
            </a:xfrm>
            <a:custGeom>
              <a:avLst/>
              <a:gdLst/>
              <a:ahLst/>
              <a:cxnLst/>
              <a:rect l="l" t="t" r="r" b="b"/>
              <a:pathLst>
                <a:path h="482600">
                  <a:moveTo>
                    <a:pt x="0" y="0"/>
                  </a:moveTo>
                  <a:lnTo>
                    <a:pt x="0" y="482600"/>
                  </a:lnTo>
                </a:path>
              </a:pathLst>
            </a:custGeom>
            <a:ln w="32689">
              <a:solidFill>
                <a:srgbClr val="57BA9E"/>
              </a:solidFill>
            </a:ln>
          </p:spPr>
          <p:txBody>
            <a:bodyPr vert="horz" wrap="square" lIns="72000" tIns="72000" rIns="360000" bIns="72000" rtlCol="0"/>
            <a:lstStyle/>
            <a:p>
              <a:endParaRPr sz="1200" dirty="0">
                <a:latin typeface="Arial" panose="020B0604020202020204" pitchFamily="34" charset="0"/>
                <a:cs typeface="Arial" panose="020B0604020202020204" pitchFamily="34" charset="0"/>
              </a:endParaRPr>
            </a:p>
          </p:txBody>
        </p:sp>
      </p:grpSp>
      <p:sp>
        <p:nvSpPr>
          <p:cNvPr id="64" name="object 18"/>
          <p:cNvSpPr/>
          <p:nvPr/>
        </p:nvSpPr>
        <p:spPr>
          <a:xfrm>
            <a:off x="6564004" y="4201276"/>
            <a:ext cx="2925000" cy="0"/>
          </a:xfrm>
          <a:custGeom>
            <a:avLst/>
            <a:gdLst/>
            <a:ahLst/>
            <a:cxnLst/>
            <a:rect l="l" t="t" r="r" b="b"/>
            <a:pathLst>
              <a:path w="2664459">
                <a:moveTo>
                  <a:pt x="0" y="0"/>
                </a:moveTo>
                <a:lnTo>
                  <a:pt x="2664002" y="0"/>
                </a:lnTo>
              </a:path>
            </a:pathLst>
          </a:custGeom>
          <a:ln w="12700">
            <a:solidFill>
              <a:srgbClr val="BD1173"/>
            </a:solidFill>
          </a:ln>
        </p:spPr>
        <p:txBody>
          <a:bodyPr vert="horz" wrap="square" lIns="72000" tIns="72000" rIns="72000" bIns="72000" rtlCol="0"/>
          <a:lstStyle/>
          <a:p>
            <a:endParaRP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79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p:cNvSpPr txBox="1"/>
          <p:nvPr/>
        </p:nvSpPr>
        <p:spPr>
          <a:xfrm>
            <a:off x="8383468" y="5387244"/>
            <a:ext cx="1522532" cy="1477328"/>
          </a:xfrm>
          <a:prstGeom prst="rect">
            <a:avLst/>
          </a:prstGeom>
          <a:solidFill>
            <a:schemeClr val="bg1"/>
          </a:solidFill>
          <a:ln>
            <a:noFill/>
          </a:ln>
          <a:effectLst/>
        </p:spPr>
        <p:txBody>
          <a:bodyPr wrap="square" rtlCol="0">
            <a:spAutoFit/>
          </a:bodyPr>
          <a:lstStyle/>
          <a:p>
            <a:endParaRPr lang="en-GB" dirty="0" smtClean="0"/>
          </a:p>
          <a:p>
            <a:endParaRPr lang="en-GB" dirty="0"/>
          </a:p>
          <a:p>
            <a:endParaRPr lang="en-GB" dirty="0" smtClean="0"/>
          </a:p>
          <a:p>
            <a:endParaRPr lang="en-GB" dirty="0"/>
          </a:p>
          <a:p>
            <a:endParaRPr lang="en-GB" dirty="0"/>
          </a:p>
        </p:txBody>
      </p:sp>
      <p:sp>
        <p:nvSpPr>
          <p:cNvPr id="2" name="object 2"/>
          <p:cNvSpPr txBox="1">
            <a:spLocks noGrp="1"/>
          </p:cNvSpPr>
          <p:nvPr>
            <p:ph type="title"/>
          </p:nvPr>
        </p:nvSpPr>
        <p:spPr>
          <a:xfrm>
            <a:off x="176500" y="496613"/>
            <a:ext cx="6882196" cy="327899"/>
          </a:xfrm>
          <a:prstGeom prst="rect">
            <a:avLst/>
          </a:prstGeom>
        </p:spPr>
        <p:txBody>
          <a:bodyPr vert="horz" wrap="square" lIns="0" tIns="19928" rIns="0" bIns="0" rtlCol="0" anchor="ctr">
            <a:spAutoFit/>
          </a:bodyPr>
          <a:lstStyle/>
          <a:p>
            <a:pPr marL="6872">
              <a:spcBef>
                <a:spcPts val="157"/>
              </a:spcBef>
            </a:pPr>
            <a:r>
              <a:rPr sz="2000" spc="-11" dirty="0">
                <a:latin typeface="Arial" panose="020B0604020202020204" pitchFamily="34" charset="0"/>
                <a:cs typeface="Arial" panose="020B0604020202020204" pitchFamily="34" charset="0"/>
              </a:rPr>
              <a:t>Local</a:t>
            </a:r>
            <a:r>
              <a:rPr sz="2000" spc="-52" dirty="0">
                <a:latin typeface="Arial" panose="020B0604020202020204" pitchFamily="34" charset="0"/>
                <a:cs typeface="Arial" panose="020B0604020202020204" pitchFamily="34" charset="0"/>
              </a:rPr>
              <a:t> </a:t>
            </a:r>
            <a:r>
              <a:rPr lang="en-GB" sz="2000" spc="-11" dirty="0">
                <a:latin typeface="Arial" panose="020B0604020202020204" pitchFamily="34" charset="0"/>
                <a:cs typeface="Arial" panose="020B0604020202020204" pitchFamily="34" charset="0"/>
              </a:rPr>
              <a:t>S</a:t>
            </a:r>
            <a:r>
              <a:rPr sz="2000" spc="-11" dirty="0" err="1" smtClean="0">
                <a:latin typeface="Arial" panose="020B0604020202020204" pitchFamily="34" charset="0"/>
                <a:cs typeface="Arial" panose="020B0604020202020204" pitchFamily="34" charset="0"/>
              </a:rPr>
              <a:t>ervices</a:t>
            </a:r>
            <a:r>
              <a:rPr lang="en-GB" sz="2000" spc="-11" dirty="0" smtClean="0">
                <a:latin typeface="Arial" panose="020B0604020202020204" pitchFamily="34" charset="0"/>
                <a:cs typeface="Arial" panose="020B0604020202020204" pitchFamily="34" charset="0"/>
              </a:rPr>
              <a:t>-  </a:t>
            </a:r>
            <a:r>
              <a:rPr sz="2000" spc="-8" dirty="0" smtClean="0">
                <a:latin typeface="Arial" panose="020B0604020202020204" pitchFamily="34" charset="0"/>
                <a:cs typeface="Arial" panose="020B0604020202020204" pitchFamily="34" charset="0"/>
              </a:rPr>
              <a:t>In </a:t>
            </a:r>
            <a:r>
              <a:rPr sz="2000" spc="3" dirty="0">
                <a:latin typeface="Arial" panose="020B0604020202020204" pitchFamily="34" charset="0"/>
                <a:cs typeface="Arial" panose="020B0604020202020204" pitchFamily="34" charset="0"/>
              </a:rPr>
              <a:t>Kent </a:t>
            </a:r>
            <a:r>
              <a:rPr sz="2000" spc="-5" dirty="0">
                <a:latin typeface="Arial" panose="020B0604020202020204" pitchFamily="34" charset="0"/>
                <a:cs typeface="Arial" panose="020B0604020202020204" pitchFamily="34" charset="0"/>
              </a:rPr>
              <a:t>and </a:t>
            </a:r>
            <a:r>
              <a:rPr sz="2000" spc="14" dirty="0">
                <a:latin typeface="Arial" panose="020B0604020202020204" pitchFamily="34" charset="0"/>
                <a:cs typeface="Arial" panose="020B0604020202020204" pitchFamily="34" charset="0"/>
              </a:rPr>
              <a:t>Medway </a:t>
            </a:r>
            <a:r>
              <a:rPr sz="2000" spc="22" dirty="0">
                <a:latin typeface="Arial" panose="020B0604020202020204" pitchFamily="34" charset="0"/>
                <a:cs typeface="Arial" panose="020B0604020202020204" pitchFamily="34" charset="0"/>
              </a:rPr>
              <a:t>we</a:t>
            </a:r>
            <a:r>
              <a:rPr sz="2000" spc="-165" dirty="0">
                <a:latin typeface="Arial" panose="020B0604020202020204" pitchFamily="34" charset="0"/>
                <a:cs typeface="Arial" panose="020B0604020202020204" pitchFamily="34" charset="0"/>
              </a:rPr>
              <a:t> </a:t>
            </a:r>
            <a:r>
              <a:rPr sz="2000" spc="-8" dirty="0">
                <a:latin typeface="Arial" panose="020B0604020202020204" pitchFamily="34" charset="0"/>
                <a:cs typeface="Arial" panose="020B0604020202020204" pitchFamily="34" charset="0"/>
              </a:rPr>
              <a:t>have:</a:t>
            </a:r>
            <a:endParaRPr sz="2000" dirty="0">
              <a:latin typeface="Arial" panose="020B0604020202020204" pitchFamily="34" charset="0"/>
              <a:cs typeface="Arial" panose="020B0604020202020204" pitchFamily="34" charset="0"/>
            </a:endParaRPr>
          </a:p>
        </p:txBody>
      </p:sp>
      <p:sp>
        <p:nvSpPr>
          <p:cNvPr id="143" name="object 57"/>
          <p:cNvSpPr txBox="1"/>
          <p:nvPr/>
        </p:nvSpPr>
        <p:spPr>
          <a:xfrm>
            <a:off x="799544" y="6565623"/>
            <a:ext cx="8489906" cy="191605"/>
          </a:xfrm>
          <a:prstGeom prst="rect">
            <a:avLst/>
          </a:prstGeom>
          <a:solidFill>
            <a:schemeClr val="tx1">
              <a:lumMod val="10000"/>
              <a:lumOff val="90000"/>
            </a:schemeClr>
          </a:solidFill>
        </p:spPr>
        <p:txBody>
          <a:bodyPr vert="horz" wrap="square" lIns="0" tIns="6872" rIns="0" bIns="0" rtlCol="0">
            <a:spAutoFit/>
          </a:bodyPr>
          <a:lstStyle/>
          <a:p>
            <a:pPr marL="6872">
              <a:spcBef>
                <a:spcPts val="54"/>
              </a:spcBef>
            </a:pPr>
            <a:r>
              <a:rPr sz="1200" spc="3" dirty="0">
                <a:solidFill>
                  <a:schemeClr val="accent1"/>
                </a:solidFill>
                <a:latin typeface="Arial" panose="020B0604020202020204" pitchFamily="34" charset="0"/>
                <a:cs typeface="Arial" panose="020B0604020202020204" pitchFamily="34" charset="0"/>
              </a:rPr>
              <a:t>*70%</a:t>
            </a:r>
            <a:r>
              <a:rPr sz="1200" spc="-14" dirty="0">
                <a:solidFill>
                  <a:schemeClr val="accent1"/>
                </a:solidFill>
                <a:latin typeface="Arial" panose="020B0604020202020204" pitchFamily="34" charset="0"/>
                <a:cs typeface="Arial" panose="020B0604020202020204" pitchFamily="34" charset="0"/>
              </a:rPr>
              <a:t> </a:t>
            </a:r>
            <a:r>
              <a:rPr sz="1200" spc="3" dirty="0">
                <a:solidFill>
                  <a:schemeClr val="accent1"/>
                </a:solidFill>
                <a:latin typeface="Arial" panose="020B0604020202020204" pitchFamily="34" charset="0"/>
                <a:cs typeface="Arial" panose="020B0604020202020204" pitchFamily="34" charset="0"/>
              </a:rPr>
              <a:t>of</a:t>
            </a:r>
            <a:r>
              <a:rPr sz="1200" spc="-14" dirty="0">
                <a:solidFill>
                  <a:schemeClr val="accent1"/>
                </a:solidFill>
                <a:latin typeface="Arial" panose="020B0604020202020204" pitchFamily="34" charset="0"/>
                <a:cs typeface="Arial" panose="020B0604020202020204" pitchFamily="34" charset="0"/>
              </a:rPr>
              <a:t> </a:t>
            </a:r>
            <a:r>
              <a:rPr sz="1200" spc="-5" dirty="0">
                <a:solidFill>
                  <a:schemeClr val="accent1"/>
                </a:solidFill>
                <a:latin typeface="Arial" panose="020B0604020202020204" pitchFamily="34" charset="0"/>
                <a:cs typeface="Arial" panose="020B0604020202020204" pitchFamily="34" charset="0"/>
              </a:rPr>
              <a:t>people</a:t>
            </a:r>
            <a:r>
              <a:rPr sz="1200" spc="-14" dirty="0">
                <a:solidFill>
                  <a:schemeClr val="accent1"/>
                </a:solidFill>
                <a:latin typeface="Arial" panose="020B0604020202020204" pitchFamily="34" charset="0"/>
                <a:cs typeface="Arial" panose="020B0604020202020204" pitchFamily="34" charset="0"/>
              </a:rPr>
              <a:t> </a:t>
            </a:r>
            <a:r>
              <a:rPr sz="1200" spc="3" dirty="0">
                <a:solidFill>
                  <a:schemeClr val="accent1"/>
                </a:solidFill>
                <a:latin typeface="Arial" panose="020B0604020202020204" pitchFamily="34" charset="0"/>
                <a:cs typeface="Arial" panose="020B0604020202020204" pitchFamily="34" charset="0"/>
              </a:rPr>
              <a:t>who</a:t>
            </a:r>
            <a:r>
              <a:rPr sz="1200" spc="-14" dirty="0">
                <a:solidFill>
                  <a:schemeClr val="accent1"/>
                </a:solidFill>
                <a:latin typeface="Arial" panose="020B0604020202020204" pitchFamily="34" charset="0"/>
                <a:cs typeface="Arial" panose="020B0604020202020204" pitchFamily="34" charset="0"/>
              </a:rPr>
              <a:t> receive </a:t>
            </a:r>
            <a:r>
              <a:rPr sz="1200" spc="-8" dirty="0">
                <a:solidFill>
                  <a:schemeClr val="accent1"/>
                </a:solidFill>
                <a:latin typeface="Arial" panose="020B0604020202020204" pitchFamily="34" charset="0"/>
                <a:cs typeface="Arial" panose="020B0604020202020204" pitchFamily="34" charset="0"/>
              </a:rPr>
              <a:t>social</a:t>
            </a:r>
            <a:r>
              <a:rPr sz="1200" spc="-14" dirty="0">
                <a:solidFill>
                  <a:schemeClr val="accent1"/>
                </a:solidFill>
                <a:latin typeface="Arial" panose="020B0604020202020204" pitchFamily="34" charset="0"/>
                <a:cs typeface="Arial" panose="020B0604020202020204" pitchFamily="34" charset="0"/>
              </a:rPr>
              <a:t> </a:t>
            </a:r>
            <a:r>
              <a:rPr sz="1200" spc="-11" dirty="0">
                <a:solidFill>
                  <a:schemeClr val="accent1"/>
                </a:solidFill>
                <a:latin typeface="Arial" panose="020B0604020202020204" pitchFamily="34" charset="0"/>
                <a:cs typeface="Arial" panose="020B0604020202020204" pitchFamily="34" charset="0"/>
              </a:rPr>
              <a:t>care</a:t>
            </a:r>
            <a:r>
              <a:rPr sz="1200" spc="-14" dirty="0">
                <a:solidFill>
                  <a:schemeClr val="accent1"/>
                </a:solidFill>
                <a:latin typeface="Arial" panose="020B0604020202020204" pitchFamily="34" charset="0"/>
                <a:cs typeface="Arial" panose="020B0604020202020204" pitchFamily="34" charset="0"/>
              </a:rPr>
              <a:t> pay </a:t>
            </a:r>
            <a:r>
              <a:rPr sz="1200" dirty="0">
                <a:solidFill>
                  <a:schemeClr val="accent1"/>
                </a:solidFill>
                <a:latin typeface="Arial" panose="020B0604020202020204" pitchFamily="34" charset="0"/>
                <a:cs typeface="Arial" panose="020B0604020202020204" pitchFamily="34" charset="0"/>
              </a:rPr>
              <a:t>for</a:t>
            </a:r>
            <a:r>
              <a:rPr sz="1200" spc="-14" dirty="0">
                <a:solidFill>
                  <a:schemeClr val="accent1"/>
                </a:solidFill>
                <a:latin typeface="Arial" panose="020B0604020202020204" pitchFamily="34" charset="0"/>
                <a:cs typeface="Arial" panose="020B0604020202020204" pitchFamily="34" charset="0"/>
              </a:rPr>
              <a:t> </a:t>
            </a:r>
            <a:r>
              <a:rPr sz="1200" spc="-3" dirty="0">
                <a:solidFill>
                  <a:schemeClr val="accent1"/>
                </a:solidFill>
                <a:latin typeface="Arial" panose="020B0604020202020204" pitchFamily="34" charset="0"/>
                <a:cs typeface="Arial" panose="020B0604020202020204" pitchFamily="34" charset="0"/>
              </a:rPr>
              <a:t>it</a:t>
            </a:r>
            <a:r>
              <a:rPr sz="1200" spc="-14" dirty="0">
                <a:solidFill>
                  <a:schemeClr val="accent1"/>
                </a:solidFill>
                <a:latin typeface="Arial" panose="020B0604020202020204" pitchFamily="34" charset="0"/>
                <a:cs typeface="Arial" panose="020B0604020202020204" pitchFamily="34" charset="0"/>
              </a:rPr>
              <a:t> themselves, </a:t>
            </a:r>
            <a:r>
              <a:rPr sz="1200" spc="-11" dirty="0">
                <a:solidFill>
                  <a:schemeClr val="accent1"/>
                </a:solidFill>
                <a:latin typeface="Arial" panose="020B0604020202020204" pitchFamily="34" charset="0"/>
                <a:cs typeface="Arial" panose="020B0604020202020204" pitchFamily="34" charset="0"/>
              </a:rPr>
              <a:t>so</a:t>
            </a:r>
            <a:r>
              <a:rPr sz="1200" spc="-14" dirty="0">
                <a:solidFill>
                  <a:schemeClr val="accent1"/>
                </a:solidFill>
                <a:latin typeface="Arial" panose="020B0604020202020204" pitchFamily="34" charset="0"/>
                <a:cs typeface="Arial" panose="020B0604020202020204" pitchFamily="34" charset="0"/>
              </a:rPr>
              <a:t> </a:t>
            </a:r>
            <a:r>
              <a:rPr sz="1200" spc="-5" dirty="0">
                <a:solidFill>
                  <a:schemeClr val="accent1"/>
                </a:solidFill>
                <a:latin typeface="Arial" panose="020B0604020202020204" pitchFamily="34" charset="0"/>
                <a:cs typeface="Arial" panose="020B0604020202020204" pitchFamily="34" charset="0"/>
              </a:rPr>
              <a:t>the</a:t>
            </a:r>
            <a:r>
              <a:rPr sz="1200" spc="-14" dirty="0">
                <a:solidFill>
                  <a:schemeClr val="accent1"/>
                </a:solidFill>
                <a:latin typeface="Arial" panose="020B0604020202020204" pitchFamily="34" charset="0"/>
                <a:cs typeface="Arial" panose="020B0604020202020204" pitchFamily="34" charset="0"/>
              </a:rPr>
              <a:t> </a:t>
            </a:r>
            <a:r>
              <a:rPr sz="1200" spc="-3" dirty="0">
                <a:solidFill>
                  <a:schemeClr val="accent1"/>
                </a:solidFill>
                <a:latin typeface="Arial" panose="020B0604020202020204" pitchFamily="34" charset="0"/>
                <a:cs typeface="Arial" panose="020B0604020202020204" pitchFamily="34" charset="0"/>
              </a:rPr>
              <a:t>amount</a:t>
            </a:r>
            <a:r>
              <a:rPr sz="1200" spc="-14" dirty="0">
                <a:solidFill>
                  <a:schemeClr val="accent1"/>
                </a:solidFill>
                <a:latin typeface="Arial" panose="020B0604020202020204" pitchFamily="34" charset="0"/>
                <a:cs typeface="Arial" panose="020B0604020202020204" pitchFamily="34" charset="0"/>
              </a:rPr>
              <a:t> </a:t>
            </a:r>
            <a:r>
              <a:rPr sz="1200" spc="-8" dirty="0">
                <a:solidFill>
                  <a:schemeClr val="accent1"/>
                </a:solidFill>
                <a:latin typeface="Arial" panose="020B0604020202020204" pitchFamily="34" charset="0"/>
                <a:cs typeface="Arial" panose="020B0604020202020204" pitchFamily="34" charset="0"/>
              </a:rPr>
              <a:t>spent</a:t>
            </a:r>
            <a:r>
              <a:rPr sz="1200" spc="-14" dirty="0">
                <a:solidFill>
                  <a:schemeClr val="accent1"/>
                </a:solidFill>
                <a:latin typeface="Arial" panose="020B0604020202020204" pitchFamily="34" charset="0"/>
                <a:cs typeface="Arial" panose="020B0604020202020204" pitchFamily="34" charset="0"/>
              </a:rPr>
              <a:t> </a:t>
            </a:r>
            <a:r>
              <a:rPr sz="1200" dirty="0">
                <a:solidFill>
                  <a:schemeClr val="accent1"/>
                </a:solidFill>
                <a:latin typeface="Arial" panose="020B0604020202020204" pitchFamily="34" charset="0"/>
                <a:cs typeface="Arial" panose="020B0604020202020204" pitchFamily="34" charset="0"/>
              </a:rPr>
              <a:t>on</a:t>
            </a:r>
            <a:r>
              <a:rPr sz="1200" spc="-14" dirty="0">
                <a:solidFill>
                  <a:schemeClr val="accent1"/>
                </a:solidFill>
                <a:latin typeface="Arial" panose="020B0604020202020204" pitchFamily="34" charset="0"/>
                <a:cs typeface="Arial" panose="020B0604020202020204" pitchFamily="34" charset="0"/>
              </a:rPr>
              <a:t> </a:t>
            </a:r>
            <a:r>
              <a:rPr sz="1200" spc="-8" dirty="0">
                <a:solidFill>
                  <a:schemeClr val="accent1"/>
                </a:solidFill>
                <a:latin typeface="Arial" panose="020B0604020202020204" pitchFamily="34" charset="0"/>
                <a:cs typeface="Arial" panose="020B0604020202020204" pitchFamily="34" charset="0"/>
              </a:rPr>
              <a:t>social</a:t>
            </a:r>
            <a:r>
              <a:rPr sz="1200" spc="-14" dirty="0">
                <a:solidFill>
                  <a:schemeClr val="accent1"/>
                </a:solidFill>
                <a:latin typeface="Arial" panose="020B0604020202020204" pitchFamily="34" charset="0"/>
                <a:cs typeface="Arial" panose="020B0604020202020204" pitchFamily="34" charset="0"/>
              </a:rPr>
              <a:t> </a:t>
            </a:r>
            <a:r>
              <a:rPr sz="1200" spc="-11" dirty="0">
                <a:solidFill>
                  <a:schemeClr val="accent1"/>
                </a:solidFill>
                <a:latin typeface="Arial" panose="020B0604020202020204" pitchFamily="34" charset="0"/>
                <a:cs typeface="Arial" panose="020B0604020202020204" pitchFamily="34" charset="0"/>
              </a:rPr>
              <a:t>care</a:t>
            </a:r>
            <a:r>
              <a:rPr sz="1200" spc="-14" dirty="0">
                <a:solidFill>
                  <a:schemeClr val="accent1"/>
                </a:solidFill>
                <a:latin typeface="Arial" panose="020B0604020202020204" pitchFamily="34" charset="0"/>
                <a:cs typeface="Arial" panose="020B0604020202020204" pitchFamily="34" charset="0"/>
              </a:rPr>
              <a:t> </a:t>
            </a:r>
            <a:r>
              <a:rPr sz="1200" spc="-3" dirty="0">
                <a:solidFill>
                  <a:schemeClr val="accent1"/>
                </a:solidFill>
                <a:latin typeface="Arial" panose="020B0604020202020204" pitchFamily="34" charset="0"/>
                <a:cs typeface="Arial" panose="020B0604020202020204" pitchFamily="34" charset="0"/>
              </a:rPr>
              <a:t>in</a:t>
            </a:r>
            <a:r>
              <a:rPr sz="1200" spc="-14" dirty="0">
                <a:solidFill>
                  <a:schemeClr val="accent1"/>
                </a:solidFill>
                <a:latin typeface="Arial" panose="020B0604020202020204" pitchFamily="34" charset="0"/>
                <a:cs typeface="Arial" panose="020B0604020202020204" pitchFamily="34" charset="0"/>
              </a:rPr>
              <a:t> </a:t>
            </a:r>
            <a:r>
              <a:rPr sz="1200" spc="-3" dirty="0">
                <a:solidFill>
                  <a:schemeClr val="accent1"/>
                </a:solidFill>
                <a:latin typeface="Arial" panose="020B0604020202020204" pitchFamily="34" charset="0"/>
                <a:cs typeface="Arial" panose="020B0604020202020204" pitchFamily="34" charset="0"/>
              </a:rPr>
              <a:t>total</a:t>
            </a:r>
            <a:r>
              <a:rPr sz="1200" spc="-14" dirty="0">
                <a:solidFill>
                  <a:schemeClr val="accent1"/>
                </a:solidFill>
                <a:latin typeface="Arial" panose="020B0604020202020204" pitchFamily="34" charset="0"/>
                <a:cs typeface="Arial" panose="020B0604020202020204" pitchFamily="34" charset="0"/>
              </a:rPr>
              <a:t> </a:t>
            </a:r>
            <a:r>
              <a:rPr sz="1200" spc="-17" dirty="0">
                <a:solidFill>
                  <a:schemeClr val="accent1"/>
                </a:solidFill>
                <a:latin typeface="Arial" panose="020B0604020202020204" pitchFamily="34" charset="0"/>
                <a:cs typeface="Arial" panose="020B0604020202020204" pitchFamily="34" charset="0"/>
              </a:rPr>
              <a:t>is</a:t>
            </a:r>
            <a:r>
              <a:rPr sz="1200" spc="-14" dirty="0">
                <a:solidFill>
                  <a:schemeClr val="accent1"/>
                </a:solidFill>
                <a:latin typeface="Arial" panose="020B0604020202020204" pitchFamily="34" charset="0"/>
                <a:cs typeface="Arial" panose="020B0604020202020204" pitchFamily="34" charset="0"/>
              </a:rPr>
              <a:t> </a:t>
            </a:r>
            <a:r>
              <a:rPr sz="1200" spc="-11" dirty="0">
                <a:solidFill>
                  <a:schemeClr val="accent1"/>
                </a:solidFill>
                <a:latin typeface="Arial" panose="020B0604020202020204" pitchFamily="34" charset="0"/>
                <a:cs typeface="Arial" panose="020B0604020202020204" pitchFamily="34" charset="0"/>
              </a:rPr>
              <a:t>over</a:t>
            </a:r>
            <a:r>
              <a:rPr sz="1200" spc="-14" dirty="0">
                <a:solidFill>
                  <a:schemeClr val="accent1"/>
                </a:solidFill>
                <a:latin typeface="Arial" panose="020B0604020202020204" pitchFamily="34" charset="0"/>
                <a:cs typeface="Arial" panose="020B0604020202020204" pitchFamily="34" charset="0"/>
              </a:rPr>
              <a:t> </a:t>
            </a:r>
            <a:r>
              <a:rPr sz="1200" spc="-3" dirty="0">
                <a:solidFill>
                  <a:schemeClr val="accent1"/>
                </a:solidFill>
                <a:latin typeface="Arial" panose="020B0604020202020204" pitchFamily="34" charset="0"/>
                <a:cs typeface="Arial" panose="020B0604020202020204" pitchFamily="34" charset="0"/>
              </a:rPr>
              <a:t>£1billion.</a:t>
            </a:r>
            <a:endParaRPr sz="1200" dirty="0">
              <a:solidFill>
                <a:schemeClr val="accent1"/>
              </a:solidFill>
              <a:latin typeface="Arial" panose="020B0604020202020204" pitchFamily="34" charset="0"/>
              <a:cs typeface="Arial" panose="020B0604020202020204" pitchFamily="34" charset="0"/>
            </a:endParaRPr>
          </a:p>
        </p:txBody>
      </p:sp>
      <p:sp>
        <p:nvSpPr>
          <p:cNvPr id="3" name="object 3"/>
          <p:cNvSpPr txBox="1"/>
          <p:nvPr/>
        </p:nvSpPr>
        <p:spPr>
          <a:xfrm>
            <a:off x="1927248" y="5429888"/>
            <a:ext cx="1028215" cy="991824"/>
          </a:xfrm>
          <a:prstGeom prst="rect">
            <a:avLst/>
          </a:prstGeom>
        </p:spPr>
        <p:txBody>
          <a:bodyPr vert="horz" wrap="square" lIns="0" tIns="6872" rIns="0" bIns="0" rtlCol="0">
            <a:spAutoFit/>
          </a:bodyPr>
          <a:lstStyle/>
          <a:p>
            <a:pPr algn="ctr" defTabSz="0"/>
            <a:r>
              <a:rPr lang="en-GB" sz="2800" b="1" dirty="0">
                <a:solidFill>
                  <a:schemeClr val="accent1"/>
                </a:solidFill>
              </a:rPr>
              <a:t>466</a:t>
            </a:r>
            <a:r>
              <a:rPr lang="en-GB" sz="1000" dirty="0">
                <a:solidFill>
                  <a:schemeClr val="accent1"/>
                </a:solidFill>
              </a:rPr>
              <a:t> </a:t>
            </a:r>
            <a:r>
              <a:rPr lang="en-GB" sz="1200" dirty="0">
                <a:solidFill>
                  <a:schemeClr val="accent1"/>
                </a:solidFill>
              </a:rPr>
              <a:t>independently run social care providers</a:t>
            </a:r>
            <a:endParaRPr lang="en-GB" sz="1200" dirty="0">
              <a:solidFill>
                <a:schemeClr val="accent1"/>
              </a:solidFill>
              <a:latin typeface="Arial" panose="020B0604020202020204" pitchFamily="34" charset="0"/>
              <a:cs typeface="Arial" panose="020B0604020202020204" pitchFamily="34" charset="0"/>
            </a:endParaRPr>
          </a:p>
        </p:txBody>
      </p:sp>
      <p:sp>
        <p:nvSpPr>
          <p:cNvPr id="4" name="object 4"/>
          <p:cNvSpPr/>
          <p:nvPr/>
        </p:nvSpPr>
        <p:spPr>
          <a:xfrm>
            <a:off x="399288" y="1070292"/>
            <a:ext cx="477149" cy="390810"/>
          </a:xfrm>
          <a:custGeom>
            <a:avLst/>
            <a:gdLst/>
            <a:ahLst/>
            <a:cxnLst/>
            <a:rect l="l" t="t" r="r" b="b"/>
            <a:pathLst>
              <a:path w="506730" h="561975">
                <a:moveTo>
                  <a:pt x="193021" y="365963"/>
                </a:moveTo>
                <a:lnTo>
                  <a:pt x="155112" y="365963"/>
                </a:lnTo>
                <a:lnTo>
                  <a:pt x="155112" y="477545"/>
                </a:lnTo>
                <a:lnTo>
                  <a:pt x="161719" y="510182"/>
                </a:lnTo>
                <a:lnTo>
                  <a:pt x="179724" y="536860"/>
                </a:lnTo>
                <a:lnTo>
                  <a:pt x="206407" y="554862"/>
                </a:lnTo>
                <a:lnTo>
                  <a:pt x="239046" y="561467"/>
                </a:lnTo>
                <a:lnTo>
                  <a:pt x="244456" y="561467"/>
                </a:lnTo>
                <a:lnTo>
                  <a:pt x="277095" y="554862"/>
                </a:lnTo>
                <a:lnTo>
                  <a:pt x="303778" y="536860"/>
                </a:lnTo>
                <a:lnTo>
                  <a:pt x="312748" y="523570"/>
                </a:lnTo>
                <a:lnTo>
                  <a:pt x="239046" y="523570"/>
                </a:lnTo>
                <a:lnTo>
                  <a:pt x="221150" y="519947"/>
                </a:lnTo>
                <a:lnTo>
                  <a:pt x="206518" y="510073"/>
                </a:lnTo>
                <a:lnTo>
                  <a:pt x="196644" y="495441"/>
                </a:lnTo>
                <a:lnTo>
                  <a:pt x="193021" y="477545"/>
                </a:lnTo>
                <a:lnTo>
                  <a:pt x="193021" y="365963"/>
                </a:lnTo>
                <a:close/>
              </a:path>
              <a:path w="506730" h="561975">
                <a:moveTo>
                  <a:pt x="448120" y="371957"/>
                </a:moveTo>
                <a:lnTo>
                  <a:pt x="379826" y="371957"/>
                </a:lnTo>
                <a:lnTo>
                  <a:pt x="397727" y="375580"/>
                </a:lnTo>
                <a:lnTo>
                  <a:pt x="412358" y="385454"/>
                </a:lnTo>
                <a:lnTo>
                  <a:pt x="422229" y="400086"/>
                </a:lnTo>
                <a:lnTo>
                  <a:pt x="425850" y="417982"/>
                </a:lnTo>
                <a:lnTo>
                  <a:pt x="425850" y="441020"/>
                </a:lnTo>
                <a:lnTo>
                  <a:pt x="409020" y="449730"/>
                </a:lnTo>
                <a:lnTo>
                  <a:pt x="395742" y="463000"/>
                </a:lnTo>
                <a:lnTo>
                  <a:pt x="387031" y="479828"/>
                </a:lnTo>
                <a:lnTo>
                  <a:pt x="383902" y="499211"/>
                </a:lnTo>
                <a:lnTo>
                  <a:pt x="388724" y="523100"/>
                </a:lnTo>
                <a:lnTo>
                  <a:pt x="401874" y="542605"/>
                </a:lnTo>
                <a:lnTo>
                  <a:pt x="421380" y="555756"/>
                </a:lnTo>
                <a:lnTo>
                  <a:pt x="445269" y="560578"/>
                </a:lnTo>
                <a:lnTo>
                  <a:pt x="469157" y="555756"/>
                </a:lnTo>
                <a:lnTo>
                  <a:pt x="488663" y="542605"/>
                </a:lnTo>
                <a:lnTo>
                  <a:pt x="501813" y="523100"/>
                </a:lnTo>
                <a:lnTo>
                  <a:pt x="502536" y="519518"/>
                </a:lnTo>
                <a:lnTo>
                  <a:pt x="445269" y="519518"/>
                </a:lnTo>
                <a:lnTo>
                  <a:pt x="437365" y="517924"/>
                </a:lnTo>
                <a:lnTo>
                  <a:pt x="430910" y="513575"/>
                </a:lnTo>
                <a:lnTo>
                  <a:pt x="426557" y="507120"/>
                </a:lnTo>
                <a:lnTo>
                  <a:pt x="424961" y="499211"/>
                </a:lnTo>
                <a:lnTo>
                  <a:pt x="424961" y="492531"/>
                </a:lnTo>
                <a:lnTo>
                  <a:pt x="428225" y="486664"/>
                </a:lnTo>
                <a:lnTo>
                  <a:pt x="433204" y="482955"/>
                </a:lnTo>
                <a:lnTo>
                  <a:pt x="503980" y="482955"/>
                </a:lnTo>
                <a:lnTo>
                  <a:pt x="503431" y="479593"/>
                </a:lnTo>
                <a:lnTo>
                  <a:pt x="494518" y="462602"/>
                </a:lnTo>
                <a:lnTo>
                  <a:pt x="480944" y="449285"/>
                </a:lnTo>
                <a:lnTo>
                  <a:pt x="463760" y="440690"/>
                </a:lnTo>
                <a:lnTo>
                  <a:pt x="463760" y="417982"/>
                </a:lnTo>
                <a:lnTo>
                  <a:pt x="457153" y="385343"/>
                </a:lnTo>
                <a:lnTo>
                  <a:pt x="448120" y="371957"/>
                </a:lnTo>
                <a:close/>
              </a:path>
              <a:path w="506730" h="561975">
                <a:moveTo>
                  <a:pt x="379826" y="334048"/>
                </a:moveTo>
                <a:lnTo>
                  <a:pt x="374415" y="334048"/>
                </a:lnTo>
                <a:lnTo>
                  <a:pt x="341777" y="340654"/>
                </a:lnTo>
                <a:lnTo>
                  <a:pt x="315094" y="358660"/>
                </a:lnTo>
                <a:lnTo>
                  <a:pt x="297088" y="385343"/>
                </a:lnTo>
                <a:lnTo>
                  <a:pt x="290481" y="417982"/>
                </a:lnTo>
                <a:lnTo>
                  <a:pt x="290481" y="477545"/>
                </a:lnTo>
                <a:lnTo>
                  <a:pt x="286858" y="495441"/>
                </a:lnTo>
                <a:lnTo>
                  <a:pt x="276984" y="510073"/>
                </a:lnTo>
                <a:lnTo>
                  <a:pt x="262353" y="519947"/>
                </a:lnTo>
                <a:lnTo>
                  <a:pt x="244456" y="523570"/>
                </a:lnTo>
                <a:lnTo>
                  <a:pt x="312748" y="523570"/>
                </a:lnTo>
                <a:lnTo>
                  <a:pt x="321784" y="510182"/>
                </a:lnTo>
                <a:lnTo>
                  <a:pt x="328391" y="477545"/>
                </a:lnTo>
                <a:lnTo>
                  <a:pt x="328391" y="417982"/>
                </a:lnTo>
                <a:lnTo>
                  <a:pt x="332014" y="400086"/>
                </a:lnTo>
                <a:lnTo>
                  <a:pt x="341887" y="385454"/>
                </a:lnTo>
                <a:lnTo>
                  <a:pt x="356519" y="375580"/>
                </a:lnTo>
                <a:lnTo>
                  <a:pt x="374415" y="371957"/>
                </a:lnTo>
                <a:lnTo>
                  <a:pt x="448120" y="371957"/>
                </a:lnTo>
                <a:lnTo>
                  <a:pt x="439147" y="358660"/>
                </a:lnTo>
                <a:lnTo>
                  <a:pt x="412464" y="340654"/>
                </a:lnTo>
                <a:lnTo>
                  <a:pt x="379826" y="334048"/>
                </a:lnTo>
                <a:close/>
              </a:path>
              <a:path w="506730" h="561975">
                <a:moveTo>
                  <a:pt x="503980" y="482955"/>
                </a:moveTo>
                <a:lnTo>
                  <a:pt x="457334" y="482955"/>
                </a:lnTo>
                <a:lnTo>
                  <a:pt x="462312" y="486664"/>
                </a:lnTo>
                <a:lnTo>
                  <a:pt x="465576" y="492531"/>
                </a:lnTo>
                <a:lnTo>
                  <a:pt x="465576" y="499211"/>
                </a:lnTo>
                <a:lnTo>
                  <a:pt x="463980" y="507120"/>
                </a:lnTo>
                <a:lnTo>
                  <a:pt x="459628" y="513575"/>
                </a:lnTo>
                <a:lnTo>
                  <a:pt x="453173" y="517924"/>
                </a:lnTo>
                <a:lnTo>
                  <a:pt x="445269" y="519518"/>
                </a:lnTo>
                <a:lnTo>
                  <a:pt x="502536" y="519518"/>
                </a:lnTo>
                <a:lnTo>
                  <a:pt x="506635" y="499211"/>
                </a:lnTo>
                <a:lnTo>
                  <a:pt x="503980" y="482955"/>
                </a:lnTo>
                <a:close/>
              </a:path>
              <a:path w="506730" h="561975">
                <a:moveTo>
                  <a:pt x="111284" y="0"/>
                </a:moveTo>
                <a:lnTo>
                  <a:pt x="103677" y="0"/>
                </a:lnTo>
                <a:lnTo>
                  <a:pt x="96857" y="3225"/>
                </a:lnTo>
                <a:lnTo>
                  <a:pt x="92005" y="8343"/>
                </a:lnTo>
                <a:lnTo>
                  <a:pt x="62745" y="8343"/>
                </a:lnTo>
                <a:lnTo>
                  <a:pt x="17495" y="32054"/>
                </a:lnTo>
                <a:lnTo>
                  <a:pt x="1515" y="69262"/>
                </a:lnTo>
                <a:lnTo>
                  <a:pt x="0" y="92983"/>
                </a:lnTo>
                <a:lnTo>
                  <a:pt x="2813" y="120015"/>
                </a:lnTo>
                <a:lnTo>
                  <a:pt x="3918" y="126403"/>
                </a:lnTo>
                <a:lnTo>
                  <a:pt x="6141" y="139661"/>
                </a:lnTo>
                <a:lnTo>
                  <a:pt x="14113" y="184578"/>
                </a:lnTo>
                <a:lnTo>
                  <a:pt x="24980" y="230769"/>
                </a:lnTo>
                <a:lnTo>
                  <a:pt x="40755" y="274285"/>
                </a:lnTo>
                <a:lnTo>
                  <a:pt x="63446" y="311177"/>
                </a:lnTo>
                <a:lnTo>
                  <a:pt x="95065" y="337499"/>
                </a:lnTo>
                <a:lnTo>
                  <a:pt x="137624" y="349300"/>
                </a:lnTo>
                <a:lnTo>
                  <a:pt x="137624" y="365963"/>
                </a:lnTo>
                <a:lnTo>
                  <a:pt x="208706" y="365963"/>
                </a:lnTo>
                <a:lnTo>
                  <a:pt x="208706" y="349046"/>
                </a:lnTo>
                <a:lnTo>
                  <a:pt x="250071" y="336380"/>
                </a:lnTo>
                <a:lnTo>
                  <a:pt x="279029" y="311302"/>
                </a:lnTo>
                <a:lnTo>
                  <a:pt x="137624" y="311302"/>
                </a:lnTo>
                <a:lnTo>
                  <a:pt x="106178" y="299772"/>
                </a:lnTo>
                <a:lnTo>
                  <a:pt x="66249" y="236153"/>
                </a:lnTo>
                <a:lnTo>
                  <a:pt x="53743" y="188548"/>
                </a:lnTo>
                <a:lnTo>
                  <a:pt x="43527" y="133388"/>
                </a:lnTo>
                <a:lnTo>
                  <a:pt x="41279" y="119976"/>
                </a:lnTo>
                <a:lnTo>
                  <a:pt x="40151" y="113525"/>
                </a:lnTo>
                <a:lnTo>
                  <a:pt x="38004" y="95139"/>
                </a:lnTo>
                <a:lnTo>
                  <a:pt x="38369" y="79360"/>
                </a:lnTo>
                <a:lnTo>
                  <a:pt x="41221" y="66389"/>
                </a:lnTo>
                <a:lnTo>
                  <a:pt x="46539" y="56426"/>
                </a:lnTo>
                <a:lnTo>
                  <a:pt x="53410" y="47599"/>
                </a:lnTo>
                <a:lnTo>
                  <a:pt x="62872" y="46355"/>
                </a:lnTo>
                <a:lnTo>
                  <a:pt x="63913" y="46240"/>
                </a:lnTo>
                <a:lnTo>
                  <a:pt x="129032" y="46240"/>
                </a:lnTo>
                <a:lnTo>
                  <a:pt x="130132" y="45499"/>
                </a:lnTo>
                <a:lnTo>
                  <a:pt x="135846" y="37030"/>
                </a:lnTo>
                <a:lnTo>
                  <a:pt x="137941" y="26657"/>
                </a:lnTo>
                <a:lnTo>
                  <a:pt x="135846" y="16282"/>
                </a:lnTo>
                <a:lnTo>
                  <a:pt x="130132" y="7808"/>
                </a:lnTo>
                <a:lnTo>
                  <a:pt x="121659" y="2095"/>
                </a:lnTo>
                <a:lnTo>
                  <a:pt x="111284" y="0"/>
                </a:lnTo>
                <a:close/>
              </a:path>
              <a:path w="506730" h="561975">
                <a:moveTo>
                  <a:pt x="208706" y="295579"/>
                </a:moveTo>
                <a:lnTo>
                  <a:pt x="137624" y="295579"/>
                </a:lnTo>
                <a:lnTo>
                  <a:pt x="137624" y="311302"/>
                </a:lnTo>
                <a:lnTo>
                  <a:pt x="279029" y="311302"/>
                </a:lnTo>
                <a:lnTo>
                  <a:pt x="279499" y="310896"/>
                </a:lnTo>
                <a:lnTo>
                  <a:pt x="208706" y="310896"/>
                </a:lnTo>
                <a:lnTo>
                  <a:pt x="208706" y="295579"/>
                </a:lnTo>
                <a:close/>
              </a:path>
              <a:path w="506730" h="561975">
                <a:moveTo>
                  <a:pt x="334139" y="46240"/>
                </a:moveTo>
                <a:lnTo>
                  <a:pt x="279216" y="46240"/>
                </a:lnTo>
                <a:lnTo>
                  <a:pt x="280321" y="46367"/>
                </a:lnTo>
                <a:lnTo>
                  <a:pt x="289414" y="47612"/>
                </a:lnTo>
                <a:lnTo>
                  <a:pt x="305063" y="92983"/>
                </a:lnTo>
                <a:lnTo>
                  <a:pt x="305085" y="95139"/>
                </a:lnTo>
                <a:lnTo>
                  <a:pt x="302952" y="113525"/>
                </a:lnTo>
                <a:lnTo>
                  <a:pt x="301816" y="120015"/>
                </a:lnTo>
                <a:lnTo>
                  <a:pt x="299572" y="133400"/>
                </a:lnTo>
                <a:lnTo>
                  <a:pt x="289559" y="187604"/>
                </a:lnTo>
                <a:lnTo>
                  <a:pt x="277371" y="234584"/>
                </a:lnTo>
                <a:lnTo>
                  <a:pt x="261103" y="272207"/>
                </a:lnTo>
                <a:lnTo>
                  <a:pt x="208706" y="310896"/>
                </a:lnTo>
                <a:lnTo>
                  <a:pt x="279499" y="310896"/>
                </a:lnTo>
                <a:lnTo>
                  <a:pt x="302981" y="272908"/>
                </a:lnTo>
                <a:lnTo>
                  <a:pt x="318415" y="229743"/>
                </a:lnTo>
                <a:lnTo>
                  <a:pt x="329094" y="184049"/>
                </a:lnTo>
                <a:lnTo>
                  <a:pt x="336963" y="139649"/>
                </a:lnTo>
                <a:lnTo>
                  <a:pt x="339186" y="126403"/>
                </a:lnTo>
                <a:lnTo>
                  <a:pt x="340294" y="119976"/>
                </a:lnTo>
                <a:lnTo>
                  <a:pt x="343104" y="92983"/>
                </a:lnTo>
                <a:lnTo>
                  <a:pt x="341589" y="69262"/>
                </a:lnTo>
                <a:lnTo>
                  <a:pt x="335754" y="48927"/>
                </a:lnTo>
                <a:lnTo>
                  <a:pt x="334139" y="46240"/>
                </a:lnTo>
                <a:close/>
              </a:path>
              <a:path w="506730" h="561975">
                <a:moveTo>
                  <a:pt x="129032" y="46240"/>
                </a:moveTo>
                <a:lnTo>
                  <a:pt x="93339" y="46240"/>
                </a:lnTo>
                <a:lnTo>
                  <a:pt x="98076" y="50596"/>
                </a:lnTo>
                <a:lnTo>
                  <a:pt x="104337" y="53301"/>
                </a:lnTo>
                <a:lnTo>
                  <a:pt x="111284" y="53301"/>
                </a:lnTo>
                <a:lnTo>
                  <a:pt x="121659" y="51208"/>
                </a:lnTo>
                <a:lnTo>
                  <a:pt x="129032" y="46240"/>
                </a:lnTo>
                <a:close/>
              </a:path>
              <a:path w="506730" h="561975">
                <a:moveTo>
                  <a:pt x="239440" y="0"/>
                </a:moveTo>
                <a:lnTo>
                  <a:pt x="231820" y="0"/>
                </a:lnTo>
                <a:lnTo>
                  <a:pt x="221445" y="2095"/>
                </a:lnTo>
                <a:lnTo>
                  <a:pt x="212971" y="7808"/>
                </a:lnTo>
                <a:lnTo>
                  <a:pt x="207258" y="16282"/>
                </a:lnTo>
                <a:lnTo>
                  <a:pt x="205162" y="26657"/>
                </a:lnTo>
                <a:lnTo>
                  <a:pt x="207258" y="37030"/>
                </a:lnTo>
                <a:lnTo>
                  <a:pt x="212971" y="45499"/>
                </a:lnTo>
                <a:lnTo>
                  <a:pt x="221445" y="51208"/>
                </a:lnTo>
                <a:lnTo>
                  <a:pt x="231820" y="53301"/>
                </a:lnTo>
                <a:lnTo>
                  <a:pt x="238767" y="53301"/>
                </a:lnTo>
                <a:lnTo>
                  <a:pt x="245028" y="50596"/>
                </a:lnTo>
                <a:lnTo>
                  <a:pt x="249778" y="46240"/>
                </a:lnTo>
                <a:lnTo>
                  <a:pt x="334139" y="46240"/>
                </a:lnTo>
                <a:lnTo>
                  <a:pt x="297255" y="11922"/>
                </a:lnTo>
                <a:lnTo>
                  <a:pt x="280359" y="8343"/>
                </a:lnTo>
                <a:lnTo>
                  <a:pt x="251111" y="8343"/>
                </a:lnTo>
                <a:lnTo>
                  <a:pt x="246260" y="3225"/>
                </a:lnTo>
                <a:lnTo>
                  <a:pt x="239440" y="0"/>
                </a:lnTo>
                <a:close/>
              </a:path>
            </a:pathLst>
          </a:custGeom>
          <a:solidFill>
            <a:schemeClr val="accent2"/>
          </a:solidFill>
          <a:ln>
            <a:solidFill>
              <a:schemeClr val="accent1"/>
            </a:solidFill>
          </a:ln>
        </p:spPr>
        <p:txBody>
          <a:bodyPr wrap="square" lIns="0" tIns="0" rIns="0" bIns="0" rtlCol="0"/>
          <a:lstStyle/>
          <a:p>
            <a:pPr defTabSz="522305"/>
            <a:endParaRPr sz="1100" dirty="0">
              <a:solidFill>
                <a:schemeClr val="accent2"/>
              </a:solidFill>
              <a:latin typeface="Arial" panose="020B0604020202020204" pitchFamily="34" charset="0"/>
              <a:cs typeface="Arial" panose="020B0604020202020204" pitchFamily="34" charset="0"/>
            </a:endParaRPr>
          </a:p>
        </p:txBody>
      </p:sp>
      <p:sp>
        <p:nvSpPr>
          <p:cNvPr id="5" name="object 5"/>
          <p:cNvSpPr/>
          <p:nvPr/>
        </p:nvSpPr>
        <p:spPr>
          <a:xfrm>
            <a:off x="349737" y="4497908"/>
            <a:ext cx="4523942" cy="0"/>
          </a:xfrm>
          <a:custGeom>
            <a:avLst/>
            <a:gdLst/>
            <a:ahLst/>
            <a:cxnLst/>
            <a:rect l="l" t="t" r="r" b="b"/>
            <a:pathLst>
              <a:path w="4804410">
                <a:moveTo>
                  <a:pt x="0" y="0"/>
                </a:moveTo>
                <a:lnTo>
                  <a:pt x="4804219" y="0"/>
                </a:lnTo>
              </a:path>
            </a:pathLst>
          </a:custGeom>
          <a:ln w="6350">
            <a:solidFill>
              <a:srgbClr val="FFFFFF"/>
            </a:solidFill>
          </a:ln>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sp>
        <p:nvSpPr>
          <p:cNvPr id="6" name="object 6"/>
          <p:cNvSpPr/>
          <p:nvPr/>
        </p:nvSpPr>
        <p:spPr>
          <a:xfrm>
            <a:off x="193679" y="2779274"/>
            <a:ext cx="4523942" cy="0"/>
          </a:xfrm>
          <a:custGeom>
            <a:avLst/>
            <a:gdLst/>
            <a:ahLst/>
            <a:cxnLst/>
            <a:rect l="l" t="t" r="r" b="b"/>
            <a:pathLst>
              <a:path w="4804410">
                <a:moveTo>
                  <a:pt x="0" y="0"/>
                </a:moveTo>
                <a:lnTo>
                  <a:pt x="4804219" y="0"/>
                </a:lnTo>
              </a:path>
            </a:pathLst>
          </a:custGeom>
          <a:ln w="6350">
            <a:solidFill>
              <a:srgbClr val="FFFFFF"/>
            </a:solidFill>
          </a:ln>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sp>
        <p:nvSpPr>
          <p:cNvPr id="15" name="object 15"/>
          <p:cNvSpPr txBox="1"/>
          <p:nvPr/>
        </p:nvSpPr>
        <p:spPr>
          <a:xfrm>
            <a:off x="2864895" y="2339872"/>
            <a:ext cx="1993601" cy="193686"/>
          </a:xfrm>
          <a:prstGeom prst="rect">
            <a:avLst/>
          </a:prstGeom>
        </p:spPr>
        <p:txBody>
          <a:bodyPr vert="horz" wrap="square" lIns="0" tIns="8933" rIns="0" bIns="0" rtlCol="0">
            <a:spAutoFit/>
          </a:bodyPr>
          <a:lstStyle/>
          <a:p>
            <a:pPr marL="6872" defTabSz="522305">
              <a:spcBef>
                <a:spcPts val="71"/>
              </a:spcBef>
            </a:pPr>
            <a:r>
              <a:rPr sz="1200" spc="-3" dirty="0">
                <a:solidFill>
                  <a:schemeClr val="accent1"/>
                </a:solidFill>
                <a:latin typeface="Arial" panose="020B0604020202020204" pitchFamily="34" charset="0"/>
                <a:cs typeface="Arial" panose="020B0604020202020204" pitchFamily="34" charset="0"/>
              </a:rPr>
              <a:t>providing </a:t>
            </a:r>
            <a:r>
              <a:rPr sz="1200" spc="-25" dirty="0">
                <a:solidFill>
                  <a:schemeClr val="accent1"/>
                </a:solidFill>
                <a:latin typeface="Arial" panose="020B0604020202020204" pitchFamily="34" charset="0"/>
                <a:cs typeface="Arial" panose="020B0604020202020204" pitchFamily="34" charset="0"/>
              </a:rPr>
              <a:t>services</a:t>
            </a:r>
            <a:r>
              <a:rPr sz="1200" spc="-52" dirty="0">
                <a:solidFill>
                  <a:schemeClr val="accent1"/>
                </a:solidFill>
                <a:latin typeface="Arial" panose="020B0604020202020204" pitchFamily="34" charset="0"/>
                <a:cs typeface="Arial" panose="020B0604020202020204" pitchFamily="34" charset="0"/>
              </a:rPr>
              <a:t> </a:t>
            </a:r>
            <a:r>
              <a:rPr sz="1200" spc="-30" dirty="0">
                <a:solidFill>
                  <a:schemeClr val="accent1"/>
                </a:solidFill>
                <a:latin typeface="Arial" panose="020B0604020202020204" pitchFamily="34" charset="0"/>
                <a:cs typeface="Arial" panose="020B0604020202020204" pitchFamily="34" charset="0"/>
              </a:rPr>
              <a:t>across</a:t>
            </a:r>
            <a:endParaRPr sz="1200" dirty="0">
              <a:solidFill>
                <a:schemeClr val="accent1"/>
              </a:solidFill>
              <a:latin typeface="Arial" panose="020B0604020202020204" pitchFamily="34" charset="0"/>
              <a:cs typeface="Arial" panose="020B0604020202020204" pitchFamily="34" charset="0"/>
            </a:endParaRPr>
          </a:p>
        </p:txBody>
      </p:sp>
      <p:sp>
        <p:nvSpPr>
          <p:cNvPr id="16" name="object 16"/>
          <p:cNvSpPr txBox="1"/>
          <p:nvPr/>
        </p:nvSpPr>
        <p:spPr>
          <a:xfrm>
            <a:off x="2773070" y="1512328"/>
            <a:ext cx="595539" cy="807159"/>
          </a:xfrm>
          <a:prstGeom prst="rect">
            <a:avLst/>
          </a:prstGeom>
        </p:spPr>
        <p:txBody>
          <a:bodyPr vert="horz" wrap="square" lIns="0" tIns="6872" rIns="0" bIns="0" rtlCol="0">
            <a:spAutoFit/>
          </a:bodyPr>
          <a:lstStyle/>
          <a:p>
            <a:pPr marR="36077" algn="ctr" defTabSz="522305"/>
            <a:r>
              <a:rPr sz="2800" b="1" dirty="0">
                <a:solidFill>
                  <a:schemeClr val="accent1"/>
                </a:solidFill>
                <a:latin typeface="Arial" panose="020B0604020202020204" pitchFamily="34" charset="0"/>
                <a:cs typeface="Arial" panose="020B0604020202020204" pitchFamily="34" charset="0"/>
              </a:rPr>
              <a:t>4</a:t>
            </a:r>
            <a:endParaRPr sz="2800" dirty="0">
              <a:solidFill>
                <a:schemeClr val="accent1"/>
              </a:solidFill>
              <a:latin typeface="Arial" panose="020B0604020202020204" pitchFamily="34" charset="0"/>
              <a:cs typeface="Arial" panose="020B0604020202020204" pitchFamily="34" charset="0"/>
            </a:endParaRPr>
          </a:p>
          <a:p>
            <a:pPr algn="ctr" defTabSz="522305"/>
            <a:r>
              <a:rPr lang="en-GB" sz="1200" dirty="0" smtClean="0">
                <a:solidFill>
                  <a:schemeClr val="accent1"/>
                </a:solidFill>
                <a:latin typeface="Arial" panose="020B0604020202020204" pitchFamily="34" charset="0"/>
                <a:cs typeface="Arial" panose="020B0604020202020204" pitchFamily="34" charset="0"/>
              </a:rPr>
              <a:t>h</a:t>
            </a:r>
            <a:r>
              <a:rPr sz="1200" dirty="0" err="1" smtClean="0">
                <a:solidFill>
                  <a:schemeClr val="accent1"/>
                </a:solidFill>
                <a:latin typeface="Arial" panose="020B0604020202020204" pitchFamily="34" charset="0"/>
                <a:cs typeface="Arial" panose="020B0604020202020204" pitchFamily="34" charset="0"/>
              </a:rPr>
              <a:t>ospital</a:t>
            </a:r>
            <a:endParaRPr lang="en-GB" sz="1200" dirty="0">
              <a:solidFill>
                <a:schemeClr val="accent1"/>
              </a:solidFill>
              <a:latin typeface="Arial" panose="020B0604020202020204" pitchFamily="34" charset="0"/>
              <a:cs typeface="Arial" panose="020B0604020202020204" pitchFamily="34" charset="0"/>
            </a:endParaRPr>
          </a:p>
          <a:p>
            <a:pPr algn="ctr" defTabSz="522305"/>
            <a:r>
              <a:rPr lang="en-GB" sz="1200" dirty="0">
                <a:solidFill>
                  <a:schemeClr val="accent1"/>
                </a:solidFill>
                <a:latin typeface="Arial" panose="020B0604020202020204" pitchFamily="34" charset="0"/>
                <a:cs typeface="Arial" panose="020B0604020202020204" pitchFamily="34" charset="0"/>
              </a:rPr>
              <a:t>trusts</a:t>
            </a:r>
            <a:endParaRPr sz="1200" dirty="0">
              <a:solidFill>
                <a:schemeClr val="accent1"/>
              </a:solidFill>
              <a:latin typeface="Arial" panose="020B0604020202020204" pitchFamily="34" charset="0"/>
              <a:cs typeface="Arial" panose="020B0604020202020204" pitchFamily="34" charset="0"/>
            </a:endParaRPr>
          </a:p>
        </p:txBody>
      </p:sp>
      <p:sp>
        <p:nvSpPr>
          <p:cNvPr id="18" name="object 18"/>
          <p:cNvSpPr txBox="1"/>
          <p:nvPr/>
        </p:nvSpPr>
        <p:spPr>
          <a:xfrm>
            <a:off x="3917360" y="1530209"/>
            <a:ext cx="655333" cy="807159"/>
          </a:xfrm>
          <a:prstGeom prst="rect">
            <a:avLst/>
          </a:prstGeom>
        </p:spPr>
        <p:txBody>
          <a:bodyPr vert="horz" wrap="square" lIns="0" tIns="6872" rIns="0" bIns="0" rtlCol="0">
            <a:spAutoFit/>
          </a:bodyPr>
          <a:lstStyle/>
          <a:p>
            <a:pPr marL="21647" algn="ctr" defTabSz="522305"/>
            <a:r>
              <a:rPr sz="2800" b="1" dirty="0">
                <a:solidFill>
                  <a:schemeClr val="accent1"/>
                </a:solidFill>
                <a:latin typeface="Arial" panose="020B0604020202020204" pitchFamily="34" charset="0"/>
                <a:cs typeface="Arial" panose="020B0604020202020204" pitchFamily="34" charset="0"/>
              </a:rPr>
              <a:t>7</a:t>
            </a:r>
            <a:endParaRPr sz="2800" dirty="0">
              <a:solidFill>
                <a:schemeClr val="accent1"/>
              </a:solidFill>
              <a:latin typeface="Arial" panose="020B0604020202020204" pitchFamily="34" charset="0"/>
              <a:cs typeface="Arial" panose="020B0604020202020204" pitchFamily="34" charset="0"/>
            </a:endParaRPr>
          </a:p>
          <a:p>
            <a:pPr algn="ctr" defTabSz="522305"/>
            <a:r>
              <a:rPr sz="1200" dirty="0">
                <a:solidFill>
                  <a:schemeClr val="accent1"/>
                </a:solidFill>
                <a:latin typeface="Arial" panose="020B0604020202020204" pitchFamily="34" charset="0"/>
                <a:cs typeface="Arial" panose="020B0604020202020204" pitchFamily="34" charset="0"/>
              </a:rPr>
              <a:t>acute</a:t>
            </a:r>
          </a:p>
          <a:p>
            <a:pPr algn="ctr" defTabSz="522305"/>
            <a:r>
              <a:rPr sz="1200" dirty="0">
                <a:solidFill>
                  <a:schemeClr val="accent1"/>
                </a:solidFill>
                <a:latin typeface="Arial" panose="020B0604020202020204" pitchFamily="34" charset="0"/>
                <a:cs typeface="Arial" panose="020B0604020202020204" pitchFamily="34" charset="0"/>
              </a:rPr>
              <a:t>hospitals</a:t>
            </a:r>
          </a:p>
        </p:txBody>
      </p:sp>
      <p:sp>
        <p:nvSpPr>
          <p:cNvPr id="19" name="object 19"/>
          <p:cNvSpPr/>
          <p:nvPr/>
        </p:nvSpPr>
        <p:spPr>
          <a:xfrm>
            <a:off x="2224450" y="1258041"/>
            <a:ext cx="686426" cy="0"/>
          </a:xfrm>
          <a:custGeom>
            <a:avLst/>
            <a:gdLst/>
            <a:ahLst/>
            <a:cxnLst/>
            <a:rect l="l" t="t" r="r" b="b"/>
            <a:pathLst>
              <a:path w="728979">
                <a:moveTo>
                  <a:pt x="0" y="0"/>
                </a:moveTo>
                <a:lnTo>
                  <a:pt x="728776" y="0"/>
                </a:lnTo>
              </a:path>
            </a:pathLst>
          </a:custGeom>
          <a:ln w="54343">
            <a:solidFill>
              <a:srgbClr val="FFFFFF"/>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grpSp>
        <p:nvGrpSpPr>
          <p:cNvPr id="86" name="Group 85"/>
          <p:cNvGrpSpPr/>
          <p:nvPr/>
        </p:nvGrpSpPr>
        <p:grpSpPr>
          <a:xfrm>
            <a:off x="3603766" y="1040240"/>
            <a:ext cx="985013" cy="1235687"/>
            <a:chOff x="3665316" y="1190570"/>
            <a:chExt cx="907018" cy="1235687"/>
          </a:xfrm>
        </p:grpSpPr>
        <p:sp>
          <p:nvSpPr>
            <p:cNvPr id="8" name="object 8"/>
            <p:cNvSpPr/>
            <p:nvPr/>
          </p:nvSpPr>
          <p:spPr>
            <a:xfrm>
              <a:off x="4282913" y="1508445"/>
              <a:ext cx="167422" cy="111724"/>
            </a:xfrm>
            <a:custGeom>
              <a:avLst/>
              <a:gdLst/>
              <a:ahLst/>
              <a:cxnLst/>
              <a:rect l="l" t="t" r="r" b="b"/>
              <a:pathLst>
                <a:path w="177800" h="160655">
                  <a:moveTo>
                    <a:pt x="157137" y="0"/>
                  </a:moveTo>
                  <a:lnTo>
                    <a:pt x="20281" y="0"/>
                  </a:lnTo>
                  <a:lnTo>
                    <a:pt x="12403" y="1602"/>
                  </a:lnTo>
                  <a:lnTo>
                    <a:pt x="5954" y="5965"/>
                  </a:lnTo>
                  <a:lnTo>
                    <a:pt x="1599" y="12419"/>
                  </a:lnTo>
                  <a:lnTo>
                    <a:pt x="0" y="20294"/>
                  </a:lnTo>
                  <a:lnTo>
                    <a:pt x="0" y="139979"/>
                  </a:lnTo>
                  <a:lnTo>
                    <a:pt x="1599" y="147852"/>
                  </a:lnTo>
                  <a:lnTo>
                    <a:pt x="5954" y="154301"/>
                  </a:lnTo>
                  <a:lnTo>
                    <a:pt x="12403" y="158660"/>
                  </a:lnTo>
                  <a:lnTo>
                    <a:pt x="20281" y="160261"/>
                  </a:lnTo>
                  <a:lnTo>
                    <a:pt x="157137" y="160261"/>
                  </a:lnTo>
                  <a:lnTo>
                    <a:pt x="165017" y="158660"/>
                  </a:lnTo>
                  <a:lnTo>
                    <a:pt x="171470" y="154301"/>
                  </a:lnTo>
                  <a:lnTo>
                    <a:pt x="175830" y="147852"/>
                  </a:lnTo>
                  <a:lnTo>
                    <a:pt x="177431" y="139979"/>
                  </a:lnTo>
                  <a:lnTo>
                    <a:pt x="177431" y="135331"/>
                  </a:lnTo>
                  <a:lnTo>
                    <a:pt x="40538" y="135331"/>
                  </a:lnTo>
                  <a:lnTo>
                    <a:pt x="40538" y="23152"/>
                  </a:lnTo>
                  <a:lnTo>
                    <a:pt x="177431" y="23152"/>
                  </a:lnTo>
                  <a:lnTo>
                    <a:pt x="177431" y="20294"/>
                  </a:lnTo>
                  <a:lnTo>
                    <a:pt x="175830" y="12419"/>
                  </a:lnTo>
                  <a:lnTo>
                    <a:pt x="171470" y="5965"/>
                  </a:lnTo>
                  <a:lnTo>
                    <a:pt x="165017" y="1602"/>
                  </a:lnTo>
                  <a:lnTo>
                    <a:pt x="157137" y="0"/>
                  </a:lnTo>
                  <a:close/>
                </a:path>
                <a:path w="177800" h="160655">
                  <a:moveTo>
                    <a:pt x="107124" y="94945"/>
                  </a:moveTo>
                  <a:lnTo>
                    <a:pt x="70307" y="94945"/>
                  </a:lnTo>
                  <a:lnTo>
                    <a:pt x="70307" y="135331"/>
                  </a:lnTo>
                  <a:lnTo>
                    <a:pt x="107124" y="135331"/>
                  </a:lnTo>
                  <a:lnTo>
                    <a:pt x="107124" y="94945"/>
                  </a:lnTo>
                  <a:close/>
                </a:path>
                <a:path w="177800" h="160655">
                  <a:moveTo>
                    <a:pt x="177431" y="23152"/>
                  </a:moveTo>
                  <a:lnTo>
                    <a:pt x="136867" y="23152"/>
                  </a:lnTo>
                  <a:lnTo>
                    <a:pt x="136867" y="135331"/>
                  </a:lnTo>
                  <a:lnTo>
                    <a:pt x="177431" y="135331"/>
                  </a:lnTo>
                  <a:lnTo>
                    <a:pt x="177431" y="23152"/>
                  </a:lnTo>
                  <a:close/>
                </a:path>
                <a:path w="177800" h="160655">
                  <a:moveTo>
                    <a:pt x="107124" y="23152"/>
                  </a:moveTo>
                  <a:lnTo>
                    <a:pt x="70307" y="23152"/>
                  </a:lnTo>
                  <a:lnTo>
                    <a:pt x="70307" y="62217"/>
                  </a:lnTo>
                  <a:lnTo>
                    <a:pt x="107124" y="62217"/>
                  </a:lnTo>
                  <a:lnTo>
                    <a:pt x="107124" y="23152"/>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9" name="object 9"/>
            <p:cNvSpPr/>
            <p:nvPr/>
          </p:nvSpPr>
          <p:spPr>
            <a:xfrm>
              <a:off x="4050258" y="1508445"/>
              <a:ext cx="167422" cy="111724"/>
            </a:xfrm>
            <a:custGeom>
              <a:avLst/>
              <a:gdLst/>
              <a:ahLst/>
              <a:cxnLst/>
              <a:rect l="l" t="t" r="r" b="b"/>
              <a:pathLst>
                <a:path w="177800" h="160655">
                  <a:moveTo>
                    <a:pt x="157137" y="0"/>
                  </a:moveTo>
                  <a:lnTo>
                    <a:pt x="20281" y="0"/>
                  </a:lnTo>
                  <a:lnTo>
                    <a:pt x="12403" y="1602"/>
                  </a:lnTo>
                  <a:lnTo>
                    <a:pt x="5954" y="5965"/>
                  </a:lnTo>
                  <a:lnTo>
                    <a:pt x="1599" y="12419"/>
                  </a:lnTo>
                  <a:lnTo>
                    <a:pt x="0" y="20294"/>
                  </a:lnTo>
                  <a:lnTo>
                    <a:pt x="0" y="139979"/>
                  </a:lnTo>
                  <a:lnTo>
                    <a:pt x="1599" y="147852"/>
                  </a:lnTo>
                  <a:lnTo>
                    <a:pt x="5954" y="154301"/>
                  </a:lnTo>
                  <a:lnTo>
                    <a:pt x="12403" y="158660"/>
                  </a:lnTo>
                  <a:lnTo>
                    <a:pt x="20281" y="160261"/>
                  </a:lnTo>
                  <a:lnTo>
                    <a:pt x="157137" y="160261"/>
                  </a:lnTo>
                  <a:lnTo>
                    <a:pt x="165017" y="158660"/>
                  </a:lnTo>
                  <a:lnTo>
                    <a:pt x="171470" y="154301"/>
                  </a:lnTo>
                  <a:lnTo>
                    <a:pt x="175830" y="147852"/>
                  </a:lnTo>
                  <a:lnTo>
                    <a:pt x="177431" y="139979"/>
                  </a:lnTo>
                  <a:lnTo>
                    <a:pt x="177431" y="135331"/>
                  </a:lnTo>
                  <a:lnTo>
                    <a:pt x="40538" y="135331"/>
                  </a:lnTo>
                  <a:lnTo>
                    <a:pt x="40538" y="23152"/>
                  </a:lnTo>
                  <a:lnTo>
                    <a:pt x="177431" y="23152"/>
                  </a:lnTo>
                  <a:lnTo>
                    <a:pt x="177431" y="20294"/>
                  </a:lnTo>
                  <a:lnTo>
                    <a:pt x="175830" y="12419"/>
                  </a:lnTo>
                  <a:lnTo>
                    <a:pt x="171470" y="5965"/>
                  </a:lnTo>
                  <a:lnTo>
                    <a:pt x="165017" y="1602"/>
                  </a:lnTo>
                  <a:lnTo>
                    <a:pt x="157137" y="0"/>
                  </a:lnTo>
                  <a:close/>
                </a:path>
                <a:path w="177800" h="160655">
                  <a:moveTo>
                    <a:pt x="107124" y="94945"/>
                  </a:moveTo>
                  <a:lnTo>
                    <a:pt x="70307" y="94945"/>
                  </a:lnTo>
                  <a:lnTo>
                    <a:pt x="70307" y="135331"/>
                  </a:lnTo>
                  <a:lnTo>
                    <a:pt x="107124" y="135331"/>
                  </a:lnTo>
                  <a:lnTo>
                    <a:pt x="107124" y="94945"/>
                  </a:lnTo>
                  <a:close/>
                </a:path>
                <a:path w="177800" h="160655">
                  <a:moveTo>
                    <a:pt x="177431" y="23152"/>
                  </a:moveTo>
                  <a:lnTo>
                    <a:pt x="136867" y="23152"/>
                  </a:lnTo>
                  <a:lnTo>
                    <a:pt x="136867" y="135331"/>
                  </a:lnTo>
                  <a:lnTo>
                    <a:pt x="177431" y="135331"/>
                  </a:lnTo>
                  <a:lnTo>
                    <a:pt x="177431" y="23152"/>
                  </a:lnTo>
                  <a:close/>
                </a:path>
                <a:path w="177800" h="160655">
                  <a:moveTo>
                    <a:pt x="107124" y="23152"/>
                  </a:moveTo>
                  <a:lnTo>
                    <a:pt x="70307" y="23152"/>
                  </a:lnTo>
                  <a:lnTo>
                    <a:pt x="70307" y="62217"/>
                  </a:lnTo>
                  <a:lnTo>
                    <a:pt x="107124" y="62217"/>
                  </a:lnTo>
                  <a:lnTo>
                    <a:pt x="107124" y="23152"/>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0" name="object 10"/>
            <p:cNvSpPr/>
            <p:nvPr/>
          </p:nvSpPr>
          <p:spPr>
            <a:xfrm>
              <a:off x="4282913" y="1190570"/>
              <a:ext cx="167422" cy="111724"/>
            </a:xfrm>
            <a:custGeom>
              <a:avLst/>
              <a:gdLst/>
              <a:ahLst/>
              <a:cxnLst/>
              <a:rect l="l" t="t" r="r" b="b"/>
              <a:pathLst>
                <a:path w="177800" h="160655">
                  <a:moveTo>
                    <a:pt x="157137" y="0"/>
                  </a:moveTo>
                  <a:lnTo>
                    <a:pt x="20281" y="0"/>
                  </a:lnTo>
                  <a:lnTo>
                    <a:pt x="12403" y="1602"/>
                  </a:lnTo>
                  <a:lnTo>
                    <a:pt x="5954" y="5965"/>
                  </a:lnTo>
                  <a:lnTo>
                    <a:pt x="1599" y="12419"/>
                  </a:lnTo>
                  <a:lnTo>
                    <a:pt x="0" y="20294"/>
                  </a:lnTo>
                  <a:lnTo>
                    <a:pt x="0" y="139979"/>
                  </a:lnTo>
                  <a:lnTo>
                    <a:pt x="1599" y="147852"/>
                  </a:lnTo>
                  <a:lnTo>
                    <a:pt x="5954" y="154301"/>
                  </a:lnTo>
                  <a:lnTo>
                    <a:pt x="12403" y="158660"/>
                  </a:lnTo>
                  <a:lnTo>
                    <a:pt x="20281" y="160261"/>
                  </a:lnTo>
                  <a:lnTo>
                    <a:pt x="157137" y="160261"/>
                  </a:lnTo>
                  <a:lnTo>
                    <a:pt x="165017" y="158660"/>
                  </a:lnTo>
                  <a:lnTo>
                    <a:pt x="171470" y="154301"/>
                  </a:lnTo>
                  <a:lnTo>
                    <a:pt x="175830" y="147852"/>
                  </a:lnTo>
                  <a:lnTo>
                    <a:pt x="177431" y="139979"/>
                  </a:lnTo>
                  <a:lnTo>
                    <a:pt x="177431" y="135331"/>
                  </a:lnTo>
                  <a:lnTo>
                    <a:pt x="40538" y="135331"/>
                  </a:lnTo>
                  <a:lnTo>
                    <a:pt x="40538" y="23152"/>
                  </a:lnTo>
                  <a:lnTo>
                    <a:pt x="177431" y="23152"/>
                  </a:lnTo>
                  <a:lnTo>
                    <a:pt x="177431" y="20294"/>
                  </a:lnTo>
                  <a:lnTo>
                    <a:pt x="175830" y="12419"/>
                  </a:lnTo>
                  <a:lnTo>
                    <a:pt x="171470" y="5965"/>
                  </a:lnTo>
                  <a:lnTo>
                    <a:pt x="165017" y="1602"/>
                  </a:lnTo>
                  <a:lnTo>
                    <a:pt x="157137" y="0"/>
                  </a:lnTo>
                  <a:close/>
                </a:path>
                <a:path w="177800" h="160655">
                  <a:moveTo>
                    <a:pt x="107124" y="94945"/>
                  </a:moveTo>
                  <a:lnTo>
                    <a:pt x="70307" y="94945"/>
                  </a:lnTo>
                  <a:lnTo>
                    <a:pt x="70307" y="135331"/>
                  </a:lnTo>
                  <a:lnTo>
                    <a:pt x="107124" y="135331"/>
                  </a:lnTo>
                  <a:lnTo>
                    <a:pt x="107124" y="94945"/>
                  </a:lnTo>
                  <a:close/>
                </a:path>
                <a:path w="177800" h="160655">
                  <a:moveTo>
                    <a:pt x="177431" y="23152"/>
                  </a:moveTo>
                  <a:lnTo>
                    <a:pt x="136867" y="23152"/>
                  </a:lnTo>
                  <a:lnTo>
                    <a:pt x="136867" y="135331"/>
                  </a:lnTo>
                  <a:lnTo>
                    <a:pt x="177431" y="135331"/>
                  </a:lnTo>
                  <a:lnTo>
                    <a:pt x="177431" y="23152"/>
                  </a:lnTo>
                  <a:close/>
                </a:path>
                <a:path w="177800" h="160655">
                  <a:moveTo>
                    <a:pt x="107124" y="23152"/>
                  </a:moveTo>
                  <a:lnTo>
                    <a:pt x="70307" y="23152"/>
                  </a:lnTo>
                  <a:lnTo>
                    <a:pt x="70307" y="62217"/>
                  </a:lnTo>
                  <a:lnTo>
                    <a:pt x="107124" y="62217"/>
                  </a:lnTo>
                  <a:lnTo>
                    <a:pt x="107124" y="23152"/>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1" name="object 11"/>
            <p:cNvSpPr/>
            <p:nvPr/>
          </p:nvSpPr>
          <p:spPr>
            <a:xfrm>
              <a:off x="4050258" y="1190570"/>
              <a:ext cx="167422" cy="111724"/>
            </a:xfrm>
            <a:custGeom>
              <a:avLst/>
              <a:gdLst/>
              <a:ahLst/>
              <a:cxnLst/>
              <a:rect l="l" t="t" r="r" b="b"/>
              <a:pathLst>
                <a:path w="177800" h="160655">
                  <a:moveTo>
                    <a:pt x="157137" y="0"/>
                  </a:moveTo>
                  <a:lnTo>
                    <a:pt x="20281" y="0"/>
                  </a:lnTo>
                  <a:lnTo>
                    <a:pt x="12403" y="1602"/>
                  </a:lnTo>
                  <a:lnTo>
                    <a:pt x="5954" y="5965"/>
                  </a:lnTo>
                  <a:lnTo>
                    <a:pt x="1599" y="12419"/>
                  </a:lnTo>
                  <a:lnTo>
                    <a:pt x="0" y="20294"/>
                  </a:lnTo>
                  <a:lnTo>
                    <a:pt x="0" y="139979"/>
                  </a:lnTo>
                  <a:lnTo>
                    <a:pt x="1599" y="147852"/>
                  </a:lnTo>
                  <a:lnTo>
                    <a:pt x="5954" y="154301"/>
                  </a:lnTo>
                  <a:lnTo>
                    <a:pt x="12403" y="158660"/>
                  </a:lnTo>
                  <a:lnTo>
                    <a:pt x="20281" y="160261"/>
                  </a:lnTo>
                  <a:lnTo>
                    <a:pt x="157137" y="160261"/>
                  </a:lnTo>
                  <a:lnTo>
                    <a:pt x="165017" y="158660"/>
                  </a:lnTo>
                  <a:lnTo>
                    <a:pt x="171470" y="154301"/>
                  </a:lnTo>
                  <a:lnTo>
                    <a:pt x="175830" y="147852"/>
                  </a:lnTo>
                  <a:lnTo>
                    <a:pt x="177431" y="139979"/>
                  </a:lnTo>
                  <a:lnTo>
                    <a:pt x="177431" y="135331"/>
                  </a:lnTo>
                  <a:lnTo>
                    <a:pt x="40538" y="135331"/>
                  </a:lnTo>
                  <a:lnTo>
                    <a:pt x="40538" y="23152"/>
                  </a:lnTo>
                  <a:lnTo>
                    <a:pt x="177431" y="23152"/>
                  </a:lnTo>
                  <a:lnTo>
                    <a:pt x="177431" y="20294"/>
                  </a:lnTo>
                  <a:lnTo>
                    <a:pt x="175830" y="12419"/>
                  </a:lnTo>
                  <a:lnTo>
                    <a:pt x="171470" y="5965"/>
                  </a:lnTo>
                  <a:lnTo>
                    <a:pt x="165017" y="1602"/>
                  </a:lnTo>
                  <a:lnTo>
                    <a:pt x="157137" y="0"/>
                  </a:lnTo>
                  <a:close/>
                </a:path>
                <a:path w="177800" h="160655">
                  <a:moveTo>
                    <a:pt x="107124" y="94945"/>
                  </a:moveTo>
                  <a:lnTo>
                    <a:pt x="70307" y="94945"/>
                  </a:lnTo>
                  <a:lnTo>
                    <a:pt x="70307" y="135331"/>
                  </a:lnTo>
                  <a:lnTo>
                    <a:pt x="107124" y="135331"/>
                  </a:lnTo>
                  <a:lnTo>
                    <a:pt x="107124" y="94945"/>
                  </a:lnTo>
                  <a:close/>
                </a:path>
                <a:path w="177800" h="160655">
                  <a:moveTo>
                    <a:pt x="177431" y="23152"/>
                  </a:moveTo>
                  <a:lnTo>
                    <a:pt x="136867" y="23152"/>
                  </a:lnTo>
                  <a:lnTo>
                    <a:pt x="136867" y="135331"/>
                  </a:lnTo>
                  <a:lnTo>
                    <a:pt x="177431" y="135331"/>
                  </a:lnTo>
                  <a:lnTo>
                    <a:pt x="177431" y="23152"/>
                  </a:lnTo>
                  <a:close/>
                </a:path>
                <a:path w="177800" h="160655">
                  <a:moveTo>
                    <a:pt x="107124" y="23152"/>
                  </a:moveTo>
                  <a:lnTo>
                    <a:pt x="70307" y="23152"/>
                  </a:lnTo>
                  <a:lnTo>
                    <a:pt x="70307" y="62217"/>
                  </a:lnTo>
                  <a:lnTo>
                    <a:pt x="107124" y="62217"/>
                  </a:lnTo>
                  <a:lnTo>
                    <a:pt x="107124" y="23152"/>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2" name="object 12"/>
            <p:cNvSpPr/>
            <p:nvPr/>
          </p:nvSpPr>
          <p:spPr>
            <a:xfrm>
              <a:off x="3928255" y="1349507"/>
              <a:ext cx="167422" cy="111724"/>
            </a:xfrm>
            <a:custGeom>
              <a:avLst/>
              <a:gdLst/>
              <a:ahLst/>
              <a:cxnLst/>
              <a:rect l="l" t="t" r="r" b="b"/>
              <a:pathLst>
                <a:path w="177800" h="160655">
                  <a:moveTo>
                    <a:pt x="157137" y="0"/>
                  </a:moveTo>
                  <a:lnTo>
                    <a:pt x="20281" y="0"/>
                  </a:lnTo>
                  <a:lnTo>
                    <a:pt x="12403" y="1602"/>
                  </a:lnTo>
                  <a:lnTo>
                    <a:pt x="5954" y="5965"/>
                  </a:lnTo>
                  <a:lnTo>
                    <a:pt x="1599" y="12419"/>
                  </a:lnTo>
                  <a:lnTo>
                    <a:pt x="0" y="20294"/>
                  </a:lnTo>
                  <a:lnTo>
                    <a:pt x="0" y="139979"/>
                  </a:lnTo>
                  <a:lnTo>
                    <a:pt x="1599" y="147852"/>
                  </a:lnTo>
                  <a:lnTo>
                    <a:pt x="5954" y="154301"/>
                  </a:lnTo>
                  <a:lnTo>
                    <a:pt x="12403" y="158660"/>
                  </a:lnTo>
                  <a:lnTo>
                    <a:pt x="20281" y="160261"/>
                  </a:lnTo>
                  <a:lnTo>
                    <a:pt x="157137" y="160261"/>
                  </a:lnTo>
                  <a:lnTo>
                    <a:pt x="165017" y="158660"/>
                  </a:lnTo>
                  <a:lnTo>
                    <a:pt x="171470" y="154301"/>
                  </a:lnTo>
                  <a:lnTo>
                    <a:pt x="175830" y="147852"/>
                  </a:lnTo>
                  <a:lnTo>
                    <a:pt x="177431" y="139979"/>
                  </a:lnTo>
                  <a:lnTo>
                    <a:pt x="177431" y="135331"/>
                  </a:lnTo>
                  <a:lnTo>
                    <a:pt x="40538" y="135331"/>
                  </a:lnTo>
                  <a:lnTo>
                    <a:pt x="40538" y="23152"/>
                  </a:lnTo>
                  <a:lnTo>
                    <a:pt x="177431" y="23152"/>
                  </a:lnTo>
                  <a:lnTo>
                    <a:pt x="177431" y="20294"/>
                  </a:lnTo>
                  <a:lnTo>
                    <a:pt x="175830" y="12419"/>
                  </a:lnTo>
                  <a:lnTo>
                    <a:pt x="171470" y="5965"/>
                  </a:lnTo>
                  <a:lnTo>
                    <a:pt x="165017" y="1602"/>
                  </a:lnTo>
                  <a:lnTo>
                    <a:pt x="157137" y="0"/>
                  </a:lnTo>
                  <a:close/>
                </a:path>
                <a:path w="177800" h="160655">
                  <a:moveTo>
                    <a:pt x="107124" y="94945"/>
                  </a:moveTo>
                  <a:lnTo>
                    <a:pt x="70307" y="94945"/>
                  </a:lnTo>
                  <a:lnTo>
                    <a:pt x="70307" y="135331"/>
                  </a:lnTo>
                  <a:lnTo>
                    <a:pt x="107124" y="135331"/>
                  </a:lnTo>
                  <a:lnTo>
                    <a:pt x="107124" y="94945"/>
                  </a:lnTo>
                  <a:close/>
                </a:path>
                <a:path w="177800" h="160655">
                  <a:moveTo>
                    <a:pt x="177431" y="23152"/>
                  </a:moveTo>
                  <a:lnTo>
                    <a:pt x="136867" y="23152"/>
                  </a:lnTo>
                  <a:lnTo>
                    <a:pt x="136867" y="135331"/>
                  </a:lnTo>
                  <a:lnTo>
                    <a:pt x="177431" y="135331"/>
                  </a:lnTo>
                  <a:lnTo>
                    <a:pt x="177431" y="23152"/>
                  </a:lnTo>
                  <a:close/>
                </a:path>
                <a:path w="177800" h="160655">
                  <a:moveTo>
                    <a:pt x="107124" y="23152"/>
                  </a:moveTo>
                  <a:lnTo>
                    <a:pt x="70307" y="23152"/>
                  </a:lnTo>
                  <a:lnTo>
                    <a:pt x="70307" y="62217"/>
                  </a:lnTo>
                  <a:lnTo>
                    <a:pt x="107124" y="62217"/>
                  </a:lnTo>
                  <a:lnTo>
                    <a:pt x="107124" y="23152"/>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3" name="object 13"/>
            <p:cNvSpPr/>
            <p:nvPr/>
          </p:nvSpPr>
          <p:spPr>
            <a:xfrm>
              <a:off x="4166584" y="1349507"/>
              <a:ext cx="167422" cy="111724"/>
            </a:xfrm>
            <a:custGeom>
              <a:avLst/>
              <a:gdLst/>
              <a:ahLst/>
              <a:cxnLst/>
              <a:rect l="l" t="t" r="r" b="b"/>
              <a:pathLst>
                <a:path w="177800" h="160655">
                  <a:moveTo>
                    <a:pt x="157137" y="0"/>
                  </a:moveTo>
                  <a:lnTo>
                    <a:pt x="20281" y="0"/>
                  </a:lnTo>
                  <a:lnTo>
                    <a:pt x="12403" y="1602"/>
                  </a:lnTo>
                  <a:lnTo>
                    <a:pt x="5954" y="5965"/>
                  </a:lnTo>
                  <a:lnTo>
                    <a:pt x="1599" y="12419"/>
                  </a:lnTo>
                  <a:lnTo>
                    <a:pt x="0" y="20294"/>
                  </a:lnTo>
                  <a:lnTo>
                    <a:pt x="0" y="139979"/>
                  </a:lnTo>
                  <a:lnTo>
                    <a:pt x="1599" y="147852"/>
                  </a:lnTo>
                  <a:lnTo>
                    <a:pt x="5954" y="154301"/>
                  </a:lnTo>
                  <a:lnTo>
                    <a:pt x="12403" y="158660"/>
                  </a:lnTo>
                  <a:lnTo>
                    <a:pt x="20281" y="160261"/>
                  </a:lnTo>
                  <a:lnTo>
                    <a:pt x="157137" y="160261"/>
                  </a:lnTo>
                  <a:lnTo>
                    <a:pt x="165017" y="158660"/>
                  </a:lnTo>
                  <a:lnTo>
                    <a:pt x="171470" y="154301"/>
                  </a:lnTo>
                  <a:lnTo>
                    <a:pt x="175830" y="147852"/>
                  </a:lnTo>
                  <a:lnTo>
                    <a:pt x="177431" y="139979"/>
                  </a:lnTo>
                  <a:lnTo>
                    <a:pt x="177431" y="135331"/>
                  </a:lnTo>
                  <a:lnTo>
                    <a:pt x="40538" y="135331"/>
                  </a:lnTo>
                  <a:lnTo>
                    <a:pt x="40538" y="23152"/>
                  </a:lnTo>
                  <a:lnTo>
                    <a:pt x="177431" y="23152"/>
                  </a:lnTo>
                  <a:lnTo>
                    <a:pt x="177431" y="20294"/>
                  </a:lnTo>
                  <a:lnTo>
                    <a:pt x="175830" y="12419"/>
                  </a:lnTo>
                  <a:lnTo>
                    <a:pt x="171470" y="5965"/>
                  </a:lnTo>
                  <a:lnTo>
                    <a:pt x="165017" y="1602"/>
                  </a:lnTo>
                  <a:lnTo>
                    <a:pt x="157137" y="0"/>
                  </a:lnTo>
                  <a:close/>
                </a:path>
                <a:path w="177800" h="160655">
                  <a:moveTo>
                    <a:pt x="107124" y="94945"/>
                  </a:moveTo>
                  <a:lnTo>
                    <a:pt x="70307" y="94945"/>
                  </a:lnTo>
                  <a:lnTo>
                    <a:pt x="70307" y="135331"/>
                  </a:lnTo>
                  <a:lnTo>
                    <a:pt x="107124" y="135331"/>
                  </a:lnTo>
                  <a:lnTo>
                    <a:pt x="107124" y="94945"/>
                  </a:lnTo>
                  <a:close/>
                </a:path>
                <a:path w="177800" h="160655">
                  <a:moveTo>
                    <a:pt x="177431" y="23152"/>
                  </a:moveTo>
                  <a:lnTo>
                    <a:pt x="136867" y="23152"/>
                  </a:lnTo>
                  <a:lnTo>
                    <a:pt x="136867" y="135331"/>
                  </a:lnTo>
                  <a:lnTo>
                    <a:pt x="177431" y="135331"/>
                  </a:lnTo>
                  <a:lnTo>
                    <a:pt x="177431" y="23152"/>
                  </a:lnTo>
                  <a:close/>
                </a:path>
                <a:path w="177800" h="160655">
                  <a:moveTo>
                    <a:pt x="107124" y="23152"/>
                  </a:moveTo>
                  <a:lnTo>
                    <a:pt x="70307" y="23152"/>
                  </a:lnTo>
                  <a:lnTo>
                    <a:pt x="70307" y="62217"/>
                  </a:lnTo>
                  <a:lnTo>
                    <a:pt x="107124" y="62217"/>
                  </a:lnTo>
                  <a:lnTo>
                    <a:pt x="107124" y="23152"/>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4" name="object 14"/>
            <p:cNvSpPr/>
            <p:nvPr/>
          </p:nvSpPr>
          <p:spPr>
            <a:xfrm>
              <a:off x="4404912" y="1349507"/>
              <a:ext cx="167422" cy="111724"/>
            </a:xfrm>
            <a:custGeom>
              <a:avLst/>
              <a:gdLst/>
              <a:ahLst/>
              <a:cxnLst/>
              <a:rect l="l" t="t" r="r" b="b"/>
              <a:pathLst>
                <a:path w="177800" h="160655">
                  <a:moveTo>
                    <a:pt x="157137" y="0"/>
                  </a:moveTo>
                  <a:lnTo>
                    <a:pt x="20281" y="0"/>
                  </a:lnTo>
                  <a:lnTo>
                    <a:pt x="12403" y="1602"/>
                  </a:lnTo>
                  <a:lnTo>
                    <a:pt x="5954" y="5965"/>
                  </a:lnTo>
                  <a:lnTo>
                    <a:pt x="1599" y="12419"/>
                  </a:lnTo>
                  <a:lnTo>
                    <a:pt x="0" y="20294"/>
                  </a:lnTo>
                  <a:lnTo>
                    <a:pt x="0" y="139979"/>
                  </a:lnTo>
                  <a:lnTo>
                    <a:pt x="1599" y="147852"/>
                  </a:lnTo>
                  <a:lnTo>
                    <a:pt x="5954" y="154301"/>
                  </a:lnTo>
                  <a:lnTo>
                    <a:pt x="12403" y="158660"/>
                  </a:lnTo>
                  <a:lnTo>
                    <a:pt x="20281" y="160261"/>
                  </a:lnTo>
                  <a:lnTo>
                    <a:pt x="157137" y="160261"/>
                  </a:lnTo>
                  <a:lnTo>
                    <a:pt x="165017" y="158660"/>
                  </a:lnTo>
                  <a:lnTo>
                    <a:pt x="171470" y="154301"/>
                  </a:lnTo>
                  <a:lnTo>
                    <a:pt x="175830" y="147852"/>
                  </a:lnTo>
                  <a:lnTo>
                    <a:pt x="177431" y="139979"/>
                  </a:lnTo>
                  <a:lnTo>
                    <a:pt x="177431" y="135331"/>
                  </a:lnTo>
                  <a:lnTo>
                    <a:pt x="40538" y="135331"/>
                  </a:lnTo>
                  <a:lnTo>
                    <a:pt x="40538" y="23152"/>
                  </a:lnTo>
                  <a:lnTo>
                    <a:pt x="177431" y="23152"/>
                  </a:lnTo>
                  <a:lnTo>
                    <a:pt x="177431" y="20294"/>
                  </a:lnTo>
                  <a:lnTo>
                    <a:pt x="175830" y="12419"/>
                  </a:lnTo>
                  <a:lnTo>
                    <a:pt x="171470" y="5965"/>
                  </a:lnTo>
                  <a:lnTo>
                    <a:pt x="165017" y="1602"/>
                  </a:lnTo>
                  <a:lnTo>
                    <a:pt x="157137" y="0"/>
                  </a:lnTo>
                  <a:close/>
                </a:path>
                <a:path w="177800" h="160655">
                  <a:moveTo>
                    <a:pt x="107124" y="94945"/>
                  </a:moveTo>
                  <a:lnTo>
                    <a:pt x="70307" y="94945"/>
                  </a:lnTo>
                  <a:lnTo>
                    <a:pt x="70307" y="135331"/>
                  </a:lnTo>
                  <a:lnTo>
                    <a:pt x="107124" y="135331"/>
                  </a:lnTo>
                  <a:lnTo>
                    <a:pt x="107124" y="94945"/>
                  </a:lnTo>
                  <a:close/>
                </a:path>
                <a:path w="177800" h="160655">
                  <a:moveTo>
                    <a:pt x="177431" y="23152"/>
                  </a:moveTo>
                  <a:lnTo>
                    <a:pt x="136867" y="23152"/>
                  </a:lnTo>
                  <a:lnTo>
                    <a:pt x="136867" y="135331"/>
                  </a:lnTo>
                  <a:lnTo>
                    <a:pt x="177431" y="135331"/>
                  </a:lnTo>
                  <a:lnTo>
                    <a:pt x="177431" y="23152"/>
                  </a:lnTo>
                  <a:close/>
                </a:path>
                <a:path w="177800" h="160655">
                  <a:moveTo>
                    <a:pt x="107124" y="23152"/>
                  </a:moveTo>
                  <a:lnTo>
                    <a:pt x="70307" y="23152"/>
                  </a:lnTo>
                  <a:lnTo>
                    <a:pt x="70307" y="62217"/>
                  </a:lnTo>
                  <a:lnTo>
                    <a:pt x="107124" y="62217"/>
                  </a:lnTo>
                  <a:lnTo>
                    <a:pt x="107124" y="23152"/>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20" name="object 20"/>
            <p:cNvSpPr/>
            <p:nvPr/>
          </p:nvSpPr>
          <p:spPr>
            <a:xfrm flipV="1">
              <a:off x="3665316" y="2225865"/>
              <a:ext cx="201395" cy="200392"/>
            </a:xfrm>
            <a:custGeom>
              <a:avLst/>
              <a:gdLst/>
              <a:ahLst/>
              <a:cxnLst/>
              <a:rect l="l" t="t" r="r" b="b"/>
              <a:pathLst>
                <a:path w="95885" h="178435">
                  <a:moveTo>
                    <a:pt x="0" y="0"/>
                  </a:moveTo>
                  <a:lnTo>
                    <a:pt x="95656" y="88938"/>
                  </a:lnTo>
                  <a:lnTo>
                    <a:pt x="0" y="177863"/>
                  </a:lnTo>
                </a:path>
              </a:pathLst>
            </a:custGeom>
            <a:ln w="54343">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grpSp>
      <p:grpSp>
        <p:nvGrpSpPr>
          <p:cNvPr id="87" name="Group 86"/>
          <p:cNvGrpSpPr/>
          <p:nvPr/>
        </p:nvGrpSpPr>
        <p:grpSpPr>
          <a:xfrm>
            <a:off x="2773070" y="1084892"/>
            <a:ext cx="534324" cy="427436"/>
            <a:chOff x="2779206" y="1192701"/>
            <a:chExt cx="534324" cy="427436"/>
          </a:xfrm>
        </p:grpSpPr>
        <p:sp>
          <p:nvSpPr>
            <p:cNvPr id="21" name="object 21"/>
            <p:cNvSpPr/>
            <p:nvPr/>
          </p:nvSpPr>
          <p:spPr>
            <a:xfrm>
              <a:off x="2779206" y="1192701"/>
              <a:ext cx="229605" cy="184145"/>
            </a:xfrm>
            <a:custGeom>
              <a:avLst/>
              <a:gdLst/>
              <a:ahLst/>
              <a:cxnLst/>
              <a:rect l="l" t="t" r="r" b="b"/>
              <a:pathLst>
                <a:path w="243839" h="264794">
                  <a:moveTo>
                    <a:pt x="67005" y="132740"/>
                  </a:moveTo>
                  <a:lnTo>
                    <a:pt x="30954" y="145218"/>
                  </a:lnTo>
                  <a:lnTo>
                    <a:pt x="3759" y="184492"/>
                  </a:lnTo>
                  <a:lnTo>
                    <a:pt x="0" y="264452"/>
                  </a:lnTo>
                  <a:lnTo>
                    <a:pt x="243433" y="264452"/>
                  </a:lnTo>
                  <a:lnTo>
                    <a:pt x="241714" y="227888"/>
                  </a:lnTo>
                  <a:lnTo>
                    <a:pt x="171246" y="227888"/>
                  </a:lnTo>
                  <a:lnTo>
                    <a:pt x="171246" y="212293"/>
                  </a:lnTo>
                  <a:lnTo>
                    <a:pt x="155651" y="212293"/>
                  </a:lnTo>
                  <a:lnTo>
                    <a:pt x="155651" y="195198"/>
                  </a:lnTo>
                  <a:lnTo>
                    <a:pt x="171246" y="195198"/>
                  </a:lnTo>
                  <a:lnTo>
                    <a:pt x="171246" y="188290"/>
                  </a:lnTo>
                  <a:lnTo>
                    <a:pt x="121716" y="188290"/>
                  </a:lnTo>
                  <a:lnTo>
                    <a:pt x="67005" y="132740"/>
                  </a:lnTo>
                  <a:close/>
                </a:path>
                <a:path w="243839" h="264794">
                  <a:moveTo>
                    <a:pt x="238464" y="179616"/>
                  </a:moveTo>
                  <a:lnTo>
                    <a:pt x="188328" y="179616"/>
                  </a:lnTo>
                  <a:lnTo>
                    <a:pt x="188328" y="195198"/>
                  </a:lnTo>
                  <a:lnTo>
                    <a:pt x="203923" y="195198"/>
                  </a:lnTo>
                  <a:lnTo>
                    <a:pt x="203923" y="212293"/>
                  </a:lnTo>
                  <a:lnTo>
                    <a:pt x="188328" y="212293"/>
                  </a:lnTo>
                  <a:lnTo>
                    <a:pt x="188328" y="227888"/>
                  </a:lnTo>
                  <a:lnTo>
                    <a:pt x="241714" y="227888"/>
                  </a:lnTo>
                  <a:lnTo>
                    <a:pt x="239674" y="184492"/>
                  </a:lnTo>
                  <a:lnTo>
                    <a:pt x="238464" y="179616"/>
                  </a:lnTo>
                  <a:close/>
                </a:path>
                <a:path w="243839" h="264794">
                  <a:moveTo>
                    <a:pt x="176428" y="132740"/>
                  </a:moveTo>
                  <a:lnTo>
                    <a:pt x="121716" y="188290"/>
                  </a:lnTo>
                  <a:lnTo>
                    <a:pt x="171246" y="188290"/>
                  </a:lnTo>
                  <a:lnTo>
                    <a:pt x="171246" y="179616"/>
                  </a:lnTo>
                  <a:lnTo>
                    <a:pt x="238464" y="179616"/>
                  </a:lnTo>
                  <a:lnTo>
                    <a:pt x="235500" y="167692"/>
                  </a:lnTo>
                  <a:lnTo>
                    <a:pt x="225995" y="154743"/>
                  </a:lnTo>
                  <a:lnTo>
                    <a:pt x="212457" y="145212"/>
                  </a:lnTo>
                  <a:lnTo>
                    <a:pt x="196164" y="138671"/>
                  </a:lnTo>
                  <a:lnTo>
                    <a:pt x="176428" y="132740"/>
                  </a:lnTo>
                  <a:close/>
                </a:path>
                <a:path w="243839" h="264794">
                  <a:moveTo>
                    <a:pt x="121716" y="0"/>
                  </a:moveTo>
                  <a:lnTo>
                    <a:pt x="75178" y="23676"/>
                  </a:lnTo>
                  <a:lnTo>
                    <a:pt x="69535" y="56171"/>
                  </a:lnTo>
                  <a:lnTo>
                    <a:pt x="70953" y="73863"/>
                  </a:lnTo>
                  <a:lnTo>
                    <a:pt x="84099" y="112906"/>
                  </a:lnTo>
                  <a:lnTo>
                    <a:pt x="120789" y="131927"/>
                  </a:lnTo>
                  <a:lnTo>
                    <a:pt x="122643" y="131927"/>
                  </a:lnTo>
                  <a:lnTo>
                    <a:pt x="159332" y="112906"/>
                  </a:lnTo>
                  <a:lnTo>
                    <a:pt x="172485" y="73863"/>
                  </a:lnTo>
                  <a:lnTo>
                    <a:pt x="173903" y="56171"/>
                  </a:lnTo>
                  <a:lnTo>
                    <a:pt x="173748" y="42087"/>
                  </a:lnTo>
                  <a:lnTo>
                    <a:pt x="168256" y="23676"/>
                  </a:lnTo>
                  <a:lnTo>
                    <a:pt x="156614" y="10523"/>
                  </a:lnTo>
                  <a:lnTo>
                    <a:pt x="140532" y="2631"/>
                  </a:lnTo>
                  <a:lnTo>
                    <a:pt x="121716" y="0"/>
                  </a:lnTo>
                  <a:close/>
                </a:path>
              </a:pathLst>
            </a:custGeom>
            <a:solidFill>
              <a:srgbClr val="FFFFFF"/>
            </a:solidFill>
            <a:ln>
              <a:solidFill>
                <a:schemeClr val="accent1"/>
              </a:solidFill>
            </a:ln>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sp>
          <p:nvSpPr>
            <p:cNvPr id="22" name="object 22"/>
            <p:cNvSpPr/>
            <p:nvPr/>
          </p:nvSpPr>
          <p:spPr>
            <a:xfrm>
              <a:off x="3083925" y="1192701"/>
              <a:ext cx="229605" cy="184145"/>
            </a:xfrm>
            <a:custGeom>
              <a:avLst/>
              <a:gdLst/>
              <a:ahLst/>
              <a:cxnLst/>
              <a:rect l="l" t="t" r="r" b="b"/>
              <a:pathLst>
                <a:path w="243839" h="264794">
                  <a:moveTo>
                    <a:pt x="67005" y="132740"/>
                  </a:moveTo>
                  <a:lnTo>
                    <a:pt x="30954" y="145218"/>
                  </a:lnTo>
                  <a:lnTo>
                    <a:pt x="3759" y="184492"/>
                  </a:lnTo>
                  <a:lnTo>
                    <a:pt x="0" y="264452"/>
                  </a:lnTo>
                  <a:lnTo>
                    <a:pt x="243433" y="264452"/>
                  </a:lnTo>
                  <a:lnTo>
                    <a:pt x="241714" y="227888"/>
                  </a:lnTo>
                  <a:lnTo>
                    <a:pt x="171246" y="227888"/>
                  </a:lnTo>
                  <a:lnTo>
                    <a:pt x="171246" y="212293"/>
                  </a:lnTo>
                  <a:lnTo>
                    <a:pt x="155651" y="212293"/>
                  </a:lnTo>
                  <a:lnTo>
                    <a:pt x="155651" y="195198"/>
                  </a:lnTo>
                  <a:lnTo>
                    <a:pt x="171246" y="195198"/>
                  </a:lnTo>
                  <a:lnTo>
                    <a:pt x="171246" y="188290"/>
                  </a:lnTo>
                  <a:lnTo>
                    <a:pt x="121716" y="188290"/>
                  </a:lnTo>
                  <a:lnTo>
                    <a:pt x="67005" y="132740"/>
                  </a:lnTo>
                  <a:close/>
                </a:path>
                <a:path w="243839" h="264794">
                  <a:moveTo>
                    <a:pt x="238464" y="179616"/>
                  </a:moveTo>
                  <a:lnTo>
                    <a:pt x="188328" y="179616"/>
                  </a:lnTo>
                  <a:lnTo>
                    <a:pt x="188328" y="195198"/>
                  </a:lnTo>
                  <a:lnTo>
                    <a:pt x="203923" y="195198"/>
                  </a:lnTo>
                  <a:lnTo>
                    <a:pt x="203923" y="212293"/>
                  </a:lnTo>
                  <a:lnTo>
                    <a:pt x="188328" y="212293"/>
                  </a:lnTo>
                  <a:lnTo>
                    <a:pt x="188328" y="227888"/>
                  </a:lnTo>
                  <a:lnTo>
                    <a:pt x="241714" y="227888"/>
                  </a:lnTo>
                  <a:lnTo>
                    <a:pt x="239674" y="184492"/>
                  </a:lnTo>
                  <a:lnTo>
                    <a:pt x="238464" y="179616"/>
                  </a:lnTo>
                  <a:close/>
                </a:path>
                <a:path w="243839" h="264794">
                  <a:moveTo>
                    <a:pt x="176428" y="132740"/>
                  </a:moveTo>
                  <a:lnTo>
                    <a:pt x="121716" y="188290"/>
                  </a:lnTo>
                  <a:lnTo>
                    <a:pt x="171246" y="188290"/>
                  </a:lnTo>
                  <a:lnTo>
                    <a:pt x="171246" y="179616"/>
                  </a:lnTo>
                  <a:lnTo>
                    <a:pt x="238464" y="179616"/>
                  </a:lnTo>
                  <a:lnTo>
                    <a:pt x="235500" y="167692"/>
                  </a:lnTo>
                  <a:lnTo>
                    <a:pt x="225995" y="154743"/>
                  </a:lnTo>
                  <a:lnTo>
                    <a:pt x="212457" y="145212"/>
                  </a:lnTo>
                  <a:lnTo>
                    <a:pt x="196164" y="138671"/>
                  </a:lnTo>
                  <a:lnTo>
                    <a:pt x="176428" y="132740"/>
                  </a:lnTo>
                  <a:close/>
                </a:path>
                <a:path w="243839" h="264794">
                  <a:moveTo>
                    <a:pt x="121716" y="0"/>
                  </a:moveTo>
                  <a:lnTo>
                    <a:pt x="75178" y="23676"/>
                  </a:lnTo>
                  <a:lnTo>
                    <a:pt x="69535" y="56171"/>
                  </a:lnTo>
                  <a:lnTo>
                    <a:pt x="70953" y="73863"/>
                  </a:lnTo>
                  <a:lnTo>
                    <a:pt x="84099" y="112906"/>
                  </a:lnTo>
                  <a:lnTo>
                    <a:pt x="120789" y="131927"/>
                  </a:lnTo>
                  <a:lnTo>
                    <a:pt x="122643" y="131927"/>
                  </a:lnTo>
                  <a:lnTo>
                    <a:pt x="159332" y="112906"/>
                  </a:lnTo>
                  <a:lnTo>
                    <a:pt x="172485" y="73863"/>
                  </a:lnTo>
                  <a:lnTo>
                    <a:pt x="173903" y="56171"/>
                  </a:lnTo>
                  <a:lnTo>
                    <a:pt x="173748" y="42087"/>
                  </a:lnTo>
                  <a:lnTo>
                    <a:pt x="168256" y="23676"/>
                  </a:lnTo>
                  <a:lnTo>
                    <a:pt x="156614" y="10523"/>
                  </a:lnTo>
                  <a:lnTo>
                    <a:pt x="140532" y="2631"/>
                  </a:lnTo>
                  <a:lnTo>
                    <a:pt x="121716"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23" name="object 23"/>
            <p:cNvSpPr/>
            <p:nvPr/>
          </p:nvSpPr>
          <p:spPr>
            <a:xfrm>
              <a:off x="3083925" y="1435992"/>
              <a:ext cx="229605" cy="184145"/>
            </a:xfrm>
            <a:custGeom>
              <a:avLst/>
              <a:gdLst/>
              <a:ahLst/>
              <a:cxnLst/>
              <a:rect l="l" t="t" r="r" b="b"/>
              <a:pathLst>
                <a:path w="243839" h="264794">
                  <a:moveTo>
                    <a:pt x="67005" y="132740"/>
                  </a:moveTo>
                  <a:lnTo>
                    <a:pt x="30954" y="145218"/>
                  </a:lnTo>
                  <a:lnTo>
                    <a:pt x="3759" y="184492"/>
                  </a:lnTo>
                  <a:lnTo>
                    <a:pt x="0" y="264452"/>
                  </a:lnTo>
                  <a:lnTo>
                    <a:pt x="243433" y="264452"/>
                  </a:lnTo>
                  <a:lnTo>
                    <a:pt x="241714" y="227888"/>
                  </a:lnTo>
                  <a:lnTo>
                    <a:pt x="171246" y="227888"/>
                  </a:lnTo>
                  <a:lnTo>
                    <a:pt x="171246" y="212293"/>
                  </a:lnTo>
                  <a:lnTo>
                    <a:pt x="155651" y="212293"/>
                  </a:lnTo>
                  <a:lnTo>
                    <a:pt x="155651" y="195198"/>
                  </a:lnTo>
                  <a:lnTo>
                    <a:pt x="171246" y="195198"/>
                  </a:lnTo>
                  <a:lnTo>
                    <a:pt x="171246" y="188290"/>
                  </a:lnTo>
                  <a:lnTo>
                    <a:pt x="121716" y="188290"/>
                  </a:lnTo>
                  <a:lnTo>
                    <a:pt x="67005" y="132740"/>
                  </a:lnTo>
                  <a:close/>
                </a:path>
                <a:path w="243839" h="264794">
                  <a:moveTo>
                    <a:pt x="238464" y="179616"/>
                  </a:moveTo>
                  <a:lnTo>
                    <a:pt x="188328" y="179616"/>
                  </a:lnTo>
                  <a:lnTo>
                    <a:pt x="188328" y="195198"/>
                  </a:lnTo>
                  <a:lnTo>
                    <a:pt x="203923" y="195198"/>
                  </a:lnTo>
                  <a:lnTo>
                    <a:pt x="203923" y="212293"/>
                  </a:lnTo>
                  <a:lnTo>
                    <a:pt x="188328" y="212293"/>
                  </a:lnTo>
                  <a:lnTo>
                    <a:pt x="188328" y="227888"/>
                  </a:lnTo>
                  <a:lnTo>
                    <a:pt x="241714" y="227888"/>
                  </a:lnTo>
                  <a:lnTo>
                    <a:pt x="239674" y="184492"/>
                  </a:lnTo>
                  <a:lnTo>
                    <a:pt x="238464" y="179616"/>
                  </a:lnTo>
                  <a:close/>
                </a:path>
                <a:path w="243839" h="264794">
                  <a:moveTo>
                    <a:pt x="176428" y="132740"/>
                  </a:moveTo>
                  <a:lnTo>
                    <a:pt x="121716" y="188290"/>
                  </a:lnTo>
                  <a:lnTo>
                    <a:pt x="171246" y="188290"/>
                  </a:lnTo>
                  <a:lnTo>
                    <a:pt x="171246" y="179616"/>
                  </a:lnTo>
                  <a:lnTo>
                    <a:pt x="238464" y="179616"/>
                  </a:lnTo>
                  <a:lnTo>
                    <a:pt x="235500" y="167692"/>
                  </a:lnTo>
                  <a:lnTo>
                    <a:pt x="225995" y="154743"/>
                  </a:lnTo>
                  <a:lnTo>
                    <a:pt x="212457" y="145212"/>
                  </a:lnTo>
                  <a:lnTo>
                    <a:pt x="196164" y="138671"/>
                  </a:lnTo>
                  <a:lnTo>
                    <a:pt x="176428" y="132740"/>
                  </a:lnTo>
                  <a:close/>
                </a:path>
                <a:path w="243839" h="264794">
                  <a:moveTo>
                    <a:pt x="121716" y="0"/>
                  </a:moveTo>
                  <a:lnTo>
                    <a:pt x="75178" y="23676"/>
                  </a:lnTo>
                  <a:lnTo>
                    <a:pt x="69535" y="56171"/>
                  </a:lnTo>
                  <a:lnTo>
                    <a:pt x="70953" y="73863"/>
                  </a:lnTo>
                  <a:lnTo>
                    <a:pt x="84099" y="112906"/>
                  </a:lnTo>
                  <a:lnTo>
                    <a:pt x="120789" y="131927"/>
                  </a:lnTo>
                  <a:lnTo>
                    <a:pt x="122643" y="131927"/>
                  </a:lnTo>
                  <a:lnTo>
                    <a:pt x="159332" y="112906"/>
                  </a:lnTo>
                  <a:lnTo>
                    <a:pt x="172485" y="73863"/>
                  </a:lnTo>
                  <a:lnTo>
                    <a:pt x="173903" y="56171"/>
                  </a:lnTo>
                  <a:lnTo>
                    <a:pt x="173748" y="42087"/>
                  </a:lnTo>
                  <a:lnTo>
                    <a:pt x="168256" y="23676"/>
                  </a:lnTo>
                  <a:lnTo>
                    <a:pt x="156614" y="10523"/>
                  </a:lnTo>
                  <a:lnTo>
                    <a:pt x="140532" y="2631"/>
                  </a:lnTo>
                  <a:lnTo>
                    <a:pt x="121716"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24" name="object 24"/>
            <p:cNvSpPr/>
            <p:nvPr/>
          </p:nvSpPr>
          <p:spPr>
            <a:xfrm>
              <a:off x="2785777" y="1435992"/>
              <a:ext cx="229605" cy="184145"/>
            </a:xfrm>
            <a:custGeom>
              <a:avLst/>
              <a:gdLst/>
              <a:ahLst/>
              <a:cxnLst/>
              <a:rect l="l" t="t" r="r" b="b"/>
              <a:pathLst>
                <a:path w="243839" h="264794">
                  <a:moveTo>
                    <a:pt x="67005" y="132740"/>
                  </a:moveTo>
                  <a:lnTo>
                    <a:pt x="30954" y="145218"/>
                  </a:lnTo>
                  <a:lnTo>
                    <a:pt x="3759" y="184492"/>
                  </a:lnTo>
                  <a:lnTo>
                    <a:pt x="0" y="264452"/>
                  </a:lnTo>
                  <a:lnTo>
                    <a:pt x="243433" y="264452"/>
                  </a:lnTo>
                  <a:lnTo>
                    <a:pt x="241714" y="227888"/>
                  </a:lnTo>
                  <a:lnTo>
                    <a:pt x="171246" y="227888"/>
                  </a:lnTo>
                  <a:lnTo>
                    <a:pt x="171246" y="212293"/>
                  </a:lnTo>
                  <a:lnTo>
                    <a:pt x="155651" y="212293"/>
                  </a:lnTo>
                  <a:lnTo>
                    <a:pt x="155651" y="195198"/>
                  </a:lnTo>
                  <a:lnTo>
                    <a:pt x="171246" y="195198"/>
                  </a:lnTo>
                  <a:lnTo>
                    <a:pt x="171246" y="188290"/>
                  </a:lnTo>
                  <a:lnTo>
                    <a:pt x="121716" y="188290"/>
                  </a:lnTo>
                  <a:lnTo>
                    <a:pt x="67005" y="132740"/>
                  </a:lnTo>
                  <a:close/>
                </a:path>
                <a:path w="243839" h="264794">
                  <a:moveTo>
                    <a:pt x="238464" y="179616"/>
                  </a:moveTo>
                  <a:lnTo>
                    <a:pt x="188328" y="179616"/>
                  </a:lnTo>
                  <a:lnTo>
                    <a:pt x="188328" y="195198"/>
                  </a:lnTo>
                  <a:lnTo>
                    <a:pt x="203923" y="195198"/>
                  </a:lnTo>
                  <a:lnTo>
                    <a:pt x="203923" y="212293"/>
                  </a:lnTo>
                  <a:lnTo>
                    <a:pt x="188328" y="212293"/>
                  </a:lnTo>
                  <a:lnTo>
                    <a:pt x="188328" y="227888"/>
                  </a:lnTo>
                  <a:lnTo>
                    <a:pt x="241714" y="227888"/>
                  </a:lnTo>
                  <a:lnTo>
                    <a:pt x="239674" y="184492"/>
                  </a:lnTo>
                  <a:lnTo>
                    <a:pt x="238464" y="179616"/>
                  </a:lnTo>
                  <a:close/>
                </a:path>
                <a:path w="243839" h="264794">
                  <a:moveTo>
                    <a:pt x="176428" y="132740"/>
                  </a:moveTo>
                  <a:lnTo>
                    <a:pt x="121716" y="188290"/>
                  </a:lnTo>
                  <a:lnTo>
                    <a:pt x="171246" y="188290"/>
                  </a:lnTo>
                  <a:lnTo>
                    <a:pt x="171246" y="179616"/>
                  </a:lnTo>
                  <a:lnTo>
                    <a:pt x="238464" y="179616"/>
                  </a:lnTo>
                  <a:lnTo>
                    <a:pt x="235500" y="167692"/>
                  </a:lnTo>
                  <a:lnTo>
                    <a:pt x="225995" y="154743"/>
                  </a:lnTo>
                  <a:lnTo>
                    <a:pt x="212457" y="145212"/>
                  </a:lnTo>
                  <a:lnTo>
                    <a:pt x="196164" y="138671"/>
                  </a:lnTo>
                  <a:lnTo>
                    <a:pt x="176428" y="132740"/>
                  </a:lnTo>
                  <a:close/>
                </a:path>
                <a:path w="243839" h="264794">
                  <a:moveTo>
                    <a:pt x="121716" y="0"/>
                  </a:moveTo>
                  <a:lnTo>
                    <a:pt x="75178" y="23676"/>
                  </a:lnTo>
                  <a:lnTo>
                    <a:pt x="69535" y="56171"/>
                  </a:lnTo>
                  <a:lnTo>
                    <a:pt x="70953" y="73863"/>
                  </a:lnTo>
                  <a:lnTo>
                    <a:pt x="84099" y="112906"/>
                  </a:lnTo>
                  <a:lnTo>
                    <a:pt x="120789" y="131927"/>
                  </a:lnTo>
                  <a:lnTo>
                    <a:pt x="122643" y="131927"/>
                  </a:lnTo>
                  <a:lnTo>
                    <a:pt x="159332" y="112906"/>
                  </a:lnTo>
                  <a:lnTo>
                    <a:pt x="172485" y="73863"/>
                  </a:lnTo>
                  <a:lnTo>
                    <a:pt x="173903" y="56171"/>
                  </a:lnTo>
                  <a:lnTo>
                    <a:pt x="173748" y="42087"/>
                  </a:lnTo>
                  <a:lnTo>
                    <a:pt x="168256" y="23676"/>
                  </a:lnTo>
                  <a:lnTo>
                    <a:pt x="156614" y="10523"/>
                  </a:lnTo>
                  <a:lnTo>
                    <a:pt x="140532" y="2631"/>
                  </a:lnTo>
                  <a:lnTo>
                    <a:pt x="121716"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grpSp>
      <p:sp>
        <p:nvSpPr>
          <p:cNvPr id="25" name="object 25"/>
          <p:cNvSpPr txBox="1"/>
          <p:nvPr/>
        </p:nvSpPr>
        <p:spPr>
          <a:xfrm>
            <a:off x="2129721" y="4258540"/>
            <a:ext cx="825742" cy="589150"/>
          </a:xfrm>
          <a:prstGeom prst="rect">
            <a:avLst/>
          </a:prstGeom>
        </p:spPr>
        <p:txBody>
          <a:bodyPr vert="horz" wrap="square" lIns="0" tIns="6872" rIns="0" bIns="0" rtlCol="0">
            <a:spAutoFit/>
          </a:bodyPr>
          <a:lstStyle/>
          <a:p>
            <a:pPr marR="1031" algn="ctr" defTabSz="522305">
              <a:lnSpc>
                <a:spcPts val="2370"/>
              </a:lnSpc>
              <a:spcBef>
                <a:spcPts val="54"/>
              </a:spcBef>
            </a:pPr>
            <a:r>
              <a:rPr sz="2800" b="1" spc="-106" dirty="0">
                <a:solidFill>
                  <a:schemeClr val="accent1"/>
                </a:solidFill>
                <a:latin typeface="Arial" panose="020B0604020202020204" pitchFamily="34" charset="0"/>
                <a:cs typeface="Arial" panose="020B0604020202020204" pitchFamily="34" charset="0"/>
              </a:rPr>
              <a:t>13</a:t>
            </a:r>
            <a:endParaRPr sz="2800" dirty="0">
              <a:solidFill>
                <a:schemeClr val="accent1"/>
              </a:solidFill>
              <a:latin typeface="Arial" panose="020B0604020202020204" pitchFamily="34" charset="0"/>
              <a:cs typeface="Arial" panose="020B0604020202020204" pitchFamily="34" charset="0"/>
            </a:endParaRPr>
          </a:p>
          <a:p>
            <a:pPr algn="ctr" defTabSz="522305">
              <a:lnSpc>
                <a:spcPts val="682"/>
              </a:lnSpc>
            </a:pPr>
            <a:r>
              <a:rPr sz="1200" spc="-5" dirty="0">
                <a:solidFill>
                  <a:schemeClr val="accent1"/>
                </a:solidFill>
                <a:latin typeface="Arial" panose="020B0604020202020204" pitchFamily="34" charset="0"/>
                <a:cs typeface="Arial" panose="020B0604020202020204" pitchFamily="34" charset="0"/>
              </a:rPr>
              <a:t>community</a:t>
            </a:r>
            <a:endParaRPr sz="1200" dirty="0">
              <a:solidFill>
                <a:schemeClr val="accent1"/>
              </a:solidFill>
              <a:latin typeface="Arial" panose="020B0604020202020204" pitchFamily="34" charset="0"/>
              <a:cs typeface="Arial" panose="020B0604020202020204" pitchFamily="34" charset="0"/>
            </a:endParaRPr>
          </a:p>
          <a:p>
            <a:pPr algn="ctr" defTabSz="522305">
              <a:spcBef>
                <a:spcPts val="22"/>
              </a:spcBef>
            </a:pPr>
            <a:r>
              <a:rPr sz="1200" spc="-14" dirty="0">
                <a:solidFill>
                  <a:schemeClr val="accent1"/>
                </a:solidFill>
                <a:latin typeface="Arial" panose="020B0604020202020204" pitchFamily="34" charset="0"/>
                <a:cs typeface="Arial" panose="020B0604020202020204" pitchFamily="34" charset="0"/>
              </a:rPr>
              <a:t>hospitals</a:t>
            </a:r>
            <a:endParaRPr sz="1200" dirty="0">
              <a:solidFill>
                <a:schemeClr val="accent1"/>
              </a:solidFill>
              <a:latin typeface="Arial" panose="020B0604020202020204" pitchFamily="34" charset="0"/>
              <a:cs typeface="Arial" panose="020B0604020202020204" pitchFamily="34" charset="0"/>
            </a:endParaRPr>
          </a:p>
        </p:txBody>
      </p:sp>
      <p:grpSp>
        <p:nvGrpSpPr>
          <p:cNvPr id="84" name="Group 83"/>
          <p:cNvGrpSpPr/>
          <p:nvPr/>
        </p:nvGrpSpPr>
        <p:grpSpPr>
          <a:xfrm>
            <a:off x="2277196" y="3670374"/>
            <a:ext cx="579993" cy="430112"/>
            <a:chOff x="2334826" y="3056726"/>
            <a:chExt cx="579993" cy="430112"/>
          </a:xfrm>
        </p:grpSpPr>
        <p:sp>
          <p:nvSpPr>
            <p:cNvPr id="26" name="object 26"/>
            <p:cNvSpPr/>
            <p:nvPr/>
          </p:nvSpPr>
          <p:spPr>
            <a:xfrm>
              <a:off x="2334826" y="3056726"/>
              <a:ext cx="579993" cy="430112"/>
            </a:xfrm>
            <a:custGeom>
              <a:avLst/>
              <a:gdLst/>
              <a:ahLst/>
              <a:cxnLst/>
              <a:rect l="l" t="t" r="r" b="b"/>
              <a:pathLst>
                <a:path w="615950" h="618489">
                  <a:moveTo>
                    <a:pt x="437857" y="0"/>
                  </a:moveTo>
                  <a:lnTo>
                    <a:pt x="177749" y="0"/>
                  </a:lnTo>
                  <a:lnTo>
                    <a:pt x="177749" y="160400"/>
                  </a:lnTo>
                  <a:lnTo>
                    <a:pt x="0" y="160400"/>
                  </a:lnTo>
                  <a:lnTo>
                    <a:pt x="0" y="618197"/>
                  </a:lnTo>
                  <a:lnTo>
                    <a:pt x="615594" y="618197"/>
                  </a:lnTo>
                  <a:lnTo>
                    <a:pt x="615594" y="576580"/>
                  </a:lnTo>
                  <a:lnTo>
                    <a:pt x="41617" y="576580"/>
                  </a:lnTo>
                  <a:lnTo>
                    <a:pt x="41617" y="201155"/>
                  </a:lnTo>
                  <a:lnTo>
                    <a:pt x="219367" y="201155"/>
                  </a:lnTo>
                  <a:lnTo>
                    <a:pt x="219367" y="40754"/>
                  </a:lnTo>
                  <a:lnTo>
                    <a:pt x="437857" y="40754"/>
                  </a:lnTo>
                  <a:lnTo>
                    <a:pt x="437857" y="0"/>
                  </a:lnTo>
                  <a:close/>
                </a:path>
                <a:path w="615950" h="618489">
                  <a:moveTo>
                    <a:pt x="352767" y="477735"/>
                  </a:moveTo>
                  <a:lnTo>
                    <a:pt x="262610" y="477735"/>
                  </a:lnTo>
                  <a:lnTo>
                    <a:pt x="250166" y="480675"/>
                  </a:lnTo>
                  <a:lnTo>
                    <a:pt x="240001" y="488705"/>
                  </a:lnTo>
                  <a:lnTo>
                    <a:pt x="233146" y="500645"/>
                  </a:lnTo>
                  <a:lnTo>
                    <a:pt x="230632" y="515315"/>
                  </a:lnTo>
                  <a:lnTo>
                    <a:pt x="230632" y="576580"/>
                  </a:lnTo>
                  <a:lnTo>
                    <a:pt x="384975" y="576580"/>
                  </a:lnTo>
                  <a:lnTo>
                    <a:pt x="384975" y="515315"/>
                  </a:lnTo>
                  <a:lnTo>
                    <a:pt x="382425" y="500645"/>
                  </a:lnTo>
                  <a:lnTo>
                    <a:pt x="375491" y="488705"/>
                  </a:lnTo>
                  <a:lnTo>
                    <a:pt x="365247" y="480675"/>
                  </a:lnTo>
                  <a:lnTo>
                    <a:pt x="352767" y="477735"/>
                  </a:lnTo>
                  <a:close/>
                </a:path>
                <a:path w="615950" h="618489">
                  <a:moveTo>
                    <a:pt x="437857" y="40754"/>
                  </a:moveTo>
                  <a:lnTo>
                    <a:pt x="396240" y="40754"/>
                  </a:lnTo>
                  <a:lnTo>
                    <a:pt x="396240" y="201155"/>
                  </a:lnTo>
                  <a:lnTo>
                    <a:pt x="573989" y="201155"/>
                  </a:lnTo>
                  <a:lnTo>
                    <a:pt x="573989" y="576580"/>
                  </a:lnTo>
                  <a:lnTo>
                    <a:pt x="615594" y="576580"/>
                  </a:lnTo>
                  <a:lnTo>
                    <a:pt x="615594" y="160400"/>
                  </a:lnTo>
                  <a:lnTo>
                    <a:pt x="437857" y="160400"/>
                  </a:lnTo>
                  <a:lnTo>
                    <a:pt x="437857" y="40754"/>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27" name="object 27"/>
            <p:cNvSpPr/>
            <p:nvPr/>
          </p:nvSpPr>
          <p:spPr>
            <a:xfrm>
              <a:off x="2607517" y="3161937"/>
              <a:ext cx="35279" cy="0"/>
            </a:xfrm>
            <a:custGeom>
              <a:avLst/>
              <a:gdLst/>
              <a:ahLst/>
              <a:cxnLst/>
              <a:rect l="l" t="t" r="r" b="b"/>
              <a:pathLst>
                <a:path w="37464">
                  <a:moveTo>
                    <a:pt x="0" y="0"/>
                  </a:moveTo>
                  <a:lnTo>
                    <a:pt x="37274" y="0"/>
                  </a:lnTo>
                </a:path>
              </a:pathLst>
            </a:custGeom>
            <a:ln w="33820">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28" name="object 28"/>
            <p:cNvSpPr/>
            <p:nvPr/>
          </p:nvSpPr>
          <p:spPr>
            <a:xfrm>
              <a:off x="2575665" y="3137517"/>
              <a:ext cx="99257" cy="0"/>
            </a:xfrm>
            <a:custGeom>
              <a:avLst/>
              <a:gdLst/>
              <a:ahLst/>
              <a:cxnLst/>
              <a:rect l="l" t="t" r="r" b="b"/>
              <a:pathLst>
                <a:path w="105410">
                  <a:moveTo>
                    <a:pt x="0" y="0"/>
                  </a:moveTo>
                  <a:lnTo>
                    <a:pt x="104914" y="0"/>
                  </a:lnTo>
                </a:path>
              </a:pathLst>
            </a:custGeom>
            <a:ln w="36410">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29" name="object 29"/>
            <p:cNvSpPr/>
            <p:nvPr/>
          </p:nvSpPr>
          <p:spPr>
            <a:xfrm>
              <a:off x="2607517" y="3112497"/>
              <a:ext cx="35279" cy="0"/>
            </a:xfrm>
            <a:custGeom>
              <a:avLst/>
              <a:gdLst/>
              <a:ahLst/>
              <a:cxnLst/>
              <a:rect l="l" t="t" r="r" b="b"/>
              <a:pathLst>
                <a:path w="37464">
                  <a:moveTo>
                    <a:pt x="0" y="0"/>
                  </a:moveTo>
                  <a:lnTo>
                    <a:pt x="37274" y="0"/>
                  </a:lnTo>
                </a:path>
              </a:pathLst>
            </a:custGeom>
            <a:ln w="35547">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30" name="object 30"/>
            <p:cNvSpPr/>
            <p:nvPr/>
          </p:nvSpPr>
          <p:spPr>
            <a:xfrm>
              <a:off x="2412389" y="3230373"/>
              <a:ext cx="72948" cy="53875"/>
            </a:xfrm>
            <a:custGeom>
              <a:avLst/>
              <a:gdLst/>
              <a:ahLst/>
              <a:cxnLst/>
              <a:rect l="l" t="t" r="r" b="b"/>
              <a:pathLst>
                <a:path w="77469" h="77470">
                  <a:moveTo>
                    <a:pt x="77165" y="0"/>
                  </a:moveTo>
                  <a:lnTo>
                    <a:pt x="0" y="0"/>
                  </a:lnTo>
                  <a:lnTo>
                    <a:pt x="0" y="77165"/>
                  </a:lnTo>
                  <a:lnTo>
                    <a:pt x="77165" y="77165"/>
                  </a:lnTo>
                  <a:lnTo>
                    <a:pt x="77165" y="0"/>
                  </a:lnTo>
                  <a:close/>
                </a:path>
              </a:pathLst>
            </a:custGeom>
            <a:solidFill>
              <a:srgbClr val="FFFFFF"/>
            </a:solidFill>
            <a:ln>
              <a:solidFill>
                <a:schemeClr val="accent1"/>
              </a:solidFill>
            </a:ln>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sp>
          <p:nvSpPr>
            <p:cNvPr id="31" name="object 31"/>
            <p:cNvSpPr/>
            <p:nvPr/>
          </p:nvSpPr>
          <p:spPr>
            <a:xfrm>
              <a:off x="2529956" y="3230373"/>
              <a:ext cx="72350" cy="53875"/>
            </a:xfrm>
            <a:custGeom>
              <a:avLst/>
              <a:gdLst/>
              <a:ahLst/>
              <a:cxnLst/>
              <a:rect l="l" t="t" r="r" b="b"/>
              <a:pathLst>
                <a:path w="76835" h="77470">
                  <a:moveTo>
                    <a:pt x="76301" y="0"/>
                  </a:moveTo>
                  <a:lnTo>
                    <a:pt x="0" y="0"/>
                  </a:lnTo>
                  <a:lnTo>
                    <a:pt x="0" y="77165"/>
                  </a:lnTo>
                  <a:lnTo>
                    <a:pt x="76301" y="77165"/>
                  </a:lnTo>
                  <a:lnTo>
                    <a:pt x="76301" y="0"/>
                  </a:lnTo>
                  <a:close/>
                </a:path>
              </a:pathLst>
            </a:custGeom>
            <a:solidFill>
              <a:srgbClr val="FFFFFF"/>
            </a:solidFill>
            <a:ln>
              <a:solidFill>
                <a:schemeClr val="accent1"/>
              </a:solidFill>
            </a:ln>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sp>
          <p:nvSpPr>
            <p:cNvPr id="32" name="object 32"/>
            <p:cNvSpPr/>
            <p:nvPr/>
          </p:nvSpPr>
          <p:spPr>
            <a:xfrm>
              <a:off x="2646696" y="3230373"/>
              <a:ext cx="72350" cy="53875"/>
            </a:xfrm>
            <a:custGeom>
              <a:avLst/>
              <a:gdLst/>
              <a:ahLst/>
              <a:cxnLst/>
              <a:rect l="l" t="t" r="r" b="b"/>
              <a:pathLst>
                <a:path w="76835" h="77470">
                  <a:moveTo>
                    <a:pt x="0" y="77165"/>
                  </a:moveTo>
                  <a:lnTo>
                    <a:pt x="76301" y="77165"/>
                  </a:lnTo>
                  <a:lnTo>
                    <a:pt x="76301" y="0"/>
                  </a:lnTo>
                  <a:lnTo>
                    <a:pt x="0" y="0"/>
                  </a:lnTo>
                  <a:lnTo>
                    <a:pt x="0" y="77165"/>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33" name="object 33"/>
            <p:cNvSpPr/>
            <p:nvPr/>
          </p:nvSpPr>
          <p:spPr>
            <a:xfrm>
              <a:off x="2763448" y="3230373"/>
              <a:ext cx="72350" cy="53875"/>
            </a:xfrm>
            <a:custGeom>
              <a:avLst/>
              <a:gdLst/>
              <a:ahLst/>
              <a:cxnLst/>
              <a:rect l="l" t="t" r="r" b="b"/>
              <a:pathLst>
                <a:path w="76835" h="77470">
                  <a:moveTo>
                    <a:pt x="76301" y="0"/>
                  </a:moveTo>
                  <a:lnTo>
                    <a:pt x="0" y="0"/>
                  </a:lnTo>
                  <a:lnTo>
                    <a:pt x="0" y="77165"/>
                  </a:lnTo>
                  <a:lnTo>
                    <a:pt x="76301" y="77165"/>
                  </a:lnTo>
                  <a:lnTo>
                    <a:pt x="76301"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34" name="object 34"/>
            <p:cNvSpPr/>
            <p:nvPr/>
          </p:nvSpPr>
          <p:spPr>
            <a:xfrm>
              <a:off x="2414018" y="3307555"/>
              <a:ext cx="72350" cy="53433"/>
            </a:xfrm>
            <a:custGeom>
              <a:avLst/>
              <a:gdLst/>
              <a:ahLst/>
              <a:cxnLst/>
              <a:rect l="l" t="t" r="r" b="b"/>
              <a:pathLst>
                <a:path w="76835" h="76835">
                  <a:moveTo>
                    <a:pt x="0" y="76301"/>
                  </a:moveTo>
                  <a:lnTo>
                    <a:pt x="76301" y="76301"/>
                  </a:lnTo>
                  <a:lnTo>
                    <a:pt x="76301" y="0"/>
                  </a:lnTo>
                  <a:lnTo>
                    <a:pt x="0" y="0"/>
                  </a:lnTo>
                  <a:lnTo>
                    <a:pt x="0" y="76301"/>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35" name="object 35"/>
            <p:cNvSpPr/>
            <p:nvPr/>
          </p:nvSpPr>
          <p:spPr>
            <a:xfrm>
              <a:off x="2530770" y="3307555"/>
              <a:ext cx="72350" cy="53433"/>
            </a:xfrm>
            <a:custGeom>
              <a:avLst/>
              <a:gdLst/>
              <a:ahLst/>
              <a:cxnLst/>
              <a:rect l="l" t="t" r="r" b="b"/>
              <a:pathLst>
                <a:path w="76835" h="76835">
                  <a:moveTo>
                    <a:pt x="0" y="76301"/>
                  </a:moveTo>
                  <a:lnTo>
                    <a:pt x="76301" y="76301"/>
                  </a:lnTo>
                  <a:lnTo>
                    <a:pt x="76301" y="0"/>
                  </a:lnTo>
                  <a:lnTo>
                    <a:pt x="0" y="0"/>
                  </a:lnTo>
                  <a:lnTo>
                    <a:pt x="0" y="76301"/>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36" name="object 36"/>
            <p:cNvSpPr/>
            <p:nvPr/>
          </p:nvSpPr>
          <p:spPr>
            <a:xfrm>
              <a:off x="2647521" y="3307555"/>
              <a:ext cx="72350" cy="53433"/>
            </a:xfrm>
            <a:custGeom>
              <a:avLst/>
              <a:gdLst/>
              <a:ahLst/>
              <a:cxnLst/>
              <a:rect l="l" t="t" r="r" b="b"/>
              <a:pathLst>
                <a:path w="76835" h="76835">
                  <a:moveTo>
                    <a:pt x="0" y="76301"/>
                  </a:moveTo>
                  <a:lnTo>
                    <a:pt x="76301" y="76301"/>
                  </a:lnTo>
                  <a:lnTo>
                    <a:pt x="76301" y="0"/>
                  </a:lnTo>
                  <a:lnTo>
                    <a:pt x="0" y="0"/>
                  </a:lnTo>
                  <a:lnTo>
                    <a:pt x="0" y="76301"/>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37" name="object 37"/>
            <p:cNvSpPr/>
            <p:nvPr/>
          </p:nvSpPr>
          <p:spPr>
            <a:xfrm>
              <a:off x="2764261" y="3307555"/>
              <a:ext cx="72350" cy="53433"/>
            </a:xfrm>
            <a:custGeom>
              <a:avLst/>
              <a:gdLst/>
              <a:ahLst/>
              <a:cxnLst/>
              <a:rect l="l" t="t" r="r" b="b"/>
              <a:pathLst>
                <a:path w="76835" h="76835">
                  <a:moveTo>
                    <a:pt x="0" y="76301"/>
                  </a:moveTo>
                  <a:lnTo>
                    <a:pt x="76301" y="76301"/>
                  </a:lnTo>
                  <a:lnTo>
                    <a:pt x="76301" y="0"/>
                  </a:lnTo>
                  <a:lnTo>
                    <a:pt x="0" y="0"/>
                  </a:lnTo>
                  <a:lnTo>
                    <a:pt x="0" y="76301"/>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grpSp>
      <p:sp>
        <p:nvSpPr>
          <p:cNvPr id="38" name="object 38"/>
          <p:cNvSpPr txBox="1"/>
          <p:nvPr/>
        </p:nvSpPr>
        <p:spPr>
          <a:xfrm>
            <a:off x="1380857" y="1530209"/>
            <a:ext cx="1236435" cy="991824"/>
          </a:xfrm>
          <a:prstGeom prst="rect">
            <a:avLst/>
          </a:prstGeom>
        </p:spPr>
        <p:txBody>
          <a:bodyPr vert="horz" wrap="square" lIns="0" tIns="6872" rIns="0" bIns="0" rtlCol="0" anchor="ctr">
            <a:spAutoFit/>
          </a:bodyPr>
          <a:lstStyle/>
          <a:p>
            <a:pPr algn="ctr" defTabSz="522305"/>
            <a:r>
              <a:rPr sz="2800" b="1" dirty="0">
                <a:solidFill>
                  <a:schemeClr val="accent1"/>
                </a:solidFill>
              </a:rPr>
              <a:t>4</a:t>
            </a:r>
            <a:endParaRPr lang="en-GB" sz="2800" b="1" dirty="0">
              <a:solidFill>
                <a:schemeClr val="accent1"/>
              </a:solidFill>
            </a:endParaRPr>
          </a:p>
          <a:p>
            <a:pPr algn="ctr" defTabSz="522305"/>
            <a:r>
              <a:rPr lang="en-GB" sz="1200" dirty="0">
                <a:solidFill>
                  <a:schemeClr val="accent1"/>
                </a:solidFill>
              </a:rPr>
              <a:t>o</a:t>
            </a:r>
            <a:r>
              <a:rPr sz="1200" dirty="0" err="1" smtClean="0">
                <a:solidFill>
                  <a:schemeClr val="accent1"/>
                </a:solidFill>
              </a:rPr>
              <a:t>rganisations</a:t>
            </a:r>
            <a:endParaRPr lang="en-GB" sz="1200" dirty="0">
              <a:solidFill>
                <a:schemeClr val="accent1"/>
              </a:solidFill>
            </a:endParaRPr>
          </a:p>
          <a:p>
            <a:pPr algn="ctr" defTabSz="522305"/>
            <a:r>
              <a:rPr sz="1200" dirty="0">
                <a:solidFill>
                  <a:schemeClr val="accent1"/>
                </a:solidFill>
              </a:rPr>
              <a:t>providing community care</a:t>
            </a:r>
          </a:p>
        </p:txBody>
      </p:sp>
      <p:grpSp>
        <p:nvGrpSpPr>
          <p:cNvPr id="140" name="Group 139"/>
          <p:cNvGrpSpPr/>
          <p:nvPr/>
        </p:nvGrpSpPr>
        <p:grpSpPr>
          <a:xfrm>
            <a:off x="478291" y="5133368"/>
            <a:ext cx="639484" cy="367211"/>
            <a:chOff x="615840" y="4831832"/>
            <a:chExt cx="639484" cy="367211"/>
          </a:xfrm>
        </p:grpSpPr>
        <p:sp>
          <p:nvSpPr>
            <p:cNvPr id="63" name="object 63"/>
            <p:cNvSpPr/>
            <p:nvPr/>
          </p:nvSpPr>
          <p:spPr>
            <a:xfrm>
              <a:off x="615840" y="4832962"/>
              <a:ext cx="434696" cy="366081"/>
            </a:xfrm>
            <a:custGeom>
              <a:avLst/>
              <a:gdLst/>
              <a:ahLst/>
              <a:cxnLst/>
              <a:rect l="l" t="t" r="r" b="b"/>
              <a:pathLst>
                <a:path w="461644" h="526415">
                  <a:moveTo>
                    <a:pt x="233838" y="329409"/>
                  </a:moveTo>
                  <a:lnTo>
                    <a:pt x="163520" y="329409"/>
                  </a:lnTo>
                  <a:lnTo>
                    <a:pt x="302611" y="515985"/>
                  </a:lnTo>
                  <a:lnTo>
                    <a:pt x="333434" y="526019"/>
                  </a:lnTo>
                  <a:lnTo>
                    <a:pt x="348269" y="525964"/>
                  </a:lnTo>
                  <a:lnTo>
                    <a:pt x="351218" y="512759"/>
                  </a:lnTo>
                  <a:lnTo>
                    <a:pt x="346388" y="483346"/>
                  </a:lnTo>
                  <a:lnTo>
                    <a:pt x="233838" y="329409"/>
                  </a:lnTo>
                  <a:close/>
                </a:path>
                <a:path w="461644" h="526415">
                  <a:moveTo>
                    <a:pt x="186231" y="0"/>
                  </a:moveTo>
                  <a:lnTo>
                    <a:pt x="140276" y="10900"/>
                  </a:lnTo>
                  <a:lnTo>
                    <a:pt x="75547" y="53197"/>
                  </a:lnTo>
                  <a:lnTo>
                    <a:pt x="74227" y="53311"/>
                  </a:lnTo>
                  <a:lnTo>
                    <a:pt x="51529" y="66947"/>
                  </a:lnTo>
                  <a:lnTo>
                    <a:pt x="38763" y="75677"/>
                  </a:lnTo>
                  <a:lnTo>
                    <a:pt x="31248" y="83266"/>
                  </a:lnTo>
                  <a:lnTo>
                    <a:pt x="24303" y="93481"/>
                  </a:lnTo>
                  <a:lnTo>
                    <a:pt x="24354" y="93697"/>
                  </a:lnTo>
                  <a:lnTo>
                    <a:pt x="9835" y="115614"/>
                  </a:lnTo>
                  <a:lnTo>
                    <a:pt x="0" y="146538"/>
                  </a:lnTo>
                  <a:lnTo>
                    <a:pt x="510" y="186854"/>
                  </a:lnTo>
                  <a:lnTo>
                    <a:pt x="17027" y="236947"/>
                  </a:lnTo>
                  <a:lnTo>
                    <a:pt x="55215" y="297202"/>
                  </a:lnTo>
                  <a:lnTo>
                    <a:pt x="206802" y="502802"/>
                  </a:lnTo>
                  <a:lnTo>
                    <a:pt x="233383" y="515282"/>
                  </a:lnTo>
                  <a:lnTo>
                    <a:pt x="247378" y="515964"/>
                  </a:lnTo>
                  <a:lnTo>
                    <a:pt x="253411" y="501718"/>
                  </a:lnTo>
                  <a:lnTo>
                    <a:pt x="256103" y="469414"/>
                  </a:lnTo>
                  <a:lnTo>
                    <a:pt x="157018" y="334260"/>
                  </a:lnTo>
                  <a:lnTo>
                    <a:pt x="163520" y="329409"/>
                  </a:lnTo>
                  <a:lnTo>
                    <a:pt x="233838" y="329409"/>
                  </a:lnTo>
                  <a:lnTo>
                    <a:pt x="209037" y="295487"/>
                  </a:lnTo>
                  <a:lnTo>
                    <a:pt x="216238" y="290115"/>
                  </a:lnTo>
                  <a:lnTo>
                    <a:pt x="300209" y="290115"/>
                  </a:lnTo>
                  <a:lnTo>
                    <a:pt x="270683" y="249526"/>
                  </a:lnTo>
                  <a:lnTo>
                    <a:pt x="278824" y="243468"/>
                  </a:lnTo>
                  <a:lnTo>
                    <a:pt x="356824" y="243468"/>
                  </a:lnTo>
                  <a:lnTo>
                    <a:pt x="323591" y="199056"/>
                  </a:lnTo>
                  <a:lnTo>
                    <a:pt x="331719" y="189125"/>
                  </a:lnTo>
                  <a:lnTo>
                    <a:pt x="446702" y="189125"/>
                  </a:lnTo>
                  <a:lnTo>
                    <a:pt x="445346" y="178304"/>
                  </a:lnTo>
                  <a:lnTo>
                    <a:pt x="309583" y="83905"/>
                  </a:lnTo>
                  <a:lnTo>
                    <a:pt x="235353" y="23375"/>
                  </a:lnTo>
                  <a:lnTo>
                    <a:pt x="186231" y="0"/>
                  </a:lnTo>
                  <a:close/>
                </a:path>
                <a:path w="461644" h="526415">
                  <a:moveTo>
                    <a:pt x="300209" y="290115"/>
                  </a:moveTo>
                  <a:lnTo>
                    <a:pt x="216238" y="290115"/>
                  </a:lnTo>
                  <a:lnTo>
                    <a:pt x="373502" y="501049"/>
                  </a:lnTo>
                  <a:lnTo>
                    <a:pt x="407905" y="510736"/>
                  </a:lnTo>
                  <a:lnTo>
                    <a:pt x="424599" y="509673"/>
                  </a:lnTo>
                  <a:lnTo>
                    <a:pt x="428289" y="493999"/>
                  </a:lnTo>
                  <a:lnTo>
                    <a:pt x="423680" y="459851"/>
                  </a:lnTo>
                  <a:lnTo>
                    <a:pt x="300209" y="290115"/>
                  </a:lnTo>
                  <a:close/>
                </a:path>
                <a:path w="461644" h="526415">
                  <a:moveTo>
                    <a:pt x="356824" y="243468"/>
                  </a:moveTo>
                  <a:lnTo>
                    <a:pt x="278824" y="243468"/>
                  </a:lnTo>
                  <a:lnTo>
                    <a:pt x="411627" y="423313"/>
                  </a:lnTo>
                  <a:lnTo>
                    <a:pt x="441431" y="431929"/>
                  </a:lnTo>
                  <a:lnTo>
                    <a:pt x="456511" y="430572"/>
                  </a:lnTo>
                  <a:lnTo>
                    <a:pt x="461496" y="415435"/>
                  </a:lnTo>
                  <a:lnTo>
                    <a:pt x="461018" y="382711"/>
                  </a:lnTo>
                  <a:lnTo>
                    <a:pt x="356824" y="243468"/>
                  </a:lnTo>
                  <a:close/>
                </a:path>
                <a:path w="461644" h="526415">
                  <a:moveTo>
                    <a:pt x="446702" y="189125"/>
                  </a:moveTo>
                  <a:lnTo>
                    <a:pt x="331719" y="189125"/>
                  </a:lnTo>
                  <a:lnTo>
                    <a:pt x="373337" y="215134"/>
                  </a:lnTo>
                  <a:lnTo>
                    <a:pt x="421389" y="235526"/>
                  </a:lnTo>
                  <a:lnTo>
                    <a:pt x="444908" y="238486"/>
                  </a:lnTo>
                  <a:lnTo>
                    <a:pt x="450643" y="220564"/>
                  </a:lnTo>
                  <a:lnTo>
                    <a:pt x="446702" y="189125"/>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64" name="object 64"/>
            <p:cNvSpPr/>
            <p:nvPr/>
          </p:nvSpPr>
          <p:spPr>
            <a:xfrm>
              <a:off x="968916" y="4831832"/>
              <a:ext cx="286408" cy="264957"/>
            </a:xfrm>
            <a:custGeom>
              <a:avLst/>
              <a:gdLst/>
              <a:ahLst/>
              <a:cxnLst/>
              <a:rect l="l" t="t" r="r" b="b"/>
              <a:pathLst>
                <a:path w="304164" h="381000">
                  <a:moveTo>
                    <a:pt x="149910" y="0"/>
                  </a:moveTo>
                  <a:lnTo>
                    <a:pt x="88998" y="15654"/>
                  </a:lnTo>
                  <a:lnTo>
                    <a:pt x="48960" y="46220"/>
                  </a:lnTo>
                  <a:lnTo>
                    <a:pt x="34556" y="62825"/>
                  </a:lnTo>
                  <a:lnTo>
                    <a:pt x="0" y="100214"/>
                  </a:lnTo>
                  <a:lnTo>
                    <a:pt x="88201" y="168896"/>
                  </a:lnTo>
                  <a:lnTo>
                    <a:pt x="97756" y="185692"/>
                  </a:lnTo>
                  <a:lnTo>
                    <a:pt x="99585" y="197540"/>
                  </a:lnTo>
                  <a:lnTo>
                    <a:pt x="92468" y="210065"/>
                  </a:lnTo>
                  <a:lnTo>
                    <a:pt x="75183" y="228890"/>
                  </a:lnTo>
                  <a:lnTo>
                    <a:pt x="28917" y="283831"/>
                  </a:lnTo>
                  <a:lnTo>
                    <a:pt x="118554" y="380706"/>
                  </a:lnTo>
                  <a:lnTo>
                    <a:pt x="240004" y="267930"/>
                  </a:lnTo>
                  <a:lnTo>
                    <a:pt x="292978" y="201332"/>
                  </a:lnTo>
                  <a:lnTo>
                    <a:pt x="303799" y="145035"/>
                  </a:lnTo>
                  <a:lnTo>
                    <a:pt x="294289" y="106089"/>
                  </a:lnTo>
                  <a:lnTo>
                    <a:pt x="272874" y="74147"/>
                  </a:lnTo>
                  <a:lnTo>
                    <a:pt x="234832" y="35542"/>
                  </a:lnTo>
                  <a:lnTo>
                    <a:pt x="226936" y="28129"/>
                  </a:lnTo>
                  <a:lnTo>
                    <a:pt x="149910"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grpSp>
      <p:sp>
        <p:nvSpPr>
          <p:cNvPr id="65" name="object 65"/>
          <p:cNvSpPr txBox="1"/>
          <p:nvPr/>
        </p:nvSpPr>
        <p:spPr>
          <a:xfrm>
            <a:off x="229123" y="5436241"/>
            <a:ext cx="1225910" cy="991824"/>
          </a:xfrm>
          <a:prstGeom prst="rect">
            <a:avLst/>
          </a:prstGeom>
        </p:spPr>
        <p:txBody>
          <a:bodyPr vert="horz" wrap="square" lIns="0" tIns="6872" rIns="0" bIns="0" rtlCol="0">
            <a:spAutoFit/>
          </a:bodyPr>
          <a:lstStyle/>
          <a:p>
            <a:pPr marL="1718" algn="ctr" defTabSz="522305"/>
            <a:r>
              <a:rPr sz="2800" b="1" dirty="0">
                <a:solidFill>
                  <a:schemeClr val="accent1"/>
                </a:solidFill>
                <a:latin typeface="Arial" panose="020B0604020202020204" pitchFamily="34" charset="0"/>
                <a:cs typeface="Arial" panose="020B0604020202020204" pitchFamily="34" charset="0"/>
              </a:rPr>
              <a:t>2</a:t>
            </a:r>
            <a:endParaRPr sz="2800" dirty="0">
              <a:solidFill>
                <a:schemeClr val="accent1"/>
              </a:solidFill>
              <a:latin typeface="Arial" panose="020B0604020202020204" pitchFamily="34" charset="0"/>
              <a:cs typeface="Arial" panose="020B0604020202020204" pitchFamily="34" charset="0"/>
            </a:endParaRPr>
          </a:p>
          <a:p>
            <a:pPr algn="ctr" defTabSz="522305"/>
            <a:r>
              <a:rPr sz="1200" dirty="0">
                <a:solidFill>
                  <a:schemeClr val="accent1"/>
                </a:solidFill>
                <a:latin typeface="Arial" panose="020B0604020202020204" pitchFamily="34" charset="0"/>
                <a:cs typeface="Arial" panose="020B0604020202020204" pitchFamily="34" charset="0"/>
              </a:rPr>
              <a:t>local authorities</a:t>
            </a:r>
          </a:p>
          <a:p>
            <a:pPr marL="121634" marR="117510" indent="-344" algn="ctr" defTabSz="522305"/>
            <a:r>
              <a:rPr sz="1200" dirty="0">
                <a:solidFill>
                  <a:schemeClr val="accent1"/>
                </a:solidFill>
                <a:latin typeface="Arial" panose="020B0604020202020204" pitchFamily="34" charset="0"/>
                <a:cs typeface="Arial" panose="020B0604020202020204" pitchFamily="34" charset="0"/>
              </a:rPr>
              <a:t>providing  social care</a:t>
            </a:r>
          </a:p>
        </p:txBody>
      </p:sp>
      <p:grpSp>
        <p:nvGrpSpPr>
          <p:cNvPr id="194" name="Group 193"/>
          <p:cNvGrpSpPr/>
          <p:nvPr/>
        </p:nvGrpSpPr>
        <p:grpSpPr>
          <a:xfrm>
            <a:off x="3718030" y="5029338"/>
            <a:ext cx="632013" cy="381602"/>
            <a:chOff x="3718030" y="4826159"/>
            <a:chExt cx="632013" cy="381602"/>
          </a:xfrm>
        </p:grpSpPr>
        <p:sp>
          <p:nvSpPr>
            <p:cNvPr id="66" name="object 66"/>
            <p:cNvSpPr/>
            <p:nvPr/>
          </p:nvSpPr>
          <p:spPr>
            <a:xfrm>
              <a:off x="3718030" y="5006836"/>
              <a:ext cx="632013" cy="200925"/>
            </a:xfrm>
            <a:custGeom>
              <a:avLst/>
              <a:gdLst/>
              <a:ahLst/>
              <a:cxnLst/>
              <a:rect l="l" t="t" r="r" b="b"/>
              <a:pathLst>
                <a:path w="671195" h="288925">
                  <a:moveTo>
                    <a:pt x="595477" y="249432"/>
                  </a:moveTo>
                  <a:lnTo>
                    <a:pt x="469913" y="249432"/>
                  </a:lnTo>
                  <a:lnTo>
                    <a:pt x="482940" y="249740"/>
                  </a:lnTo>
                  <a:lnTo>
                    <a:pt x="499819" y="252065"/>
                  </a:lnTo>
                  <a:lnTo>
                    <a:pt x="516598" y="257888"/>
                  </a:lnTo>
                  <a:lnTo>
                    <a:pt x="575030" y="288483"/>
                  </a:lnTo>
                  <a:lnTo>
                    <a:pt x="595477" y="249432"/>
                  </a:lnTo>
                  <a:close/>
                </a:path>
                <a:path w="671195" h="288925">
                  <a:moveTo>
                    <a:pt x="48272" y="78284"/>
                  </a:moveTo>
                  <a:lnTo>
                    <a:pt x="31064" y="79865"/>
                  </a:lnTo>
                  <a:lnTo>
                    <a:pt x="15923" y="87691"/>
                  </a:lnTo>
                  <a:lnTo>
                    <a:pt x="4788" y="101221"/>
                  </a:lnTo>
                  <a:lnTo>
                    <a:pt x="0" y="118105"/>
                  </a:lnTo>
                  <a:lnTo>
                    <a:pt x="2162" y="135075"/>
                  </a:lnTo>
                  <a:lnTo>
                    <a:pt x="234759" y="271528"/>
                  </a:lnTo>
                  <a:lnTo>
                    <a:pt x="283751" y="275643"/>
                  </a:lnTo>
                  <a:lnTo>
                    <a:pt x="329438" y="271338"/>
                  </a:lnTo>
                  <a:lnTo>
                    <a:pt x="464693" y="249659"/>
                  </a:lnTo>
                  <a:lnTo>
                    <a:pt x="469913" y="249432"/>
                  </a:lnTo>
                  <a:lnTo>
                    <a:pt x="595477" y="249432"/>
                  </a:lnTo>
                  <a:lnTo>
                    <a:pt x="640774" y="162918"/>
                  </a:lnTo>
                  <a:lnTo>
                    <a:pt x="217487" y="162918"/>
                  </a:lnTo>
                  <a:lnTo>
                    <a:pt x="111816" y="107635"/>
                  </a:lnTo>
                  <a:lnTo>
                    <a:pt x="65608" y="83492"/>
                  </a:lnTo>
                  <a:lnTo>
                    <a:pt x="48272" y="78284"/>
                  </a:lnTo>
                  <a:close/>
                </a:path>
                <a:path w="671195" h="288925">
                  <a:moveTo>
                    <a:pt x="668574" y="103507"/>
                  </a:moveTo>
                  <a:lnTo>
                    <a:pt x="392519" y="103507"/>
                  </a:lnTo>
                  <a:lnTo>
                    <a:pt x="391795" y="107178"/>
                  </a:lnTo>
                  <a:lnTo>
                    <a:pt x="387098" y="120646"/>
                  </a:lnTo>
                  <a:lnTo>
                    <a:pt x="341097" y="147687"/>
                  </a:lnTo>
                  <a:lnTo>
                    <a:pt x="282017" y="156623"/>
                  </a:lnTo>
                  <a:lnTo>
                    <a:pt x="217487" y="162918"/>
                  </a:lnTo>
                  <a:lnTo>
                    <a:pt x="640774" y="162918"/>
                  </a:lnTo>
                  <a:lnTo>
                    <a:pt x="671169" y="104866"/>
                  </a:lnTo>
                  <a:lnTo>
                    <a:pt x="668574" y="103507"/>
                  </a:lnTo>
                  <a:close/>
                </a:path>
                <a:path w="671195" h="288925">
                  <a:moveTo>
                    <a:pt x="458150" y="0"/>
                  </a:moveTo>
                  <a:lnTo>
                    <a:pt x="228219" y="41379"/>
                  </a:lnTo>
                  <a:lnTo>
                    <a:pt x="200371" y="67491"/>
                  </a:lnTo>
                  <a:lnTo>
                    <a:pt x="200431" y="80838"/>
                  </a:lnTo>
                  <a:lnTo>
                    <a:pt x="201219" y="84394"/>
                  </a:lnTo>
                  <a:lnTo>
                    <a:pt x="202570" y="87691"/>
                  </a:lnTo>
                  <a:lnTo>
                    <a:pt x="204381" y="90693"/>
                  </a:lnTo>
                  <a:lnTo>
                    <a:pt x="205829" y="94312"/>
                  </a:lnTo>
                  <a:lnTo>
                    <a:pt x="208572" y="97589"/>
                  </a:lnTo>
                  <a:lnTo>
                    <a:pt x="219064" y="104093"/>
                  </a:lnTo>
                  <a:lnTo>
                    <a:pt x="225836" y="106649"/>
                  </a:lnTo>
                  <a:lnTo>
                    <a:pt x="233110" y="107869"/>
                  </a:lnTo>
                  <a:lnTo>
                    <a:pt x="240690" y="107635"/>
                  </a:lnTo>
                  <a:lnTo>
                    <a:pt x="242652" y="107635"/>
                  </a:lnTo>
                  <a:lnTo>
                    <a:pt x="371640" y="83949"/>
                  </a:lnTo>
                  <a:lnTo>
                    <a:pt x="375302" y="83152"/>
                  </a:lnTo>
                  <a:lnTo>
                    <a:pt x="383230" y="82516"/>
                  </a:lnTo>
                  <a:lnTo>
                    <a:pt x="628479" y="82516"/>
                  </a:lnTo>
                  <a:lnTo>
                    <a:pt x="494551" y="12397"/>
                  </a:lnTo>
                  <a:lnTo>
                    <a:pt x="489529" y="9619"/>
                  </a:lnTo>
                  <a:lnTo>
                    <a:pt x="476418" y="4085"/>
                  </a:lnTo>
                  <a:lnTo>
                    <a:pt x="458150" y="0"/>
                  </a:lnTo>
                  <a:close/>
                </a:path>
                <a:path w="671195" h="288925">
                  <a:moveTo>
                    <a:pt x="242652" y="107635"/>
                  </a:moveTo>
                  <a:lnTo>
                    <a:pt x="240690" y="107635"/>
                  </a:lnTo>
                  <a:lnTo>
                    <a:pt x="241122" y="107660"/>
                  </a:lnTo>
                  <a:lnTo>
                    <a:pt x="241503" y="107724"/>
                  </a:lnTo>
                  <a:lnTo>
                    <a:pt x="241960" y="107762"/>
                  </a:lnTo>
                  <a:lnTo>
                    <a:pt x="242652" y="107635"/>
                  </a:lnTo>
                  <a:close/>
                </a:path>
                <a:path w="671195" h="288925">
                  <a:moveTo>
                    <a:pt x="628479" y="82516"/>
                  </a:moveTo>
                  <a:lnTo>
                    <a:pt x="383230" y="82516"/>
                  </a:lnTo>
                  <a:lnTo>
                    <a:pt x="390837" y="84673"/>
                  </a:lnTo>
                  <a:lnTo>
                    <a:pt x="393535" y="92255"/>
                  </a:lnTo>
                  <a:lnTo>
                    <a:pt x="391795" y="107178"/>
                  </a:lnTo>
                  <a:lnTo>
                    <a:pt x="392519" y="103507"/>
                  </a:lnTo>
                  <a:lnTo>
                    <a:pt x="668574" y="103507"/>
                  </a:lnTo>
                  <a:lnTo>
                    <a:pt x="628479" y="82516"/>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67" name="object 67"/>
            <p:cNvSpPr/>
            <p:nvPr/>
          </p:nvSpPr>
          <p:spPr>
            <a:xfrm>
              <a:off x="3718368" y="4826159"/>
              <a:ext cx="631415" cy="195627"/>
            </a:xfrm>
            <a:custGeom>
              <a:avLst/>
              <a:gdLst/>
              <a:ahLst/>
              <a:cxnLst/>
              <a:rect l="l" t="t" r="r" b="b"/>
              <a:pathLst>
                <a:path w="670560" h="281304">
                  <a:moveTo>
                    <a:pt x="125934" y="37172"/>
                  </a:moveTo>
                  <a:lnTo>
                    <a:pt x="117209" y="37172"/>
                  </a:lnTo>
                  <a:lnTo>
                    <a:pt x="110135" y="44246"/>
                  </a:lnTo>
                  <a:lnTo>
                    <a:pt x="110135" y="151218"/>
                  </a:lnTo>
                  <a:lnTo>
                    <a:pt x="13603" y="220929"/>
                  </a:lnTo>
                  <a:lnTo>
                    <a:pt x="4503" y="230654"/>
                  </a:lnTo>
                  <a:lnTo>
                    <a:pt x="0" y="242692"/>
                  </a:lnTo>
                  <a:lnTo>
                    <a:pt x="342" y="255542"/>
                  </a:lnTo>
                  <a:lnTo>
                    <a:pt x="5780" y="267703"/>
                  </a:lnTo>
                  <a:lnTo>
                    <a:pt x="15497" y="276791"/>
                  </a:lnTo>
                  <a:lnTo>
                    <a:pt x="27530" y="281293"/>
                  </a:lnTo>
                  <a:lnTo>
                    <a:pt x="40375" y="280960"/>
                  </a:lnTo>
                  <a:lnTo>
                    <a:pt x="52528" y="275539"/>
                  </a:lnTo>
                  <a:lnTo>
                    <a:pt x="325528" y="81292"/>
                  </a:lnTo>
                  <a:lnTo>
                    <a:pt x="209869" y="81292"/>
                  </a:lnTo>
                  <a:lnTo>
                    <a:pt x="209869" y="44450"/>
                  </a:lnTo>
                  <a:lnTo>
                    <a:pt x="202795" y="37363"/>
                  </a:lnTo>
                  <a:lnTo>
                    <a:pt x="194070" y="37363"/>
                  </a:lnTo>
                  <a:lnTo>
                    <a:pt x="125934" y="37172"/>
                  </a:lnTo>
                  <a:close/>
                </a:path>
                <a:path w="670560" h="281304">
                  <a:moveTo>
                    <a:pt x="450828" y="74434"/>
                  </a:moveTo>
                  <a:lnTo>
                    <a:pt x="335167" y="74434"/>
                  </a:lnTo>
                  <a:lnTo>
                    <a:pt x="617818" y="275539"/>
                  </a:lnTo>
                  <a:lnTo>
                    <a:pt x="629973" y="280960"/>
                  </a:lnTo>
                  <a:lnTo>
                    <a:pt x="642823" y="281293"/>
                  </a:lnTo>
                  <a:lnTo>
                    <a:pt x="654860" y="276791"/>
                  </a:lnTo>
                  <a:lnTo>
                    <a:pt x="664579" y="267703"/>
                  </a:lnTo>
                  <a:lnTo>
                    <a:pt x="670008" y="255542"/>
                  </a:lnTo>
                  <a:lnTo>
                    <a:pt x="670344" y="242692"/>
                  </a:lnTo>
                  <a:lnTo>
                    <a:pt x="665838" y="230654"/>
                  </a:lnTo>
                  <a:lnTo>
                    <a:pt x="656743" y="220929"/>
                  </a:lnTo>
                  <a:lnTo>
                    <a:pt x="450828" y="74434"/>
                  </a:lnTo>
                  <a:close/>
                </a:path>
                <a:path w="670560" h="281304">
                  <a:moveTo>
                    <a:pt x="328296" y="0"/>
                  </a:moveTo>
                  <a:lnTo>
                    <a:pt x="321311" y="1981"/>
                  </a:lnTo>
                  <a:lnTo>
                    <a:pt x="209869" y="81292"/>
                  </a:lnTo>
                  <a:lnTo>
                    <a:pt x="325528" y="81292"/>
                  </a:lnTo>
                  <a:lnTo>
                    <a:pt x="335167" y="74434"/>
                  </a:lnTo>
                  <a:lnTo>
                    <a:pt x="450828" y="74434"/>
                  </a:lnTo>
                  <a:lnTo>
                    <a:pt x="349022" y="1981"/>
                  </a:lnTo>
                  <a:lnTo>
                    <a:pt x="342408" y="101"/>
                  </a:lnTo>
                  <a:lnTo>
                    <a:pt x="335167" y="101"/>
                  </a:lnTo>
                  <a:lnTo>
                    <a:pt x="328296" y="0"/>
                  </a:lnTo>
                  <a:close/>
                </a:path>
                <a:path w="670560" h="281304">
                  <a:moveTo>
                    <a:pt x="342050" y="0"/>
                  </a:moveTo>
                  <a:lnTo>
                    <a:pt x="335167" y="101"/>
                  </a:lnTo>
                  <a:lnTo>
                    <a:pt x="342408" y="101"/>
                  </a:lnTo>
                  <a:lnTo>
                    <a:pt x="342050"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grpSp>
      <p:grpSp>
        <p:nvGrpSpPr>
          <p:cNvPr id="141" name="Group 140"/>
          <p:cNvGrpSpPr/>
          <p:nvPr/>
        </p:nvGrpSpPr>
        <p:grpSpPr>
          <a:xfrm>
            <a:off x="2049487" y="5027331"/>
            <a:ext cx="705898" cy="396525"/>
            <a:chOff x="2075774" y="4809508"/>
            <a:chExt cx="705898" cy="396525"/>
          </a:xfrm>
        </p:grpSpPr>
        <p:sp>
          <p:nvSpPr>
            <p:cNvPr id="68" name="object 68"/>
            <p:cNvSpPr/>
            <p:nvPr/>
          </p:nvSpPr>
          <p:spPr>
            <a:xfrm>
              <a:off x="2075774" y="4991418"/>
              <a:ext cx="675661" cy="214615"/>
            </a:xfrm>
            <a:custGeom>
              <a:avLst/>
              <a:gdLst/>
              <a:ahLst/>
              <a:cxnLst/>
              <a:rect l="l" t="t" r="r" b="b"/>
              <a:pathLst>
                <a:path w="717550" h="308609">
                  <a:moveTo>
                    <a:pt x="227686" y="0"/>
                  </a:moveTo>
                  <a:lnTo>
                    <a:pt x="208157" y="4368"/>
                  </a:lnTo>
                  <a:lnTo>
                    <a:pt x="194141" y="10284"/>
                  </a:lnTo>
                  <a:lnTo>
                    <a:pt x="188772" y="13255"/>
                  </a:lnTo>
                  <a:lnTo>
                    <a:pt x="0" y="112086"/>
                  </a:lnTo>
                  <a:lnTo>
                    <a:pt x="102755" y="308352"/>
                  </a:lnTo>
                  <a:lnTo>
                    <a:pt x="165214" y="275649"/>
                  </a:lnTo>
                  <a:lnTo>
                    <a:pt x="183145" y="269427"/>
                  </a:lnTo>
                  <a:lnTo>
                    <a:pt x="201185" y="266945"/>
                  </a:lnTo>
                  <a:lnTo>
                    <a:pt x="215108" y="266618"/>
                  </a:lnTo>
                  <a:lnTo>
                    <a:pt x="511530" y="266618"/>
                  </a:lnTo>
                  <a:lnTo>
                    <a:pt x="688021" y="174138"/>
                  </a:lnTo>
                  <a:lnTo>
                    <a:pt x="484924" y="174138"/>
                  </a:lnTo>
                  <a:lnTo>
                    <a:pt x="415944" y="167406"/>
                  </a:lnTo>
                  <a:lnTo>
                    <a:pt x="376758" y="162712"/>
                  </a:lnTo>
                  <a:lnTo>
                    <a:pt x="329476" y="150618"/>
                  </a:lnTo>
                  <a:lnTo>
                    <a:pt x="298615" y="114563"/>
                  </a:lnTo>
                  <a:lnTo>
                    <a:pt x="297840" y="110638"/>
                  </a:lnTo>
                  <a:lnTo>
                    <a:pt x="298155" y="110638"/>
                  </a:lnTo>
                  <a:lnTo>
                    <a:pt x="296748" y="98611"/>
                  </a:lnTo>
                  <a:lnTo>
                    <a:pt x="299633" y="90506"/>
                  </a:lnTo>
                  <a:lnTo>
                    <a:pt x="307765" y="88201"/>
                  </a:lnTo>
                  <a:lnTo>
                    <a:pt x="502763" y="88201"/>
                  </a:lnTo>
                  <a:lnTo>
                    <a:pt x="503161" y="86394"/>
                  </a:lnTo>
                  <a:lnTo>
                    <a:pt x="487420" y="49689"/>
                  </a:lnTo>
                  <a:lnTo>
                    <a:pt x="249593" y="1672"/>
                  </a:lnTo>
                  <a:lnTo>
                    <a:pt x="227686" y="0"/>
                  </a:lnTo>
                  <a:close/>
                </a:path>
                <a:path w="717550" h="308609">
                  <a:moveTo>
                    <a:pt x="511530" y="266618"/>
                  </a:moveTo>
                  <a:lnTo>
                    <a:pt x="215108" y="266618"/>
                  </a:lnTo>
                  <a:lnTo>
                    <a:pt x="220687" y="266861"/>
                  </a:lnTo>
                  <a:lnTo>
                    <a:pt x="365264" y="290026"/>
                  </a:lnTo>
                  <a:lnTo>
                    <a:pt x="414098" y="294628"/>
                  </a:lnTo>
                  <a:lnTo>
                    <a:pt x="445219" y="294190"/>
                  </a:lnTo>
                  <a:lnTo>
                    <a:pt x="461664" y="291721"/>
                  </a:lnTo>
                  <a:lnTo>
                    <a:pt x="466471" y="290229"/>
                  </a:lnTo>
                  <a:lnTo>
                    <a:pt x="511530" y="266618"/>
                  </a:lnTo>
                  <a:close/>
                </a:path>
                <a:path w="717550" h="308609">
                  <a:moveTo>
                    <a:pt x="665798" y="83675"/>
                  </a:moveTo>
                  <a:lnTo>
                    <a:pt x="647268" y="89239"/>
                  </a:lnTo>
                  <a:lnTo>
                    <a:pt x="597625" y="115172"/>
                  </a:lnTo>
                  <a:lnTo>
                    <a:pt x="484924" y="174138"/>
                  </a:lnTo>
                  <a:lnTo>
                    <a:pt x="688021" y="174138"/>
                  </a:lnTo>
                  <a:lnTo>
                    <a:pt x="690905" y="172627"/>
                  </a:lnTo>
                  <a:lnTo>
                    <a:pt x="706026" y="160526"/>
                  </a:lnTo>
                  <a:lnTo>
                    <a:pt x="715084" y="144370"/>
                  </a:lnTo>
                  <a:lnTo>
                    <a:pt x="717396" y="126232"/>
                  </a:lnTo>
                  <a:lnTo>
                    <a:pt x="712279" y="108187"/>
                  </a:lnTo>
                  <a:lnTo>
                    <a:pt x="700378" y="93727"/>
                  </a:lnTo>
                  <a:lnTo>
                    <a:pt x="684193" y="85364"/>
                  </a:lnTo>
                  <a:lnTo>
                    <a:pt x="665798" y="83675"/>
                  </a:lnTo>
                  <a:close/>
                </a:path>
                <a:path w="717550" h="308609">
                  <a:moveTo>
                    <a:pt x="469719" y="115045"/>
                  </a:moveTo>
                  <a:lnTo>
                    <a:pt x="460133" y="115045"/>
                  </a:lnTo>
                  <a:lnTo>
                    <a:pt x="468232" y="115294"/>
                  </a:lnTo>
                  <a:lnTo>
                    <a:pt x="469719" y="115045"/>
                  </a:lnTo>
                  <a:close/>
                </a:path>
                <a:path w="717550" h="308609">
                  <a:moveTo>
                    <a:pt x="502763" y="88201"/>
                  </a:moveTo>
                  <a:lnTo>
                    <a:pt x="307765" y="88201"/>
                  </a:lnTo>
                  <a:lnTo>
                    <a:pt x="316239" y="88882"/>
                  </a:lnTo>
                  <a:lnTo>
                    <a:pt x="320154" y="89734"/>
                  </a:lnTo>
                  <a:lnTo>
                    <a:pt x="458774" y="115172"/>
                  </a:lnTo>
                  <a:lnTo>
                    <a:pt x="459257" y="115147"/>
                  </a:lnTo>
                  <a:lnTo>
                    <a:pt x="459663" y="115071"/>
                  </a:lnTo>
                  <a:lnTo>
                    <a:pt x="460133" y="115045"/>
                  </a:lnTo>
                  <a:lnTo>
                    <a:pt x="469719" y="115045"/>
                  </a:lnTo>
                  <a:lnTo>
                    <a:pt x="476007" y="113991"/>
                  </a:lnTo>
                  <a:lnTo>
                    <a:pt x="483245" y="111259"/>
                  </a:lnTo>
                  <a:lnTo>
                    <a:pt x="494449" y="104301"/>
                  </a:lnTo>
                  <a:lnTo>
                    <a:pt x="497382" y="100809"/>
                  </a:lnTo>
                  <a:lnTo>
                    <a:pt x="498932" y="96935"/>
                  </a:lnTo>
                  <a:lnTo>
                    <a:pt x="500875" y="93709"/>
                  </a:lnTo>
                  <a:lnTo>
                    <a:pt x="502323" y="90204"/>
                  </a:lnTo>
                  <a:lnTo>
                    <a:pt x="502763" y="88201"/>
                  </a:lnTo>
                  <a:close/>
                </a:path>
                <a:path w="717550" h="308609">
                  <a:moveTo>
                    <a:pt x="298155" y="110638"/>
                  </a:moveTo>
                  <a:lnTo>
                    <a:pt x="297840" y="110638"/>
                  </a:lnTo>
                  <a:lnTo>
                    <a:pt x="298615" y="114563"/>
                  </a:lnTo>
                  <a:lnTo>
                    <a:pt x="298155" y="110638"/>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69" name="object 69"/>
            <p:cNvSpPr/>
            <p:nvPr/>
          </p:nvSpPr>
          <p:spPr>
            <a:xfrm>
              <a:off x="2474335" y="4809508"/>
              <a:ext cx="307337" cy="208874"/>
            </a:xfrm>
            <a:custGeom>
              <a:avLst/>
              <a:gdLst/>
              <a:ahLst/>
              <a:cxnLst/>
              <a:rect l="l" t="t" r="r" b="b"/>
              <a:pathLst>
                <a:path w="326389" h="300354">
                  <a:moveTo>
                    <a:pt x="85877" y="0"/>
                  </a:moveTo>
                  <a:lnTo>
                    <a:pt x="84772" y="0"/>
                  </a:lnTo>
                  <a:lnTo>
                    <a:pt x="51777" y="6859"/>
                  </a:lnTo>
                  <a:lnTo>
                    <a:pt x="24831" y="25565"/>
                  </a:lnTo>
                  <a:lnTo>
                    <a:pt x="6662" y="53310"/>
                  </a:lnTo>
                  <a:lnTo>
                    <a:pt x="0" y="87287"/>
                  </a:lnTo>
                  <a:lnTo>
                    <a:pt x="0" y="93852"/>
                  </a:lnTo>
                  <a:lnTo>
                    <a:pt x="8526" y="138261"/>
                  </a:lnTo>
                  <a:lnTo>
                    <a:pt x="30632" y="180167"/>
                  </a:lnTo>
                  <a:lnTo>
                    <a:pt x="61113" y="218129"/>
                  </a:lnTo>
                  <a:lnTo>
                    <a:pt x="94759" y="250705"/>
                  </a:lnTo>
                  <a:lnTo>
                    <a:pt x="126365" y="276453"/>
                  </a:lnTo>
                  <a:lnTo>
                    <a:pt x="160439" y="300342"/>
                  </a:lnTo>
                  <a:lnTo>
                    <a:pt x="165747" y="300342"/>
                  </a:lnTo>
                  <a:lnTo>
                    <a:pt x="199732" y="276453"/>
                  </a:lnTo>
                  <a:lnTo>
                    <a:pt x="231338" y="250705"/>
                  </a:lnTo>
                  <a:lnTo>
                    <a:pt x="264984" y="218129"/>
                  </a:lnTo>
                  <a:lnTo>
                    <a:pt x="295465" y="180167"/>
                  </a:lnTo>
                  <a:lnTo>
                    <a:pt x="317571" y="138261"/>
                  </a:lnTo>
                  <a:lnTo>
                    <a:pt x="326097" y="93852"/>
                  </a:lnTo>
                  <a:lnTo>
                    <a:pt x="326097" y="87287"/>
                  </a:lnTo>
                  <a:lnTo>
                    <a:pt x="319816" y="55244"/>
                  </a:lnTo>
                  <a:lnTo>
                    <a:pt x="163055" y="55244"/>
                  </a:lnTo>
                  <a:lnTo>
                    <a:pt x="160106" y="48499"/>
                  </a:lnTo>
                  <a:lnTo>
                    <a:pt x="134864" y="16868"/>
                  </a:lnTo>
                  <a:lnTo>
                    <a:pt x="95349" y="670"/>
                  </a:lnTo>
                  <a:lnTo>
                    <a:pt x="88061" y="63"/>
                  </a:lnTo>
                  <a:lnTo>
                    <a:pt x="85877" y="0"/>
                  </a:lnTo>
                  <a:close/>
                </a:path>
                <a:path w="326389" h="300354">
                  <a:moveTo>
                    <a:pt x="241325" y="0"/>
                  </a:moveTo>
                  <a:lnTo>
                    <a:pt x="198961" y="11671"/>
                  </a:lnTo>
                  <a:lnTo>
                    <a:pt x="169437" y="41781"/>
                  </a:lnTo>
                  <a:lnTo>
                    <a:pt x="163055" y="55244"/>
                  </a:lnTo>
                  <a:lnTo>
                    <a:pt x="319816" y="55244"/>
                  </a:lnTo>
                  <a:lnTo>
                    <a:pt x="319436" y="53310"/>
                  </a:lnTo>
                  <a:lnTo>
                    <a:pt x="301270" y="25565"/>
                  </a:lnTo>
                  <a:lnTo>
                    <a:pt x="274325" y="6859"/>
                  </a:lnTo>
                  <a:lnTo>
                    <a:pt x="241325"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grpSp>
      <p:sp>
        <p:nvSpPr>
          <p:cNvPr id="70" name="object 70"/>
          <p:cNvSpPr/>
          <p:nvPr/>
        </p:nvSpPr>
        <p:spPr>
          <a:xfrm>
            <a:off x="1255324" y="3859243"/>
            <a:ext cx="399419" cy="317505"/>
          </a:xfrm>
          <a:custGeom>
            <a:avLst/>
            <a:gdLst/>
            <a:ahLst/>
            <a:cxnLst/>
            <a:rect l="l" t="t" r="r" b="b"/>
            <a:pathLst>
              <a:path w="424180" h="456564">
                <a:moveTo>
                  <a:pt x="358805" y="410213"/>
                </a:moveTo>
                <a:lnTo>
                  <a:pt x="169816" y="410213"/>
                </a:lnTo>
                <a:lnTo>
                  <a:pt x="173701" y="414649"/>
                </a:lnTo>
                <a:lnTo>
                  <a:pt x="174521" y="424726"/>
                </a:lnTo>
                <a:lnTo>
                  <a:pt x="178573" y="456285"/>
                </a:lnTo>
                <a:lnTo>
                  <a:pt x="362418" y="455739"/>
                </a:lnTo>
                <a:lnTo>
                  <a:pt x="361273" y="437818"/>
                </a:lnTo>
                <a:lnTo>
                  <a:pt x="358805" y="410213"/>
                </a:lnTo>
                <a:close/>
              </a:path>
              <a:path w="424180" h="456564">
                <a:moveTo>
                  <a:pt x="211351" y="0"/>
                </a:moveTo>
                <a:lnTo>
                  <a:pt x="167640" y="157"/>
                </a:lnTo>
                <a:lnTo>
                  <a:pt x="116768" y="19664"/>
                </a:lnTo>
                <a:lnTo>
                  <a:pt x="86129" y="48018"/>
                </a:lnTo>
                <a:lnTo>
                  <a:pt x="52547" y="95864"/>
                </a:lnTo>
                <a:lnTo>
                  <a:pt x="41130" y="141474"/>
                </a:lnTo>
                <a:lnTo>
                  <a:pt x="42167" y="177402"/>
                </a:lnTo>
                <a:lnTo>
                  <a:pt x="45947" y="196202"/>
                </a:lnTo>
                <a:lnTo>
                  <a:pt x="48499" y="206540"/>
                </a:lnTo>
                <a:lnTo>
                  <a:pt x="38327" y="214972"/>
                </a:lnTo>
                <a:lnTo>
                  <a:pt x="34632" y="221245"/>
                </a:lnTo>
                <a:lnTo>
                  <a:pt x="29771" y="228387"/>
                </a:lnTo>
                <a:lnTo>
                  <a:pt x="20480" y="240944"/>
                </a:lnTo>
                <a:lnTo>
                  <a:pt x="3490" y="263461"/>
                </a:lnTo>
                <a:lnTo>
                  <a:pt x="298" y="273034"/>
                </a:lnTo>
                <a:lnTo>
                  <a:pt x="0" y="278325"/>
                </a:lnTo>
                <a:lnTo>
                  <a:pt x="3285" y="281222"/>
                </a:lnTo>
                <a:lnTo>
                  <a:pt x="10844" y="283616"/>
                </a:lnTo>
                <a:lnTo>
                  <a:pt x="16345" y="284653"/>
                </a:lnTo>
                <a:lnTo>
                  <a:pt x="20753" y="286057"/>
                </a:lnTo>
                <a:lnTo>
                  <a:pt x="26385" y="288781"/>
                </a:lnTo>
                <a:lnTo>
                  <a:pt x="35558" y="293776"/>
                </a:lnTo>
                <a:lnTo>
                  <a:pt x="39161" y="297553"/>
                </a:lnTo>
                <a:lnTo>
                  <a:pt x="39951" y="300945"/>
                </a:lnTo>
                <a:lnTo>
                  <a:pt x="37556" y="305870"/>
                </a:lnTo>
                <a:lnTo>
                  <a:pt x="31608" y="314248"/>
                </a:lnTo>
                <a:lnTo>
                  <a:pt x="26325" y="319379"/>
                </a:lnTo>
                <a:lnTo>
                  <a:pt x="30135" y="326059"/>
                </a:lnTo>
                <a:lnTo>
                  <a:pt x="33983" y="334098"/>
                </a:lnTo>
                <a:lnTo>
                  <a:pt x="30217" y="342352"/>
                </a:lnTo>
                <a:lnTo>
                  <a:pt x="31670" y="348757"/>
                </a:lnTo>
                <a:lnTo>
                  <a:pt x="35807" y="353901"/>
                </a:lnTo>
                <a:lnTo>
                  <a:pt x="40092" y="358368"/>
                </a:lnTo>
                <a:lnTo>
                  <a:pt x="44778" y="364121"/>
                </a:lnTo>
                <a:lnTo>
                  <a:pt x="40714" y="380961"/>
                </a:lnTo>
                <a:lnTo>
                  <a:pt x="38618" y="393441"/>
                </a:lnTo>
                <a:lnTo>
                  <a:pt x="38665" y="400645"/>
                </a:lnTo>
                <a:lnTo>
                  <a:pt x="41523" y="405313"/>
                </a:lnTo>
                <a:lnTo>
                  <a:pt x="47919" y="410213"/>
                </a:lnTo>
                <a:lnTo>
                  <a:pt x="65862" y="419647"/>
                </a:lnTo>
                <a:lnTo>
                  <a:pt x="88533" y="421940"/>
                </a:lnTo>
                <a:lnTo>
                  <a:pt x="113865" y="419405"/>
                </a:lnTo>
                <a:lnTo>
                  <a:pt x="159616" y="410449"/>
                </a:lnTo>
                <a:lnTo>
                  <a:pt x="169816" y="410213"/>
                </a:lnTo>
                <a:lnTo>
                  <a:pt x="358805" y="410213"/>
                </a:lnTo>
                <a:lnTo>
                  <a:pt x="358625" y="408203"/>
                </a:lnTo>
                <a:lnTo>
                  <a:pt x="364509" y="357995"/>
                </a:lnTo>
                <a:lnTo>
                  <a:pt x="388961" y="278295"/>
                </a:lnTo>
                <a:lnTo>
                  <a:pt x="416470" y="201898"/>
                </a:lnTo>
                <a:lnTo>
                  <a:pt x="423581" y="154278"/>
                </a:lnTo>
                <a:lnTo>
                  <a:pt x="408442" y="115494"/>
                </a:lnTo>
                <a:lnTo>
                  <a:pt x="364181" y="59237"/>
                </a:lnTo>
                <a:lnTo>
                  <a:pt x="309676" y="19039"/>
                </a:lnTo>
                <a:lnTo>
                  <a:pt x="243396" y="1682"/>
                </a:lnTo>
                <a:lnTo>
                  <a:pt x="211351"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71" name="object 71"/>
          <p:cNvSpPr txBox="1"/>
          <p:nvPr/>
        </p:nvSpPr>
        <p:spPr>
          <a:xfrm>
            <a:off x="371620" y="4275240"/>
            <a:ext cx="1261035" cy="784844"/>
          </a:xfrm>
          <a:prstGeom prst="rect">
            <a:avLst/>
          </a:prstGeom>
        </p:spPr>
        <p:txBody>
          <a:bodyPr vert="horz" wrap="square" lIns="0" tIns="6872" rIns="0" bIns="0" rtlCol="0">
            <a:spAutoFit/>
          </a:bodyPr>
          <a:lstStyle/>
          <a:p>
            <a:pPr algn="ctr" defTabSz="522305">
              <a:lnSpc>
                <a:spcPts val="2370"/>
              </a:lnSpc>
              <a:spcBef>
                <a:spcPts val="54"/>
              </a:spcBef>
            </a:pPr>
            <a:r>
              <a:rPr sz="2800" b="1" spc="-62" dirty="0">
                <a:solidFill>
                  <a:schemeClr val="accent1"/>
                </a:solidFill>
                <a:latin typeface="Arial" panose="020B0604020202020204" pitchFamily="34" charset="0"/>
                <a:cs typeface="Arial" panose="020B0604020202020204" pitchFamily="34" charset="0"/>
              </a:rPr>
              <a:t>3</a:t>
            </a:r>
            <a:endParaRPr sz="3200" dirty="0">
              <a:solidFill>
                <a:schemeClr val="accent1"/>
              </a:solidFill>
              <a:latin typeface="Arial" panose="020B0604020202020204" pitchFamily="34" charset="0"/>
              <a:cs typeface="Arial" panose="020B0604020202020204" pitchFamily="34" charset="0"/>
            </a:endParaRPr>
          </a:p>
          <a:p>
            <a:pPr algn="ctr" defTabSz="522305">
              <a:lnSpc>
                <a:spcPts val="682"/>
              </a:lnSpc>
            </a:pPr>
            <a:r>
              <a:rPr sz="1200" spc="-8" dirty="0">
                <a:solidFill>
                  <a:schemeClr val="accent1"/>
                </a:solidFill>
                <a:latin typeface="Arial" panose="020B0604020202020204" pitchFamily="34" charset="0"/>
                <a:cs typeface="Arial" panose="020B0604020202020204" pitchFamily="34" charset="0"/>
              </a:rPr>
              <a:t>organisations</a:t>
            </a:r>
            <a:endParaRPr sz="1200" dirty="0">
              <a:solidFill>
                <a:schemeClr val="accent1"/>
              </a:solidFill>
              <a:latin typeface="Arial" panose="020B0604020202020204" pitchFamily="34" charset="0"/>
              <a:cs typeface="Arial" panose="020B0604020202020204" pitchFamily="34" charset="0"/>
            </a:endParaRPr>
          </a:p>
          <a:p>
            <a:pPr marL="6872" marR="2749" algn="ctr" defTabSz="522305">
              <a:lnSpc>
                <a:spcPct val="102699"/>
              </a:lnSpc>
            </a:pPr>
            <a:r>
              <a:rPr sz="1200" spc="-3" dirty="0">
                <a:solidFill>
                  <a:schemeClr val="accent1"/>
                </a:solidFill>
                <a:latin typeface="Arial" panose="020B0604020202020204" pitchFamily="34" charset="0"/>
                <a:cs typeface="Arial" panose="020B0604020202020204" pitchFamily="34" charset="0"/>
              </a:rPr>
              <a:t>providing</a:t>
            </a:r>
            <a:r>
              <a:rPr sz="1200" spc="-41" dirty="0">
                <a:solidFill>
                  <a:schemeClr val="accent1"/>
                </a:solidFill>
                <a:latin typeface="Arial" panose="020B0604020202020204" pitchFamily="34" charset="0"/>
                <a:cs typeface="Arial" panose="020B0604020202020204" pitchFamily="34" charset="0"/>
              </a:rPr>
              <a:t> </a:t>
            </a:r>
            <a:r>
              <a:rPr sz="1200" dirty="0">
                <a:solidFill>
                  <a:schemeClr val="accent1"/>
                </a:solidFill>
                <a:latin typeface="Arial" panose="020B0604020202020204" pitchFamily="34" charset="0"/>
                <a:cs typeface="Arial" panose="020B0604020202020204" pitchFamily="34" charset="0"/>
              </a:rPr>
              <a:t>mental  </a:t>
            </a:r>
            <a:r>
              <a:rPr sz="1200" spc="3" dirty="0">
                <a:solidFill>
                  <a:schemeClr val="accent1"/>
                </a:solidFill>
                <a:latin typeface="Arial" panose="020B0604020202020204" pitchFamily="34" charset="0"/>
                <a:cs typeface="Arial" panose="020B0604020202020204" pitchFamily="34" charset="0"/>
              </a:rPr>
              <a:t>health</a:t>
            </a:r>
            <a:r>
              <a:rPr sz="1200" spc="-54" dirty="0">
                <a:solidFill>
                  <a:schemeClr val="accent1"/>
                </a:solidFill>
                <a:latin typeface="Arial" panose="020B0604020202020204" pitchFamily="34" charset="0"/>
                <a:cs typeface="Arial" panose="020B0604020202020204" pitchFamily="34" charset="0"/>
              </a:rPr>
              <a:t> </a:t>
            </a:r>
            <a:r>
              <a:rPr sz="1200" spc="-8" dirty="0">
                <a:solidFill>
                  <a:schemeClr val="accent1"/>
                </a:solidFill>
                <a:latin typeface="Arial" panose="020B0604020202020204" pitchFamily="34" charset="0"/>
                <a:cs typeface="Arial" panose="020B0604020202020204" pitchFamily="34" charset="0"/>
              </a:rPr>
              <a:t>care</a:t>
            </a:r>
            <a:endParaRPr sz="1200" dirty="0">
              <a:solidFill>
                <a:schemeClr val="accent1"/>
              </a:solidFill>
              <a:latin typeface="Arial" panose="020B0604020202020204" pitchFamily="34" charset="0"/>
              <a:cs typeface="Arial" panose="020B0604020202020204" pitchFamily="34" charset="0"/>
            </a:endParaRPr>
          </a:p>
        </p:txBody>
      </p:sp>
      <p:sp>
        <p:nvSpPr>
          <p:cNvPr id="72" name="object 72"/>
          <p:cNvSpPr/>
          <p:nvPr/>
        </p:nvSpPr>
        <p:spPr>
          <a:xfrm>
            <a:off x="398614" y="3864118"/>
            <a:ext cx="399419" cy="317505"/>
          </a:xfrm>
          <a:custGeom>
            <a:avLst/>
            <a:gdLst/>
            <a:ahLst/>
            <a:cxnLst/>
            <a:rect l="l" t="t" r="r" b="b"/>
            <a:pathLst>
              <a:path w="424180" h="456564">
                <a:moveTo>
                  <a:pt x="212229" y="0"/>
                </a:moveTo>
                <a:lnTo>
                  <a:pt x="147315" y="7297"/>
                </a:lnTo>
                <a:lnTo>
                  <a:pt x="80238" y="39103"/>
                </a:lnTo>
                <a:lnTo>
                  <a:pt x="15139" y="115494"/>
                </a:lnTo>
                <a:lnTo>
                  <a:pt x="0" y="154278"/>
                </a:lnTo>
                <a:lnTo>
                  <a:pt x="7111" y="201898"/>
                </a:lnTo>
                <a:lnTo>
                  <a:pt x="34629" y="278325"/>
                </a:lnTo>
                <a:lnTo>
                  <a:pt x="59071" y="357995"/>
                </a:lnTo>
                <a:lnTo>
                  <a:pt x="64955" y="408203"/>
                </a:lnTo>
                <a:lnTo>
                  <a:pt x="62307" y="437818"/>
                </a:lnTo>
                <a:lnTo>
                  <a:pt x="61163" y="455739"/>
                </a:lnTo>
                <a:lnTo>
                  <a:pt x="245008" y="456285"/>
                </a:lnTo>
                <a:lnTo>
                  <a:pt x="249059" y="424726"/>
                </a:lnTo>
                <a:lnTo>
                  <a:pt x="249880" y="414649"/>
                </a:lnTo>
                <a:lnTo>
                  <a:pt x="253765" y="410213"/>
                </a:lnTo>
                <a:lnTo>
                  <a:pt x="375649" y="410213"/>
                </a:lnTo>
                <a:lnTo>
                  <a:pt x="382052" y="405313"/>
                </a:lnTo>
                <a:lnTo>
                  <a:pt x="384914" y="400645"/>
                </a:lnTo>
                <a:lnTo>
                  <a:pt x="384962" y="393441"/>
                </a:lnTo>
                <a:lnTo>
                  <a:pt x="382866" y="380961"/>
                </a:lnTo>
                <a:lnTo>
                  <a:pt x="378802" y="364121"/>
                </a:lnTo>
                <a:lnTo>
                  <a:pt x="383489" y="358368"/>
                </a:lnTo>
                <a:lnTo>
                  <a:pt x="387772" y="353901"/>
                </a:lnTo>
                <a:lnTo>
                  <a:pt x="391906" y="348757"/>
                </a:lnTo>
                <a:lnTo>
                  <a:pt x="393358" y="342352"/>
                </a:lnTo>
                <a:lnTo>
                  <a:pt x="389597" y="334098"/>
                </a:lnTo>
                <a:lnTo>
                  <a:pt x="393446" y="326059"/>
                </a:lnTo>
                <a:lnTo>
                  <a:pt x="397256" y="319379"/>
                </a:lnTo>
                <a:lnTo>
                  <a:pt x="391972" y="314248"/>
                </a:lnTo>
                <a:lnTo>
                  <a:pt x="386024" y="305870"/>
                </a:lnTo>
                <a:lnTo>
                  <a:pt x="383630" y="300945"/>
                </a:lnTo>
                <a:lnTo>
                  <a:pt x="384420" y="297553"/>
                </a:lnTo>
                <a:lnTo>
                  <a:pt x="388023" y="293776"/>
                </a:lnTo>
                <a:lnTo>
                  <a:pt x="397196" y="288781"/>
                </a:lnTo>
                <a:lnTo>
                  <a:pt x="402828" y="286057"/>
                </a:lnTo>
                <a:lnTo>
                  <a:pt x="407236" y="284653"/>
                </a:lnTo>
                <a:lnTo>
                  <a:pt x="412737" y="283616"/>
                </a:lnTo>
                <a:lnTo>
                  <a:pt x="420295" y="281222"/>
                </a:lnTo>
                <a:lnTo>
                  <a:pt x="423581" y="278325"/>
                </a:lnTo>
                <a:lnTo>
                  <a:pt x="423283" y="273034"/>
                </a:lnTo>
                <a:lnTo>
                  <a:pt x="420090" y="263461"/>
                </a:lnTo>
                <a:lnTo>
                  <a:pt x="403101" y="240944"/>
                </a:lnTo>
                <a:lnTo>
                  <a:pt x="393809" y="228387"/>
                </a:lnTo>
                <a:lnTo>
                  <a:pt x="388949" y="221245"/>
                </a:lnTo>
                <a:lnTo>
                  <a:pt x="385254" y="214972"/>
                </a:lnTo>
                <a:lnTo>
                  <a:pt x="375081" y="206540"/>
                </a:lnTo>
                <a:lnTo>
                  <a:pt x="377634" y="196202"/>
                </a:lnTo>
                <a:lnTo>
                  <a:pt x="381414" y="177402"/>
                </a:lnTo>
                <a:lnTo>
                  <a:pt x="382450" y="141474"/>
                </a:lnTo>
                <a:lnTo>
                  <a:pt x="371033" y="95864"/>
                </a:lnTo>
                <a:lnTo>
                  <a:pt x="337451" y="48018"/>
                </a:lnTo>
                <a:lnTo>
                  <a:pt x="306812" y="19664"/>
                </a:lnTo>
                <a:lnTo>
                  <a:pt x="283556" y="5211"/>
                </a:lnTo>
                <a:lnTo>
                  <a:pt x="255941" y="157"/>
                </a:lnTo>
                <a:lnTo>
                  <a:pt x="212229" y="0"/>
                </a:lnTo>
                <a:close/>
              </a:path>
              <a:path w="424180" h="456564">
                <a:moveTo>
                  <a:pt x="375649" y="410213"/>
                </a:moveTo>
                <a:lnTo>
                  <a:pt x="253765" y="410213"/>
                </a:lnTo>
                <a:lnTo>
                  <a:pt x="263965" y="410449"/>
                </a:lnTo>
                <a:lnTo>
                  <a:pt x="309715" y="419405"/>
                </a:lnTo>
                <a:lnTo>
                  <a:pt x="335046" y="421940"/>
                </a:lnTo>
                <a:lnTo>
                  <a:pt x="357713" y="419647"/>
                </a:lnTo>
                <a:lnTo>
                  <a:pt x="375649" y="410213"/>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73" name="object 73"/>
          <p:cNvSpPr/>
          <p:nvPr/>
        </p:nvSpPr>
        <p:spPr>
          <a:xfrm>
            <a:off x="835050" y="3748182"/>
            <a:ext cx="366532" cy="222122"/>
          </a:xfrm>
          <a:custGeom>
            <a:avLst/>
            <a:gdLst/>
            <a:ahLst/>
            <a:cxnLst/>
            <a:rect l="l" t="t" r="r" b="b"/>
            <a:pathLst>
              <a:path w="389255" h="319404">
                <a:moveTo>
                  <a:pt x="363622" y="291947"/>
                </a:moveTo>
                <a:lnTo>
                  <a:pt x="86283" y="291947"/>
                </a:lnTo>
                <a:lnTo>
                  <a:pt x="110630" y="303356"/>
                </a:lnTo>
                <a:lnTo>
                  <a:pt x="137013" y="311838"/>
                </a:lnTo>
                <a:lnTo>
                  <a:pt x="165111" y="317125"/>
                </a:lnTo>
                <a:lnTo>
                  <a:pt x="194602" y="318947"/>
                </a:lnTo>
                <a:lnTo>
                  <a:pt x="223761" y="317159"/>
                </a:lnTo>
                <a:lnTo>
                  <a:pt x="251561" y="311972"/>
                </a:lnTo>
                <a:lnTo>
                  <a:pt x="277694" y="303656"/>
                </a:lnTo>
                <a:lnTo>
                  <a:pt x="301853" y="292481"/>
                </a:lnTo>
                <a:lnTo>
                  <a:pt x="363973" y="292481"/>
                </a:lnTo>
                <a:lnTo>
                  <a:pt x="363622" y="291947"/>
                </a:lnTo>
                <a:close/>
              </a:path>
              <a:path w="389255" h="319404">
                <a:moveTo>
                  <a:pt x="194602" y="0"/>
                </a:moveTo>
                <a:lnTo>
                  <a:pt x="142867" y="5696"/>
                </a:lnTo>
                <a:lnTo>
                  <a:pt x="96380" y="21772"/>
                </a:lnTo>
                <a:lnTo>
                  <a:pt x="56996" y="46709"/>
                </a:lnTo>
                <a:lnTo>
                  <a:pt x="26567" y="78984"/>
                </a:lnTo>
                <a:lnTo>
                  <a:pt x="6951" y="117079"/>
                </a:lnTo>
                <a:lnTo>
                  <a:pt x="0" y="159473"/>
                </a:lnTo>
                <a:lnTo>
                  <a:pt x="2944" y="187198"/>
                </a:lnTo>
                <a:lnTo>
                  <a:pt x="11436" y="213356"/>
                </a:lnTo>
                <a:lnTo>
                  <a:pt x="24967" y="237547"/>
                </a:lnTo>
                <a:lnTo>
                  <a:pt x="43027" y="259372"/>
                </a:lnTo>
                <a:lnTo>
                  <a:pt x="30246" y="281675"/>
                </a:lnTo>
                <a:lnTo>
                  <a:pt x="18324" y="299885"/>
                </a:lnTo>
                <a:lnTo>
                  <a:pt x="10371" y="312160"/>
                </a:lnTo>
                <a:lnTo>
                  <a:pt x="9499" y="316661"/>
                </a:lnTo>
                <a:lnTo>
                  <a:pt x="19577" y="315309"/>
                </a:lnTo>
                <a:lnTo>
                  <a:pt x="39009" y="310996"/>
                </a:lnTo>
                <a:lnTo>
                  <a:pt x="62883" y="303336"/>
                </a:lnTo>
                <a:lnTo>
                  <a:pt x="86283" y="291947"/>
                </a:lnTo>
                <a:lnTo>
                  <a:pt x="363622" y="291947"/>
                </a:lnTo>
                <a:lnTo>
                  <a:pt x="357582" y="282762"/>
                </a:lnTo>
                <a:lnTo>
                  <a:pt x="344944" y="260705"/>
                </a:lnTo>
                <a:lnTo>
                  <a:pt x="363522" y="238671"/>
                </a:lnTo>
                <a:lnTo>
                  <a:pt x="377436" y="214171"/>
                </a:lnTo>
                <a:lnTo>
                  <a:pt x="386165" y="187630"/>
                </a:lnTo>
                <a:lnTo>
                  <a:pt x="389191" y="159473"/>
                </a:lnTo>
                <a:lnTo>
                  <a:pt x="382240" y="117079"/>
                </a:lnTo>
                <a:lnTo>
                  <a:pt x="362624" y="78984"/>
                </a:lnTo>
                <a:lnTo>
                  <a:pt x="332197" y="46709"/>
                </a:lnTo>
                <a:lnTo>
                  <a:pt x="292814" y="21772"/>
                </a:lnTo>
                <a:lnTo>
                  <a:pt x="246331" y="5696"/>
                </a:lnTo>
                <a:lnTo>
                  <a:pt x="194602" y="0"/>
                </a:lnTo>
                <a:close/>
              </a:path>
              <a:path w="389255" h="319404">
                <a:moveTo>
                  <a:pt x="363973" y="292481"/>
                </a:moveTo>
                <a:lnTo>
                  <a:pt x="301853" y="292481"/>
                </a:lnTo>
                <a:lnTo>
                  <a:pt x="325130" y="303776"/>
                </a:lnTo>
                <a:lnTo>
                  <a:pt x="348727" y="311253"/>
                </a:lnTo>
                <a:lnTo>
                  <a:pt x="367874" y="315389"/>
                </a:lnTo>
                <a:lnTo>
                  <a:pt x="377799" y="316661"/>
                </a:lnTo>
                <a:lnTo>
                  <a:pt x="376991" y="312356"/>
                </a:lnTo>
                <a:lnTo>
                  <a:pt x="369258" y="300518"/>
                </a:lnTo>
                <a:lnTo>
                  <a:pt x="363973" y="292481"/>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74" name="object 74"/>
          <p:cNvSpPr txBox="1"/>
          <p:nvPr/>
        </p:nvSpPr>
        <p:spPr>
          <a:xfrm>
            <a:off x="3665317" y="4310657"/>
            <a:ext cx="808999" cy="589150"/>
          </a:xfrm>
          <a:prstGeom prst="rect">
            <a:avLst/>
          </a:prstGeom>
        </p:spPr>
        <p:txBody>
          <a:bodyPr vert="horz" wrap="square" lIns="0" tIns="6872" rIns="0" bIns="0" rtlCol="0">
            <a:spAutoFit/>
          </a:bodyPr>
          <a:lstStyle/>
          <a:p>
            <a:pPr algn="ctr" defTabSz="522305">
              <a:lnSpc>
                <a:spcPts val="2370"/>
              </a:lnSpc>
              <a:spcBef>
                <a:spcPts val="54"/>
              </a:spcBef>
            </a:pPr>
            <a:r>
              <a:rPr sz="2800" b="1" spc="-62" dirty="0">
                <a:solidFill>
                  <a:schemeClr val="accent1"/>
                </a:solidFill>
                <a:latin typeface="Arial" panose="020B0604020202020204" pitchFamily="34" charset="0"/>
                <a:cs typeface="Arial" panose="020B0604020202020204" pitchFamily="34" charset="0"/>
              </a:rPr>
              <a:t>1</a:t>
            </a:r>
            <a:endParaRPr sz="2800" dirty="0">
              <a:solidFill>
                <a:schemeClr val="accent1"/>
              </a:solidFill>
              <a:latin typeface="Arial" panose="020B0604020202020204" pitchFamily="34" charset="0"/>
              <a:cs typeface="Arial" panose="020B0604020202020204" pitchFamily="34" charset="0"/>
            </a:endParaRPr>
          </a:p>
          <a:p>
            <a:pPr algn="ctr" defTabSz="522305">
              <a:lnSpc>
                <a:spcPts val="682"/>
              </a:lnSpc>
            </a:pPr>
            <a:r>
              <a:rPr sz="1200" spc="-3" dirty="0">
                <a:solidFill>
                  <a:schemeClr val="accent1"/>
                </a:solidFill>
                <a:latin typeface="Arial" panose="020B0604020202020204" pitchFamily="34" charset="0"/>
                <a:cs typeface="Arial" panose="020B0604020202020204" pitchFamily="34" charset="0"/>
              </a:rPr>
              <a:t>ambulance</a:t>
            </a:r>
            <a:endParaRPr sz="1200" dirty="0">
              <a:solidFill>
                <a:schemeClr val="accent1"/>
              </a:solidFill>
              <a:latin typeface="Arial" panose="020B0604020202020204" pitchFamily="34" charset="0"/>
              <a:cs typeface="Arial" panose="020B0604020202020204" pitchFamily="34" charset="0"/>
            </a:endParaRPr>
          </a:p>
          <a:p>
            <a:pPr algn="ctr" defTabSz="522305">
              <a:spcBef>
                <a:spcPts val="22"/>
              </a:spcBef>
            </a:pPr>
            <a:r>
              <a:rPr sz="1200" spc="-11" dirty="0">
                <a:solidFill>
                  <a:schemeClr val="accent1"/>
                </a:solidFill>
                <a:latin typeface="Arial" panose="020B0604020202020204" pitchFamily="34" charset="0"/>
                <a:cs typeface="Arial" panose="020B0604020202020204" pitchFamily="34" charset="0"/>
              </a:rPr>
              <a:t>trust</a:t>
            </a:r>
            <a:endParaRPr sz="1200" dirty="0">
              <a:solidFill>
                <a:schemeClr val="accent1"/>
              </a:solidFill>
              <a:latin typeface="Arial" panose="020B0604020202020204" pitchFamily="34" charset="0"/>
              <a:cs typeface="Arial" panose="020B0604020202020204" pitchFamily="34" charset="0"/>
            </a:endParaRPr>
          </a:p>
        </p:txBody>
      </p:sp>
      <p:sp>
        <p:nvSpPr>
          <p:cNvPr id="152" name="object 38"/>
          <p:cNvSpPr txBox="1"/>
          <p:nvPr/>
        </p:nvSpPr>
        <p:spPr>
          <a:xfrm>
            <a:off x="292146" y="1530209"/>
            <a:ext cx="1082083" cy="622492"/>
          </a:xfrm>
          <a:prstGeom prst="rect">
            <a:avLst/>
          </a:prstGeom>
        </p:spPr>
        <p:txBody>
          <a:bodyPr vert="horz" wrap="square" lIns="0" tIns="6872" rIns="0" bIns="0" rtlCol="0">
            <a:spAutoFit/>
          </a:bodyPr>
          <a:lstStyle/>
          <a:p>
            <a:pPr marL="33672" defTabSz="522305">
              <a:tabLst>
                <a:tab pos="847998" algn="l"/>
              </a:tabLst>
            </a:pPr>
            <a:r>
              <a:rPr sz="2800" b="1" spc="-62" dirty="0">
                <a:solidFill>
                  <a:schemeClr val="accent1"/>
                </a:solidFill>
                <a:latin typeface="Arial" panose="020B0604020202020204" pitchFamily="34" charset="0"/>
                <a:cs typeface="Arial" panose="020B0604020202020204" pitchFamily="34" charset="0"/>
              </a:rPr>
              <a:t>24</a:t>
            </a:r>
            <a:r>
              <a:rPr lang="en-GB" sz="2800" b="1" spc="-62" dirty="0">
                <a:solidFill>
                  <a:schemeClr val="accent1"/>
                </a:solidFill>
                <a:latin typeface="Arial" panose="020B0604020202020204" pitchFamily="34" charset="0"/>
                <a:cs typeface="Arial" panose="020B0604020202020204" pitchFamily="34" charset="0"/>
              </a:rPr>
              <a:t>9</a:t>
            </a:r>
          </a:p>
          <a:p>
            <a:pPr marL="33672" defTabSz="522305">
              <a:tabLst>
                <a:tab pos="847998" algn="l"/>
              </a:tabLst>
            </a:pPr>
            <a:r>
              <a:rPr lang="en-GB" sz="1200" dirty="0">
                <a:solidFill>
                  <a:schemeClr val="accent1"/>
                </a:solidFill>
                <a:latin typeface="Arial" panose="020B0604020202020204" pitchFamily="34" charset="0"/>
                <a:cs typeface="Arial" panose="020B0604020202020204" pitchFamily="34" charset="0"/>
              </a:rPr>
              <a:t>GP practices</a:t>
            </a:r>
            <a:endParaRPr sz="1200" dirty="0">
              <a:solidFill>
                <a:schemeClr val="accent1"/>
              </a:solidFill>
              <a:latin typeface="Arial" panose="020B0604020202020204" pitchFamily="34" charset="0"/>
              <a:cs typeface="Arial" panose="020B0604020202020204" pitchFamily="34" charset="0"/>
            </a:endParaRPr>
          </a:p>
        </p:txBody>
      </p:sp>
      <p:sp>
        <p:nvSpPr>
          <p:cNvPr id="154" name="object 3"/>
          <p:cNvSpPr txBox="1"/>
          <p:nvPr/>
        </p:nvSpPr>
        <p:spPr>
          <a:xfrm>
            <a:off x="3290104" y="5390935"/>
            <a:ext cx="1485748" cy="991824"/>
          </a:xfrm>
          <a:prstGeom prst="rect">
            <a:avLst/>
          </a:prstGeom>
        </p:spPr>
        <p:txBody>
          <a:bodyPr vert="horz" wrap="square" lIns="0" tIns="6872" rIns="0" bIns="0" rtlCol="0">
            <a:spAutoFit/>
          </a:bodyPr>
          <a:lstStyle/>
          <a:p>
            <a:pPr algn="ctr" defTabSz="0"/>
            <a:r>
              <a:rPr lang="en-GB" sz="2800" b="1" dirty="0">
                <a:solidFill>
                  <a:schemeClr val="accent1"/>
                </a:solidFill>
              </a:rPr>
              <a:t>303</a:t>
            </a:r>
          </a:p>
          <a:p>
            <a:pPr algn="ctr" defTabSz="0"/>
            <a:r>
              <a:rPr lang="en-GB" sz="1200" dirty="0">
                <a:solidFill>
                  <a:schemeClr val="accent1"/>
                </a:solidFill>
              </a:rPr>
              <a:t>independently run residential and nursing care homes</a:t>
            </a:r>
            <a:endParaRPr lang="en-GB" sz="1200" dirty="0">
              <a:solidFill>
                <a:schemeClr val="accent1"/>
              </a:solidFill>
              <a:latin typeface="Arial" panose="020B0604020202020204" pitchFamily="34" charset="0"/>
              <a:cs typeface="Arial" panose="020B0604020202020204" pitchFamily="34" charset="0"/>
            </a:endParaRPr>
          </a:p>
        </p:txBody>
      </p:sp>
      <p:grpSp>
        <p:nvGrpSpPr>
          <p:cNvPr id="85" name="Group 84"/>
          <p:cNvGrpSpPr/>
          <p:nvPr/>
        </p:nvGrpSpPr>
        <p:grpSpPr>
          <a:xfrm>
            <a:off x="3704379" y="3770549"/>
            <a:ext cx="719212" cy="354740"/>
            <a:chOff x="3824486" y="3153088"/>
            <a:chExt cx="719212" cy="354740"/>
          </a:xfrm>
        </p:grpSpPr>
        <p:sp>
          <p:nvSpPr>
            <p:cNvPr id="75" name="object 75"/>
            <p:cNvSpPr/>
            <p:nvPr/>
          </p:nvSpPr>
          <p:spPr>
            <a:xfrm>
              <a:off x="4247240" y="3153088"/>
              <a:ext cx="63979" cy="27822"/>
            </a:xfrm>
            <a:custGeom>
              <a:avLst/>
              <a:gdLst/>
              <a:ahLst/>
              <a:cxnLst/>
              <a:rect l="l" t="t" r="r" b="b"/>
              <a:pathLst>
                <a:path w="67945" h="40004">
                  <a:moveTo>
                    <a:pt x="33858" y="0"/>
                  </a:moveTo>
                  <a:lnTo>
                    <a:pt x="20675" y="2661"/>
                  </a:lnTo>
                  <a:lnTo>
                    <a:pt x="9913" y="9918"/>
                  </a:lnTo>
                  <a:lnTo>
                    <a:pt x="2659" y="20681"/>
                  </a:lnTo>
                  <a:lnTo>
                    <a:pt x="0" y="33858"/>
                  </a:lnTo>
                  <a:lnTo>
                    <a:pt x="0" y="39255"/>
                  </a:lnTo>
                  <a:lnTo>
                    <a:pt x="61404" y="39255"/>
                  </a:lnTo>
                  <a:lnTo>
                    <a:pt x="64566" y="39370"/>
                  </a:lnTo>
                  <a:lnTo>
                    <a:pt x="67716" y="39560"/>
                  </a:lnTo>
                  <a:lnTo>
                    <a:pt x="67716" y="33858"/>
                  </a:lnTo>
                  <a:lnTo>
                    <a:pt x="65054" y="20681"/>
                  </a:lnTo>
                  <a:lnTo>
                    <a:pt x="57797" y="9918"/>
                  </a:lnTo>
                  <a:lnTo>
                    <a:pt x="47035" y="2661"/>
                  </a:lnTo>
                  <a:lnTo>
                    <a:pt x="33858"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76" name="object 76"/>
            <p:cNvSpPr/>
            <p:nvPr/>
          </p:nvSpPr>
          <p:spPr>
            <a:xfrm>
              <a:off x="4398996" y="3429481"/>
              <a:ext cx="134534" cy="32677"/>
            </a:xfrm>
            <a:custGeom>
              <a:avLst/>
              <a:gdLst/>
              <a:ahLst/>
              <a:cxnLst/>
              <a:rect l="l" t="t" r="r" b="b"/>
              <a:pathLst>
                <a:path w="142875" h="46989">
                  <a:moveTo>
                    <a:pt x="139674" y="0"/>
                  </a:moveTo>
                  <a:lnTo>
                    <a:pt x="0" y="0"/>
                  </a:lnTo>
                  <a:lnTo>
                    <a:pt x="6097" y="10401"/>
                  </a:lnTo>
                  <a:lnTo>
                    <a:pt x="10634" y="21696"/>
                  </a:lnTo>
                  <a:lnTo>
                    <a:pt x="13464" y="33741"/>
                  </a:lnTo>
                  <a:lnTo>
                    <a:pt x="14439" y="46393"/>
                  </a:lnTo>
                  <a:lnTo>
                    <a:pt x="139674" y="46393"/>
                  </a:lnTo>
                  <a:lnTo>
                    <a:pt x="142722" y="43345"/>
                  </a:lnTo>
                  <a:lnTo>
                    <a:pt x="142722" y="3048"/>
                  </a:lnTo>
                  <a:lnTo>
                    <a:pt x="139674"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77" name="object 77"/>
            <p:cNvSpPr/>
            <p:nvPr/>
          </p:nvSpPr>
          <p:spPr>
            <a:xfrm>
              <a:off x="4040394" y="3429481"/>
              <a:ext cx="231399" cy="32677"/>
            </a:xfrm>
            <a:custGeom>
              <a:avLst/>
              <a:gdLst/>
              <a:ahLst/>
              <a:cxnLst/>
              <a:rect l="l" t="t" r="r" b="b"/>
              <a:pathLst>
                <a:path w="245745" h="46989">
                  <a:moveTo>
                    <a:pt x="245719" y="0"/>
                  </a:moveTo>
                  <a:lnTo>
                    <a:pt x="0" y="0"/>
                  </a:lnTo>
                  <a:lnTo>
                    <a:pt x="6090" y="10401"/>
                  </a:lnTo>
                  <a:lnTo>
                    <a:pt x="10623" y="21696"/>
                  </a:lnTo>
                  <a:lnTo>
                    <a:pt x="13451" y="33741"/>
                  </a:lnTo>
                  <a:lnTo>
                    <a:pt x="14427" y="46393"/>
                  </a:lnTo>
                  <a:lnTo>
                    <a:pt x="231279" y="46393"/>
                  </a:lnTo>
                  <a:lnTo>
                    <a:pt x="232257" y="33741"/>
                  </a:lnTo>
                  <a:lnTo>
                    <a:pt x="235089" y="21696"/>
                  </a:lnTo>
                  <a:lnTo>
                    <a:pt x="239627" y="10401"/>
                  </a:lnTo>
                  <a:lnTo>
                    <a:pt x="245719"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78" name="object 78"/>
            <p:cNvSpPr/>
            <p:nvPr/>
          </p:nvSpPr>
          <p:spPr>
            <a:xfrm>
              <a:off x="3824486" y="3429481"/>
              <a:ext cx="89091" cy="32677"/>
            </a:xfrm>
            <a:custGeom>
              <a:avLst/>
              <a:gdLst/>
              <a:ahLst/>
              <a:cxnLst/>
              <a:rect l="l" t="t" r="r" b="b"/>
              <a:pathLst>
                <a:path w="94614" h="46989">
                  <a:moveTo>
                    <a:pt x="94170" y="0"/>
                  </a:moveTo>
                  <a:lnTo>
                    <a:pt x="3048" y="0"/>
                  </a:lnTo>
                  <a:lnTo>
                    <a:pt x="0" y="3047"/>
                  </a:lnTo>
                  <a:lnTo>
                    <a:pt x="0" y="43345"/>
                  </a:lnTo>
                  <a:lnTo>
                    <a:pt x="3048" y="46393"/>
                  </a:lnTo>
                  <a:lnTo>
                    <a:pt x="79730" y="46393"/>
                  </a:lnTo>
                  <a:lnTo>
                    <a:pt x="80708" y="33741"/>
                  </a:lnTo>
                  <a:lnTo>
                    <a:pt x="83540" y="21696"/>
                  </a:lnTo>
                  <a:lnTo>
                    <a:pt x="88078" y="10401"/>
                  </a:lnTo>
                  <a:lnTo>
                    <a:pt x="94170"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79" name="object 79"/>
            <p:cNvSpPr/>
            <p:nvPr/>
          </p:nvSpPr>
          <p:spPr>
            <a:xfrm>
              <a:off x="3914802" y="3415977"/>
              <a:ext cx="124369" cy="91851"/>
            </a:xfrm>
            <a:custGeom>
              <a:avLst/>
              <a:gdLst/>
              <a:ahLst/>
              <a:cxnLst/>
              <a:rect l="l" t="t" r="r" b="b"/>
              <a:pathLst>
                <a:path w="132079" h="132079">
                  <a:moveTo>
                    <a:pt x="65811" y="0"/>
                  </a:moveTo>
                  <a:lnTo>
                    <a:pt x="40194" y="5171"/>
                  </a:lnTo>
                  <a:lnTo>
                    <a:pt x="19275" y="19275"/>
                  </a:lnTo>
                  <a:lnTo>
                    <a:pt x="5171" y="40194"/>
                  </a:lnTo>
                  <a:lnTo>
                    <a:pt x="0" y="65811"/>
                  </a:lnTo>
                  <a:lnTo>
                    <a:pt x="5171" y="91428"/>
                  </a:lnTo>
                  <a:lnTo>
                    <a:pt x="19275" y="112347"/>
                  </a:lnTo>
                  <a:lnTo>
                    <a:pt x="40194" y="126451"/>
                  </a:lnTo>
                  <a:lnTo>
                    <a:pt x="65811" y="131622"/>
                  </a:lnTo>
                  <a:lnTo>
                    <a:pt x="91428" y="126451"/>
                  </a:lnTo>
                  <a:lnTo>
                    <a:pt x="112347" y="112347"/>
                  </a:lnTo>
                  <a:lnTo>
                    <a:pt x="126263" y="91706"/>
                  </a:lnTo>
                  <a:lnTo>
                    <a:pt x="65811" y="91706"/>
                  </a:lnTo>
                  <a:lnTo>
                    <a:pt x="55732" y="89671"/>
                  </a:lnTo>
                  <a:lnTo>
                    <a:pt x="47501" y="84121"/>
                  </a:lnTo>
                  <a:lnTo>
                    <a:pt x="41951" y="75890"/>
                  </a:lnTo>
                  <a:lnTo>
                    <a:pt x="39916" y="65811"/>
                  </a:lnTo>
                  <a:lnTo>
                    <a:pt x="41951" y="55732"/>
                  </a:lnTo>
                  <a:lnTo>
                    <a:pt x="47501" y="47501"/>
                  </a:lnTo>
                  <a:lnTo>
                    <a:pt x="55732" y="41951"/>
                  </a:lnTo>
                  <a:lnTo>
                    <a:pt x="65811" y="39916"/>
                  </a:lnTo>
                  <a:lnTo>
                    <a:pt x="126263" y="39916"/>
                  </a:lnTo>
                  <a:lnTo>
                    <a:pt x="112347" y="19275"/>
                  </a:lnTo>
                  <a:lnTo>
                    <a:pt x="91428" y="5171"/>
                  </a:lnTo>
                  <a:lnTo>
                    <a:pt x="65811" y="0"/>
                  </a:lnTo>
                  <a:close/>
                </a:path>
                <a:path w="132079" h="132079">
                  <a:moveTo>
                    <a:pt x="126263" y="39916"/>
                  </a:moveTo>
                  <a:lnTo>
                    <a:pt x="65811" y="39916"/>
                  </a:lnTo>
                  <a:lnTo>
                    <a:pt x="75890" y="41951"/>
                  </a:lnTo>
                  <a:lnTo>
                    <a:pt x="84121" y="47501"/>
                  </a:lnTo>
                  <a:lnTo>
                    <a:pt x="89671" y="55732"/>
                  </a:lnTo>
                  <a:lnTo>
                    <a:pt x="91706" y="65811"/>
                  </a:lnTo>
                  <a:lnTo>
                    <a:pt x="89671" y="75890"/>
                  </a:lnTo>
                  <a:lnTo>
                    <a:pt x="84121" y="84121"/>
                  </a:lnTo>
                  <a:lnTo>
                    <a:pt x="75890" y="89671"/>
                  </a:lnTo>
                  <a:lnTo>
                    <a:pt x="65811" y="91706"/>
                  </a:lnTo>
                  <a:lnTo>
                    <a:pt x="126263" y="91706"/>
                  </a:lnTo>
                  <a:lnTo>
                    <a:pt x="126451" y="91428"/>
                  </a:lnTo>
                  <a:lnTo>
                    <a:pt x="131622" y="65811"/>
                  </a:lnTo>
                  <a:lnTo>
                    <a:pt x="126451" y="40194"/>
                  </a:lnTo>
                  <a:lnTo>
                    <a:pt x="126263" y="39916"/>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80" name="object 80"/>
            <p:cNvSpPr/>
            <p:nvPr/>
          </p:nvSpPr>
          <p:spPr>
            <a:xfrm>
              <a:off x="4273413" y="3415977"/>
              <a:ext cx="124369" cy="91851"/>
            </a:xfrm>
            <a:custGeom>
              <a:avLst/>
              <a:gdLst/>
              <a:ahLst/>
              <a:cxnLst/>
              <a:rect l="l" t="t" r="r" b="b"/>
              <a:pathLst>
                <a:path w="132079" h="132079">
                  <a:moveTo>
                    <a:pt x="65811" y="0"/>
                  </a:moveTo>
                  <a:lnTo>
                    <a:pt x="40194" y="5171"/>
                  </a:lnTo>
                  <a:lnTo>
                    <a:pt x="19275" y="19275"/>
                  </a:lnTo>
                  <a:lnTo>
                    <a:pt x="5171" y="40194"/>
                  </a:lnTo>
                  <a:lnTo>
                    <a:pt x="0" y="65811"/>
                  </a:lnTo>
                  <a:lnTo>
                    <a:pt x="5171" y="91428"/>
                  </a:lnTo>
                  <a:lnTo>
                    <a:pt x="19275" y="112347"/>
                  </a:lnTo>
                  <a:lnTo>
                    <a:pt x="40194" y="126451"/>
                  </a:lnTo>
                  <a:lnTo>
                    <a:pt x="65811" y="131622"/>
                  </a:lnTo>
                  <a:lnTo>
                    <a:pt x="91428" y="126451"/>
                  </a:lnTo>
                  <a:lnTo>
                    <a:pt x="112347" y="112347"/>
                  </a:lnTo>
                  <a:lnTo>
                    <a:pt x="126263" y="91706"/>
                  </a:lnTo>
                  <a:lnTo>
                    <a:pt x="65811" y="91706"/>
                  </a:lnTo>
                  <a:lnTo>
                    <a:pt x="55732" y="89671"/>
                  </a:lnTo>
                  <a:lnTo>
                    <a:pt x="47501" y="84121"/>
                  </a:lnTo>
                  <a:lnTo>
                    <a:pt x="41951" y="75890"/>
                  </a:lnTo>
                  <a:lnTo>
                    <a:pt x="39916" y="65811"/>
                  </a:lnTo>
                  <a:lnTo>
                    <a:pt x="41951" y="55732"/>
                  </a:lnTo>
                  <a:lnTo>
                    <a:pt x="47501" y="47501"/>
                  </a:lnTo>
                  <a:lnTo>
                    <a:pt x="55732" y="41951"/>
                  </a:lnTo>
                  <a:lnTo>
                    <a:pt x="65811" y="39916"/>
                  </a:lnTo>
                  <a:lnTo>
                    <a:pt x="126263" y="39916"/>
                  </a:lnTo>
                  <a:lnTo>
                    <a:pt x="112347" y="19275"/>
                  </a:lnTo>
                  <a:lnTo>
                    <a:pt x="91428" y="5171"/>
                  </a:lnTo>
                  <a:lnTo>
                    <a:pt x="65811" y="0"/>
                  </a:lnTo>
                  <a:close/>
                </a:path>
                <a:path w="132079" h="132079">
                  <a:moveTo>
                    <a:pt x="126263" y="39916"/>
                  </a:moveTo>
                  <a:lnTo>
                    <a:pt x="65811" y="39916"/>
                  </a:lnTo>
                  <a:lnTo>
                    <a:pt x="75890" y="41951"/>
                  </a:lnTo>
                  <a:lnTo>
                    <a:pt x="84121" y="47501"/>
                  </a:lnTo>
                  <a:lnTo>
                    <a:pt x="89671" y="55732"/>
                  </a:lnTo>
                  <a:lnTo>
                    <a:pt x="91706" y="65811"/>
                  </a:lnTo>
                  <a:lnTo>
                    <a:pt x="89671" y="75890"/>
                  </a:lnTo>
                  <a:lnTo>
                    <a:pt x="84121" y="84121"/>
                  </a:lnTo>
                  <a:lnTo>
                    <a:pt x="75890" y="89671"/>
                  </a:lnTo>
                  <a:lnTo>
                    <a:pt x="65811" y="91706"/>
                  </a:lnTo>
                  <a:lnTo>
                    <a:pt x="126263" y="91706"/>
                  </a:lnTo>
                  <a:lnTo>
                    <a:pt x="126451" y="91428"/>
                  </a:lnTo>
                  <a:lnTo>
                    <a:pt x="131622" y="65811"/>
                  </a:lnTo>
                  <a:lnTo>
                    <a:pt x="126451" y="40194"/>
                  </a:lnTo>
                  <a:lnTo>
                    <a:pt x="126263" y="39916"/>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81" name="object 81"/>
            <p:cNvSpPr/>
            <p:nvPr/>
          </p:nvSpPr>
          <p:spPr>
            <a:xfrm>
              <a:off x="3834546" y="3191645"/>
              <a:ext cx="688817" cy="226979"/>
            </a:xfrm>
            <a:custGeom>
              <a:avLst/>
              <a:gdLst/>
              <a:ahLst/>
              <a:cxnLst/>
              <a:rect l="l" t="t" r="r" b="b"/>
              <a:pathLst>
                <a:path w="731520" h="326389">
                  <a:moveTo>
                    <a:pt x="496506" y="0"/>
                  </a:moveTo>
                  <a:lnTo>
                    <a:pt x="56184" y="0"/>
                  </a:lnTo>
                  <a:lnTo>
                    <a:pt x="34316" y="4415"/>
                  </a:lnTo>
                  <a:lnTo>
                    <a:pt x="16457" y="16457"/>
                  </a:lnTo>
                  <a:lnTo>
                    <a:pt x="4415" y="34316"/>
                  </a:lnTo>
                  <a:lnTo>
                    <a:pt x="0" y="56184"/>
                  </a:lnTo>
                  <a:lnTo>
                    <a:pt x="0" y="325818"/>
                  </a:lnTo>
                  <a:lnTo>
                    <a:pt x="98158" y="325818"/>
                  </a:lnTo>
                  <a:lnTo>
                    <a:pt x="109616" y="317678"/>
                  </a:lnTo>
                  <a:lnTo>
                    <a:pt x="122404" y="311570"/>
                  </a:lnTo>
                  <a:lnTo>
                    <a:pt x="136289" y="307732"/>
                  </a:lnTo>
                  <a:lnTo>
                    <a:pt x="151041" y="306400"/>
                  </a:lnTo>
                  <a:lnTo>
                    <a:pt x="731481" y="306400"/>
                  </a:lnTo>
                  <a:lnTo>
                    <a:pt x="731481" y="273367"/>
                  </a:lnTo>
                  <a:lnTo>
                    <a:pt x="731264" y="270535"/>
                  </a:lnTo>
                  <a:lnTo>
                    <a:pt x="442747" y="270535"/>
                  </a:lnTo>
                  <a:lnTo>
                    <a:pt x="437261" y="265036"/>
                  </a:lnTo>
                  <a:lnTo>
                    <a:pt x="437261" y="251472"/>
                  </a:lnTo>
                  <a:lnTo>
                    <a:pt x="442747" y="245986"/>
                  </a:lnTo>
                  <a:lnTo>
                    <a:pt x="727909" y="245986"/>
                  </a:lnTo>
                  <a:lnTo>
                    <a:pt x="726044" y="237983"/>
                  </a:lnTo>
                  <a:lnTo>
                    <a:pt x="719389" y="221366"/>
                  </a:lnTo>
                  <a:lnTo>
                    <a:pt x="717675" y="218465"/>
                  </a:lnTo>
                  <a:lnTo>
                    <a:pt x="441299" y="218465"/>
                  </a:lnTo>
                  <a:lnTo>
                    <a:pt x="433451" y="210629"/>
                  </a:lnTo>
                  <a:lnTo>
                    <a:pt x="433451" y="198513"/>
                  </a:lnTo>
                  <a:lnTo>
                    <a:pt x="213169" y="198513"/>
                  </a:lnTo>
                  <a:lnTo>
                    <a:pt x="210375" y="195719"/>
                  </a:lnTo>
                  <a:lnTo>
                    <a:pt x="210375" y="152387"/>
                  </a:lnTo>
                  <a:lnTo>
                    <a:pt x="167043" y="152387"/>
                  </a:lnTo>
                  <a:lnTo>
                    <a:pt x="164261" y="149605"/>
                  </a:lnTo>
                  <a:lnTo>
                    <a:pt x="164261" y="116331"/>
                  </a:lnTo>
                  <a:lnTo>
                    <a:pt x="167043" y="113550"/>
                  </a:lnTo>
                  <a:lnTo>
                    <a:pt x="210375" y="113550"/>
                  </a:lnTo>
                  <a:lnTo>
                    <a:pt x="210375" y="70218"/>
                  </a:lnTo>
                  <a:lnTo>
                    <a:pt x="213169" y="67424"/>
                  </a:lnTo>
                  <a:lnTo>
                    <a:pt x="433451" y="67424"/>
                  </a:lnTo>
                  <a:lnTo>
                    <a:pt x="433451" y="55308"/>
                  </a:lnTo>
                  <a:lnTo>
                    <a:pt x="441299" y="47472"/>
                  </a:lnTo>
                  <a:lnTo>
                    <a:pt x="597630" y="47472"/>
                  </a:lnTo>
                  <a:lnTo>
                    <a:pt x="584838" y="33197"/>
                  </a:lnTo>
                  <a:lnTo>
                    <a:pt x="558492" y="15182"/>
                  </a:lnTo>
                  <a:lnTo>
                    <a:pt x="528635" y="3902"/>
                  </a:lnTo>
                  <a:lnTo>
                    <a:pt x="496506" y="0"/>
                  </a:lnTo>
                  <a:close/>
                </a:path>
                <a:path w="731520" h="326389">
                  <a:moveTo>
                    <a:pt x="531888" y="306400"/>
                  </a:moveTo>
                  <a:lnTo>
                    <a:pt x="151041" y="306400"/>
                  </a:lnTo>
                  <a:lnTo>
                    <a:pt x="165799" y="307732"/>
                  </a:lnTo>
                  <a:lnTo>
                    <a:pt x="179687" y="311570"/>
                  </a:lnTo>
                  <a:lnTo>
                    <a:pt x="192473" y="317678"/>
                  </a:lnTo>
                  <a:lnTo>
                    <a:pt x="203923" y="325818"/>
                  </a:lnTo>
                  <a:lnTo>
                    <a:pt x="479005" y="325818"/>
                  </a:lnTo>
                  <a:lnTo>
                    <a:pt x="490456" y="317678"/>
                  </a:lnTo>
                  <a:lnTo>
                    <a:pt x="503242" y="311570"/>
                  </a:lnTo>
                  <a:lnTo>
                    <a:pt x="517130" y="307732"/>
                  </a:lnTo>
                  <a:lnTo>
                    <a:pt x="531888" y="306400"/>
                  </a:lnTo>
                  <a:close/>
                </a:path>
                <a:path w="731520" h="326389">
                  <a:moveTo>
                    <a:pt x="731481" y="306400"/>
                  </a:moveTo>
                  <a:lnTo>
                    <a:pt x="531888" y="306400"/>
                  </a:lnTo>
                  <a:lnTo>
                    <a:pt x="546639" y="307732"/>
                  </a:lnTo>
                  <a:lnTo>
                    <a:pt x="560525" y="311570"/>
                  </a:lnTo>
                  <a:lnTo>
                    <a:pt x="573313" y="317678"/>
                  </a:lnTo>
                  <a:lnTo>
                    <a:pt x="584771" y="325818"/>
                  </a:lnTo>
                  <a:lnTo>
                    <a:pt x="731481" y="325818"/>
                  </a:lnTo>
                  <a:lnTo>
                    <a:pt x="731481" y="306400"/>
                  </a:lnTo>
                  <a:close/>
                </a:path>
                <a:path w="731520" h="326389">
                  <a:moveTo>
                    <a:pt x="727909" y="245986"/>
                  </a:moveTo>
                  <a:lnTo>
                    <a:pt x="488086" y="245986"/>
                  </a:lnTo>
                  <a:lnTo>
                    <a:pt x="493585" y="251472"/>
                  </a:lnTo>
                  <a:lnTo>
                    <a:pt x="493585" y="265036"/>
                  </a:lnTo>
                  <a:lnTo>
                    <a:pt x="488086" y="270535"/>
                  </a:lnTo>
                  <a:lnTo>
                    <a:pt x="731264" y="270535"/>
                  </a:lnTo>
                  <a:lnTo>
                    <a:pt x="730106" y="255417"/>
                  </a:lnTo>
                  <a:lnTo>
                    <a:pt x="727909" y="245986"/>
                  </a:lnTo>
                  <a:close/>
                </a:path>
                <a:path w="731520" h="326389">
                  <a:moveTo>
                    <a:pt x="597630" y="47472"/>
                  </a:moveTo>
                  <a:lnTo>
                    <a:pt x="515124" y="47472"/>
                  </a:lnTo>
                  <a:lnTo>
                    <a:pt x="524798" y="48656"/>
                  </a:lnTo>
                  <a:lnTo>
                    <a:pt x="533777" y="52076"/>
                  </a:lnTo>
                  <a:lnTo>
                    <a:pt x="541685" y="57534"/>
                  </a:lnTo>
                  <a:lnTo>
                    <a:pt x="548144" y="64833"/>
                  </a:lnTo>
                  <a:lnTo>
                    <a:pt x="634923" y="191033"/>
                  </a:lnTo>
                  <a:lnTo>
                    <a:pt x="638029" y="200222"/>
                  </a:lnTo>
                  <a:lnTo>
                    <a:pt x="636001" y="209107"/>
                  </a:lnTo>
                  <a:lnTo>
                    <a:pt x="629828" y="215813"/>
                  </a:lnTo>
                  <a:lnTo>
                    <a:pt x="620496" y="218465"/>
                  </a:lnTo>
                  <a:lnTo>
                    <a:pt x="717675" y="218465"/>
                  </a:lnTo>
                  <a:lnTo>
                    <a:pt x="710234" y="205866"/>
                  </a:lnTo>
                  <a:lnTo>
                    <a:pt x="606437" y="57302"/>
                  </a:lnTo>
                  <a:lnTo>
                    <a:pt x="597630" y="47472"/>
                  </a:lnTo>
                  <a:close/>
                </a:path>
                <a:path w="731520" h="326389">
                  <a:moveTo>
                    <a:pt x="433451" y="67424"/>
                  </a:moveTo>
                  <a:lnTo>
                    <a:pt x="246430" y="67424"/>
                  </a:lnTo>
                  <a:lnTo>
                    <a:pt x="249224" y="70218"/>
                  </a:lnTo>
                  <a:lnTo>
                    <a:pt x="249224" y="113550"/>
                  </a:lnTo>
                  <a:lnTo>
                    <a:pt x="292557" y="113550"/>
                  </a:lnTo>
                  <a:lnTo>
                    <a:pt x="295338" y="116331"/>
                  </a:lnTo>
                  <a:lnTo>
                    <a:pt x="295338" y="149605"/>
                  </a:lnTo>
                  <a:lnTo>
                    <a:pt x="292557" y="152387"/>
                  </a:lnTo>
                  <a:lnTo>
                    <a:pt x="249224" y="152387"/>
                  </a:lnTo>
                  <a:lnTo>
                    <a:pt x="249224" y="195719"/>
                  </a:lnTo>
                  <a:lnTo>
                    <a:pt x="246430" y="198513"/>
                  </a:lnTo>
                  <a:lnTo>
                    <a:pt x="433451" y="198513"/>
                  </a:lnTo>
                  <a:lnTo>
                    <a:pt x="433451" y="67424"/>
                  </a:lnTo>
                  <a:close/>
                </a:path>
              </a:pathLst>
            </a:custGeom>
            <a:solidFill>
              <a:srgbClr val="FFFFFF"/>
            </a:solidFill>
            <a:ln>
              <a:solidFill>
                <a:schemeClr val="accent1"/>
              </a:solidFill>
            </a:ln>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sp>
          <p:nvSpPr>
            <p:cNvPr id="171" name="object 75"/>
            <p:cNvSpPr/>
            <p:nvPr/>
          </p:nvSpPr>
          <p:spPr>
            <a:xfrm>
              <a:off x="4257406" y="3153088"/>
              <a:ext cx="63979" cy="27822"/>
            </a:xfrm>
            <a:custGeom>
              <a:avLst/>
              <a:gdLst/>
              <a:ahLst/>
              <a:cxnLst/>
              <a:rect l="l" t="t" r="r" b="b"/>
              <a:pathLst>
                <a:path w="67945" h="40004">
                  <a:moveTo>
                    <a:pt x="33858" y="0"/>
                  </a:moveTo>
                  <a:lnTo>
                    <a:pt x="20675" y="2661"/>
                  </a:lnTo>
                  <a:lnTo>
                    <a:pt x="9913" y="9918"/>
                  </a:lnTo>
                  <a:lnTo>
                    <a:pt x="2659" y="20681"/>
                  </a:lnTo>
                  <a:lnTo>
                    <a:pt x="0" y="33858"/>
                  </a:lnTo>
                  <a:lnTo>
                    <a:pt x="0" y="39255"/>
                  </a:lnTo>
                  <a:lnTo>
                    <a:pt x="61404" y="39255"/>
                  </a:lnTo>
                  <a:lnTo>
                    <a:pt x="64566" y="39370"/>
                  </a:lnTo>
                  <a:lnTo>
                    <a:pt x="67716" y="39560"/>
                  </a:lnTo>
                  <a:lnTo>
                    <a:pt x="67716" y="33858"/>
                  </a:lnTo>
                  <a:lnTo>
                    <a:pt x="65054" y="20681"/>
                  </a:lnTo>
                  <a:lnTo>
                    <a:pt x="57797" y="9918"/>
                  </a:lnTo>
                  <a:lnTo>
                    <a:pt x="47035" y="2661"/>
                  </a:lnTo>
                  <a:lnTo>
                    <a:pt x="33858"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72" name="object 76"/>
            <p:cNvSpPr/>
            <p:nvPr/>
          </p:nvSpPr>
          <p:spPr>
            <a:xfrm>
              <a:off x="4409164" y="3429481"/>
              <a:ext cx="134534" cy="32677"/>
            </a:xfrm>
            <a:custGeom>
              <a:avLst/>
              <a:gdLst/>
              <a:ahLst/>
              <a:cxnLst/>
              <a:rect l="l" t="t" r="r" b="b"/>
              <a:pathLst>
                <a:path w="142875" h="46989">
                  <a:moveTo>
                    <a:pt x="139674" y="0"/>
                  </a:moveTo>
                  <a:lnTo>
                    <a:pt x="0" y="0"/>
                  </a:lnTo>
                  <a:lnTo>
                    <a:pt x="6097" y="10401"/>
                  </a:lnTo>
                  <a:lnTo>
                    <a:pt x="10634" y="21696"/>
                  </a:lnTo>
                  <a:lnTo>
                    <a:pt x="13464" y="33741"/>
                  </a:lnTo>
                  <a:lnTo>
                    <a:pt x="14439" y="46393"/>
                  </a:lnTo>
                  <a:lnTo>
                    <a:pt x="139674" y="46393"/>
                  </a:lnTo>
                  <a:lnTo>
                    <a:pt x="142722" y="43345"/>
                  </a:lnTo>
                  <a:lnTo>
                    <a:pt x="142722" y="3048"/>
                  </a:lnTo>
                  <a:lnTo>
                    <a:pt x="139674"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73" name="object 77"/>
            <p:cNvSpPr/>
            <p:nvPr/>
          </p:nvSpPr>
          <p:spPr>
            <a:xfrm>
              <a:off x="4050561" y="3429481"/>
              <a:ext cx="231399" cy="32677"/>
            </a:xfrm>
            <a:custGeom>
              <a:avLst/>
              <a:gdLst/>
              <a:ahLst/>
              <a:cxnLst/>
              <a:rect l="l" t="t" r="r" b="b"/>
              <a:pathLst>
                <a:path w="245745" h="46989">
                  <a:moveTo>
                    <a:pt x="245719" y="0"/>
                  </a:moveTo>
                  <a:lnTo>
                    <a:pt x="0" y="0"/>
                  </a:lnTo>
                  <a:lnTo>
                    <a:pt x="6090" y="10401"/>
                  </a:lnTo>
                  <a:lnTo>
                    <a:pt x="10623" y="21696"/>
                  </a:lnTo>
                  <a:lnTo>
                    <a:pt x="13451" y="33741"/>
                  </a:lnTo>
                  <a:lnTo>
                    <a:pt x="14427" y="46393"/>
                  </a:lnTo>
                  <a:lnTo>
                    <a:pt x="231279" y="46393"/>
                  </a:lnTo>
                  <a:lnTo>
                    <a:pt x="232257" y="33741"/>
                  </a:lnTo>
                  <a:lnTo>
                    <a:pt x="235089" y="21696"/>
                  </a:lnTo>
                  <a:lnTo>
                    <a:pt x="239627" y="10401"/>
                  </a:lnTo>
                  <a:lnTo>
                    <a:pt x="245719"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74" name="object 78"/>
            <p:cNvSpPr/>
            <p:nvPr/>
          </p:nvSpPr>
          <p:spPr>
            <a:xfrm>
              <a:off x="3834652" y="3429481"/>
              <a:ext cx="89091" cy="32677"/>
            </a:xfrm>
            <a:custGeom>
              <a:avLst/>
              <a:gdLst/>
              <a:ahLst/>
              <a:cxnLst/>
              <a:rect l="l" t="t" r="r" b="b"/>
              <a:pathLst>
                <a:path w="94614" h="46989">
                  <a:moveTo>
                    <a:pt x="94170" y="0"/>
                  </a:moveTo>
                  <a:lnTo>
                    <a:pt x="3048" y="0"/>
                  </a:lnTo>
                  <a:lnTo>
                    <a:pt x="0" y="3047"/>
                  </a:lnTo>
                  <a:lnTo>
                    <a:pt x="0" y="43345"/>
                  </a:lnTo>
                  <a:lnTo>
                    <a:pt x="3048" y="46393"/>
                  </a:lnTo>
                  <a:lnTo>
                    <a:pt x="79730" y="46393"/>
                  </a:lnTo>
                  <a:lnTo>
                    <a:pt x="80708" y="33741"/>
                  </a:lnTo>
                  <a:lnTo>
                    <a:pt x="83540" y="21696"/>
                  </a:lnTo>
                  <a:lnTo>
                    <a:pt x="88078" y="10401"/>
                  </a:lnTo>
                  <a:lnTo>
                    <a:pt x="94170" y="0"/>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75" name="object 79"/>
            <p:cNvSpPr/>
            <p:nvPr/>
          </p:nvSpPr>
          <p:spPr>
            <a:xfrm>
              <a:off x="3924968" y="3415977"/>
              <a:ext cx="124369" cy="91851"/>
            </a:xfrm>
            <a:custGeom>
              <a:avLst/>
              <a:gdLst/>
              <a:ahLst/>
              <a:cxnLst/>
              <a:rect l="l" t="t" r="r" b="b"/>
              <a:pathLst>
                <a:path w="132079" h="132079">
                  <a:moveTo>
                    <a:pt x="65811" y="0"/>
                  </a:moveTo>
                  <a:lnTo>
                    <a:pt x="40194" y="5171"/>
                  </a:lnTo>
                  <a:lnTo>
                    <a:pt x="19275" y="19275"/>
                  </a:lnTo>
                  <a:lnTo>
                    <a:pt x="5171" y="40194"/>
                  </a:lnTo>
                  <a:lnTo>
                    <a:pt x="0" y="65811"/>
                  </a:lnTo>
                  <a:lnTo>
                    <a:pt x="5171" y="91428"/>
                  </a:lnTo>
                  <a:lnTo>
                    <a:pt x="19275" y="112347"/>
                  </a:lnTo>
                  <a:lnTo>
                    <a:pt x="40194" y="126451"/>
                  </a:lnTo>
                  <a:lnTo>
                    <a:pt x="65811" y="131622"/>
                  </a:lnTo>
                  <a:lnTo>
                    <a:pt x="91428" y="126451"/>
                  </a:lnTo>
                  <a:lnTo>
                    <a:pt x="112347" y="112347"/>
                  </a:lnTo>
                  <a:lnTo>
                    <a:pt x="126263" y="91706"/>
                  </a:lnTo>
                  <a:lnTo>
                    <a:pt x="65811" y="91706"/>
                  </a:lnTo>
                  <a:lnTo>
                    <a:pt x="55732" y="89671"/>
                  </a:lnTo>
                  <a:lnTo>
                    <a:pt x="47501" y="84121"/>
                  </a:lnTo>
                  <a:lnTo>
                    <a:pt x="41951" y="75890"/>
                  </a:lnTo>
                  <a:lnTo>
                    <a:pt x="39916" y="65811"/>
                  </a:lnTo>
                  <a:lnTo>
                    <a:pt x="41951" y="55732"/>
                  </a:lnTo>
                  <a:lnTo>
                    <a:pt x="47501" y="47501"/>
                  </a:lnTo>
                  <a:lnTo>
                    <a:pt x="55732" y="41951"/>
                  </a:lnTo>
                  <a:lnTo>
                    <a:pt x="65811" y="39916"/>
                  </a:lnTo>
                  <a:lnTo>
                    <a:pt x="126263" y="39916"/>
                  </a:lnTo>
                  <a:lnTo>
                    <a:pt x="112347" y="19275"/>
                  </a:lnTo>
                  <a:lnTo>
                    <a:pt x="91428" y="5171"/>
                  </a:lnTo>
                  <a:lnTo>
                    <a:pt x="65811" y="0"/>
                  </a:lnTo>
                  <a:close/>
                </a:path>
                <a:path w="132079" h="132079">
                  <a:moveTo>
                    <a:pt x="126263" y="39916"/>
                  </a:moveTo>
                  <a:lnTo>
                    <a:pt x="65811" y="39916"/>
                  </a:lnTo>
                  <a:lnTo>
                    <a:pt x="75890" y="41951"/>
                  </a:lnTo>
                  <a:lnTo>
                    <a:pt x="84121" y="47501"/>
                  </a:lnTo>
                  <a:lnTo>
                    <a:pt x="89671" y="55732"/>
                  </a:lnTo>
                  <a:lnTo>
                    <a:pt x="91706" y="65811"/>
                  </a:lnTo>
                  <a:lnTo>
                    <a:pt x="89671" y="75890"/>
                  </a:lnTo>
                  <a:lnTo>
                    <a:pt x="84121" y="84121"/>
                  </a:lnTo>
                  <a:lnTo>
                    <a:pt x="75890" y="89671"/>
                  </a:lnTo>
                  <a:lnTo>
                    <a:pt x="65811" y="91706"/>
                  </a:lnTo>
                  <a:lnTo>
                    <a:pt x="126263" y="91706"/>
                  </a:lnTo>
                  <a:lnTo>
                    <a:pt x="126451" y="91428"/>
                  </a:lnTo>
                  <a:lnTo>
                    <a:pt x="131622" y="65811"/>
                  </a:lnTo>
                  <a:lnTo>
                    <a:pt x="126451" y="40194"/>
                  </a:lnTo>
                  <a:lnTo>
                    <a:pt x="126263" y="39916"/>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76" name="object 80"/>
            <p:cNvSpPr/>
            <p:nvPr/>
          </p:nvSpPr>
          <p:spPr>
            <a:xfrm>
              <a:off x="4283582" y="3415977"/>
              <a:ext cx="124369" cy="91851"/>
            </a:xfrm>
            <a:custGeom>
              <a:avLst/>
              <a:gdLst/>
              <a:ahLst/>
              <a:cxnLst/>
              <a:rect l="l" t="t" r="r" b="b"/>
              <a:pathLst>
                <a:path w="132079" h="132079">
                  <a:moveTo>
                    <a:pt x="65811" y="0"/>
                  </a:moveTo>
                  <a:lnTo>
                    <a:pt x="40194" y="5171"/>
                  </a:lnTo>
                  <a:lnTo>
                    <a:pt x="19275" y="19275"/>
                  </a:lnTo>
                  <a:lnTo>
                    <a:pt x="5171" y="40194"/>
                  </a:lnTo>
                  <a:lnTo>
                    <a:pt x="0" y="65811"/>
                  </a:lnTo>
                  <a:lnTo>
                    <a:pt x="5171" y="91428"/>
                  </a:lnTo>
                  <a:lnTo>
                    <a:pt x="19275" y="112347"/>
                  </a:lnTo>
                  <a:lnTo>
                    <a:pt x="40194" y="126451"/>
                  </a:lnTo>
                  <a:lnTo>
                    <a:pt x="65811" y="131622"/>
                  </a:lnTo>
                  <a:lnTo>
                    <a:pt x="91428" y="126451"/>
                  </a:lnTo>
                  <a:lnTo>
                    <a:pt x="112347" y="112347"/>
                  </a:lnTo>
                  <a:lnTo>
                    <a:pt x="126263" y="91706"/>
                  </a:lnTo>
                  <a:lnTo>
                    <a:pt x="65811" y="91706"/>
                  </a:lnTo>
                  <a:lnTo>
                    <a:pt x="55732" y="89671"/>
                  </a:lnTo>
                  <a:lnTo>
                    <a:pt x="47501" y="84121"/>
                  </a:lnTo>
                  <a:lnTo>
                    <a:pt x="41951" y="75890"/>
                  </a:lnTo>
                  <a:lnTo>
                    <a:pt x="39916" y="65811"/>
                  </a:lnTo>
                  <a:lnTo>
                    <a:pt x="41951" y="55732"/>
                  </a:lnTo>
                  <a:lnTo>
                    <a:pt x="47501" y="47501"/>
                  </a:lnTo>
                  <a:lnTo>
                    <a:pt x="55732" y="41951"/>
                  </a:lnTo>
                  <a:lnTo>
                    <a:pt x="65811" y="39916"/>
                  </a:lnTo>
                  <a:lnTo>
                    <a:pt x="126263" y="39916"/>
                  </a:lnTo>
                  <a:lnTo>
                    <a:pt x="112347" y="19275"/>
                  </a:lnTo>
                  <a:lnTo>
                    <a:pt x="91428" y="5171"/>
                  </a:lnTo>
                  <a:lnTo>
                    <a:pt x="65811" y="0"/>
                  </a:lnTo>
                  <a:close/>
                </a:path>
                <a:path w="132079" h="132079">
                  <a:moveTo>
                    <a:pt x="126263" y="39916"/>
                  </a:moveTo>
                  <a:lnTo>
                    <a:pt x="65811" y="39916"/>
                  </a:lnTo>
                  <a:lnTo>
                    <a:pt x="75890" y="41951"/>
                  </a:lnTo>
                  <a:lnTo>
                    <a:pt x="84121" y="47501"/>
                  </a:lnTo>
                  <a:lnTo>
                    <a:pt x="89671" y="55732"/>
                  </a:lnTo>
                  <a:lnTo>
                    <a:pt x="91706" y="65811"/>
                  </a:lnTo>
                  <a:lnTo>
                    <a:pt x="89671" y="75890"/>
                  </a:lnTo>
                  <a:lnTo>
                    <a:pt x="84121" y="84121"/>
                  </a:lnTo>
                  <a:lnTo>
                    <a:pt x="75890" y="89671"/>
                  </a:lnTo>
                  <a:lnTo>
                    <a:pt x="65811" y="91706"/>
                  </a:lnTo>
                  <a:lnTo>
                    <a:pt x="126263" y="91706"/>
                  </a:lnTo>
                  <a:lnTo>
                    <a:pt x="126451" y="91428"/>
                  </a:lnTo>
                  <a:lnTo>
                    <a:pt x="131622" y="65811"/>
                  </a:lnTo>
                  <a:lnTo>
                    <a:pt x="126451" y="40194"/>
                  </a:lnTo>
                  <a:lnTo>
                    <a:pt x="126263" y="39916"/>
                  </a:lnTo>
                  <a:close/>
                </a:path>
              </a:pathLst>
            </a:custGeom>
            <a:solidFill>
              <a:srgbClr val="FFFFFF"/>
            </a:solidFill>
            <a:ln>
              <a:solidFill>
                <a:schemeClr val="accent1"/>
              </a:solidFill>
            </a:ln>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77" name="object 81"/>
            <p:cNvSpPr/>
            <p:nvPr/>
          </p:nvSpPr>
          <p:spPr>
            <a:xfrm>
              <a:off x="3844713" y="3191645"/>
              <a:ext cx="688817" cy="226979"/>
            </a:xfrm>
            <a:custGeom>
              <a:avLst/>
              <a:gdLst/>
              <a:ahLst/>
              <a:cxnLst/>
              <a:rect l="l" t="t" r="r" b="b"/>
              <a:pathLst>
                <a:path w="731520" h="326389">
                  <a:moveTo>
                    <a:pt x="496506" y="0"/>
                  </a:moveTo>
                  <a:lnTo>
                    <a:pt x="56184" y="0"/>
                  </a:lnTo>
                  <a:lnTo>
                    <a:pt x="34316" y="4415"/>
                  </a:lnTo>
                  <a:lnTo>
                    <a:pt x="16457" y="16457"/>
                  </a:lnTo>
                  <a:lnTo>
                    <a:pt x="4415" y="34316"/>
                  </a:lnTo>
                  <a:lnTo>
                    <a:pt x="0" y="56184"/>
                  </a:lnTo>
                  <a:lnTo>
                    <a:pt x="0" y="325818"/>
                  </a:lnTo>
                  <a:lnTo>
                    <a:pt x="98158" y="325818"/>
                  </a:lnTo>
                  <a:lnTo>
                    <a:pt x="109616" y="317678"/>
                  </a:lnTo>
                  <a:lnTo>
                    <a:pt x="122404" y="311570"/>
                  </a:lnTo>
                  <a:lnTo>
                    <a:pt x="136289" y="307732"/>
                  </a:lnTo>
                  <a:lnTo>
                    <a:pt x="151041" y="306400"/>
                  </a:lnTo>
                  <a:lnTo>
                    <a:pt x="731481" y="306400"/>
                  </a:lnTo>
                  <a:lnTo>
                    <a:pt x="731481" y="273367"/>
                  </a:lnTo>
                  <a:lnTo>
                    <a:pt x="731264" y="270535"/>
                  </a:lnTo>
                  <a:lnTo>
                    <a:pt x="442747" y="270535"/>
                  </a:lnTo>
                  <a:lnTo>
                    <a:pt x="437261" y="265036"/>
                  </a:lnTo>
                  <a:lnTo>
                    <a:pt x="437261" y="251472"/>
                  </a:lnTo>
                  <a:lnTo>
                    <a:pt x="442747" y="245986"/>
                  </a:lnTo>
                  <a:lnTo>
                    <a:pt x="727909" y="245986"/>
                  </a:lnTo>
                  <a:lnTo>
                    <a:pt x="726044" y="237983"/>
                  </a:lnTo>
                  <a:lnTo>
                    <a:pt x="719389" y="221366"/>
                  </a:lnTo>
                  <a:lnTo>
                    <a:pt x="717675" y="218465"/>
                  </a:lnTo>
                  <a:lnTo>
                    <a:pt x="441299" y="218465"/>
                  </a:lnTo>
                  <a:lnTo>
                    <a:pt x="433451" y="210629"/>
                  </a:lnTo>
                  <a:lnTo>
                    <a:pt x="433451" y="198513"/>
                  </a:lnTo>
                  <a:lnTo>
                    <a:pt x="213169" y="198513"/>
                  </a:lnTo>
                  <a:lnTo>
                    <a:pt x="210375" y="195719"/>
                  </a:lnTo>
                  <a:lnTo>
                    <a:pt x="210375" y="152387"/>
                  </a:lnTo>
                  <a:lnTo>
                    <a:pt x="167043" y="152387"/>
                  </a:lnTo>
                  <a:lnTo>
                    <a:pt x="164261" y="149605"/>
                  </a:lnTo>
                  <a:lnTo>
                    <a:pt x="164261" y="116331"/>
                  </a:lnTo>
                  <a:lnTo>
                    <a:pt x="167043" y="113550"/>
                  </a:lnTo>
                  <a:lnTo>
                    <a:pt x="210375" y="113550"/>
                  </a:lnTo>
                  <a:lnTo>
                    <a:pt x="210375" y="70218"/>
                  </a:lnTo>
                  <a:lnTo>
                    <a:pt x="213169" y="67424"/>
                  </a:lnTo>
                  <a:lnTo>
                    <a:pt x="433451" y="67424"/>
                  </a:lnTo>
                  <a:lnTo>
                    <a:pt x="433451" y="55308"/>
                  </a:lnTo>
                  <a:lnTo>
                    <a:pt x="441299" y="47472"/>
                  </a:lnTo>
                  <a:lnTo>
                    <a:pt x="597630" y="47472"/>
                  </a:lnTo>
                  <a:lnTo>
                    <a:pt x="584838" y="33197"/>
                  </a:lnTo>
                  <a:lnTo>
                    <a:pt x="558492" y="15182"/>
                  </a:lnTo>
                  <a:lnTo>
                    <a:pt x="528635" y="3902"/>
                  </a:lnTo>
                  <a:lnTo>
                    <a:pt x="496506" y="0"/>
                  </a:lnTo>
                  <a:close/>
                </a:path>
                <a:path w="731520" h="326389">
                  <a:moveTo>
                    <a:pt x="531888" y="306400"/>
                  </a:moveTo>
                  <a:lnTo>
                    <a:pt x="151041" y="306400"/>
                  </a:lnTo>
                  <a:lnTo>
                    <a:pt x="165799" y="307732"/>
                  </a:lnTo>
                  <a:lnTo>
                    <a:pt x="179687" y="311570"/>
                  </a:lnTo>
                  <a:lnTo>
                    <a:pt x="192473" y="317678"/>
                  </a:lnTo>
                  <a:lnTo>
                    <a:pt x="203923" y="325818"/>
                  </a:lnTo>
                  <a:lnTo>
                    <a:pt x="479005" y="325818"/>
                  </a:lnTo>
                  <a:lnTo>
                    <a:pt x="490456" y="317678"/>
                  </a:lnTo>
                  <a:lnTo>
                    <a:pt x="503242" y="311570"/>
                  </a:lnTo>
                  <a:lnTo>
                    <a:pt x="517130" y="307732"/>
                  </a:lnTo>
                  <a:lnTo>
                    <a:pt x="531888" y="306400"/>
                  </a:lnTo>
                  <a:close/>
                </a:path>
                <a:path w="731520" h="326389">
                  <a:moveTo>
                    <a:pt x="731481" y="306400"/>
                  </a:moveTo>
                  <a:lnTo>
                    <a:pt x="531888" y="306400"/>
                  </a:lnTo>
                  <a:lnTo>
                    <a:pt x="546639" y="307732"/>
                  </a:lnTo>
                  <a:lnTo>
                    <a:pt x="560525" y="311570"/>
                  </a:lnTo>
                  <a:lnTo>
                    <a:pt x="573313" y="317678"/>
                  </a:lnTo>
                  <a:lnTo>
                    <a:pt x="584771" y="325818"/>
                  </a:lnTo>
                  <a:lnTo>
                    <a:pt x="731481" y="325818"/>
                  </a:lnTo>
                  <a:lnTo>
                    <a:pt x="731481" y="306400"/>
                  </a:lnTo>
                  <a:close/>
                </a:path>
                <a:path w="731520" h="326389">
                  <a:moveTo>
                    <a:pt x="727909" y="245986"/>
                  </a:moveTo>
                  <a:lnTo>
                    <a:pt x="488086" y="245986"/>
                  </a:lnTo>
                  <a:lnTo>
                    <a:pt x="493585" y="251472"/>
                  </a:lnTo>
                  <a:lnTo>
                    <a:pt x="493585" y="265036"/>
                  </a:lnTo>
                  <a:lnTo>
                    <a:pt x="488086" y="270535"/>
                  </a:lnTo>
                  <a:lnTo>
                    <a:pt x="731264" y="270535"/>
                  </a:lnTo>
                  <a:lnTo>
                    <a:pt x="730106" y="255417"/>
                  </a:lnTo>
                  <a:lnTo>
                    <a:pt x="727909" y="245986"/>
                  </a:lnTo>
                  <a:close/>
                </a:path>
                <a:path w="731520" h="326389">
                  <a:moveTo>
                    <a:pt x="597630" y="47472"/>
                  </a:moveTo>
                  <a:lnTo>
                    <a:pt x="515124" y="47472"/>
                  </a:lnTo>
                  <a:lnTo>
                    <a:pt x="524798" y="48656"/>
                  </a:lnTo>
                  <a:lnTo>
                    <a:pt x="533777" y="52076"/>
                  </a:lnTo>
                  <a:lnTo>
                    <a:pt x="541685" y="57534"/>
                  </a:lnTo>
                  <a:lnTo>
                    <a:pt x="548144" y="64833"/>
                  </a:lnTo>
                  <a:lnTo>
                    <a:pt x="634923" y="191033"/>
                  </a:lnTo>
                  <a:lnTo>
                    <a:pt x="638029" y="200222"/>
                  </a:lnTo>
                  <a:lnTo>
                    <a:pt x="636001" y="209107"/>
                  </a:lnTo>
                  <a:lnTo>
                    <a:pt x="629828" y="215813"/>
                  </a:lnTo>
                  <a:lnTo>
                    <a:pt x="620496" y="218465"/>
                  </a:lnTo>
                  <a:lnTo>
                    <a:pt x="717675" y="218465"/>
                  </a:lnTo>
                  <a:lnTo>
                    <a:pt x="710234" y="205866"/>
                  </a:lnTo>
                  <a:lnTo>
                    <a:pt x="606437" y="57302"/>
                  </a:lnTo>
                  <a:lnTo>
                    <a:pt x="597630" y="47472"/>
                  </a:lnTo>
                  <a:close/>
                </a:path>
                <a:path w="731520" h="326389">
                  <a:moveTo>
                    <a:pt x="433451" y="67424"/>
                  </a:moveTo>
                  <a:lnTo>
                    <a:pt x="246430" y="67424"/>
                  </a:lnTo>
                  <a:lnTo>
                    <a:pt x="249224" y="70218"/>
                  </a:lnTo>
                  <a:lnTo>
                    <a:pt x="249224" y="113550"/>
                  </a:lnTo>
                  <a:lnTo>
                    <a:pt x="292557" y="113550"/>
                  </a:lnTo>
                  <a:lnTo>
                    <a:pt x="295338" y="116331"/>
                  </a:lnTo>
                  <a:lnTo>
                    <a:pt x="295338" y="149605"/>
                  </a:lnTo>
                  <a:lnTo>
                    <a:pt x="292557" y="152387"/>
                  </a:lnTo>
                  <a:lnTo>
                    <a:pt x="249224" y="152387"/>
                  </a:lnTo>
                  <a:lnTo>
                    <a:pt x="249224" y="195719"/>
                  </a:lnTo>
                  <a:lnTo>
                    <a:pt x="246430" y="198513"/>
                  </a:lnTo>
                  <a:lnTo>
                    <a:pt x="433451" y="198513"/>
                  </a:lnTo>
                  <a:lnTo>
                    <a:pt x="433451" y="67424"/>
                  </a:lnTo>
                  <a:close/>
                </a:path>
              </a:pathLst>
            </a:custGeom>
            <a:solidFill>
              <a:srgbClr val="FFFFFF"/>
            </a:solidFill>
            <a:ln>
              <a:solidFill>
                <a:schemeClr val="accent1"/>
              </a:solidFill>
            </a:ln>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grpSp>
      <p:grpSp>
        <p:nvGrpSpPr>
          <p:cNvPr id="17" name="Group 16"/>
          <p:cNvGrpSpPr/>
          <p:nvPr/>
        </p:nvGrpSpPr>
        <p:grpSpPr>
          <a:xfrm>
            <a:off x="5216711" y="1079910"/>
            <a:ext cx="4680000" cy="5389911"/>
            <a:chOff x="4877391" y="1605199"/>
            <a:chExt cx="2894070" cy="4364289"/>
          </a:xfrm>
        </p:grpSpPr>
        <p:sp>
          <p:nvSpPr>
            <p:cNvPr id="88" name="object 2"/>
            <p:cNvSpPr txBox="1"/>
            <p:nvPr/>
          </p:nvSpPr>
          <p:spPr>
            <a:xfrm>
              <a:off x="6058962" y="1970144"/>
              <a:ext cx="448382" cy="566343"/>
            </a:xfrm>
            <a:prstGeom prst="rect">
              <a:avLst/>
            </a:prstGeom>
          </p:spPr>
          <p:txBody>
            <a:bodyPr vert="horz" wrap="square" lIns="0" tIns="6872" rIns="0" bIns="0" rtlCol="0">
              <a:spAutoFit/>
            </a:bodyPr>
            <a:lstStyle/>
            <a:p>
              <a:pPr marR="2749" algn="ctr"/>
              <a:r>
                <a:rPr sz="2100" b="1" spc="-170" dirty="0">
                  <a:solidFill>
                    <a:schemeClr val="accent1"/>
                  </a:solidFill>
                  <a:latin typeface="Arial" panose="020B0604020202020204" pitchFamily="34" charset="0"/>
                  <a:cs typeface="Arial" panose="020B0604020202020204" pitchFamily="34" charset="0"/>
                </a:rPr>
                <a:t>157</a:t>
              </a:r>
              <a:endParaRPr sz="2083" dirty="0">
                <a:solidFill>
                  <a:schemeClr val="accent1"/>
                </a:solidFill>
                <a:latin typeface="Arial" panose="020B0604020202020204" pitchFamily="34" charset="0"/>
                <a:cs typeface="Arial" panose="020B0604020202020204" pitchFamily="34" charset="0"/>
              </a:endParaRPr>
            </a:p>
            <a:p>
              <a:pPr marR="2405" algn="ctr"/>
              <a:r>
                <a:rPr sz="1200" spc="46" dirty="0">
                  <a:solidFill>
                    <a:schemeClr val="accent1"/>
                  </a:solidFill>
                  <a:latin typeface="Arial" panose="020B0604020202020204" pitchFamily="34" charset="0"/>
                  <a:cs typeface="Arial" panose="020B0604020202020204" pitchFamily="34" charset="0"/>
                </a:rPr>
                <a:t>optician</a:t>
              </a:r>
              <a:endParaRPr sz="1200" dirty="0">
                <a:solidFill>
                  <a:schemeClr val="accent1"/>
                </a:solidFill>
                <a:latin typeface="Arial" panose="020B0604020202020204" pitchFamily="34" charset="0"/>
                <a:cs typeface="Arial" panose="020B0604020202020204" pitchFamily="34" charset="0"/>
              </a:endParaRPr>
            </a:p>
            <a:p>
              <a:pPr marR="2405" algn="ctr"/>
              <a:r>
                <a:rPr sz="1200" spc="35" dirty="0">
                  <a:solidFill>
                    <a:schemeClr val="accent1"/>
                  </a:solidFill>
                  <a:latin typeface="Arial" panose="020B0604020202020204" pitchFamily="34" charset="0"/>
                  <a:cs typeface="Arial" panose="020B0604020202020204" pitchFamily="34" charset="0"/>
                </a:rPr>
                <a:t>practices</a:t>
              </a:r>
              <a:endParaRPr sz="1200" dirty="0">
                <a:solidFill>
                  <a:schemeClr val="accent1"/>
                </a:solidFill>
                <a:latin typeface="Arial" panose="020B0604020202020204" pitchFamily="34" charset="0"/>
                <a:cs typeface="Arial" panose="020B0604020202020204" pitchFamily="34" charset="0"/>
              </a:endParaRPr>
            </a:p>
          </p:txBody>
        </p:sp>
        <p:sp>
          <p:nvSpPr>
            <p:cNvPr id="89" name="object 3"/>
            <p:cNvSpPr txBox="1"/>
            <p:nvPr/>
          </p:nvSpPr>
          <p:spPr>
            <a:xfrm>
              <a:off x="4905448" y="1962371"/>
              <a:ext cx="751355" cy="566343"/>
            </a:xfrm>
            <a:prstGeom prst="rect">
              <a:avLst/>
            </a:prstGeom>
          </p:spPr>
          <p:txBody>
            <a:bodyPr vert="horz" wrap="square" lIns="0" tIns="6872" rIns="0" bIns="0" rtlCol="0">
              <a:spAutoFit/>
            </a:bodyPr>
            <a:lstStyle/>
            <a:p>
              <a:pPr marR="2749" algn="ctr"/>
              <a:r>
                <a:rPr sz="2100" b="1" dirty="0">
                  <a:solidFill>
                    <a:schemeClr val="accent1"/>
                  </a:solidFill>
                </a:rPr>
                <a:t>394</a:t>
              </a:r>
            </a:p>
            <a:p>
              <a:pPr marR="2405" algn="ctr"/>
              <a:r>
                <a:rPr sz="1200" dirty="0">
                  <a:solidFill>
                    <a:schemeClr val="accent1"/>
                  </a:solidFill>
                </a:rPr>
                <a:t>dentist</a:t>
              </a:r>
            </a:p>
            <a:p>
              <a:pPr marR="2405" algn="ctr"/>
              <a:r>
                <a:rPr sz="1200" dirty="0">
                  <a:solidFill>
                    <a:schemeClr val="accent1"/>
                  </a:solidFill>
                </a:rPr>
                <a:t>practices</a:t>
              </a:r>
            </a:p>
          </p:txBody>
        </p:sp>
        <p:sp>
          <p:nvSpPr>
            <p:cNvPr id="90" name="object 4"/>
            <p:cNvSpPr/>
            <p:nvPr/>
          </p:nvSpPr>
          <p:spPr>
            <a:xfrm>
              <a:off x="5170328" y="1639655"/>
              <a:ext cx="227798" cy="288270"/>
            </a:xfrm>
            <a:custGeom>
              <a:avLst/>
              <a:gdLst/>
              <a:ahLst/>
              <a:cxnLst/>
              <a:rect l="l" t="t" r="r" b="b"/>
              <a:pathLst>
                <a:path w="421004" h="532764">
                  <a:moveTo>
                    <a:pt x="89830" y="11049"/>
                  </a:moveTo>
                  <a:lnTo>
                    <a:pt x="47825" y="20116"/>
                  </a:lnTo>
                  <a:lnTo>
                    <a:pt x="15763" y="44424"/>
                  </a:lnTo>
                  <a:lnTo>
                    <a:pt x="0" y="91249"/>
                  </a:lnTo>
                  <a:lnTo>
                    <a:pt x="109" y="109452"/>
                  </a:lnTo>
                  <a:lnTo>
                    <a:pt x="7740" y="151148"/>
                  </a:lnTo>
                  <a:lnTo>
                    <a:pt x="23945" y="194666"/>
                  </a:lnTo>
                  <a:lnTo>
                    <a:pt x="33391" y="213461"/>
                  </a:lnTo>
                  <a:lnTo>
                    <a:pt x="41510" y="234456"/>
                  </a:lnTo>
                  <a:lnTo>
                    <a:pt x="46116" y="259341"/>
                  </a:lnTo>
                  <a:lnTo>
                    <a:pt x="48389" y="287144"/>
                  </a:lnTo>
                  <a:lnTo>
                    <a:pt x="50629" y="346935"/>
                  </a:lnTo>
                  <a:lnTo>
                    <a:pt x="50750" y="349050"/>
                  </a:lnTo>
                  <a:lnTo>
                    <a:pt x="57717" y="410280"/>
                  </a:lnTo>
                  <a:lnTo>
                    <a:pt x="72811" y="458161"/>
                  </a:lnTo>
                  <a:lnTo>
                    <a:pt x="99063" y="505460"/>
                  </a:lnTo>
                  <a:lnTo>
                    <a:pt x="131201" y="530654"/>
                  </a:lnTo>
                  <a:lnTo>
                    <a:pt x="143360" y="532574"/>
                  </a:lnTo>
                  <a:lnTo>
                    <a:pt x="159450" y="530272"/>
                  </a:lnTo>
                  <a:lnTo>
                    <a:pt x="167701" y="523543"/>
                  </a:lnTo>
                  <a:lnTo>
                    <a:pt x="170726" y="512648"/>
                  </a:lnTo>
                  <a:lnTo>
                    <a:pt x="170964" y="504063"/>
                  </a:lnTo>
                  <a:lnTo>
                    <a:pt x="143360" y="504063"/>
                  </a:lnTo>
                  <a:lnTo>
                    <a:pt x="138165" y="502931"/>
                  </a:lnTo>
                  <a:lnTo>
                    <a:pt x="105795" y="462052"/>
                  </a:lnTo>
                  <a:lnTo>
                    <a:pt x="85391" y="403531"/>
                  </a:lnTo>
                  <a:lnTo>
                    <a:pt x="78987" y="345390"/>
                  </a:lnTo>
                  <a:lnTo>
                    <a:pt x="76640" y="283487"/>
                  </a:lnTo>
                  <a:lnTo>
                    <a:pt x="73958" y="252955"/>
                  </a:lnTo>
                  <a:lnTo>
                    <a:pt x="68343" y="224759"/>
                  </a:lnTo>
                  <a:lnTo>
                    <a:pt x="58334" y="199771"/>
                  </a:lnTo>
                  <a:lnTo>
                    <a:pt x="49794" y="182772"/>
                  </a:lnTo>
                  <a:lnTo>
                    <a:pt x="41913" y="163933"/>
                  </a:lnTo>
                  <a:lnTo>
                    <a:pt x="35249" y="143805"/>
                  </a:lnTo>
                  <a:lnTo>
                    <a:pt x="30483" y="123228"/>
                  </a:lnTo>
                  <a:lnTo>
                    <a:pt x="28589" y="108492"/>
                  </a:lnTo>
                  <a:lnTo>
                    <a:pt x="28382" y="97332"/>
                  </a:lnTo>
                  <a:lnTo>
                    <a:pt x="28394" y="93853"/>
                  </a:lnTo>
                  <a:lnTo>
                    <a:pt x="48220" y="52226"/>
                  </a:lnTo>
                  <a:lnTo>
                    <a:pt x="91265" y="39446"/>
                  </a:lnTo>
                  <a:lnTo>
                    <a:pt x="257234" y="39446"/>
                  </a:lnTo>
                  <a:lnTo>
                    <a:pt x="257450" y="39344"/>
                  </a:lnTo>
                  <a:lnTo>
                    <a:pt x="196230" y="39344"/>
                  </a:lnTo>
                  <a:lnTo>
                    <a:pt x="192482" y="37827"/>
                  </a:lnTo>
                  <a:lnTo>
                    <a:pt x="185016" y="33742"/>
                  </a:lnTo>
                  <a:lnTo>
                    <a:pt x="177208" y="29296"/>
                  </a:lnTo>
                  <a:lnTo>
                    <a:pt x="172253" y="26593"/>
                  </a:lnTo>
                  <a:lnTo>
                    <a:pt x="153266" y="19403"/>
                  </a:lnTo>
                  <a:lnTo>
                    <a:pt x="132651" y="14230"/>
                  </a:lnTo>
                  <a:lnTo>
                    <a:pt x="111231" y="11352"/>
                  </a:lnTo>
                  <a:lnTo>
                    <a:pt x="89830" y="11049"/>
                  </a:lnTo>
                  <a:close/>
                </a:path>
                <a:path w="421004" h="532764">
                  <a:moveTo>
                    <a:pt x="285626" y="496049"/>
                  </a:moveTo>
                  <a:lnTo>
                    <a:pt x="257228" y="496049"/>
                  </a:lnTo>
                  <a:lnTo>
                    <a:pt x="257338" y="501815"/>
                  </a:lnTo>
                  <a:lnTo>
                    <a:pt x="257636" y="512648"/>
                  </a:lnTo>
                  <a:lnTo>
                    <a:pt x="260657" y="523543"/>
                  </a:lnTo>
                  <a:lnTo>
                    <a:pt x="268909" y="530272"/>
                  </a:lnTo>
                  <a:lnTo>
                    <a:pt x="285003" y="532574"/>
                  </a:lnTo>
                  <a:lnTo>
                    <a:pt x="297002" y="530703"/>
                  </a:lnTo>
                  <a:lnTo>
                    <a:pt x="308322" y="525378"/>
                  </a:lnTo>
                  <a:lnTo>
                    <a:pt x="318931" y="517031"/>
                  </a:lnTo>
                  <a:lnTo>
                    <a:pt x="328793" y="506095"/>
                  </a:lnTo>
                  <a:lnTo>
                    <a:pt x="330198" y="504063"/>
                  </a:lnTo>
                  <a:lnTo>
                    <a:pt x="284381" y="504063"/>
                  </a:lnTo>
                  <a:lnTo>
                    <a:pt x="285613" y="501815"/>
                  </a:lnTo>
                  <a:lnTo>
                    <a:pt x="285626" y="496049"/>
                  </a:lnTo>
                  <a:close/>
                </a:path>
                <a:path w="421004" h="532764">
                  <a:moveTo>
                    <a:pt x="171135" y="496049"/>
                  </a:moveTo>
                  <a:lnTo>
                    <a:pt x="142725" y="496049"/>
                  </a:lnTo>
                  <a:lnTo>
                    <a:pt x="142738" y="501815"/>
                  </a:lnTo>
                  <a:lnTo>
                    <a:pt x="143983" y="504063"/>
                  </a:lnTo>
                  <a:lnTo>
                    <a:pt x="170964" y="504063"/>
                  </a:lnTo>
                  <a:lnTo>
                    <a:pt x="171084" y="499713"/>
                  </a:lnTo>
                  <a:lnTo>
                    <a:pt x="171135" y="496049"/>
                  </a:lnTo>
                  <a:close/>
                </a:path>
                <a:path w="421004" h="532764">
                  <a:moveTo>
                    <a:pt x="392230" y="28397"/>
                  </a:moveTo>
                  <a:lnTo>
                    <a:pt x="317363" y="28397"/>
                  </a:lnTo>
                  <a:lnTo>
                    <a:pt x="332969" y="29971"/>
                  </a:lnTo>
                  <a:lnTo>
                    <a:pt x="347990" y="33759"/>
                  </a:lnTo>
                  <a:lnTo>
                    <a:pt x="381017" y="59453"/>
                  </a:lnTo>
                  <a:lnTo>
                    <a:pt x="391861" y="106032"/>
                  </a:lnTo>
                  <a:lnTo>
                    <a:pt x="390947" y="120888"/>
                  </a:lnTo>
                  <a:lnTo>
                    <a:pt x="388440" y="134016"/>
                  </a:lnTo>
                  <a:lnTo>
                    <a:pt x="384698" y="146458"/>
                  </a:lnTo>
                  <a:lnTo>
                    <a:pt x="374792" y="173844"/>
                  </a:lnTo>
                  <a:lnTo>
                    <a:pt x="369322" y="190800"/>
                  </a:lnTo>
                  <a:lnTo>
                    <a:pt x="359082" y="235915"/>
                  </a:lnTo>
                  <a:lnTo>
                    <a:pt x="353938" y="283642"/>
                  </a:lnTo>
                  <a:lnTo>
                    <a:pt x="352204" y="318287"/>
                  </a:lnTo>
                  <a:lnTo>
                    <a:pt x="350974" y="345390"/>
                  </a:lnTo>
                  <a:lnTo>
                    <a:pt x="343497" y="403301"/>
                  </a:lnTo>
                  <a:lnTo>
                    <a:pt x="328811" y="448445"/>
                  </a:lnTo>
                  <a:lnTo>
                    <a:pt x="306403" y="488619"/>
                  </a:lnTo>
                  <a:lnTo>
                    <a:pt x="285003" y="504063"/>
                  </a:lnTo>
                  <a:lnTo>
                    <a:pt x="330198" y="504063"/>
                  </a:lnTo>
                  <a:lnTo>
                    <a:pt x="354744" y="459980"/>
                  </a:lnTo>
                  <a:lnTo>
                    <a:pt x="371110" y="410091"/>
                  </a:lnTo>
                  <a:lnTo>
                    <a:pt x="379222" y="349050"/>
                  </a:lnTo>
                  <a:lnTo>
                    <a:pt x="381363" y="301018"/>
                  </a:lnTo>
                  <a:lnTo>
                    <a:pt x="382169" y="285762"/>
                  </a:lnTo>
                  <a:lnTo>
                    <a:pt x="386464" y="244703"/>
                  </a:lnTo>
                  <a:lnTo>
                    <a:pt x="396694" y="198658"/>
                  </a:lnTo>
                  <a:lnTo>
                    <a:pt x="406809" y="169062"/>
                  </a:lnTo>
                  <a:lnTo>
                    <a:pt x="412127" y="154295"/>
                  </a:lnTo>
                  <a:lnTo>
                    <a:pt x="416434" y="139776"/>
                  </a:lnTo>
                  <a:lnTo>
                    <a:pt x="419320" y="124142"/>
                  </a:lnTo>
                  <a:lnTo>
                    <a:pt x="420373" y="106032"/>
                  </a:lnTo>
                  <a:lnTo>
                    <a:pt x="418495" y="81673"/>
                  </a:lnTo>
                  <a:lnTo>
                    <a:pt x="413159" y="61017"/>
                  </a:lnTo>
                  <a:lnTo>
                    <a:pt x="404814" y="43799"/>
                  </a:lnTo>
                  <a:lnTo>
                    <a:pt x="393906" y="29756"/>
                  </a:lnTo>
                  <a:lnTo>
                    <a:pt x="392230" y="28397"/>
                  </a:lnTo>
                  <a:close/>
                </a:path>
                <a:path w="421004" h="532764">
                  <a:moveTo>
                    <a:pt x="212944" y="304063"/>
                  </a:moveTo>
                  <a:lnTo>
                    <a:pt x="173459" y="316534"/>
                  </a:lnTo>
                  <a:lnTo>
                    <a:pt x="142550" y="354453"/>
                  </a:lnTo>
                  <a:lnTo>
                    <a:pt x="133679" y="399298"/>
                  </a:lnTo>
                  <a:lnTo>
                    <a:pt x="134080" y="426262"/>
                  </a:lnTo>
                  <a:lnTo>
                    <a:pt x="136657" y="451779"/>
                  </a:lnTo>
                  <a:lnTo>
                    <a:pt x="140376" y="476904"/>
                  </a:lnTo>
                  <a:lnTo>
                    <a:pt x="142581" y="491067"/>
                  </a:lnTo>
                  <a:lnTo>
                    <a:pt x="142674" y="496049"/>
                  </a:lnTo>
                  <a:lnTo>
                    <a:pt x="171186" y="496049"/>
                  </a:lnTo>
                  <a:lnTo>
                    <a:pt x="171006" y="492434"/>
                  </a:lnTo>
                  <a:lnTo>
                    <a:pt x="170893" y="490659"/>
                  </a:lnTo>
                  <a:lnTo>
                    <a:pt x="170260" y="484966"/>
                  </a:lnTo>
                  <a:lnTo>
                    <a:pt x="168589" y="473544"/>
                  </a:lnTo>
                  <a:lnTo>
                    <a:pt x="168011" y="469798"/>
                  </a:lnTo>
                  <a:lnTo>
                    <a:pt x="164981" y="449255"/>
                  </a:lnTo>
                  <a:lnTo>
                    <a:pt x="162583" y="426262"/>
                  </a:lnTo>
                  <a:lnTo>
                    <a:pt x="162484" y="422573"/>
                  </a:lnTo>
                  <a:lnTo>
                    <a:pt x="162046" y="401825"/>
                  </a:lnTo>
                  <a:lnTo>
                    <a:pt x="164760" y="378510"/>
                  </a:lnTo>
                  <a:lnTo>
                    <a:pt x="189055" y="340372"/>
                  </a:lnTo>
                  <a:lnTo>
                    <a:pt x="213845" y="332473"/>
                  </a:lnTo>
                  <a:lnTo>
                    <a:pt x="274345" y="332473"/>
                  </a:lnTo>
                  <a:lnTo>
                    <a:pt x="265418" y="322879"/>
                  </a:lnTo>
                  <a:lnTo>
                    <a:pt x="252987" y="313994"/>
                  </a:lnTo>
                  <a:lnTo>
                    <a:pt x="243467" y="309396"/>
                  </a:lnTo>
                  <a:lnTo>
                    <a:pt x="233522" y="306209"/>
                  </a:lnTo>
                  <a:lnTo>
                    <a:pt x="223299" y="304432"/>
                  </a:lnTo>
                  <a:lnTo>
                    <a:pt x="212944" y="304063"/>
                  </a:lnTo>
                  <a:close/>
                </a:path>
                <a:path w="421004" h="532764">
                  <a:moveTo>
                    <a:pt x="274345" y="332473"/>
                  </a:moveTo>
                  <a:lnTo>
                    <a:pt x="213845" y="332473"/>
                  </a:lnTo>
                  <a:lnTo>
                    <a:pt x="220276" y="332704"/>
                  </a:lnTo>
                  <a:lnTo>
                    <a:pt x="226648" y="333821"/>
                  </a:lnTo>
                  <a:lnTo>
                    <a:pt x="259918" y="362083"/>
                  </a:lnTo>
                  <a:lnTo>
                    <a:pt x="267839" y="397490"/>
                  </a:lnTo>
                  <a:lnTo>
                    <a:pt x="267381" y="422573"/>
                  </a:lnTo>
                  <a:lnTo>
                    <a:pt x="264520" y="446979"/>
                  </a:lnTo>
                  <a:lnTo>
                    <a:pt x="260886" y="468642"/>
                  </a:lnTo>
                  <a:lnTo>
                    <a:pt x="259439" y="476904"/>
                  </a:lnTo>
                  <a:lnTo>
                    <a:pt x="258260" y="484260"/>
                  </a:lnTo>
                  <a:lnTo>
                    <a:pt x="257468" y="490659"/>
                  </a:lnTo>
                  <a:lnTo>
                    <a:pt x="257178" y="496049"/>
                  </a:lnTo>
                  <a:lnTo>
                    <a:pt x="285689" y="496049"/>
                  </a:lnTo>
                  <a:lnTo>
                    <a:pt x="285788" y="491392"/>
                  </a:lnTo>
                  <a:lnTo>
                    <a:pt x="288953" y="473544"/>
                  </a:lnTo>
                  <a:lnTo>
                    <a:pt x="292909" y="449815"/>
                  </a:lnTo>
                  <a:lnTo>
                    <a:pt x="295927" y="422754"/>
                  </a:lnTo>
                  <a:lnTo>
                    <a:pt x="296138" y="394288"/>
                  </a:lnTo>
                  <a:lnTo>
                    <a:pt x="291671" y="366344"/>
                  </a:lnTo>
                  <a:lnTo>
                    <a:pt x="285184" y="349050"/>
                  </a:lnTo>
                  <a:lnTo>
                    <a:pt x="276291" y="334564"/>
                  </a:lnTo>
                  <a:lnTo>
                    <a:pt x="274345" y="332473"/>
                  </a:lnTo>
                  <a:close/>
                </a:path>
                <a:path w="421004" h="532764">
                  <a:moveTo>
                    <a:pt x="257234" y="39446"/>
                  </a:moveTo>
                  <a:lnTo>
                    <a:pt x="91265" y="39446"/>
                  </a:lnTo>
                  <a:lnTo>
                    <a:pt x="109237" y="39704"/>
                  </a:lnTo>
                  <a:lnTo>
                    <a:pt x="127239" y="42132"/>
                  </a:lnTo>
                  <a:lnTo>
                    <a:pt x="165141" y="54711"/>
                  </a:lnTo>
                  <a:lnTo>
                    <a:pt x="167300" y="55867"/>
                  </a:lnTo>
                  <a:lnTo>
                    <a:pt x="161092" y="59090"/>
                  </a:lnTo>
                  <a:lnTo>
                    <a:pt x="154747" y="62210"/>
                  </a:lnTo>
                  <a:lnTo>
                    <a:pt x="148253" y="65207"/>
                  </a:lnTo>
                  <a:lnTo>
                    <a:pt x="141595" y="68059"/>
                  </a:lnTo>
                  <a:lnTo>
                    <a:pt x="134343" y="71043"/>
                  </a:lnTo>
                  <a:lnTo>
                    <a:pt x="130876" y="79349"/>
                  </a:lnTo>
                  <a:lnTo>
                    <a:pt x="136832" y="93853"/>
                  </a:lnTo>
                  <a:lnTo>
                    <a:pt x="145138" y="97332"/>
                  </a:lnTo>
                  <a:lnTo>
                    <a:pt x="152390" y="94348"/>
                  </a:lnTo>
                  <a:lnTo>
                    <a:pt x="168391" y="87203"/>
                  </a:lnTo>
                  <a:lnTo>
                    <a:pt x="183249" y="79602"/>
                  </a:lnTo>
                  <a:lnTo>
                    <a:pt x="197258" y="71750"/>
                  </a:lnTo>
                  <a:lnTo>
                    <a:pt x="210708" y="63855"/>
                  </a:lnTo>
                  <a:lnTo>
                    <a:pt x="234994" y="49903"/>
                  </a:lnTo>
                  <a:lnTo>
                    <a:pt x="257234" y="39446"/>
                  </a:lnTo>
                  <a:close/>
                </a:path>
                <a:path w="421004" h="532764">
                  <a:moveTo>
                    <a:pt x="318481" y="0"/>
                  </a:moveTo>
                  <a:lnTo>
                    <a:pt x="282418" y="2254"/>
                  </a:lnTo>
                  <a:lnTo>
                    <a:pt x="251379" y="10823"/>
                  </a:lnTo>
                  <a:lnTo>
                    <a:pt x="223328" y="23817"/>
                  </a:lnTo>
                  <a:lnTo>
                    <a:pt x="196230" y="39344"/>
                  </a:lnTo>
                  <a:lnTo>
                    <a:pt x="257450" y="39344"/>
                  </a:lnTo>
                  <a:lnTo>
                    <a:pt x="259840" y="38220"/>
                  </a:lnTo>
                  <a:lnTo>
                    <a:pt x="286784" y="30490"/>
                  </a:lnTo>
                  <a:lnTo>
                    <a:pt x="317363" y="28397"/>
                  </a:lnTo>
                  <a:lnTo>
                    <a:pt x="392230" y="28397"/>
                  </a:lnTo>
                  <a:lnTo>
                    <a:pt x="377531" y="16475"/>
                  </a:lnTo>
                  <a:lnTo>
                    <a:pt x="358955" y="7472"/>
                  </a:lnTo>
                  <a:lnTo>
                    <a:pt x="338999" y="2172"/>
                  </a:lnTo>
                  <a:lnTo>
                    <a:pt x="318481" y="0"/>
                  </a:lnTo>
                  <a:close/>
                </a:path>
              </a:pathLst>
            </a:custGeom>
            <a:solidFill>
              <a:srgbClr val="FFFFFF"/>
            </a:solidFill>
            <a:ln>
              <a:solidFill>
                <a:schemeClr val="accent1"/>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91" name="object 5"/>
            <p:cNvSpPr/>
            <p:nvPr/>
          </p:nvSpPr>
          <p:spPr>
            <a:xfrm>
              <a:off x="6121420" y="1807648"/>
              <a:ext cx="332593" cy="111323"/>
            </a:xfrm>
            <a:custGeom>
              <a:avLst/>
              <a:gdLst/>
              <a:ahLst/>
              <a:cxnLst/>
              <a:rect l="l" t="t" r="r" b="b"/>
              <a:pathLst>
                <a:path w="614679" h="205739">
                  <a:moveTo>
                    <a:pt x="614464" y="0"/>
                  </a:moveTo>
                  <a:lnTo>
                    <a:pt x="0" y="0"/>
                  </a:lnTo>
                  <a:lnTo>
                    <a:pt x="0" y="205511"/>
                  </a:lnTo>
                  <a:lnTo>
                    <a:pt x="236651" y="205511"/>
                  </a:lnTo>
                  <a:lnTo>
                    <a:pt x="267172" y="179565"/>
                  </a:lnTo>
                  <a:lnTo>
                    <a:pt x="25946" y="179565"/>
                  </a:lnTo>
                  <a:lnTo>
                    <a:pt x="25946" y="25946"/>
                  </a:lnTo>
                  <a:lnTo>
                    <a:pt x="614464" y="25946"/>
                  </a:lnTo>
                  <a:lnTo>
                    <a:pt x="614464" y="0"/>
                  </a:lnTo>
                  <a:close/>
                </a:path>
                <a:path w="614679" h="205739">
                  <a:moveTo>
                    <a:pt x="362242" y="89966"/>
                  </a:moveTo>
                  <a:lnTo>
                    <a:pt x="319684" y="89966"/>
                  </a:lnTo>
                  <a:lnTo>
                    <a:pt x="336296" y="170218"/>
                  </a:lnTo>
                  <a:lnTo>
                    <a:pt x="377812" y="205511"/>
                  </a:lnTo>
                  <a:lnTo>
                    <a:pt x="614464" y="205511"/>
                  </a:lnTo>
                  <a:lnTo>
                    <a:pt x="614464" y="179565"/>
                  </a:lnTo>
                  <a:lnTo>
                    <a:pt x="387350" y="179565"/>
                  </a:lnTo>
                  <a:lnTo>
                    <a:pt x="362242" y="158229"/>
                  </a:lnTo>
                  <a:lnTo>
                    <a:pt x="362242" y="89966"/>
                  </a:lnTo>
                  <a:close/>
                </a:path>
                <a:path w="614679" h="205739">
                  <a:moveTo>
                    <a:pt x="362242" y="25946"/>
                  </a:moveTo>
                  <a:lnTo>
                    <a:pt x="252222" y="25946"/>
                  </a:lnTo>
                  <a:lnTo>
                    <a:pt x="252222" y="158229"/>
                  </a:lnTo>
                  <a:lnTo>
                    <a:pt x="227114" y="179565"/>
                  </a:lnTo>
                  <a:lnTo>
                    <a:pt x="267172" y="179565"/>
                  </a:lnTo>
                  <a:lnTo>
                    <a:pt x="278168" y="170218"/>
                  </a:lnTo>
                  <a:lnTo>
                    <a:pt x="294779" y="89966"/>
                  </a:lnTo>
                  <a:lnTo>
                    <a:pt x="362242" y="89966"/>
                  </a:lnTo>
                  <a:lnTo>
                    <a:pt x="362242" y="25946"/>
                  </a:lnTo>
                  <a:close/>
                </a:path>
                <a:path w="614679" h="205739">
                  <a:moveTo>
                    <a:pt x="614464" y="25946"/>
                  </a:moveTo>
                  <a:lnTo>
                    <a:pt x="588518" y="25946"/>
                  </a:lnTo>
                  <a:lnTo>
                    <a:pt x="588518" y="179565"/>
                  </a:lnTo>
                  <a:lnTo>
                    <a:pt x="614464" y="179565"/>
                  </a:lnTo>
                  <a:lnTo>
                    <a:pt x="614464" y="25946"/>
                  </a:lnTo>
                  <a:close/>
                </a:path>
              </a:pathLst>
            </a:custGeom>
            <a:solidFill>
              <a:srgbClr val="FFFFFF"/>
            </a:solidFill>
            <a:ln>
              <a:solidFill>
                <a:schemeClr val="accent1"/>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92" name="object 6"/>
            <p:cNvSpPr/>
            <p:nvPr/>
          </p:nvSpPr>
          <p:spPr>
            <a:xfrm>
              <a:off x="6121423" y="1675140"/>
              <a:ext cx="103076" cy="121286"/>
            </a:xfrm>
            <a:custGeom>
              <a:avLst/>
              <a:gdLst/>
              <a:ahLst/>
              <a:cxnLst/>
              <a:rect l="l" t="t" r="r" b="b"/>
              <a:pathLst>
                <a:path w="190500" h="224155">
                  <a:moveTo>
                    <a:pt x="155608" y="0"/>
                  </a:moveTo>
                  <a:lnTo>
                    <a:pt x="128201" y="11623"/>
                  </a:lnTo>
                  <a:lnTo>
                    <a:pt x="108969" y="28793"/>
                  </a:lnTo>
                  <a:lnTo>
                    <a:pt x="101714" y="37606"/>
                  </a:lnTo>
                  <a:lnTo>
                    <a:pt x="0" y="224144"/>
                  </a:lnTo>
                  <a:lnTo>
                    <a:pt x="52933" y="224144"/>
                  </a:lnTo>
                  <a:lnTo>
                    <a:pt x="86682" y="119714"/>
                  </a:lnTo>
                  <a:lnTo>
                    <a:pt x="108851" y="65983"/>
                  </a:lnTo>
                  <a:lnTo>
                    <a:pt x="129268" y="45920"/>
                  </a:lnTo>
                  <a:lnTo>
                    <a:pt x="157759" y="42495"/>
                  </a:lnTo>
                  <a:lnTo>
                    <a:pt x="182528" y="36639"/>
                  </a:lnTo>
                  <a:lnTo>
                    <a:pt x="190476" y="24769"/>
                  </a:lnTo>
                  <a:lnTo>
                    <a:pt x="189472" y="13095"/>
                  </a:lnTo>
                  <a:lnTo>
                    <a:pt x="187388" y="7824"/>
                  </a:lnTo>
                  <a:lnTo>
                    <a:pt x="155608" y="0"/>
                  </a:lnTo>
                  <a:close/>
                </a:path>
              </a:pathLst>
            </a:custGeom>
            <a:solidFill>
              <a:srgbClr val="FFFFFF"/>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93" name="object 7"/>
            <p:cNvSpPr/>
            <p:nvPr/>
          </p:nvSpPr>
          <p:spPr>
            <a:xfrm>
              <a:off x="6350830" y="1675140"/>
              <a:ext cx="103076" cy="121286"/>
            </a:xfrm>
            <a:custGeom>
              <a:avLst/>
              <a:gdLst/>
              <a:ahLst/>
              <a:cxnLst/>
              <a:rect l="l" t="t" r="r" b="b"/>
              <a:pathLst>
                <a:path w="190500" h="224155">
                  <a:moveTo>
                    <a:pt x="34867" y="0"/>
                  </a:moveTo>
                  <a:lnTo>
                    <a:pt x="3087" y="7824"/>
                  </a:lnTo>
                  <a:lnTo>
                    <a:pt x="1003" y="13095"/>
                  </a:lnTo>
                  <a:lnTo>
                    <a:pt x="0" y="24769"/>
                  </a:lnTo>
                  <a:lnTo>
                    <a:pt x="7947" y="36639"/>
                  </a:lnTo>
                  <a:lnTo>
                    <a:pt x="32716" y="42495"/>
                  </a:lnTo>
                  <a:lnTo>
                    <a:pt x="61208" y="45920"/>
                  </a:lnTo>
                  <a:lnTo>
                    <a:pt x="81624" y="65983"/>
                  </a:lnTo>
                  <a:lnTo>
                    <a:pt x="103793" y="119714"/>
                  </a:lnTo>
                  <a:lnTo>
                    <a:pt x="137542" y="224144"/>
                  </a:lnTo>
                  <a:lnTo>
                    <a:pt x="190476" y="224144"/>
                  </a:lnTo>
                  <a:lnTo>
                    <a:pt x="88761" y="37606"/>
                  </a:lnTo>
                  <a:lnTo>
                    <a:pt x="81506" y="28793"/>
                  </a:lnTo>
                  <a:lnTo>
                    <a:pt x="62274" y="11623"/>
                  </a:lnTo>
                  <a:lnTo>
                    <a:pt x="34867" y="0"/>
                  </a:lnTo>
                  <a:close/>
                </a:path>
              </a:pathLst>
            </a:custGeom>
            <a:solidFill>
              <a:srgbClr val="FFFFFF"/>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94" name="object 8"/>
            <p:cNvSpPr/>
            <p:nvPr/>
          </p:nvSpPr>
          <p:spPr>
            <a:xfrm>
              <a:off x="4956539" y="2608439"/>
              <a:ext cx="2599580" cy="0"/>
            </a:xfrm>
            <a:custGeom>
              <a:avLst/>
              <a:gdLst/>
              <a:ahLst/>
              <a:cxnLst/>
              <a:rect l="l" t="t" r="r" b="b"/>
              <a:pathLst>
                <a:path w="4804409">
                  <a:moveTo>
                    <a:pt x="0" y="0"/>
                  </a:moveTo>
                  <a:lnTo>
                    <a:pt x="4804219" y="0"/>
                  </a:lnTo>
                </a:path>
              </a:pathLst>
            </a:custGeom>
            <a:ln w="6350">
              <a:solidFill>
                <a:srgbClr val="FFFFFF"/>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96" name="object 10"/>
            <p:cNvSpPr/>
            <p:nvPr/>
          </p:nvSpPr>
          <p:spPr>
            <a:xfrm>
              <a:off x="7047079" y="1605199"/>
              <a:ext cx="360767" cy="338090"/>
            </a:xfrm>
            <a:custGeom>
              <a:avLst/>
              <a:gdLst/>
              <a:ahLst/>
              <a:cxnLst/>
              <a:rect l="l" t="t" r="r" b="b"/>
              <a:pathLst>
                <a:path w="666750" h="624839">
                  <a:moveTo>
                    <a:pt x="477011" y="427989"/>
                  </a:moveTo>
                  <a:lnTo>
                    <a:pt x="225488" y="427989"/>
                  </a:lnTo>
                  <a:lnTo>
                    <a:pt x="205620" y="429259"/>
                  </a:lnTo>
                  <a:lnTo>
                    <a:pt x="170303" y="444499"/>
                  </a:lnTo>
                  <a:lnTo>
                    <a:pt x="134439" y="487679"/>
                  </a:lnTo>
                  <a:lnTo>
                    <a:pt x="126644" y="527049"/>
                  </a:lnTo>
                  <a:lnTo>
                    <a:pt x="128660" y="546099"/>
                  </a:lnTo>
                  <a:lnTo>
                    <a:pt x="143575" y="581659"/>
                  </a:lnTo>
                  <a:lnTo>
                    <a:pt x="187090" y="617219"/>
                  </a:lnTo>
                  <a:lnTo>
                    <a:pt x="225488" y="624839"/>
                  </a:lnTo>
                  <a:lnTo>
                    <a:pt x="477011" y="624839"/>
                  </a:lnTo>
                  <a:lnTo>
                    <a:pt x="496873" y="623569"/>
                  </a:lnTo>
                  <a:lnTo>
                    <a:pt x="515399" y="617219"/>
                  </a:lnTo>
                  <a:lnTo>
                    <a:pt x="532184" y="608329"/>
                  </a:lnTo>
                  <a:lnTo>
                    <a:pt x="538691" y="603249"/>
                  </a:lnTo>
                  <a:lnTo>
                    <a:pt x="225488" y="603249"/>
                  </a:lnTo>
                  <a:lnTo>
                    <a:pt x="210079" y="601979"/>
                  </a:lnTo>
                  <a:lnTo>
                    <a:pt x="171310" y="580389"/>
                  </a:lnTo>
                  <a:lnTo>
                    <a:pt x="150334" y="542289"/>
                  </a:lnTo>
                  <a:lnTo>
                    <a:pt x="148767" y="527049"/>
                  </a:lnTo>
                  <a:lnTo>
                    <a:pt x="150334" y="511809"/>
                  </a:lnTo>
                  <a:lnTo>
                    <a:pt x="171310" y="472439"/>
                  </a:lnTo>
                  <a:lnTo>
                    <a:pt x="210079" y="450849"/>
                  </a:lnTo>
                  <a:lnTo>
                    <a:pt x="225488" y="449579"/>
                  </a:lnTo>
                  <a:lnTo>
                    <a:pt x="538040" y="449579"/>
                  </a:lnTo>
                  <a:lnTo>
                    <a:pt x="532184" y="444499"/>
                  </a:lnTo>
                  <a:lnTo>
                    <a:pt x="515399" y="435609"/>
                  </a:lnTo>
                  <a:lnTo>
                    <a:pt x="496873" y="429259"/>
                  </a:lnTo>
                  <a:lnTo>
                    <a:pt x="477011" y="427989"/>
                  </a:lnTo>
                  <a:close/>
                </a:path>
                <a:path w="666750" h="624839">
                  <a:moveTo>
                    <a:pt x="477011" y="449579"/>
                  </a:moveTo>
                  <a:lnTo>
                    <a:pt x="225488" y="449579"/>
                  </a:lnTo>
                  <a:lnTo>
                    <a:pt x="210079" y="450849"/>
                  </a:lnTo>
                  <a:lnTo>
                    <a:pt x="171310" y="472439"/>
                  </a:lnTo>
                  <a:lnTo>
                    <a:pt x="150334" y="511809"/>
                  </a:lnTo>
                  <a:lnTo>
                    <a:pt x="148767" y="527049"/>
                  </a:lnTo>
                  <a:lnTo>
                    <a:pt x="150334" y="542289"/>
                  </a:lnTo>
                  <a:lnTo>
                    <a:pt x="171310" y="580389"/>
                  </a:lnTo>
                  <a:lnTo>
                    <a:pt x="210079" y="601979"/>
                  </a:lnTo>
                  <a:lnTo>
                    <a:pt x="225488" y="603249"/>
                  </a:lnTo>
                  <a:lnTo>
                    <a:pt x="477011" y="603249"/>
                  </a:lnTo>
                  <a:lnTo>
                    <a:pt x="492415" y="601979"/>
                  </a:lnTo>
                  <a:lnTo>
                    <a:pt x="506791" y="596899"/>
                  </a:lnTo>
                  <a:lnTo>
                    <a:pt x="519822" y="590549"/>
                  </a:lnTo>
                  <a:lnTo>
                    <a:pt x="525506" y="585469"/>
                  </a:lnTo>
                  <a:lnTo>
                    <a:pt x="348513" y="585469"/>
                  </a:lnTo>
                  <a:lnTo>
                    <a:pt x="348513" y="500379"/>
                  </a:lnTo>
                  <a:lnTo>
                    <a:pt x="185559" y="500379"/>
                  </a:lnTo>
                  <a:lnTo>
                    <a:pt x="190728" y="488949"/>
                  </a:lnTo>
                  <a:lnTo>
                    <a:pt x="198189" y="478789"/>
                  </a:lnTo>
                  <a:lnTo>
                    <a:pt x="208794" y="471169"/>
                  </a:lnTo>
                  <a:lnTo>
                    <a:pt x="223392" y="467359"/>
                  </a:lnTo>
                  <a:lnTo>
                    <a:pt x="524694" y="467359"/>
                  </a:lnTo>
                  <a:lnTo>
                    <a:pt x="519822" y="463549"/>
                  </a:lnTo>
                  <a:lnTo>
                    <a:pt x="506791" y="455929"/>
                  </a:lnTo>
                  <a:lnTo>
                    <a:pt x="492415" y="450849"/>
                  </a:lnTo>
                  <a:lnTo>
                    <a:pt x="477011" y="449579"/>
                  </a:lnTo>
                  <a:close/>
                </a:path>
                <a:path w="666750" h="624839">
                  <a:moveTo>
                    <a:pt x="538040" y="449579"/>
                  </a:moveTo>
                  <a:lnTo>
                    <a:pt x="477011" y="449579"/>
                  </a:lnTo>
                  <a:lnTo>
                    <a:pt x="492415" y="450849"/>
                  </a:lnTo>
                  <a:lnTo>
                    <a:pt x="506791" y="455929"/>
                  </a:lnTo>
                  <a:lnTo>
                    <a:pt x="540579" y="483869"/>
                  </a:lnTo>
                  <a:lnTo>
                    <a:pt x="553732" y="527049"/>
                  </a:lnTo>
                  <a:lnTo>
                    <a:pt x="552166" y="542289"/>
                  </a:lnTo>
                  <a:lnTo>
                    <a:pt x="531190" y="580389"/>
                  </a:lnTo>
                  <a:lnTo>
                    <a:pt x="492415" y="601979"/>
                  </a:lnTo>
                  <a:lnTo>
                    <a:pt x="477011" y="603249"/>
                  </a:lnTo>
                  <a:lnTo>
                    <a:pt x="538691" y="603249"/>
                  </a:lnTo>
                  <a:lnTo>
                    <a:pt x="568059" y="565149"/>
                  </a:lnTo>
                  <a:lnTo>
                    <a:pt x="575856" y="527049"/>
                  </a:lnTo>
                  <a:lnTo>
                    <a:pt x="573839" y="506729"/>
                  </a:lnTo>
                  <a:lnTo>
                    <a:pt x="568059" y="487679"/>
                  </a:lnTo>
                  <a:lnTo>
                    <a:pt x="558920" y="471169"/>
                  </a:lnTo>
                  <a:lnTo>
                    <a:pt x="546823" y="457199"/>
                  </a:lnTo>
                  <a:lnTo>
                    <a:pt x="538040" y="449579"/>
                  </a:lnTo>
                  <a:close/>
                </a:path>
                <a:path w="666750" h="624839">
                  <a:moveTo>
                    <a:pt x="518938" y="485139"/>
                  </a:moveTo>
                  <a:lnTo>
                    <a:pt x="348513" y="485139"/>
                  </a:lnTo>
                  <a:lnTo>
                    <a:pt x="348513" y="585469"/>
                  </a:lnTo>
                  <a:lnTo>
                    <a:pt x="477011" y="585469"/>
                  </a:lnTo>
                  <a:lnTo>
                    <a:pt x="497716" y="581659"/>
                  </a:lnTo>
                  <a:lnTo>
                    <a:pt x="528200" y="556259"/>
                  </a:lnTo>
                  <a:lnTo>
                    <a:pt x="535978" y="529589"/>
                  </a:lnTo>
                  <a:lnTo>
                    <a:pt x="535863" y="521969"/>
                  </a:lnTo>
                  <a:lnTo>
                    <a:pt x="531100" y="502919"/>
                  </a:lnTo>
                  <a:lnTo>
                    <a:pt x="520609" y="486409"/>
                  </a:lnTo>
                  <a:lnTo>
                    <a:pt x="518938" y="485139"/>
                  </a:lnTo>
                  <a:close/>
                </a:path>
                <a:path w="666750" h="624839">
                  <a:moveTo>
                    <a:pt x="524694" y="467359"/>
                  </a:moveTo>
                  <a:lnTo>
                    <a:pt x="481418" y="467359"/>
                  </a:lnTo>
                  <a:lnTo>
                    <a:pt x="484301" y="468629"/>
                  </a:lnTo>
                  <a:lnTo>
                    <a:pt x="487171" y="468629"/>
                  </a:lnTo>
                  <a:lnTo>
                    <a:pt x="505572" y="474979"/>
                  </a:lnTo>
                  <a:lnTo>
                    <a:pt x="520609" y="486409"/>
                  </a:lnTo>
                  <a:lnTo>
                    <a:pt x="531100" y="502919"/>
                  </a:lnTo>
                  <a:lnTo>
                    <a:pt x="535863" y="521969"/>
                  </a:lnTo>
                  <a:lnTo>
                    <a:pt x="535978" y="529589"/>
                  </a:lnTo>
                  <a:lnTo>
                    <a:pt x="535812" y="532129"/>
                  </a:lnTo>
                  <a:lnTo>
                    <a:pt x="515242" y="571499"/>
                  </a:lnTo>
                  <a:lnTo>
                    <a:pt x="477011" y="585469"/>
                  </a:lnTo>
                  <a:lnTo>
                    <a:pt x="525506" y="585469"/>
                  </a:lnTo>
                  <a:lnTo>
                    <a:pt x="552166" y="542289"/>
                  </a:lnTo>
                  <a:lnTo>
                    <a:pt x="553732" y="527049"/>
                  </a:lnTo>
                  <a:lnTo>
                    <a:pt x="552166" y="511809"/>
                  </a:lnTo>
                  <a:lnTo>
                    <a:pt x="547676" y="496569"/>
                  </a:lnTo>
                  <a:lnTo>
                    <a:pt x="540579" y="483869"/>
                  </a:lnTo>
                  <a:lnTo>
                    <a:pt x="531190" y="472439"/>
                  </a:lnTo>
                  <a:lnTo>
                    <a:pt x="524694" y="467359"/>
                  </a:lnTo>
                  <a:close/>
                </a:path>
                <a:path w="666750" h="624839">
                  <a:moveTo>
                    <a:pt x="530174" y="280669"/>
                  </a:moveTo>
                  <a:lnTo>
                    <a:pt x="514312" y="281939"/>
                  </a:lnTo>
                  <a:lnTo>
                    <a:pt x="498989" y="284479"/>
                  </a:lnTo>
                  <a:lnTo>
                    <a:pt x="484304" y="288289"/>
                  </a:lnTo>
                  <a:lnTo>
                    <a:pt x="470357" y="294639"/>
                  </a:lnTo>
                  <a:lnTo>
                    <a:pt x="617588" y="520699"/>
                  </a:lnTo>
                  <a:lnTo>
                    <a:pt x="637764" y="500379"/>
                  </a:lnTo>
                  <a:lnTo>
                    <a:pt x="653114" y="474979"/>
                  </a:lnTo>
                  <a:lnTo>
                    <a:pt x="662881" y="447039"/>
                  </a:lnTo>
                  <a:lnTo>
                    <a:pt x="666305" y="416559"/>
                  </a:lnTo>
                  <a:lnTo>
                    <a:pt x="659364" y="373379"/>
                  </a:lnTo>
                  <a:lnTo>
                    <a:pt x="640036" y="336549"/>
                  </a:lnTo>
                  <a:lnTo>
                    <a:pt x="610566" y="307339"/>
                  </a:lnTo>
                  <a:lnTo>
                    <a:pt x="573197" y="288289"/>
                  </a:lnTo>
                  <a:lnTo>
                    <a:pt x="530174" y="280669"/>
                  </a:lnTo>
                  <a:close/>
                </a:path>
                <a:path w="666750" h="624839">
                  <a:moveTo>
                    <a:pt x="481418" y="467359"/>
                  </a:moveTo>
                  <a:lnTo>
                    <a:pt x="223392" y="467359"/>
                  </a:lnTo>
                  <a:lnTo>
                    <a:pt x="208794" y="471169"/>
                  </a:lnTo>
                  <a:lnTo>
                    <a:pt x="198189" y="478789"/>
                  </a:lnTo>
                  <a:lnTo>
                    <a:pt x="190728" y="488949"/>
                  </a:lnTo>
                  <a:lnTo>
                    <a:pt x="185559" y="500379"/>
                  </a:lnTo>
                  <a:lnTo>
                    <a:pt x="193400" y="494029"/>
                  </a:lnTo>
                  <a:lnTo>
                    <a:pt x="202763" y="490219"/>
                  </a:lnTo>
                  <a:lnTo>
                    <a:pt x="214243" y="486409"/>
                  </a:lnTo>
                  <a:lnTo>
                    <a:pt x="228434" y="485139"/>
                  </a:lnTo>
                  <a:lnTo>
                    <a:pt x="518938" y="485139"/>
                  </a:lnTo>
                  <a:lnTo>
                    <a:pt x="505572" y="474979"/>
                  </a:lnTo>
                  <a:lnTo>
                    <a:pt x="487171" y="468629"/>
                  </a:lnTo>
                  <a:lnTo>
                    <a:pt x="484301" y="468629"/>
                  </a:lnTo>
                  <a:lnTo>
                    <a:pt x="481418" y="467359"/>
                  </a:lnTo>
                  <a:close/>
                </a:path>
                <a:path w="666750" h="624839">
                  <a:moveTo>
                    <a:pt x="348513" y="485139"/>
                  </a:moveTo>
                  <a:lnTo>
                    <a:pt x="228434" y="485139"/>
                  </a:lnTo>
                  <a:lnTo>
                    <a:pt x="214243" y="486409"/>
                  </a:lnTo>
                  <a:lnTo>
                    <a:pt x="202763" y="490219"/>
                  </a:lnTo>
                  <a:lnTo>
                    <a:pt x="193400" y="494029"/>
                  </a:lnTo>
                  <a:lnTo>
                    <a:pt x="185559" y="500379"/>
                  </a:lnTo>
                  <a:lnTo>
                    <a:pt x="348513" y="500379"/>
                  </a:lnTo>
                  <a:lnTo>
                    <a:pt x="348513" y="485139"/>
                  </a:lnTo>
                  <a:close/>
                </a:path>
                <a:path w="666750" h="624839">
                  <a:moveTo>
                    <a:pt x="369912" y="11429"/>
                  </a:moveTo>
                  <a:lnTo>
                    <a:pt x="11429" y="11429"/>
                  </a:lnTo>
                  <a:lnTo>
                    <a:pt x="6670" y="17779"/>
                  </a:lnTo>
                  <a:lnTo>
                    <a:pt x="3071" y="24129"/>
                  </a:lnTo>
                  <a:lnTo>
                    <a:pt x="794" y="31749"/>
                  </a:lnTo>
                  <a:lnTo>
                    <a:pt x="0" y="39369"/>
                  </a:lnTo>
                  <a:lnTo>
                    <a:pt x="0" y="435609"/>
                  </a:lnTo>
                  <a:lnTo>
                    <a:pt x="794" y="443229"/>
                  </a:lnTo>
                  <a:lnTo>
                    <a:pt x="3071" y="450849"/>
                  </a:lnTo>
                  <a:lnTo>
                    <a:pt x="6670" y="457199"/>
                  </a:lnTo>
                  <a:lnTo>
                    <a:pt x="11429" y="462279"/>
                  </a:lnTo>
                  <a:lnTo>
                    <a:pt x="17233" y="467359"/>
                  </a:lnTo>
                  <a:lnTo>
                    <a:pt x="23850" y="471169"/>
                  </a:lnTo>
                  <a:lnTo>
                    <a:pt x="31143" y="473709"/>
                  </a:lnTo>
                  <a:lnTo>
                    <a:pt x="121475" y="473709"/>
                  </a:lnTo>
                  <a:lnTo>
                    <a:pt x="124639" y="468629"/>
                  </a:lnTo>
                  <a:lnTo>
                    <a:pt x="128130" y="462279"/>
                  </a:lnTo>
                  <a:lnTo>
                    <a:pt x="131944" y="457199"/>
                  </a:lnTo>
                  <a:lnTo>
                    <a:pt x="136080" y="452119"/>
                  </a:lnTo>
                  <a:lnTo>
                    <a:pt x="34302" y="452119"/>
                  </a:lnTo>
                  <a:lnTo>
                    <a:pt x="30098" y="449579"/>
                  </a:lnTo>
                  <a:lnTo>
                    <a:pt x="24015" y="444499"/>
                  </a:lnTo>
                  <a:lnTo>
                    <a:pt x="22123" y="439419"/>
                  </a:lnTo>
                  <a:lnTo>
                    <a:pt x="22123" y="34289"/>
                  </a:lnTo>
                  <a:lnTo>
                    <a:pt x="24015" y="30479"/>
                  </a:lnTo>
                  <a:lnTo>
                    <a:pt x="27076" y="26669"/>
                  </a:lnTo>
                  <a:lnTo>
                    <a:pt x="30098" y="24129"/>
                  </a:lnTo>
                  <a:lnTo>
                    <a:pt x="34302" y="21589"/>
                  </a:lnTo>
                  <a:lnTo>
                    <a:pt x="376831" y="21589"/>
                  </a:lnTo>
                  <a:lnTo>
                    <a:pt x="374672" y="17779"/>
                  </a:lnTo>
                  <a:lnTo>
                    <a:pt x="369912" y="11429"/>
                  </a:lnTo>
                  <a:close/>
                </a:path>
                <a:path w="666750" h="624839">
                  <a:moveTo>
                    <a:pt x="440550" y="314959"/>
                  </a:moveTo>
                  <a:lnTo>
                    <a:pt x="422222" y="334009"/>
                  </a:lnTo>
                  <a:lnTo>
                    <a:pt x="407997" y="356869"/>
                  </a:lnTo>
                  <a:lnTo>
                    <a:pt x="398462" y="382269"/>
                  </a:lnTo>
                  <a:lnTo>
                    <a:pt x="394207" y="410209"/>
                  </a:lnTo>
                  <a:lnTo>
                    <a:pt x="484098" y="410209"/>
                  </a:lnTo>
                  <a:lnTo>
                    <a:pt x="491115" y="411479"/>
                  </a:lnTo>
                  <a:lnTo>
                    <a:pt x="498046" y="411479"/>
                  </a:lnTo>
                  <a:lnTo>
                    <a:pt x="504875" y="414019"/>
                  </a:lnTo>
                  <a:lnTo>
                    <a:pt x="440550" y="314959"/>
                  </a:lnTo>
                  <a:close/>
                </a:path>
                <a:path w="666750" h="624839">
                  <a:moveTo>
                    <a:pt x="376831" y="21589"/>
                  </a:moveTo>
                  <a:lnTo>
                    <a:pt x="347040" y="21589"/>
                  </a:lnTo>
                  <a:lnTo>
                    <a:pt x="351243" y="24129"/>
                  </a:lnTo>
                  <a:lnTo>
                    <a:pt x="354266" y="26669"/>
                  </a:lnTo>
                  <a:lnTo>
                    <a:pt x="357327" y="30479"/>
                  </a:lnTo>
                  <a:lnTo>
                    <a:pt x="359232" y="34289"/>
                  </a:lnTo>
                  <a:lnTo>
                    <a:pt x="359232" y="410209"/>
                  </a:lnTo>
                  <a:lnTo>
                    <a:pt x="381342" y="410209"/>
                  </a:lnTo>
                  <a:lnTo>
                    <a:pt x="381342" y="39369"/>
                  </a:lnTo>
                  <a:lnTo>
                    <a:pt x="380548" y="31749"/>
                  </a:lnTo>
                  <a:lnTo>
                    <a:pt x="378271" y="24129"/>
                  </a:lnTo>
                  <a:lnTo>
                    <a:pt x="376831" y="21589"/>
                  </a:lnTo>
                  <a:close/>
                </a:path>
                <a:path w="666750" h="624839">
                  <a:moveTo>
                    <a:pt x="117538" y="314959"/>
                  </a:moveTo>
                  <a:lnTo>
                    <a:pt x="99170" y="318769"/>
                  </a:lnTo>
                  <a:lnTo>
                    <a:pt x="84169" y="327659"/>
                  </a:lnTo>
                  <a:lnTo>
                    <a:pt x="74054" y="342899"/>
                  </a:lnTo>
                  <a:lnTo>
                    <a:pt x="70345" y="361949"/>
                  </a:lnTo>
                  <a:lnTo>
                    <a:pt x="74054" y="379729"/>
                  </a:lnTo>
                  <a:lnTo>
                    <a:pt x="84169" y="394969"/>
                  </a:lnTo>
                  <a:lnTo>
                    <a:pt x="99170" y="405129"/>
                  </a:lnTo>
                  <a:lnTo>
                    <a:pt x="117538" y="408939"/>
                  </a:lnTo>
                  <a:lnTo>
                    <a:pt x="135915" y="405129"/>
                  </a:lnTo>
                  <a:lnTo>
                    <a:pt x="150925" y="394969"/>
                  </a:lnTo>
                  <a:lnTo>
                    <a:pt x="161045" y="379729"/>
                  </a:lnTo>
                  <a:lnTo>
                    <a:pt x="164757" y="361949"/>
                  </a:lnTo>
                  <a:lnTo>
                    <a:pt x="161045" y="342899"/>
                  </a:lnTo>
                  <a:lnTo>
                    <a:pt x="150925" y="327659"/>
                  </a:lnTo>
                  <a:lnTo>
                    <a:pt x="135915" y="318769"/>
                  </a:lnTo>
                  <a:lnTo>
                    <a:pt x="117538" y="314959"/>
                  </a:lnTo>
                  <a:close/>
                </a:path>
                <a:path w="666750" h="624839">
                  <a:moveTo>
                    <a:pt x="273494" y="314959"/>
                  </a:moveTo>
                  <a:lnTo>
                    <a:pt x="255118" y="318769"/>
                  </a:lnTo>
                  <a:lnTo>
                    <a:pt x="240114" y="327659"/>
                  </a:lnTo>
                  <a:lnTo>
                    <a:pt x="229997" y="342899"/>
                  </a:lnTo>
                  <a:lnTo>
                    <a:pt x="226288" y="361949"/>
                  </a:lnTo>
                  <a:lnTo>
                    <a:pt x="229997" y="379729"/>
                  </a:lnTo>
                  <a:lnTo>
                    <a:pt x="240114" y="394969"/>
                  </a:lnTo>
                  <a:lnTo>
                    <a:pt x="255118" y="405129"/>
                  </a:lnTo>
                  <a:lnTo>
                    <a:pt x="273494" y="408939"/>
                  </a:lnTo>
                  <a:lnTo>
                    <a:pt x="291870" y="405129"/>
                  </a:lnTo>
                  <a:lnTo>
                    <a:pt x="306874" y="394969"/>
                  </a:lnTo>
                  <a:lnTo>
                    <a:pt x="316991" y="379729"/>
                  </a:lnTo>
                  <a:lnTo>
                    <a:pt x="320700" y="361949"/>
                  </a:lnTo>
                  <a:lnTo>
                    <a:pt x="316991" y="342899"/>
                  </a:lnTo>
                  <a:lnTo>
                    <a:pt x="306874" y="327659"/>
                  </a:lnTo>
                  <a:lnTo>
                    <a:pt x="291870" y="318769"/>
                  </a:lnTo>
                  <a:lnTo>
                    <a:pt x="273494" y="314959"/>
                  </a:lnTo>
                  <a:close/>
                </a:path>
                <a:path w="666750" h="624839">
                  <a:moveTo>
                    <a:pt x="117538" y="181609"/>
                  </a:moveTo>
                  <a:lnTo>
                    <a:pt x="99170" y="185419"/>
                  </a:lnTo>
                  <a:lnTo>
                    <a:pt x="84169" y="195579"/>
                  </a:lnTo>
                  <a:lnTo>
                    <a:pt x="74054" y="209549"/>
                  </a:lnTo>
                  <a:lnTo>
                    <a:pt x="70345" y="228599"/>
                  </a:lnTo>
                  <a:lnTo>
                    <a:pt x="74054" y="246379"/>
                  </a:lnTo>
                  <a:lnTo>
                    <a:pt x="84169" y="261619"/>
                  </a:lnTo>
                  <a:lnTo>
                    <a:pt x="99170" y="271779"/>
                  </a:lnTo>
                  <a:lnTo>
                    <a:pt x="117538" y="275589"/>
                  </a:lnTo>
                  <a:lnTo>
                    <a:pt x="135915" y="271779"/>
                  </a:lnTo>
                  <a:lnTo>
                    <a:pt x="150925" y="261619"/>
                  </a:lnTo>
                  <a:lnTo>
                    <a:pt x="161045" y="246379"/>
                  </a:lnTo>
                  <a:lnTo>
                    <a:pt x="164757" y="228599"/>
                  </a:lnTo>
                  <a:lnTo>
                    <a:pt x="161045" y="209549"/>
                  </a:lnTo>
                  <a:lnTo>
                    <a:pt x="150925" y="195579"/>
                  </a:lnTo>
                  <a:lnTo>
                    <a:pt x="135915" y="185419"/>
                  </a:lnTo>
                  <a:lnTo>
                    <a:pt x="117538" y="181609"/>
                  </a:lnTo>
                  <a:close/>
                </a:path>
                <a:path w="666750" h="624839">
                  <a:moveTo>
                    <a:pt x="273494" y="181609"/>
                  </a:moveTo>
                  <a:lnTo>
                    <a:pt x="255118" y="185419"/>
                  </a:lnTo>
                  <a:lnTo>
                    <a:pt x="240114" y="195579"/>
                  </a:lnTo>
                  <a:lnTo>
                    <a:pt x="229997" y="209549"/>
                  </a:lnTo>
                  <a:lnTo>
                    <a:pt x="226288" y="228599"/>
                  </a:lnTo>
                  <a:lnTo>
                    <a:pt x="229997" y="246379"/>
                  </a:lnTo>
                  <a:lnTo>
                    <a:pt x="240114" y="261619"/>
                  </a:lnTo>
                  <a:lnTo>
                    <a:pt x="255118" y="271779"/>
                  </a:lnTo>
                  <a:lnTo>
                    <a:pt x="273494" y="275589"/>
                  </a:lnTo>
                  <a:lnTo>
                    <a:pt x="291870" y="271779"/>
                  </a:lnTo>
                  <a:lnTo>
                    <a:pt x="306874" y="261619"/>
                  </a:lnTo>
                  <a:lnTo>
                    <a:pt x="316991" y="246379"/>
                  </a:lnTo>
                  <a:lnTo>
                    <a:pt x="320700" y="228599"/>
                  </a:lnTo>
                  <a:lnTo>
                    <a:pt x="316991" y="209549"/>
                  </a:lnTo>
                  <a:lnTo>
                    <a:pt x="306874" y="195579"/>
                  </a:lnTo>
                  <a:lnTo>
                    <a:pt x="291870" y="185419"/>
                  </a:lnTo>
                  <a:lnTo>
                    <a:pt x="273494" y="181609"/>
                  </a:lnTo>
                  <a:close/>
                </a:path>
                <a:path w="666750" h="624839">
                  <a:moveTo>
                    <a:pt x="117538" y="49529"/>
                  </a:moveTo>
                  <a:lnTo>
                    <a:pt x="99170" y="53339"/>
                  </a:lnTo>
                  <a:lnTo>
                    <a:pt x="84169" y="63499"/>
                  </a:lnTo>
                  <a:lnTo>
                    <a:pt x="74054" y="78739"/>
                  </a:lnTo>
                  <a:lnTo>
                    <a:pt x="70345" y="96519"/>
                  </a:lnTo>
                  <a:lnTo>
                    <a:pt x="74054" y="115569"/>
                  </a:lnTo>
                  <a:lnTo>
                    <a:pt x="84169" y="129539"/>
                  </a:lnTo>
                  <a:lnTo>
                    <a:pt x="99170" y="139699"/>
                  </a:lnTo>
                  <a:lnTo>
                    <a:pt x="117538" y="143509"/>
                  </a:lnTo>
                  <a:lnTo>
                    <a:pt x="135915" y="139699"/>
                  </a:lnTo>
                  <a:lnTo>
                    <a:pt x="150925" y="129539"/>
                  </a:lnTo>
                  <a:lnTo>
                    <a:pt x="161045" y="115569"/>
                  </a:lnTo>
                  <a:lnTo>
                    <a:pt x="164757" y="96519"/>
                  </a:lnTo>
                  <a:lnTo>
                    <a:pt x="161045" y="78739"/>
                  </a:lnTo>
                  <a:lnTo>
                    <a:pt x="150925" y="63499"/>
                  </a:lnTo>
                  <a:lnTo>
                    <a:pt x="135915" y="53339"/>
                  </a:lnTo>
                  <a:lnTo>
                    <a:pt x="117538" y="49529"/>
                  </a:lnTo>
                  <a:close/>
                </a:path>
                <a:path w="666750" h="624839">
                  <a:moveTo>
                    <a:pt x="273494" y="49529"/>
                  </a:moveTo>
                  <a:lnTo>
                    <a:pt x="255118" y="53339"/>
                  </a:lnTo>
                  <a:lnTo>
                    <a:pt x="240114" y="63499"/>
                  </a:lnTo>
                  <a:lnTo>
                    <a:pt x="229997" y="78739"/>
                  </a:lnTo>
                  <a:lnTo>
                    <a:pt x="226288" y="96519"/>
                  </a:lnTo>
                  <a:lnTo>
                    <a:pt x="229997" y="115569"/>
                  </a:lnTo>
                  <a:lnTo>
                    <a:pt x="240114" y="129539"/>
                  </a:lnTo>
                  <a:lnTo>
                    <a:pt x="255118" y="139699"/>
                  </a:lnTo>
                  <a:lnTo>
                    <a:pt x="273494" y="143509"/>
                  </a:lnTo>
                  <a:lnTo>
                    <a:pt x="291870" y="139699"/>
                  </a:lnTo>
                  <a:lnTo>
                    <a:pt x="306874" y="129539"/>
                  </a:lnTo>
                  <a:lnTo>
                    <a:pt x="316991" y="115569"/>
                  </a:lnTo>
                  <a:lnTo>
                    <a:pt x="320700" y="96519"/>
                  </a:lnTo>
                  <a:lnTo>
                    <a:pt x="316991" y="78739"/>
                  </a:lnTo>
                  <a:lnTo>
                    <a:pt x="306874" y="63499"/>
                  </a:lnTo>
                  <a:lnTo>
                    <a:pt x="291870" y="53339"/>
                  </a:lnTo>
                  <a:lnTo>
                    <a:pt x="273494" y="49529"/>
                  </a:lnTo>
                  <a:close/>
                </a:path>
                <a:path w="666750" h="624839">
                  <a:moveTo>
                    <a:pt x="342391" y="0"/>
                  </a:moveTo>
                  <a:lnTo>
                    <a:pt x="38950" y="0"/>
                  </a:lnTo>
                  <a:lnTo>
                    <a:pt x="31143" y="1269"/>
                  </a:lnTo>
                  <a:lnTo>
                    <a:pt x="23850" y="2539"/>
                  </a:lnTo>
                  <a:lnTo>
                    <a:pt x="17233" y="6349"/>
                  </a:lnTo>
                  <a:lnTo>
                    <a:pt x="11455" y="11429"/>
                  </a:lnTo>
                  <a:lnTo>
                    <a:pt x="369887" y="11429"/>
                  </a:lnTo>
                  <a:lnTo>
                    <a:pt x="364108" y="6349"/>
                  </a:lnTo>
                  <a:lnTo>
                    <a:pt x="357492" y="2539"/>
                  </a:lnTo>
                  <a:lnTo>
                    <a:pt x="350199" y="1269"/>
                  </a:lnTo>
                  <a:lnTo>
                    <a:pt x="342391" y="0"/>
                  </a:lnTo>
                  <a:close/>
                </a:path>
              </a:pathLst>
            </a:custGeom>
            <a:solidFill>
              <a:srgbClr val="FFFFFF"/>
            </a:solidFill>
            <a:ln>
              <a:solidFill>
                <a:schemeClr val="accent1"/>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grpSp>
          <p:nvGrpSpPr>
            <p:cNvPr id="160" name="Group 159"/>
            <p:cNvGrpSpPr/>
            <p:nvPr/>
          </p:nvGrpSpPr>
          <p:grpSpPr>
            <a:xfrm>
              <a:off x="6654159" y="2966748"/>
              <a:ext cx="1044592" cy="1507626"/>
              <a:chOff x="7263207" y="2879411"/>
              <a:chExt cx="1392789" cy="2010167"/>
            </a:xfrm>
          </p:grpSpPr>
          <p:sp>
            <p:nvSpPr>
              <p:cNvPr id="97" name="object 11"/>
              <p:cNvSpPr txBox="1"/>
              <p:nvPr/>
            </p:nvSpPr>
            <p:spPr>
              <a:xfrm>
                <a:off x="7263207" y="3594583"/>
                <a:ext cx="1392789" cy="1294995"/>
              </a:xfrm>
              <a:prstGeom prst="roundRect">
                <a:avLst/>
              </a:prstGeom>
              <a:solidFill>
                <a:schemeClr val="accent3">
                  <a:lumMod val="20000"/>
                  <a:lumOff val="80000"/>
                </a:schemeClr>
              </a:solidFill>
              <a:ln>
                <a:solidFill>
                  <a:schemeClr val="accent1"/>
                </a:solidFill>
              </a:ln>
            </p:spPr>
            <p:txBody>
              <a:bodyPr vert="horz" wrap="square" lIns="0" tIns="6872" rIns="0" bIns="0" rtlCol="0">
                <a:spAutoFit/>
              </a:bodyPr>
              <a:lstStyle/>
              <a:p>
                <a:pPr algn="ctr"/>
                <a:r>
                  <a:rPr lang="en-GB" sz="1400" dirty="0">
                    <a:solidFill>
                      <a:schemeClr val="accent1"/>
                    </a:solidFill>
                  </a:rPr>
                  <a:t>We have around </a:t>
                </a:r>
                <a:r>
                  <a:rPr lang="en-GB" sz="1400" b="1" dirty="0">
                    <a:solidFill>
                      <a:schemeClr val="accent1"/>
                    </a:solidFill>
                  </a:rPr>
                  <a:t>£3.6bn </a:t>
                </a:r>
              </a:p>
              <a:p>
                <a:pPr algn="ctr"/>
                <a:r>
                  <a:rPr lang="en-GB" sz="1400" dirty="0">
                    <a:solidFill>
                      <a:schemeClr val="accent1"/>
                    </a:solidFill>
                  </a:rPr>
                  <a:t>to spend on health and  social care each year</a:t>
                </a:r>
                <a:endParaRPr sz="1400" dirty="0">
                  <a:solidFill>
                    <a:schemeClr val="accent1"/>
                  </a:solidFill>
                </a:endParaRPr>
              </a:p>
            </p:txBody>
          </p:sp>
          <p:sp>
            <p:nvSpPr>
              <p:cNvPr id="98" name="object 12"/>
              <p:cNvSpPr/>
              <p:nvPr/>
            </p:nvSpPr>
            <p:spPr>
              <a:xfrm>
                <a:off x="7700413" y="2945552"/>
                <a:ext cx="146139" cy="146139"/>
              </a:xfrm>
              <a:custGeom>
                <a:avLst/>
                <a:gdLst/>
                <a:ahLst/>
                <a:cxnLst/>
                <a:rect l="l" t="t" r="r" b="b"/>
                <a:pathLst>
                  <a:path w="202565" h="202564">
                    <a:moveTo>
                      <a:pt x="97612" y="0"/>
                    </a:moveTo>
                    <a:lnTo>
                      <a:pt x="58485" y="9379"/>
                    </a:lnTo>
                    <a:lnTo>
                      <a:pt x="27079" y="32238"/>
                    </a:lnTo>
                    <a:lnTo>
                      <a:pt x="6536" y="65204"/>
                    </a:lnTo>
                    <a:lnTo>
                      <a:pt x="0" y="104902"/>
                    </a:lnTo>
                    <a:lnTo>
                      <a:pt x="9379" y="144026"/>
                    </a:lnTo>
                    <a:lnTo>
                      <a:pt x="32238" y="175429"/>
                    </a:lnTo>
                    <a:lnTo>
                      <a:pt x="65204" y="195972"/>
                    </a:lnTo>
                    <a:lnTo>
                      <a:pt x="104902" y="202514"/>
                    </a:lnTo>
                    <a:lnTo>
                      <a:pt x="144028" y="193134"/>
                    </a:lnTo>
                    <a:lnTo>
                      <a:pt x="154348" y="185623"/>
                    </a:lnTo>
                    <a:lnTo>
                      <a:pt x="99352" y="185623"/>
                    </a:lnTo>
                    <a:lnTo>
                      <a:pt x="66666" y="178251"/>
                    </a:lnTo>
                    <a:lnTo>
                      <a:pt x="40257" y="159565"/>
                    </a:lnTo>
                    <a:lnTo>
                      <a:pt x="22780" y="132341"/>
                    </a:lnTo>
                    <a:lnTo>
                      <a:pt x="16891" y="99352"/>
                    </a:lnTo>
                    <a:lnTo>
                      <a:pt x="24262" y="66661"/>
                    </a:lnTo>
                    <a:lnTo>
                      <a:pt x="42948" y="40252"/>
                    </a:lnTo>
                    <a:lnTo>
                      <a:pt x="70172" y="22778"/>
                    </a:lnTo>
                    <a:lnTo>
                      <a:pt x="103162" y="16891"/>
                    </a:lnTo>
                    <a:lnTo>
                      <a:pt x="153925" y="16891"/>
                    </a:lnTo>
                    <a:lnTo>
                      <a:pt x="137309" y="6536"/>
                    </a:lnTo>
                    <a:lnTo>
                      <a:pt x="97612" y="0"/>
                    </a:lnTo>
                    <a:close/>
                  </a:path>
                  <a:path w="202565" h="202564">
                    <a:moveTo>
                      <a:pt x="153925" y="16891"/>
                    </a:moveTo>
                    <a:lnTo>
                      <a:pt x="103162" y="16891"/>
                    </a:lnTo>
                    <a:lnTo>
                      <a:pt x="135845" y="24262"/>
                    </a:lnTo>
                    <a:lnTo>
                      <a:pt x="162252" y="42948"/>
                    </a:lnTo>
                    <a:lnTo>
                      <a:pt x="179728" y="70172"/>
                    </a:lnTo>
                    <a:lnTo>
                      <a:pt x="185623" y="103162"/>
                    </a:lnTo>
                    <a:lnTo>
                      <a:pt x="178251" y="135847"/>
                    </a:lnTo>
                    <a:lnTo>
                      <a:pt x="159565" y="162256"/>
                    </a:lnTo>
                    <a:lnTo>
                      <a:pt x="132341" y="179734"/>
                    </a:lnTo>
                    <a:lnTo>
                      <a:pt x="99352" y="185623"/>
                    </a:lnTo>
                    <a:lnTo>
                      <a:pt x="154348" y="185623"/>
                    </a:lnTo>
                    <a:lnTo>
                      <a:pt x="175434" y="170275"/>
                    </a:lnTo>
                    <a:lnTo>
                      <a:pt x="195977" y="137309"/>
                    </a:lnTo>
                    <a:lnTo>
                      <a:pt x="202514" y="97612"/>
                    </a:lnTo>
                    <a:lnTo>
                      <a:pt x="193134" y="58485"/>
                    </a:lnTo>
                    <a:lnTo>
                      <a:pt x="170275" y="27079"/>
                    </a:lnTo>
                    <a:lnTo>
                      <a:pt x="153925" y="16891"/>
                    </a:lnTo>
                    <a:close/>
                  </a:path>
                </a:pathLst>
              </a:custGeom>
              <a:solidFill>
                <a:schemeClr val="bg1"/>
              </a:solidFill>
              <a:ln>
                <a:solidFill>
                  <a:schemeClr val="accent1"/>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99" name="object 13"/>
              <p:cNvSpPr/>
              <p:nvPr/>
            </p:nvSpPr>
            <p:spPr>
              <a:xfrm>
                <a:off x="7722878" y="2968013"/>
                <a:ext cx="101244" cy="101244"/>
              </a:xfrm>
              <a:custGeom>
                <a:avLst/>
                <a:gdLst/>
                <a:ahLst/>
                <a:cxnLst/>
                <a:rect l="l" t="t" r="r" b="b"/>
                <a:pathLst>
                  <a:path w="140334" h="140335">
                    <a:moveTo>
                      <a:pt x="65506" y="0"/>
                    </a:moveTo>
                    <a:lnTo>
                      <a:pt x="38576" y="7309"/>
                    </a:lnTo>
                    <a:lnTo>
                      <a:pt x="17275" y="23806"/>
                    </a:lnTo>
                    <a:lnTo>
                      <a:pt x="3713" y="47084"/>
                    </a:lnTo>
                    <a:lnTo>
                      <a:pt x="0" y="74739"/>
                    </a:lnTo>
                    <a:lnTo>
                      <a:pt x="7307" y="101669"/>
                    </a:lnTo>
                    <a:lnTo>
                      <a:pt x="23801" y="122970"/>
                    </a:lnTo>
                    <a:lnTo>
                      <a:pt x="47079" y="136532"/>
                    </a:lnTo>
                    <a:lnTo>
                      <a:pt x="74739" y="140246"/>
                    </a:lnTo>
                    <a:lnTo>
                      <a:pt x="101668" y="132936"/>
                    </a:lnTo>
                    <a:lnTo>
                      <a:pt x="122966" y="116439"/>
                    </a:lnTo>
                    <a:lnTo>
                      <a:pt x="136527" y="93161"/>
                    </a:lnTo>
                    <a:lnTo>
                      <a:pt x="140246" y="65506"/>
                    </a:lnTo>
                    <a:lnTo>
                      <a:pt x="132936" y="38576"/>
                    </a:lnTo>
                    <a:lnTo>
                      <a:pt x="116439" y="17275"/>
                    </a:lnTo>
                    <a:lnTo>
                      <a:pt x="93161" y="3713"/>
                    </a:lnTo>
                    <a:lnTo>
                      <a:pt x="65506" y="0"/>
                    </a:lnTo>
                    <a:close/>
                  </a:path>
                </a:pathLst>
              </a:custGeom>
              <a:solidFill>
                <a:schemeClr val="bg1"/>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00" name="object 14"/>
              <p:cNvSpPr/>
              <p:nvPr/>
            </p:nvSpPr>
            <p:spPr>
              <a:xfrm>
                <a:off x="7815236" y="3094761"/>
                <a:ext cx="103076" cy="88874"/>
              </a:xfrm>
              <a:custGeom>
                <a:avLst/>
                <a:gdLst/>
                <a:ahLst/>
                <a:cxnLst/>
                <a:rect l="l" t="t" r="r" b="b"/>
                <a:pathLst>
                  <a:path w="142875" h="123189">
                    <a:moveTo>
                      <a:pt x="71323" y="0"/>
                    </a:moveTo>
                    <a:lnTo>
                      <a:pt x="43564" y="5604"/>
                    </a:lnTo>
                    <a:lnTo>
                      <a:pt x="20893" y="20888"/>
                    </a:lnTo>
                    <a:lnTo>
                      <a:pt x="5606" y="43559"/>
                    </a:lnTo>
                    <a:lnTo>
                      <a:pt x="0" y="71323"/>
                    </a:lnTo>
                    <a:lnTo>
                      <a:pt x="1560" y="86217"/>
                    </a:lnTo>
                    <a:lnTo>
                      <a:pt x="6027" y="100036"/>
                    </a:lnTo>
                    <a:lnTo>
                      <a:pt x="13078" y="112462"/>
                    </a:lnTo>
                    <a:lnTo>
                      <a:pt x="22390" y="123177"/>
                    </a:lnTo>
                    <a:lnTo>
                      <a:pt x="49874" y="117956"/>
                    </a:lnTo>
                    <a:lnTo>
                      <a:pt x="76523" y="115968"/>
                    </a:lnTo>
                    <a:lnTo>
                      <a:pt x="126640" y="115968"/>
                    </a:lnTo>
                    <a:lnTo>
                      <a:pt x="132107" y="108633"/>
                    </a:lnTo>
                    <a:lnTo>
                      <a:pt x="137809" y="97175"/>
                    </a:lnTo>
                    <a:lnTo>
                      <a:pt x="141398" y="84663"/>
                    </a:lnTo>
                    <a:lnTo>
                      <a:pt x="142646" y="71323"/>
                    </a:lnTo>
                    <a:lnTo>
                      <a:pt x="137040" y="43559"/>
                    </a:lnTo>
                    <a:lnTo>
                      <a:pt x="121753" y="20888"/>
                    </a:lnTo>
                    <a:lnTo>
                      <a:pt x="99082" y="5604"/>
                    </a:lnTo>
                    <a:lnTo>
                      <a:pt x="71323" y="0"/>
                    </a:lnTo>
                    <a:close/>
                  </a:path>
                  <a:path w="142875" h="123189">
                    <a:moveTo>
                      <a:pt x="126640" y="115968"/>
                    </a:moveTo>
                    <a:lnTo>
                      <a:pt x="76523" y="115968"/>
                    </a:lnTo>
                    <a:lnTo>
                      <a:pt x="101639" y="116492"/>
                    </a:lnTo>
                    <a:lnTo>
                      <a:pt x="124523" y="118808"/>
                    </a:lnTo>
                    <a:lnTo>
                      <a:pt x="126640" y="115968"/>
                    </a:lnTo>
                    <a:close/>
                  </a:path>
                </a:pathLst>
              </a:custGeom>
              <a:solidFill>
                <a:schemeClr val="bg1"/>
              </a:solidFill>
              <a:ln>
                <a:solidFill>
                  <a:schemeClr val="accent1"/>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01" name="object 15"/>
              <p:cNvSpPr/>
              <p:nvPr/>
            </p:nvSpPr>
            <p:spPr>
              <a:xfrm>
                <a:off x="7846988" y="2879411"/>
                <a:ext cx="146597" cy="146597"/>
              </a:xfrm>
              <a:custGeom>
                <a:avLst/>
                <a:gdLst/>
                <a:ahLst/>
                <a:cxnLst/>
                <a:rect l="l" t="t" r="r" b="b"/>
                <a:pathLst>
                  <a:path w="203200" h="203200">
                    <a:moveTo>
                      <a:pt x="99733" y="0"/>
                    </a:moveTo>
                    <a:lnTo>
                      <a:pt x="60425" y="8570"/>
                    </a:lnTo>
                    <a:lnTo>
                      <a:pt x="28559" y="30781"/>
                    </a:lnTo>
                    <a:lnTo>
                      <a:pt x="7346" y="63322"/>
                    </a:lnTo>
                    <a:lnTo>
                      <a:pt x="0" y="102882"/>
                    </a:lnTo>
                    <a:lnTo>
                      <a:pt x="8570" y="142195"/>
                    </a:lnTo>
                    <a:lnTo>
                      <a:pt x="30780" y="174063"/>
                    </a:lnTo>
                    <a:lnTo>
                      <a:pt x="63316" y="195276"/>
                    </a:lnTo>
                    <a:lnTo>
                      <a:pt x="102869" y="202628"/>
                    </a:lnTo>
                    <a:lnTo>
                      <a:pt x="142183" y="194057"/>
                    </a:lnTo>
                    <a:lnTo>
                      <a:pt x="154284" y="185623"/>
                    </a:lnTo>
                    <a:lnTo>
                      <a:pt x="97662" y="185623"/>
                    </a:lnTo>
                    <a:lnTo>
                      <a:pt x="65134" y="177582"/>
                    </a:lnTo>
                    <a:lnTo>
                      <a:pt x="39115" y="158357"/>
                    </a:lnTo>
                    <a:lnTo>
                      <a:pt x="22203" y="130782"/>
                    </a:lnTo>
                    <a:lnTo>
                      <a:pt x="16992" y="97688"/>
                    </a:lnTo>
                    <a:lnTo>
                      <a:pt x="25033" y="65152"/>
                    </a:lnTo>
                    <a:lnTo>
                      <a:pt x="44259" y="39130"/>
                    </a:lnTo>
                    <a:lnTo>
                      <a:pt x="71838" y="22216"/>
                    </a:lnTo>
                    <a:lnTo>
                      <a:pt x="104940" y="17005"/>
                    </a:lnTo>
                    <a:lnTo>
                      <a:pt x="154096" y="17005"/>
                    </a:lnTo>
                    <a:lnTo>
                      <a:pt x="139293" y="7353"/>
                    </a:lnTo>
                    <a:lnTo>
                      <a:pt x="99733" y="0"/>
                    </a:lnTo>
                    <a:close/>
                  </a:path>
                  <a:path w="203200" h="203200">
                    <a:moveTo>
                      <a:pt x="154096" y="17005"/>
                    </a:moveTo>
                    <a:lnTo>
                      <a:pt x="104940" y="17005"/>
                    </a:lnTo>
                    <a:lnTo>
                      <a:pt x="137468" y="25046"/>
                    </a:lnTo>
                    <a:lnTo>
                      <a:pt x="163487" y="44270"/>
                    </a:lnTo>
                    <a:lnTo>
                      <a:pt x="180399" y="71846"/>
                    </a:lnTo>
                    <a:lnTo>
                      <a:pt x="185610" y="104940"/>
                    </a:lnTo>
                    <a:lnTo>
                      <a:pt x="177571" y="137476"/>
                    </a:lnTo>
                    <a:lnTo>
                      <a:pt x="158348" y="163498"/>
                    </a:lnTo>
                    <a:lnTo>
                      <a:pt x="130769" y="180412"/>
                    </a:lnTo>
                    <a:lnTo>
                      <a:pt x="97662" y="185623"/>
                    </a:lnTo>
                    <a:lnTo>
                      <a:pt x="154284" y="185623"/>
                    </a:lnTo>
                    <a:lnTo>
                      <a:pt x="174050" y="171846"/>
                    </a:lnTo>
                    <a:lnTo>
                      <a:pt x="195263" y="139306"/>
                    </a:lnTo>
                    <a:lnTo>
                      <a:pt x="202615" y="99745"/>
                    </a:lnTo>
                    <a:lnTo>
                      <a:pt x="194044" y="60437"/>
                    </a:lnTo>
                    <a:lnTo>
                      <a:pt x="171834" y="28570"/>
                    </a:lnTo>
                    <a:lnTo>
                      <a:pt x="154096" y="17005"/>
                    </a:lnTo>
                    <a:close/>
                  </a:path>
                </a:pathLst>
              </a:custGeom>
              <a:solidFill>
                <a:schemeClr val="bg1"/>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02" name="object 16"/>
              <p:cNvSpPr/>
              <p:nvPr/>
            </p:nvSpPr>
            <p:spPr>
              <a:xfrm>
                <a:off x="7869383" y="2901812"/>
                <a:ext cx="101702" cy="101702"/>
              </a:xfrm>
              <a:custGeom>
                <a:avLst/>
                <a:gdLst/>
                <a:ahLst/>
                <a:cxnLst/>
                <a:rect l="l" t="t" r="r" b="b"/>
                <a:pathLst>
                  <a:path w="140970" h="140970">
                    <a:moveTo>
                      <a:pt x="69176" y="0"/>
                    </a:moveTo>
                    <a:lnTo>
                      <a:pt x="41908" y="5943"/>
                    </a:lnTo>
                    <a:lnTo>
                      <a:pt x="19805" y="21348"/>
                    </a:lnTo>
                    <a:lnTo>
                      <a:pt x="5093" y="43916"/>
                    </a:lnTo>
                    <a:lnTo>
                      <a:pt x="0" y="71348"/>
                    </a:lnTo>
                    <a:lnTo>
                      <a:pt x="5942" y="98616"/>
                    </a:lnTo>
                    <a:lnTo>
                      <a:pt x="21343" y="120719"/>
                    </a:lnTo>
                    <a:lnTo>
                      <a:pt x="43910" y="135431"/>
                    </a:lnTo>
                    <a:lnTo>
                      <a:pt x="71348" y="140525"/>
                    </a:lnTo>
                    <a:lnTo>
                      <a:pt x="98614" y="134583"/>
                    </a:lnTo>
                    <a:lnTo>
                      <a:pt x="120715" y="119181"/>
                    </a:lnTo>
                    <a:lnTo>
                      <a:pt x="135426" y="96614"/>
                    </a:lnTo>
                    <a:lnTo>
                      <a:pt x="140525" y="69176"/>
                    </a:lnTo>
                    <a:lnTo>
                      <a:pt x="134581" y="41910"/>
                    </a:lnTo>
                    <a:lnTo>
                      <a:pt x="119176" y="19810"/>
                    </a:lnTo>
                    <a:lnTo>
                      <a:pt x="96609" y="5099"/>
                    </a:lnTo>
                    <a:lnTo>
                      <a:pt x="69176" y="0"/>
                    </a:lnTo>
                    <a:close/>
                  </a:path>
                </a:pathLst>
              </a:custGeom>
              <a:solidFill>
                <a:schemeClr val="bg1"/>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03" name="object 17"/>
              <p:cNvSpPr/>
              <p:nvPr/>
            </p:nvSpPr>
            <p:spPr>
              <a:xfrm>
                <a:off x="7792505" y="3072028"/>
                <a:ext cx="148430" cy="120026"/>
              </a:xfrm>
              <a:custGeom>
                <a:avLst/>
                <a:gdLst/>
                <a:ahLst/>
                <a:cxnLst/>
                <a:rect l="l" t="t" r="r" b="b"/>
                <a:pathLst>
                  <a:path w="205740" h="166370">
                    <a:moveTo>
                      <a:pt x="102831" y="0"/>
                    </a:moveTo>
                    <a:lnTo>
                      <a:pt x="62804" y="8080"/>
                    </a:lnTo>
                    <a:lnTo>
                      <a:pt x="30118" y="30118"/>
                    </a:lnTo>
                    <a:lnTo>
                      <a:pt x="8080" y="62804"/>
                    </a:lnTo>
                    <a:lnTo>
                      <a:pt x="0" y="102831"/>
                    </a:lnTo>
                    <a:lnTo>
                      <a:pt x="1473" y="120258"/>
                    </a:lnTo>
                    <a:lnTo>
                      <a:pt x="5730" y="136734"/>
                    </a:lnTo>
                    <a:lnTo>
                      <a:pt x="12526" y="152020"/>
                    </a:lnTo>
                    <a:lnTo>
                      <a:pt x="21615" y="165874"/>
                    </a:lnTo>
                    <a:lnTo>
                      <a:pt x="27190" y="163385"/>
                    </a:lnTo>
                    <a:lnTo>
                      <a:pt x="32816" y="161188"/>
                    </a:lnTo>
                    <a:lnTo>
                      <a:pt x="38442" y="159270"/>
                    </a:lnTo>
                    <a:lnTo>
                      <a:pt x="30185" y="148183"/>
                    </a:lnTo>
                    <a:lnTo>
                      <a:pt x="23769" y="135793"/>
                    </a:lnTo>
                    <a:lnTo>
                      <a:pt x="19413" y="122285"/>
                    </a:lnTo>
                    <a:lnTo>
                      <a:pt x="17335" y="107848"/>
                    </a:lnTo>
                    <a:lnTo>
                      <a:pt x="22102" y="74174"/>
                    </a:lnTo>
                    <a:lnTo>
                      <a:pt x="38831" y="45923"/>
                    </a:lnTo>
                    <a:lnTo>
                      <a:pt x="64936" y="26006"/>
                    </a:lnTo>
                    <a:lnTo>
                      <a:pt x="97828" y="17335"/>
                    </a:lnTo>
                    <a:lnTo>
                      <a:pt x="156581" y="17335"/>
                    </a:lnTo>
                    <a:lnTo>
                      <a:pt x="142854" y="8080"/>
                    </a:lnTo>
                    <a:lnTo>
                      <a:pt x="102831" y="0"/>
                    </a:lnTo>
                    <a:close/>
                  </a:path>
                  <a:path w="205740" h="166370">
                    <a:moveTo>
                      <a:pt x="156581" y="17335"/>
                    </a:moveTo>
                    <a:lnTo>
                      <a:pt x="97828" y="17335"/>
                    </a:lnTo>
                    <a:lnTo>
                      <a:pt x="131494" y="22102"/>
                    </a:lnTo>
                    <a:lnTo>
                      <a:pt x="159742" y="38831"/>
                    </a:lnTo>
                    <a:lnTo>
                      <a:pt x="179657" y="64936"/>
                    </a:lnTo>
                    <a:lnTo>
                      <a:pt x="188328" y="97828"/>
                    </a:lnTo>
                    <a:lnTo>
                      <a:pt x="187894" y="112916"/>
                    </a:lnTo>
                    <a:lnTo>
                      <a:pt x="184927" y="127295"/>
                    </a:lnTo>
                    <a:lnTo>
                      <a:pt x="179641" y="140726"/>
                    </a:lnTo>
                    <a:lnTo>
                      <a:pt x="172250" y="152971"/>
                    </a:lnTo>
                    <a:lnTo>
                      <a:pt x="178968" y="154241"/>
                    </a:lnTo>
                    <a:lnTo>
                      <a:pt x="185013" y="155613"/>
                    </a:lnTo>
                    <a:lnTo>
                      <a:pt x="190284" y="156921"/>
                    </a:lnTo>
                    <a:lnTo>
                      <a:pt x="196796" y="144633"/>
                    </a:lnTo>
                    <a:lnTo>
                      <a:pt x="201626" y="131429"/>
                    </a:lnTo>
                    <a:lnTo>
                      <a:pt x="204630" y="117448"/>
                    </a:lnTo>
                    <a:lnTo>
                      <a:pt x="205663" y="102831"/>
                    </a:lnTo>
                    <a:lnTo>
                      <a:pt x="197581" y="62804"/>
                    </a:lnTo>
                    <a:lnTo>
                      <a:pt x="175540" y="30118"/>
                    </a:lnTo>
                    <a:lnTo>
                      <a:pt x="156581" y="17335"/>
                    </a:lnTo>
                    <a:close/>
                  </a:path>
                </a:pathLst>
              </a:custGeom>
              <a:solidFill>
                <a:schemeClr val="bg1"/>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04" name="object 18"/>
              <p:cNvSpPr/>
              <p:nvPr/>
            </p:nvSpPr>
            <p:spPr>
              <a:xfrm>
                <a:off x="7547410" y="3141517"/>
                <a:ext cx="674346" cy="439792"/>
              </a:xfrm>
              <a:custGeom>
                <a:avLst/>
                <a:gdLst/>
                <a:ahLst/>
                <a:cxnLst/>
                <a:rect l="l" t="t" r="r" b="b"/>
                <a:pathLst>
                  <a:path w="934720" h="609600">
                    <a:moveTo>
                      <a:pt x="868383" y="236245"/>
                    </a:moveTo>
                    <a:lnTo>
                      <a:pt x="55359" y="236245"/>
                    </a:lnTo>
                    <a:lnTo>
                      <a:pt x="66184" y="243166"/>
                    </a:lnTo>
                    <a:lnTo>
                      <a:pt x="78273" y="248610"/>
                    </a:lnTo>
                    <a:lnTo>
                      <a:pt x="91538" y="252313"/>
                    </a:lnTo>
                    <a:lnTo>
                      <a:pt x="105892" y="254012"/>
                    </a:lnTo>
                    <a:lnTo>
                      <a:pt x="105803" y="255270"/>
                    </a:lnTo>
                    <a:lnTo>
                      <a:pt x="108396" y="301619"/>
                    </a:lnTo>
                    <a:lnTo>
                      <a:pt x="120775" y="346107"/>
                    </a:lnTo>
                    <a:lnTo>
                      <a:pt x="142164" y="388095"/>
                    </a:lnTo>
                    <a:lnTo>
                      <a:pt x="171786" y="426947"/>
                    </a:lnTo>
                    <a:lnTo>
                      <a:pt x="208864" y="462026"/>
                    </a:lnTo>
                    <a:lnTo>
                      <a:pt x="236134" y="515525"/>
                    </a:lnTo>
                    <a:lnTo>
                      <a:pt x="254709" y="562794"/>
                    </a:lnTo>
                    <a:lnTo>
                      <a:pt x="265319" y="596517"/>
                    </a:lnTo>
                    <a:lnTo>
                      <a:pt x="268693" y="609384"/>
                    </a:lnTo>
                    <a:lnTo>
                      <a:pt x="357873" y="609384"/>
                    </a:lnTo>
                    <a:lnTo>
                      <a:pt x="363723" y="594146"/>
                    </a:lnTo>
                    <a:lnTo>
                      <a:pt x="367618" y="582212"/>
                    </a:lnTo>
                    <a:lnTo>
                      <a:pt x="371312" y="567410"/>
                    </a:lnTo>
                    <a:lnTo>
                      <a:pt x="376555" y="543572"/>
                    </a:lnTo>
                    <a:lnTo>
                      <a:pt x="715239" y="543572"/>
                    </a:lnTo>
                    <a:lnTo>
                      <a:pt x="715090" y="537898"/>
                    </a:lnTo>
                    <a:lnTo>
                      <a:pt x="715492" y="510057"/>
                    </a:lnTo>
                    <a:lnTo>
                      <a:pt x="754153" y="487604"/>
                    </a:lnTo>
                    <a:lnTo>
                      <a:pt x="788342" y="461591"/>
                    </a:lnTo>
                    <a:lnTo>
                      <a:pt x="817555" y="431915"/>
                    </a:lnTo>
                    <a:lnTo>
                      <a:pt x="841286" y="398475"/>
                    </a:lnTo>
                    <a:lnTo>
                      <a:pt x="842035" y="398475"/>
                    </a:lnTo>
                    <a:lnTo>
                      <a:pt x="887239" y="388354"/>
                    </a:lnTo>
                    <a:lnTo>
                      <a:pt x="916516" y="362331"/>
                    </a:lnTo>
                    <a:lnTo>
                      <a:pt x="931592" y="326916"/>
                    </a:lnTo>
                    <a:lnTo>
                      <a:pt x="934193" y="288618"/>
                    </a:lnTo>
                    <a:lnTo>
                      <a:pt x="926045" y="253949"/>
                    </a:lnTo>
                    <a:lnTo>
                      <a:pt x="921323" y="244710"/>
                    </a:lnTo>
                    <a:lnTo>
                      <a:pt x="900676" y="244710"/>
                    </a:lnTo>
                    <a:lnTo>
                      <a:pt x="869454" y="239661"/>
                    </a:lnTo>
                    <a:lnTo>
                      <a:pt x="868383" y="236245"/>
                    </a:lnTo>
                    <a:close/>
                  </a:path>
                  <a:path w="934720" h="609600">
                    <a:moveTo>
                      <a:pt x="715503" y="553580"/>
                    </a:moveTo>
                    <a:lnTo>
                      <a:pt x="578764" y="553580"/>
                    </a:lnTo>
                    <a:lnTo>
                      <a:pt x="592580" y="573835"/>
                    </a:lnTo>
                    <a:lnTo>
                      <a:pt x="605316" y="591735"/>
                    </a:lnTo>
                    <a:lnTo>
                      <a:pt x="614658" y="604509"/>
                    </a:lnTo>
                    <a:lnTo>
                      <a:pt x="618286" y="609384"/>
                    </a:lnTo>
                    <a:lnTo>
                      <a:pt x="721741" y="609384"/>
                    </a:lnTo>
                    <a:lnTo>
                      <a:pt x="717628" y="578249"/>
                    </a:lnTo>
                    <a:lnTo>
                      <a:pt x="715685" y="558330"/>
                    </a:lnTo>
                    <a:lnTo>
                      <a:pt x="715575" y="556343"/>
                    </a:lnTo>
                    <a:lnTo>
                      <a:pt x="715503" y="553580"/>
                    </a:lnTo>
                    <a:close/>
                  </a:path>
                  <a:path w="934720" h="609600">
                    <a:moveTo>
                      <a:pt x="715239" y="543572"/>
                    </a:moveTo>
                    <a:lnTo>
                      <a:pt x="376555" y="543572"/>
                    </a:lnTo>
                    <a:lnTo>
                      <a:pt x="400226" y="548923"/>
                    </a:lnTo>
                    <a:lnTo>
                      <a:pt x="424499" y="553194"/>
                    </a:lnTo>
                    <a:lnTo>
                      <a:pt x="449326" y="556343"/>
                    </a:lnTo>
                    <a:lnTo>
                      <a:pt x="474662" y="558330"/>
                    </a:lnTo>
                    <a:lnTo>
                      <a:pt x="501374" y="559111"/>
                    </a:lnTo>
                    <a:lnTo>
                      <a:pt x="527670" y="558550"/>
                    </a:lnTo>
                    <a:lnTo>
                      <a:pt x="553488" y="556692"/>
                    </a:lnTo>
                    <a:lnTo>
                      <a:pt x="578764" y="553580"/>
                    </a:lnTo>
                    <a:lnTo>
                      <a:pt x="715503" y="553580"/>
                    </a:lnTo>
                    <a:lnTo>
                      <a:pt x="715239" y="543572"/>
                    </a:lnTo>
                    <a:close/>
                  </a:path>
                  <a:path w="934720" h="609600">
                    <a:moveTo>
                      <a:pt x="76200" y="112657"/>
                    </a:moveTo>
                    <a:lnTo>
                      <a:pt x="40779" y="127228"/>
                    </a:lnTo>
                    <a:lnTo>
                      <a:pt x="21797" y="163077"/>
                    </a:lnTo>
                    <a:lnTo>
                      <a:pt x="22079" y="184028"/>
                    </a:lnTo>
                    <a:lnTo>
                      <a:pt x="29133" y="205270"/>
                    </a:lnTo>
                    <a:lnTo>
                      <a:pt x="29870" y="206756"/>
                    </a:lnTo>
                    <a:lnTo>
                      <a:pt x="30670" y="208229"/>
                    </a:lnTo>
                    <a:lnTo>
                      <a:pt x="31521" y="209689"/>
                    </a:lnTo>
                    <a:lnTo>
                      <a:pt x="21180" y="219056"/>
                    </a:lnTo>
                    <a:lnTo>
                      <a:pt x="0" y="248099"/>
                    </a:lnTo>
                    <a:lnTo>
                      <a:pt x="1603" y="254746"/>
                    </a:lnTo>
                    <a:lnTo>
                      <a:pt x="5778" y="260464"/>
                    </a:lnTo>
                    <a:lnTo>
                      <a:pt x="9194" y="263601"/>
                    </a:lnTo>
                    <a:lnTo>
                      <a:pt x="13512" y="265137"/>
                    </a:lnTo>
                    <a:lnTo>
                      <a:pt x="22644" y="265137"/>
                    </a:lnTo>
                    <a:lnTo>
                      <a:pt x="27457" y="263194"/>
                    </a:lnTo>
                    <a:lnTo>
                      <a:pt x="30975" y="259346"/>
                    </a:lnTo>
                    <a:lnTo>
                      <a:pt x="35515" y="254611"/>
                    </a:lnTo>
                    <a:lnTo>
                      <a:pt x="40343" y="249929"/>
                    </a:lnTo>
                    <a:lnTo>
                      <a:pt x="45411" y="245237"/>
                    </a:lnTo>
                    <a:lnTo>
                      <a:pt x="55359" y="236245"/>
                    </a:lnTo>
                    <a:lnTo>
                      <a:pt x="868383" y="236245"/>
                    </a:lnTo>
                    <a:lnTo>
                      <a:pt x="867937" y="234823"/>
                    </a:lnTo>
                    <a:lnTo>
                      <a:pt x="766330" y="234823"/>
                    </a:lnTo>
                    <a:lnTo>
                      <a:pt x="757308" y="232999"/>
                    </a:lnTo>
                    <a:lnTo>
                      <a:pt x="749941" y="228028"/>
                    </a:lnTo>
                    <a:lnTo>
                      <a:pt x="744974" y="220656"/>
                    </a:lnTo>
                    <a:lnTo>
                      <a:pt x="744511" y="218363"/>
                    </a:lnTo>
                    <a:lnTo>
                      <a:pt x="111112" y="218363"/>
                    </a:lnTo>
                    <a:lnTo>
                      <a:pt x="102507" y="217887"/>
                    </a:lnTo>
                    <a:lnTo>
                      <a:pt x="94497" y="216277"/>
                    </a:lnTo>
                    <a:lnTo>
                      <a:pt x="87130" y="213663"/>
                    </a:lnTo>
                    <a:lnTo>
                      <a:pt x="80454" y="210172"/>
                    </a:lnTo>
                    <a:lnTo>
                      <a:pt x="86997" y="200821"/>
                    </a:lnTo>
                    <a:lnTo>
                      <a:pt x="92544" y="190607"/>
                    </a:lnTo>
                    <a:lnTo>
                      <a:pt x="96496" y="180289"/>
                    </a:lnTo>
                    <a:lnTo>
                      <a:pt x="57746" y="180289"/>
                    </a:lnTo>
                    <a:lnTo>
                      <a:pt x="56806" y="174007"/>
                    </a:lnTo>
                    <a:lnTo>
                      <a:pt x="57250" y="167081"/>
                    </a:lnTo>
                    <a:lnTo>
                      <a:pt x="59725" y="160109"/>
                    </a:lnTo>
                    <a:lnTo>
                      <a:pt x="64985" y="153428"/>
                    </a:lnTo>
                    <a:lnTo>
                      <a:pt x="100480" y="153339"/>
                    </a:lnTo>
                    <a:lnTo>
                      <a:pt x="100751" y="149084"/>
                    </a:lnTo>
                    <a:lnTo>
                      <a:pt x="98440" y="134245"/>
                    </a:lnTo>
                    <a:lnTo>
                      <a:pt x="92773" y="122882"/>
                    </a:lnTo>
                    <a:lnTo>
                      <a:pt x="83845" y="115316"/>
                    </a:lnTo>
                    <a:lnTo>
                      <a:pt x="76200" y="112657"/>
                    </a:lnTo>
                    <a:close/>
                  </a:path>
                  <a:path w="934720" h="609600">
                    <a:moveTo>
                      <a:pt x="915376" y="243933"/>
                    </a:moveTo>
                    <a:lnTo>
                      <a:pt x="900676" y="244710"/>
                    </a:lnTo>
                    <a:lnTo>
                      <a:pt x="921323" y="244710"/>
                    </a:lnTo>
                    <a:lnTo>
                      <a:pt x="915376" y="243933"/>
                    </a:lnTo>
                    <a:close/>
                  </a:path>
                  <a:path w="934720" h="609600">
                    <a:moveTo>
                      <a:pt x="850563" y="188442"/>
                    </a:moveTo>
                    <a:lnTo>
                      <a:pt x="766330" y="188442"/>
                    </a:lnTo>
                    <a:lnTo>
                      <a:pt x="775360" y="190264"/>
                    </a:lnTo>
                    <a:lnTo>
                      <a:pt x="782731" y="195232"/>
                    </a:lnTo>
                    <a:lnTo>
                      <a:pt x="787699" y="202603"/>
                    </a:lnTo>
                    <a:lnTo>
                      <a:pt x="789520" y="211632"/>
                    </a:lnTo>
                    <a:lnTo>
                      <a:pt x="787699" y="220656"/>
                    </a:lnTo>
                    <a:lnTo>
                      <a:pt x="782731" y="228028"/>
                    </a:lnTo>
                    <a:lnTo>
                      <a:pt x="775360" y="232999"/>
                    </a:lnTo>
                    <a:lnTo>
                      <a:pt x="766330" y="234823"/>
                    </a:lnTo>
                    <a:lnTo>
                      <a:pt x="867937" y="234823"/>
                    </a:lnTo>
                    <a:lnTo>
                      <a:pt x="858026" y="203216"/>
                    </a:lnTo>
                    <a:lnTo>
                      <a:pt x="850563" y="188442"/>
                    </a:lnTo>
                    <a:close/>
                  </a:path>
                  <a:path w="934720" h="609600">
                    <a:moveTo>
                      <a:pt x="325488" y="16433"/>
                    </a:moveTo>
                    <a:lnTo>
                      <a:pt x="272714" y="37454"/>
                    </a:lnTo>
                    <a:lnTo>
                      <a:pt x="225566" y="64301"/>
                    </a:lnTo>
                    <a:lnTo>
                      <a:pt x="184938" y="96396"/>
                    </a:lnTo>
                    <a:lnTo>
                      <a:pt x="151725" y="133158"/>
                    </a:lnTo>
                    <a:lnTo>
                      <a:pt x="126815" y="174015"/>
                    </a:lnTo>
                    <a:lnTo>
                      <a:pt x="111112" y="218363"/>
                    </a:lnTo>
                    <a:lnTo>
                      <a:pt x="744511" y="218363"/>
                    </a:lnTo>
                    <a:lnTo>
                      <a:pt x="743153" y="211632"/>
                    </a:lnTo>
                    <a:lnTo>
                      <a:pt x="744974" y="202603"/>
                    </a:lnTo>
                    <a:lnTo>
                      <a:pt x="749941" y="195232"/>
                    </a:lnTo>
                    <a:lnTo>
                      <a:pt x="757308" y="190264"/>
                    </a:lnTo>
                    <a:lnTo>
                      <a:pt x="766330" y="188442"/>
                    </a:lnTo>
                    <a:lnTo>
                      <a:pt x="850563" y="188442"/>
                    </a:lnTo>
                    <a:lnTo>
                      <a:pt x="840493" y="168506"/>
                    </a:lnTo>
                    <a:lnTo>
                      <a:pt x="817296" y="135888"/>
                    </a:lnTo>
                    <a:lnTo>
                      <a:pt x="788873" y="105714"/>
                    </a:lnTo>
                    <a:lnTo>
                      <a:pt x="325577" y="105689"/>
                    </a:lnTo>
                    <a:lnTo>
                      <a:pt x="307530" y="79133"/>
                    </a:lnTo>
                    <a:lnTo>
                      <a:pt x="315826" y="73749"/>
                    </a:lnTo>
                    <a:lnTo>
                      <a:pt x="324226" y="68791"/>
                    </a:lnTo>
                    <a:lnTo>
                      <a:pt x="332714" y="64244"/>
                    </a:lnTo>
                    <a:lnTo>
                      <a:pt x="341274" y="60096"/>
                    </a:lnTo>
                    <a:lnTo>
                      <a:pt x="335786" y="49964"/>
                    </a:lnTo>
                    <a:lnTo>
                      <a:pt x="331285" y="39269"/>
                    </a:lnTo>
                    <a:lnTo>
                      <a:pt x="327833" y="28072"/>
                    </a:lnTo>
                    <a:lnTo>
                      <a:pt x="325488" y="16433"/>
                    </a:lnTo>
                    <a:close/>
                  </a:path>
                  <a:path w="934720" h="609600">
                    <a:moveTo>
                      <a:pt x="100480" y="153339"/>
                    </a:moveTo>
                    <a:lnTo>
                      <a:pt x="65087" y="153339"/>
                    </a:lnTo>
                    <a:lnTo>
                      <a:pt x="65036" y="155702"/>
                    </a:lnTo>
                    <a:lnTo>
                      <a:pt x="64808" y="158534"/>
                    </a:lnTo>
                    <a:lnTo>
                      <a:pt x="63309" y="168567"/>
                    </a:lnTo>
                    <a:lnTo>
                      <a:pt x="61010" y="174625"/>
                    </a:lnTo>
                    <a:lnTo>
                      <a:pt x="57746" y="180289"/>
                    </a:lnTo>
                    <a:lnTo>
                      <a:pt x="96496" y="180289"/>
                    </a:lnTo>
                    <a:lnTo>
                      <a:pt x="96835" y="179404"/>
                    </a:lnTo>
                    <a:lnTo>
                      <a:pt x="99606" y="167081"/>
                    </a:lnTo>
                    <a:lnTo>
                      <a:pt x="100480" y="153339"/>
                    </a:lnTo>
                    <a:close/>
                  </a:path>
                  <a:path w="934720" h="609600">
                    <a:moveTo>
                      <a:pt x="457974" y="67360"/>
                    </a:moveTo>
                    <a:lnTo>
                      <a:pt x="426222" y="68879"/>
                    </a:lnTo>
                    <a:lnTo>
                      <a:pt x="398010" y="73144"/>
                    </a:lnTo>
                    <a:lnTo>
                      <a:pt x="374633" y="79721"/>
                    </a:lnTo>
                    <a:lnTo>
                      <a:pt x="357390" y="88176"/>
                    </a:lnTo>
                    <a:lnTo>
                      <a:pt x="356527" y="88569"/>
                    </a:lnTo>
                    <a:lnTo>
                      <a:pt x="325577" y="105689"/>
                    </a:lnTo>
                    <a:lnTo>
                      <a:pt x="788921" y="105689"/>
                    </a:lnTo>
                    <a:lnTo>
                      <a:pt x="813268" y="92969"/>
                    </a:lnTo>
                    <a:lnTo>
                      <a:pt x="821592" y="86080"/>
                    </a:lnTo>
                    <a:lnTo>
                      <a:pt x="573214" y="86080"/>
                    </a:lnTo>
                    <a:lnTo>
                      <a:pt x="569939" y="84972"/>
                    </a:lnTo>
                    <a:lnTo>
                      <a:pt x="530352" y="74955"/>
                    </a:lnTo>
                    <a:lnTo>
                      <a:pt x="508482" y="71374"/>
                    </a:lnTo>
                    <a:lnTo>
                      <a:pt x="496743" y="69664"/>
                    </a:lnTo>
                    <a:lnTo>
                      <a:pt x="484352" y="68405"/>
                    </a:lnTo>
                    <a:lnTo>
                      <a:pt x="471399" y="67627"/>
                    </a:lnTo>
                    <a:lnTo>
                      <a:pt x="457974" y="67360"/>
                    </a:lnTo>
                    <a:close/>
                  </a:path>
                  <a:path w="934720" h="609600">
                    <a:moveTo>
                      <a:pt x="560920" y="0"/>
                    </a:moveTo>
                    <a:lnTo>
                      <a:pt x="560178" y="12201"/>
                    </a:lnTo>
                    <a:lnTo>
                      <a:pt x="558236" y="24037"/>
                    </a:lnTo>
                    <a:lnTo>
                      <a:pt x="555154" y="35450"/>
                    </a:lnTo>
                    <a:lnTo>
                      <a:pt x="550989" y="46380"/>
                    </a:lnTo>
                    <a:lnTo>
                      <a:pt x="564077" y="49696"/>
                    </a:lnTo>
                    <a:lnTo>
                      <a:pt x="574203" y="52617"/>
                    </a:lnTo>
                    <a:lnTo>
                      <a:pt x="581041" y="54808"/>
                    </a:lnTo>
                    <a:lnTo>
                      <a:pt x="584263" y="55930"/>
                    </a:lnTo>
                    <a:lnTo>
                      <a:pt x="573214" y="86080"/>
                    </a:lnTo>
                    <a:lnTo>
                      <a:pt x="821592" y="86080"/>
                    </a:lnTo>
                    <a:lnTo>
                      <a:pt x="836166" y="74018"/>
                    </a:lnTo>
                    <a:lnTo>
                      <a:pt x="853147" y="56815"/>
                    </a:lnTo>
                    <a:lnTo>
                      <a:pt x="859790" y="49314"/>
                    </a:lnTo>
                    <a:lnTo>
                      <a:pt x="821115" y="25730"/>
                    </a:lnTo>
                    <a:lnTo>
                      <a:pt x="657529" y="25730"/>
                    </a:lnTo>
                    <a:lnTo>
                      <a:pt x="634501" y="17632"/>
                    </a:lnTo>
                    <a:lnTo>
                      <a:pt x="610682" y="10621"/>
                    </a:lnTo>
                    <a:lnTo>
                      <a:pt x="586135" y="4732"/>
                    </a:lnTo>
                    <a:lnTo>
                      <a:pt x="560920" y="0"/>
                    </a:lnTo>
                    <a:close/>
                  </a:path>
                  <a:path w="934720" h="609600">
                    <a:moveTo>
                      <a:pt x="749615" y="5566"/>
                    </a:moveTo>
                    <a:lnTo>
                      <a:pt x="702745" y="10398"/>
                    </a:lnTo>
                    <a:lnTo>
                      <a:pt x="669910" y="20302"/>
                    </a:lnTo>
                    <a:lnTo>
                      <a:pt x="657529" y="25730"/>
                    </a:lnTo>
                    <a:lnTo>
                      <a:pt x="821115" y="25730"/>
                    </a:lnTo>
                    <a:lnTo>
                      <a:pt x="804102" y="15356"/>
                    </a:lnTo>
                    <a:lnTo>
                      <a:pt x="749615" y="5566"/>
                    </a:lnTo>
                    <a:close/>
                  </a:path>
                </a:pathLst>
              </a:custGeom>
              <a:solidFill>
                <a:schemeClr val="bg1"/>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82" name="object 13"/>
              <p:cNvSpPr/>
              <p:nvPr/>
            </p:nvSpPr>
            <p:spPr>
              <a:xfrm>
                <a:off x="7720904" y="2976463"/>
                <a:ext cx="101244" cy="101244"/>
              </a:xfrm>
              <a:custGeom>
                <a:avLst/>
                <a:gdLst/>
                <a:ahLst/>
                <a:cxnLst/>
                <a:rect l="l" t="t" r="r" b="b"/>
                <a:pathLst>
                  <a:path w="140334" h="140335">
                    <a:moveTo>
                      <a:pt x="65506" y="0"/>
                    </a:moveTo>
                    <a:lnTo>
                      <a:pt x="38576" y="7309"/>
                    </a:lnTo>
                    <a:lnTo>
                      <a:pt x="17275" y="23806"/>
                    </a:lnTo>
                    <a:lnTo>
                      <a:pt x="3713" y="47084"/>
                    </a:lnTo>
                    <a:lnTo>
                      <a:pt x="0" y="74739"/>
                    </a:lnTo>
                    <a:lnTo>
                      <a:pt x="7307" y="101669"/>
                    </a:lnTo>
                    <a:lnTo>
                      <a:pt x="23801" y="122970"/>
                    </a:lnTo>
                    <a:lnTo>
                      <a:pt x="47079" y="136532"/>
                    </a:lnTo>
                    <a:lnTo>
                      <a:pt x="74739" y="140246"/>
                    </a:lnTo>
                    <a:lnTo>
                      <a:pt x="101668" y="132936"/>
                    </a:lnTo>
                    <a:lnTo>
                      <a:pt x="122966" y="116439"/>
                    </a:lnTo>
                    <a:lnTo>
                      <a:pt x="136527" y="93161"/>
                    </a:lnTo>
                    <a:lnTo>
                      <a:pt x="140246" y="65506"/>
                    </a:lnTo>
                    <a:lnTo>
                      <a:pt x="132936" y="38576"/>
                    </a:lnTo>
                    <a:lnTo>
                      <a:pt x="116439" y="17275"/>
                    </a:lnTo>
                    <a:lnTo>
                      <a:pt x="93161" y="3713"/>
                    </a:lnTo>
                    <a:lnTo>
                      <a:pt x="65506" y="0"/>
                    </a:lnTo>
                    <a:close/>
                  </a:path>
                </a:pathLst>
              </a:custGeom>
              <a:solidFill>
                <a:schemeClr val="bg1"/>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83" name="object 15"/>
              <p:cNvSpPr/>
              <p:nvPr/>
            </p:nvSpPr>
            <p:spPr>
              <a:xfrm>
                <a:off x="7845014" y="2887861"/>
                <a:ext cx="146597" cy="146597"/>
              </a:xfrm>
              <a:custGeom>
                <a:avLst/>
                <a:gdLst/>
                <a:ahLst/>
                <a:cxnLst/>
                <a:rect l="l" t="t" r="r" b="b"/>
                <a:pathLst>
                  <a:path w="203200" h="203200">
                    <a:moveTo>
                      <a:pt x="99733" y="0"/>
                    </a:moveTo>
                    <a:lnTo>
                      <a:pt x="60425" y="8570"/>
                    </a:lnTo>
                    <a:lnTo>
                      <a:pt x="28559" y="30781"/>
                    </a:lnTo>
                    <a:lnTo>
                      <a:pt x="7346" y="63322"/>
                    </a:lnTo>
                    <a:lnTo>
                      <a:pt x="0" y="102882"/>
                    </a:lnTo>
                    <a:lnTo>
                      <a:pt x="8570" y="142195"/>
                    </a:lnTo>
                    <a:lnTo>
                      <a:pt x="30780" y="174063"/>
                    </a:lnTo>
                    <a:lnTo>
                      <a:pt x="63316" y="195276"/>
                    </a:lnTo>
                    <a:lnTo>
                      <a:pt x="102869" y="202628"/>
                    </a:lnTo>
                    <a:lnTo>
                      <a:pt x="142183" y="194057"/>
                    </a:lnTo>
                    <a:lnTo>
                      <a:pt x="154284" y="185623"/>
                    </a:lnTo>
                    <a:lnTo>
                      <a:pt x="97662" y="185623"/>
                    </a:lnTo>
                    <a:lnTo>
                      <a:pt x="65134" y="177582"/>
                    </a:lnTo>
                    <a:lnTo>
                      <a:pt x="39115" y="158357"/>
                    </a:lnTo>
                    <a:lnTo>
                      <a:pt x="22203" y="130782"/>
                    </a:lnTo>
                    <a:lnTo>
                      <a:pt x="16992" y="97688"/>
                    </a:lnTo>
                    <a:lnTo>
                      <a:pt x="25033" y="65152"/>
                    </a:lnTo>
                    <a:lnTo>
                      <a:pt x="44259" y="39130"/>
                    </a:lnTo>
                    <a:lnTo>
                      <a:pt x="71838" y="22216"/>
                    </a:lnTo>
                    <a:lnTo>
                      <a:pt x="104940" y="17005"/>
                    </a:lnTo>
                    <a:lnTo>
                      <a:pt x="154096" y="17005"/>
                    </a:lnTo>
                    <a:lnTo>
                      <a:pt x="139293" y="7353"/>
                    </a:lnTo>
                    <a:lnTo>
                      <a:pt x="99733" y="0"/>
                    </a:lnTo>
                    <a:close/>
                  </a:path>
                  <a:path w="203200" h="203200">
                    <a:moveTo>
                      <a:pt x="154096" y="17005"/>
                    </a:moveTo>
                    <a:lnTo>
                      <a:pt x="104940" y="17005"/>
                    </a:lnTo>
                    <a:lnTo>
                      <a:pt x="137468" y="25046"/>
                    </a:lnTo>
                    <a:lnTo>
                      <a:pt x="163487" y="44270"/>
                    </a:lnTo>
                    <a:lnTo>
                      <a:pt x="180399" y="71846"/>
                    </a:lnTo>
                    <a:lnTo>
                      <a:pt x="185610" y="104940"/>
                    </a:lnTo>
                    <a:lnTo>
                      <a:pt x="177571" y="137476"/>
                    </a:lnTo>
                    <a:lnTo>
                      <a:pt x="158348" y="163498"/>
                    </a:lnTo>
                    <a:lnTo>
                      <a:pt x="130769" y="180412"/>
                    </a:lnTo>
                    <a:lnTo>
                      <a:pt x="97662" y="185623"/>
                    </a:lnTo>
                    <a:lnTo>
                      <a:pt x="154284" y="185623"/>
                    </a:lnTo>
                    <a:lnTo>
                      <a:pt x="174050" y="171846"/>
                    </a:lnTo>
                    <a:lnTo>
                      <a:pt x="195263" y="139306"/>
                    </a:lnTo>
                    <a:lnTo>
                      <a:pt x="202615" y="99745"/>
                    </a:lnTo>
                    <a:lnTo>
                      <a:pt x="194044" y="60437"/>
                    </a:lnTo>
                    <a:lnTo>
                      <a:pt x="171834" y="28570"/>
                    </a:lnTo>
                    <a:lnTo>
                      <a:pt x="154096" y="17005"/>
                    </a:lnTo>
                    <a:close/>
                  </a:path>
                </a:pathLst>
              </a:custGeom>
              <a:solidFill>
                <a:schemeClr val="bg1"/>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84" name="object 12"/>
              <p:cNvSpPr/>
              <p:nvPr/>
            </p:nvSpPr>
            <p:spPr>
              <a:xfrm>
                <a:off x="7700413" y="2937451"/>
                <a:ext cx="146139" cy="146139"/>
              </a:xfrm>
              <a:custGeom>
                <a:avLst/>
                <a:gdLst/>
                <a:ahLst/>
                <a:cxnLst/>
                <a:rect l="l" t="t" r="r" b="b"/>
                <a:pathLst>
                  <a:path w="202565" h="202564">
                    <a:moveTo>
                      <a:pt x="97612" y="0"/>
                    </a:moveTo>
                    <a:lnTo>
                      <a:pt x="58485" y="9379"/>
                    </a:lnTo>
                    <a:lnTo>
                      <a:pt x="27079" y="32238"/>
                    </a:lnTo>
                    <a:lnTo>
                      <a:pt x="6536" y="65204"/>
                    </a:lnTo>
                    <a:lnTo>
                      <a:pt x="0" y="104902"/>
                    </a:lnTo>
                    <a:lnTo>
                      <a:pt x="9379" y="144026"/>
                    </a:lnTo>
                    <a:lnTo>
                      <a:pt x="32238" y="175429"/>
                    </a:lnTo>
                    <a:lnTo>
                      <a:pt x="65204" y="195972"/>
                    </a:lnTo>
                    <a:lnTo>
                      <a:pt x="104902" y="202514"/>
                    </a:lnTo>
                    <a:lnTo>
                      <a:pt x="144028" y="193134"/>
                    </a:lnTo>
                    <a:lnTo>
                      <a:pt x="154348" y="185623"/>
                    </a:lnTo>
                    <a:lnTo>
                      <a:pt x="99352" y="185623"/>
                    </a:lnTo>
                    <a:lnTo>
                      <a:pt x="66666" y="178251"/>
                    </a:lnTo>
                    <a:lnTo>
                      <a:pt x="40257" y="159565"/>
                    </a:lnTo>
                    <a:lnTo>
                      <a:pt x="22780" y="132341"/>
                    </a:lnTo>
                    <a:lnTo>
                      <a:pt x="16891" y="99352"/>
                    </a:lnTo>
                    <a:lnTo>
                      <a:pt x="24262" y="66661"/>
                    </a:lnTo>
                    <a:lnTo>
                      <a:pt x="42948" y="40252"/>
                    </a:lnTo>
                    <a:lnTo>
                      <a:pt x="70172" y="22778"/>
                    </a:lnTo>
                    <a:lnTo>
                      <a:pt x="103162" y="16891"/>
                    </a:lnTo>
                    <a:lnTo>
                      <a:pt x="153925" y="16891"/>
                    </a:lnTo>
                    <a:lnTo>
                      <a:pt x="137309" y="6536"/>
                    </a:lnTo>
                    <a:lnTo>
                      <a:pt x="97612" y="0"/>
                    </a:lnTo>
                    <a:close/>
                  </a:path>
                  <a:path w="202565" h="202564">
                    <a:moveTo>
                      <a:pt x="153925" y="16891"/>
                    </a:moveTo>
                    <a:lnTo>
                      <a:pt x="103162" y="16891"/>
                    </a:lnTo>
                    <a:lnTo>
                      <a:pt x="135845" y="24262"/>
                    </a:lnTo>
                    <a:lnTo>
                      <a:pt x="162252" y="42948"/>
                    </a:lnTo>
                    <a:lnTo>
                      <a:pt x="179728" y="70172"/>
                    </a:lnTo>
                    <a:lnTo>
                      <a:pt x="185623" y="103162"/>
                    </a:lnTo>
                    <a:lnTo>
                      <a:pt x="178251" y="135847"/>
                    </a:lnTo>
                    <a:lnTo>
                      <a:pt x="159565" y="162256"/>
                    </a:lnTo>
                    <a:lnTo>
                      <a:pt x="132341" y="179734"/>
                    </a:lnTo>
                    <a:lnTo>
                      <a:pt x="99352" y="185623"/>
                    </a:lnTo>
                    <a:lnTo>
                      <a:pt x="154348" y="185623"/>
                    </a:lnTo>
                    <a:lnTo>
                      <a:pt x="175434" y="170275"/>
                    </a:lnTo>
                    <a:lnTo>
                      <a:pt x="195977" y="137309"/>
                    </a:lnTo>
                    <a:lnTo>
                      <a:pt x="202514" y="97612"/>
                    </a:lnTo>
                    <a:lnTo>
                      <a:pt x="193134" y="58485"/>
                    </a:lnTo>
                    <a:lnTo>
                      <a:pt x="170275" y="27079"/>
                    </a:lnTo>
                    <a:lnTo>
                      <a:pt x="153925" y="16891"/>
                    </a:lnTo>
                    <a:close/>
                  </a:path>
                </a:pathLst>
              </a:custGeom>
              <a:solidFill>
                <a:schemeClr val="bg1"/>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85" name="object 16"/>
              <p:cNvSpPr/>
              <p:nvPr/>
            </p:nvSpPr>
            <p:spPr>
              <a:xfrm>
                <a:off x="7869383" y="2893712"/>
                <a:ext cx="101702" cy="101702"/>
              </a:xfrm>
              <a:custGeom>
                <a:avLst/>
                <a:gdLst/>
                <a:ahLst/>
                <a:cxnLst/>
                <a:rect l="l" t="t" r="r" b="b"/>
                <a:pathLst>
                  <a:path w="140970" h="140970">
                    <a:moveTo>
                      <a:pt x="69176" y="0"/>
                    </a:moveTo>
                    <a:lnTo>
                      <a:pt x="41908" y="5943"/>
                    </a:lnTo>
                    <a:lnTo>
                      <a:pt x="19805" y="21348"/>
                    </a:lnTo>
                    <a:lnTo>
                      <a:pt x="5093" y="43916"/>
                    </a:lnTo>
                    <a:lnTo>
                      <a:pt x="0" y="71348"/>
                    </a:lnTo>
                    <a:lnTo>
                      <a:pt x="5942" y="98616"/>
                    </a:lnTo>
                    <a:lnTo>
                      <a:pt x="21343" y="120719"/>
                    </a:lnTo>
                    <a:lnTo>
                      <a:pt x="43910" y="135431"/>
                    </a:lnTo>
                    <a:lnTo>
                      <a:pt x="71348" y="140525"/>
                    </a:lnTo>
                    <a:lnTo>
                      <a:pt x="98614" y="134583"/>
                    </a:lnTo>
                    <a:lnTo>
                      <a:pt x="120715" y="119181"/>
                    </a:lnTo>
                    <a:lnTo>
                      <a:pt x="135426" y="96614"/>
                    </a:lnTo>
                    <a:lnTo>
                      <a:pt x="140525" y="69176"/>
                    </a:lnTo>
                    <a:lnTo>
                      <a:pt x="134581" y="41910"/>
                    </a:lnTo>
                    <a:lnTo>
                      <a:pt x="119176" y="19810"/>
                    </a:lnTo>
                    <a:lnTo>
                      <a:pt x="96609" y="5099"/>
                    </a:lnTo>
                    <a:lnTo>
                      <a:pt x="69176" y="0"/>
                    </a:lnTo>
                    <a:close/>
                  </a:path>
                </a:pathLst>
              </a:custGeom>
              <a:solidFill>
                <a:schemeClr val="bg1"/>
              </a:solidFill>
              <a:ln>
                <a:solidFill>
                  <a:schemeClr val="accent1"/>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86" name="object 18"/>
              <p:cNvSpPr/>
              <p:nvPr/>
            </p:nvSpPr>
            <p:spPr>
              <a:xfrm>
                <a:off x="7547410" y="3133417"/>
                <a:ext cx="674346" cy="439792"/>
              </a:xfrm>
              <a:custGeom>
                <a:avLst/>
                <a:gdLst/>
                <a:ahLst/>
                <a:cxnLst/>
                <a:rect l="l" t="t" r="r" b="b"/>
                <a:pathLst>
                  <a:path w="934720" h="609600">
                    <a:moveTo>
                      <a:pt x="868383" y="236245"/>
                    </a:moveTo>
                    <a:lnTo>
                      <a:pt x="55359" y="236245"/>
                    </a:lnTo>
                    <a:lnTo>
                      <a:pt x="66184" y="243166"/>
                    </a:lnTo>
                    <a:lnTo>
                      <a:pt x="78273" y="248610"/>
                    </a:lnTo>
                    <a:lnTo>
                      <a:pt x="91538" y="252313"/>
                    </a:lnTo>
                    <a:lnTo>
                      <a:pt x="105892" y="254012"/>
                    </a:lnTo>
                    <a:lnTo>
                      <a:pt x="105803" y="255270"/>
                    </a:lnTo>
                    <a:lnTo>
                      <a:pt x="108396" y="301619"/>
                    </a:lnTo>
                    <a:lnTo>
                      <a:pt x="120775" y="346107"/>
                    </a:lnTo>
                    <a:lnTo>
                      <a:pt x="142164" y="388095"/>
                    </a:lnTo>
                    <a:lnTo>
                      <a:pt x="171786" y="426947"/>
                    </a:lnTo>
                    <a:lnTo>
                      <a:pt x="208864" y="462026"/>
                    </a:lnTo>
                    <a:lnTo>
                      <a:pt x="236134" y="515525"/>
                    </a:lnTo>
                    <a:lnTo>
                      <a:pt x="254709" y="562794"/>
                    </a:lnTo>
                    <a:lnTo>
                      <a:pt x="265319" y="596517"/>
                    </a:lnTo>
                    <a:lnTo>
                      <a:pt x="268693" y="609384"/>
                    </a:lnTo>
                    <a:lnTo>
                      <a:pt x="357873" y="609384"/>
                    </a:lnTo>
                    <a:lnTo>
                      <a:pt x="363723" y="594146"/>
                    </a:lnTo>
                    <a:lnTo>
                      <a:pt x="367618" y="582212"/>
                    </a:lnTo>
                    <a:lnTo>
                      <a:pt x="371312" y="567410"/>
                    </a:lnTo>
                    <a:lnTo>
                      <a:pt x="376555" y="543572"/>
                    </a:lnTo>
                    <a:lnTo>
                      <a:pt x="715239" y="543572"/>
                    </a:lnTo>
                    <a:lnTo>
                      <a:pt x="715090" y="537898"/>
                    </a:lnTo>
                    <a:lnTo>
                      <a:pt x="715492" y="510057"/>
                    </a:lnTo>
                    <a:lnTo>
                      <a:pt x="754153" y="487604"/>
                    </a:lnTo>
                    <a:lnTo>
                      <a:pt x="788342" y="461591"/>
                    </a:lnTo>
                    <a:lnTo>
                      <a:pt x="817555" y="431915"/>
                    </a:lnTo>
                    <a:lnTo>
                      <a:pt x="841286" y="398475"/>
                    </a:lnTo>
                    <a:lnTo>
                      <a:pt x="842035" y="398475"/>
                    </a:lnTo>
                    <a:lnTo>
                      <a:pt x="887239" y="388354"/>
                    </a:lnTo>
                    <a:lnTo>
                      <a:pt x="916516" y="362331"/>
                    </a:lnTo>
                    <a:lnTo>
                      <a:pt x="931592" y="326916"/>
                    </a:lnTo>
                    <a:lnTo>
                      <a:pt x="934193" y="288618"/>
                    </a:lnTo>
                    <a:lnTo>
                      <a:pt x="926045" y="253949"/>
                    </a:lnTo>
                    <a:lnTo>
                      <a:pt x="921323" y="244710"/>
                    </a:lnTo>
                    <a:lnTo>
                      <a:pt x="900676" y="244710"/>
                    </a:lnTo>
                    <a:lnTo>
                      <a:pt x="869454" y="239661"/>
                    </a:lnTo>
                    <a:lnTo>
                      <a:pt x="868383" y="236245"/>
                    </a:lnTo>
                    <a:close/>
                  </a:path>
                  <a:path w="934720" h="609600">
                    <a:moveTo>
                      <a:pt x="715503" y="553580"/>
                    </a:moveTo>
                    <a:lnTo>
                      <a:pt x="578764" y="553580"/>
                    </a:lnTo>
                    <a:lnTo>
                      <a:pt x="592580" y="573835"/>
                    </a:lnTo>
                    <a:lnTo>
                      <a:pt x="605316" y="591735"/>
                    </a:lnTo>
                    <a:lnTo>
                      <a:pt x="614658" y="604509"/>
                    </a:lnTo>
                    <a:lnTo>
                      <a:pt x="618286" y="609384"/>
                    </a:lnTo>
                    <a:lnTo>
                      <a:pt x="721741" y="609384"/>
                    </a:lnTo>
                    <a:lnTo>
                      <a:pt x="717628" y="578249"/>
                    </a:lnTo>
                    <a:lnTo>
                      <a:pt x="715685" y="558330"/>
                    </a:lnTo>
                    <a:lnTo>
                      <a:pt x="715575" y="556343"/>
                    </a:lnTo>
                    <a:lnTo>
                      <a:pt x="715503" y="553580"/>
                    </a:lnTo>
                    <a:close/>
                  </a:path>
                  <a:path w="934720" h="609600">
                    <a:moveTo>
                      <a:pt x="715239" y="543572"/>
                    </a:moveTo>
                    <a:lnTo>
                      <a:pt x="376555" y="543572"/>
                    </a:lnTo>
                    <a:lnTo>
                      <a:pt x="400226" y="548923"/>
                    </a:lnTo>
                    <a:lnTo>
                      <a:pt x="424499" y="553194"/>
                    </a:lnTo>
                    <a:lnTo>
                      <a:pt x="449326" y="556343"/>
                    </a:lnTo>
                    <a:lnTo>
                      <a:pt x="474662" y="558330"/>
                    </a:lnTo>
                    <a:lnTo>
                      <a:pt x="501374" y="559111"/>
                    </a:lnTo>
                    <a:lnTo>
                      <a:pt x="527670" y="558550"/>
                    </a:lnTo>
                    <a:lnTo>
                      <a:pt x="553488" y="556692"/>
                    </a:lnTo>
                    <a:lnTo>
                      <a:pt x="578764" y="553580"/>
                    </a:lnTo>
                    <a:lnTo>
                      <a:pt x="715503" y="553580"/>
                    </a:lnTo>
                    <a:lnTo>
                      <a:pt x="715239" y="543572"/>
                    </a:lnTo>
                    <a:close/>
                  </a:path>
                  <a:path w="934720" h="609600">
                    <a:moveTo>
                      <a:pt x="76200" y="112657"/>
                    </a:moveTo>
                    <a:lnTo>
                      <a:pt x="40779" y="127228"/>
                    </a:lnTo>
                    <a:lnTo>
                      <a:pt x="21797" y="163077"/>
                    </a:lnTo>
                    <a:lnTo>
                      <a:pt x="22079" y="184028"/>
                    </a:lnTo>
                    <a:lnTo>
                      <a:pt x="29133" y="205270"/>
                    </a:lnTo>
                    <a:lnTo>
                      <a:pt x="29870" y="206756"/>
                    </a:lnTo>
                    <a:lnTo>
                      <a:pt x="30670" y="208229"/>
                    </a:lnTo>
                    <a:lnTo>
                      <a:pt x="31521" y="209689"/>
                    </a:lnTo>
                    <a:lnTo>
                      <a:pt x="21180" y="219056"/>
                    </a:lnTo>
                    <a:lnTo>
                      <a:pt x="0" y="248099"/>
                    </a:lnTo>
                    <a:lnTo>
                      <a:pt x="1603" y="254746"/>
                    </a:lnTo>
                    <a:lnTo>
                      <a:pt x="5778" y="260464"/>
                    </a:lnTo>
                    <a:lnTo>
                      <a:pt x="9194" y="263601"/>
                    </a:lnTo>
                    <a:lnTo>
                      <a:pt x="13512" y="265137"/>
                    </a:lnTo>
                    <a:lnTo>
                      <a:pt x="22644" y="265137"/>
                    </a:lnTo>
                    <a:lnTo>
                      <a:pt x="27457" y="263194"/>
                    </a:lnTo>
                    <a:lnTo>
                      <a:pt x="30975" y="259346"/>
                    </a:lnTo>
                    <a:lnTo>
                      <a:pt x="35515" y="254611"/>
                    </a:lnTo>
                    <a:lnTo>
                      <a:pt x="40343" y="249929"/>
                    </a:lnTo>
                    <a:lnTo>
                      <a:pt x="45411" y="245237"/>
                    </a:lnTo>
                    <a:lnTo>
                      <a:pt x="55359" y="236245"/>
                    </a:lnTo>
                    <a:lnTo>
                      <a:pt x="868383" y="236245"/>
                    </a:lnTo>
                    <a:lnTo>
                      <a:pt x="867937" y="234823"/>
                    </a:lnTo>
                    <a:lnTo>
                      <a:pt x="766330" y="234823"/>
                    </a:lnTo>
                    <a:lnTo>
                      <a:pt x="757308" y="232999"/>
                    </a:lnTo>
                    <a:lnTo>
                      <a:pt x="749941" y="228028"/>
                    </a:lnTo>
                    <a:lnTo>
                      <a:pt x="744974" y="220656"/>
                    </a:lnTo>
                    <a:lnTo>
                      <a:pt x="744511" y="218363"/>
                    </a:lnTo>
                    <a:lnTo>
                      <a:pt x="111112" y="218363"/>
                    </a:lnTo>
                    <a:lnTo>
                      <a:pt x="102507" y="217887"/>
                    </a:lnTo>
                    <a:lnTo>
                      <a:pt x="94497" y="216277"/>
                    </a:lnTo>
                    <a:lnTo>
                      <a:pt x="87130" y="213663"/>
                    </a:lnTo>
                    <a:lnTo>
                      <a:pt x="80454" y="210172"/>
                    </a:lnTo>
                    <a:lnTo>
                      <a:pt x="86997" y="200821"/>
                    </a:lnTo>
                    <a:lnTo>
                      <a:pt x="92544" y="190607"/>
                    </a:lnTo>
                    <a:lnTo>
                      <a:pt x="96496" y="180289"/>
                    </a:lnTo>
                    <a:lnTo>
                      <a:pt x="57746" y="180289"/>
                    </a:lnTo>
                    <a:lnTo>
                      <a:pt x="56806" y="174007"/>
                    </a:lnTo>
                    <a:lnTo>
                      <a:pt x="57250" y="167081"/>
                    </a:lnTo>
                    <a:lnTo>
                      <a:pt x="59725" y="160109"/>
                    </a:lnTo>
                    <a:lnTo>
                      <a:pt x="64985" y="153428"/>
                    </a:lnTo>
                    <a:lnTo>
                      <a:pt x="100480" y="153339"/>
                    </a:lnTo>
                    <a:lnTo>
                      <a:pt x="100751" y="149084"/>
                    </a:lnTo>
                    <a:lnTo>
                      <a:pt x="98440" y="134245"/>
                    </a:lnTo>
                    <a:lnTo>
                      <a:pt x="92773" y="122882"/>
                    </a:lnTo>
                    <a:lnTo>
                      <a:pt x="83845" y="115316"/>
                    </a:lnTo>
                    <a:lnTo>
                      <a:pt x="76200" y="112657"/>
                    </a:lnTo>
                    <a:close/>
                  </a:path>
                  <a:path w="934720" h="609600">
                    <a:moveTo>
                      <a:pt x="915376" y="243933"/>
                    </a:moveTo>
                    <a:lnTo>
                      <a:pt x="900676" y="244710"/>
                    </a:lnTo>
                    <a:lnTo>
                      <a:pt x="921323" y="244710"/>
                    </a:lnTo>
                    <a:lnTo>
                      <a:pt x="915376" y="243933"/>
                    </a:lnTo>
                    <a:close/>
                  </a:path>
                  <a:path w="934720" h="609600">
                    <a:moveTo>
                      <a:pt x="850563" y="188442"/>
                    </a:moveTo>
                    <a:lnTo>
                      <a:pt x="766330" y="188442"/>
                    </a:lnTo>
                    <a:lnTo>
                      <a:pt x="775360" y="190264"/>
                    </a:lnTo>
                    <a:lnTo>
                      <a:pt x="782731" y="195232"/>
                    </a:lnTo>
                    <a:lnTo>
                      <a:pt x="787699" y="202603"/>
                    </a:lnTo>
                    <a:lnTo>
                      <a:pt x="789520" y="211632"/>
                    </a:lnTo>
                    <a:lnTo>
                      <a:pt x="787699" y="220656"/>
                    </a:lnTo>
                    <a:lnTo>
                      <a:pt x="782731" y="228028"/>
                    </a:lnTo>
                    <a:lnTo>
                      <a:pt x="775360" y="232999"/>
                    </a:lnTo>
                    <a:lnTo>
                      <a:pt x="766330" y="234823"/>
                    </a:lnTo>
                    <a:lnTo>
                      <a:pt x="867937" y="234823"/>
                    </a:lnTo>
                    <a:lnTo>
                      <a:pt x="858026" y="203216"/>
                    </a:lnTo>
                    <a:lnTo>
                      <a:pt x="850563" y="188442"/>
                    </a:lnTo>
                    <a:close/>
                  </a:path>
                  <a:path w="934720" h="609600">
                    <a:moveTo>
                      <a:pt x="325488" y="16433"/>
                    </a:moveTo>
                    <a:lnTo>
                      <a:pt x="272714" y="37454"/>
                    </a:lnTo>
                    <a:lnTo>
                      <a:pt x="225566" y="64301"/>
                    </a:lnTo>
                    <a:lnTo>
                      <a:pt x="184938" y="96396"/>
                    </a:lnTo>
                    <a:lnTo>
                      <a:pt x="151725" y="133158"/>
                    </a:lnTo>
                    <a:lnTo>
                      <a:pt x="126815" y="174015"/>
                    </a:lnTo>
                    <a:lnTo>
                      <a:pt x="111112" y="218363"/>
                    </a:lnTo>
                    <a:lnTo>
                      <a:pt x="744511" y="218363"/>
                    </a:lnTo>
                    <a:lnTo>
                      <a:pt x="743153" y="211632"/>
                    </a:lnTo>
                    <a:lnTo>
                      <a:pt x="744974" y="202603"/>
                    </a:lnTo>
                    <a:lnTo>
                      <a:pt x="749941" y="195232"/>
                    </a:lnTo>
                    <a:lnTo>
                      <a:pt x="757308" y="190264"/>
                    </a:lnTo>
                    <a:lnTo>
                      <a:pt x="766330" y="188442"/>
                    </a:lnTo>
                    <a:lnTo>
                      <a:pt x="850563" y="188442"/>
                    </a:lnTo>
                    <a:lnTo>
                      <a:pt x="840493" y="168506"/>
                    </a:lnTo>
                    <a:lnTo>
                      <a:pt x="817296" y="135888"/>
                    </a:lnTo>
                    <a:lnTo>
                      <a:pt x="788873" y="105714"/>
                    </a:lnTo>
                    <a:lnTo>
                      <a:pt x="325577" y="105689"/>
                    </a:lnTo>
                    <a:lnTo>
                      <a:pt x="307530" y="79133"/>
                    </a:lnTo>
                    <a:lnTo>
                      <a:pt x="315826" y="73749"/>
                    </a:lnTo>
                    <a:lnTo>
                      <a:pt x="324226" y="68791"/>
                    </a:lnTo>
                    <a:lnTo>
                      <a:pt x="332714" y="64244"/>
                    </a:lnTo>
                    <a:lnTo>
                      <a:pt x="341274" y="60096"/>
                    </a:lnTo>
                    <a:lnTo>
                      <a:pt x="335786" y="49964"/>
                    </a:lnTo>
                    <a:lnTo>
                      <a:pt x="331285" y="39269"/>
                    </a:lnTo>
                    <a:lnTo>
                      <a:pt x="327833" y="28072"/>
                    </a:lnTo>
                    <a:lnTo>
                      <a:pt x="325488" y="16433"/>
                    </a:lnTo>
                    <a:close/>
                  </a:path>
                  <a:path w="934720" h="609600">
                    <a:moveTo>
                      <a:pt x="100480" y="153339"/>
                    </a:moveTo>
                    <a:lnTo>
                      <a:pt x="65087" y="153339"/>
                    </a:lnTo>
                    <a:lnTo>
                      <a:pt x="65036" y="155702"/>
                    </a:lnTo>
                    <a:lnTo>
                      <a:pt x="64808" y="158534"/>
                    </a:lnTo>
                    <a:lnTo>
                      <a:pt x="63309" y="168567"/>
                    </a:lnTo>
                    <a:lnTo>
                      <a:pt x="61010" y="174625"/>
                    </a:lnTo>
                    <a:lnTo>
                      <a:pt x="57746" y="180289"/>
                    </a:lnTo>
                    <a:lnTo>
                      <a:pt x="96496" y="180289"/>
                    </a:lnTo>
                    <a:lnTo>
                      <a:pt x="96835" y="179404"/>
                    </a:lnTo>
                    <a:lnTo>
                      <a:pt x="99606" y="167081"/>
                    </a:lnTo>
                    <a:lnTo>
                      <a:pt x="100480" y="153339"/>
                    </a:lnTo>
                    <a:close/>
                  </a:path>
                  <a:path w="934720" h="609600">
                    <a:moveTo>
                      <a:pt x="457974" y="67360"/>
                    </a:moveTo>
                    <a:lnTo>
                      <a:pt x="426222" y="68879"/>
                    </a:lnTo>
                    <a:lnTo>
                      <a:pt x="398010" y="73144"/>
                    </a:lnTo>
                    <a:lnTo>
                      <a:pt x="374633" y="79721"/>
                    </a:lnTo>
                    <a:lnTo>
                      <a:pt x="357390" y="88176"/>
                    </a:lnTo>
                    <a:lnTo>
                      <a:pt x="356527" y="88569"/>
                    </a:lnTo>
                    <a:lnTo>
                      <a:pt x="325577" y="105689"/>
                    </a:lnTo>
                    <a:lnTo>
                      <a:pt x="788921" y="105689"/>
                    </a:lnTo>
                    <a:lnTo>
                      <a:pt x="813268" y="92969"/>
                    </a:lnTo>
                    <a:lnTo>
                      <a:pt x="821592" y="86080"/>
                    </a:lnTo>
                    <a:lnTo>
                      <a:pt x="573214" y="86080"/>
                    </a:lnTo>
                    <a:lnTo>
                      <a:pt x="569939" y="84972"/>
                    </a:lnTo>
                    <a:lnTo>
                      <a:pt x="530352" y="74955"/>
                    </a:lnTo>
                    <a:lnTo>
                      <a:pt x="508482" y="71374"/>
                    </a:lnTo>
                    <a:lnTo>
                      <a:pt x="496743" y="69664"/>
                    </a:lnTo>
                    <a:lnTo>
                      <a:pt x="484352" y="68405"/>
                    </a:lnTo>
                    <a:lnTo>
                      <a:pt x="471399" y="67627"/>
                    </a:lnTo>
                    <a:lnTo>
                      <a:pt x="457974" y="67360"/>
                    </a:lnTo>
                    <a:close/>
                  </a:path>
                  <a:path w="934720" h="609600">
                    <a:moveTo>
                      <a:pt x="560920" y="0"/>
                    </a:moveTo>
                    <a:lnTo>
                      <a:pt x="560178" y="12201"/>
                    </a:lnTo>
                    <a:lnTo>
                      <a:pt x="558236" y="24037"/>
                    </a:lnTo>
                    <a:lnTo>
                      <a:pt x="555154" y="35450"/>
                    </a:lnTo>
                    <a:lnTo>
                      <a:pt x="550989" y="46380"/>
                    </a:lnTo>
                    <a:lnTo>
                      <a:pt x="564077" y="49696"/>
                    </a:lnTo>
                    <a:lnTo>
                      <a:pt x="574203" y="52617"/>
                    </a:lnTo>
                    <a:lnTo>
                      <a:pt x="581041" y="54808"/>
                    </a:lnTo>
                    <a:lnTo>
                      <a:pt x="584263" y="55930"/>
                    </a:lnTo>
                    <a:lnTo>
                      <a:pt x="573214" y="86080"/>
                    </a:lnTo>
                    <a:lnTo>
                      <a:pt x="821592" y="86080"/>
                    </a:lnTo>
                    <a:lnTo>
                      <a:pt x="836166" y="74018"/>
                    </a:lnTo>
                    <a:lnTo>
                      <a:pt x="853147" y="56815"/>
                    </a:lnTo>
                    <a:lnTo>
                      <a:pt x="859790" y="49314"/>
                    </a:lnTo>
                    <a:lnTo>
                      <a:pt x="821115" y="25730"/>
                    </a:lnTo>
                    <a:lnTo>
                      <a:pt x="657529" y="25730"/>
                    </a:lnTo>
                    <a:lnTo>
                      <a:pt x="634501" y="17632"/>
                    </a:lnTo>
                    <a:lnTo>
                      <a:pt x="610682" y="10621"/>
                    </a:lnTo>
                    <a:lnTo>
                      <a:pt x="586135" y="4732"/>
                    </a:lnTo>
                    <a:lnTo>
                      <a:pt x="560920" y="0"/>
                    </a:lnTo>
                    <a:close/>
                  </a:path>
                  <a:path w="934720" h="609600">
                    <a:moveTo>
                      <a:pt x="749615" y="5566"/>
                    </a:moveTo>
                    <a:lnTo>
                      <a:pt x="702745" y="10398"/>
                    </a:lnTo>
                    <a:lnTo>
                      <a:pt x="669910" y="20302"/>
                    </a:lnTo>
                    <a:lnTo>
                      <a:pt x="657529" y="25730"/>
                    </a:lnTo>
                    <a:lnTo>
                      <a:pt x="821115" y="25730"/>
                    </a:lnTo>
                    <a:lnTo>
                      <a:pt x="804102" y="15356"/>
                    </a:lnTo>
                    <a:lnTo>
                      <a:pt x="749615" y="5566"/>
                    </a:lnTo>
                    <a:close/>
                  </a:path>
                </a:pathLst>
              </a:custGeom>
              <a:solidFill>
                <a:schemeClr val="bg1"/>
              </a:solidFill>
              <a:ln>
                <a:solidFill>
                  <a:schemeClr val="accent1"/>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87" name="object 13"/>
              <p:cNvSpPr/>
              <p:nvPr/>
            </p:nvSpPr>
            <p:spPr>
              <a:xfrm>
                <a:off x="7720904" y="2968363"/>
                <a:ext cx="101244" cy="101244"/>
              </a:xfrm>
              <a:custGeom>
                <a:avLst/>
                <a:gdLst/>
                <a:ahLst/>
                <a:cxnLst/>
                <a:rect l="l" t="t" r="r" b="b"/>
                <a:pathLst>
                  <a:path w="140334" h="140335">
                    <a:moveTo>
                      <a:pt x="65506" y="0"/>
                    </a:moveTo>
                    <a:lnTo>
                      <a:pt x="38576" y="7309"/>
                    </a:lnTo>
                    <a:lnTo>
                      <a:pt x="17275" y="23806"/>
                    </a:lnTo>
                    <a:lnTo>
                      <a:pt x="3713" y="47084"/>
                    </a:lnTo>
                    <a:lnTo>
                      <a:pt x="0" y="74739"/>
                    </a:lnTo>
                    <a:lnTo>
                      <a:pt x="7307" y="101669"/>
                    </a:lnTo>
                    <a:lnTo>
                      <a:pt x="23801" y="122970"/>
                    </a:lnTo>
                    <a:lnTo>
                      <a:pt x="47079" y="136532"/>
                    </a:lnTo>
                    <a:lnTo>
                      <a:pt x="74739" y="140246"/>
                    </a:lnTo>
                    <a:lnTo>
                      <a:pt x="101668" y="132936"/>
                    </a:lnTo>
                    <a:lnTo>
                      <a:pt x="122966" y="116439"/>
                    </a:lnTo>
                    <a:lnTo>
                      <a:pt x="136527" y="93161"/>
                    </a:lnTo>
                    <a:lnTo>
                      <a:pt x="140246" y="65506"/>
                    </a:lnTo>
                    <a:lnTo>
                      <a:pt x="132936" y="38576"/>
                    </a:lnTo>
                    <a:lnTo>
                      <a:pt x="116439" y="17275"/>
                    </a:lnTo>
                    <a:lnTo>
                      <a:pt x="93161" y="3713"/>
                    </a:lnTo>
                    <a:lnTo>
                      <a:pt x="65506" y="0"/>
                    </a:lnTo>
                    <a:close/>
                  </a:path>
                </a:pathLst>
              </a:custGeom>
              <a:solidFill>
                <a:schemeClr val="bg1"/>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88" name="object 15"/>
              <p:cNvSpPr/>
              <p:nvPr/>
            </p:nvSpPr>
            <p:spPr>
              <a:xfrm>
                <a:off x="7845014" y="2879761"/>
                <a:ext cx="146597" cy="146597"/>
              </a:xfrm>
              <a:custGeom>
                <a:avLst/>
                <a:gdLst/>
                <a:ahLst/>
                <a:cxnLst/>
                <a:rect l="l" t="t" r="r" b="b"/>
                <a:pathLst>
                  <a:path w="203200" h="203200">
                    <a:moveTo>
                      <a:pt x="99733" y="0"/>
                    </a:moveTo>
                    <a:lnTo>
                      <a:pt x="60425" y="8570"/>
                    </a:lnTo>
                    <a:lnTo>
                      <a:pt x="28559" y="30781"/>
                    </a:lnTo>
                    <a:lnTo>
                      <a:pt x="7346" y="63322"/>
                    </a:lnTo>
                    <a:lnTo>
                      <a:pt x="0" y="102882"/>
                    </a:lnTo>
                    <a:lnTo>
                      <a:pt x="8570" y="142195"/>
                    </a:lnTo>
                    <a:lnTo>
                      <a:pt x="30780" y="174063"/>
                    </a:lnTo>
                    <a:lnTo>
                      <a:pt x="63316" y="195276"/>
                    </a:lnTo>
                    <a:lnTo>
                      <a:pt x="102869" y="202628"/>
                    </a:lnTo>
                    <a:lnTo>
                      <a:pt x="142183" y="194057"/>
                    </a:lnTo>
                    <a:lnTo>
                      <a:pt x="154284" y="185623"/>
                    </a:lnTo>
                    <a:lnTo>
                      <a:pt x="97662" y="185623"/>
                    </a:lnTo>
                    <a:lnTo>
                      <a:pt x="65134" y="177582"/>
                    </a:lnTo>
                    <a:lnTo>
                      <a:pt x="39115" y="158357"/>
                    </a:lnTo>
                    <a:lnTo>
                      <a:pt x="22203" y="130782"/>
                    </a:lnTo>
                    <a:lnTo>
                      <a:pt x="16992" y="97688"/>
                    </a:lnTo>
                    <a:lnTo>
                      <a:pt x="25033" y="65152"/>
                    </a:lnTo>
                    <a:lnTo>
                      <a:pt x="44259" y="39130"/>
                    </a:lnTo>
                    <a:lnTo>
                      <a:pt x="71838" y="22216"/>
                    </a:lnTo>
                    <a:lnTo>
                      <a:pt x="104940" y="17005"/>
                    </a:lnTo>
                    <a:lnTo>
                      <a:pt x="154096" y="17005"/>
                    </a:lnTo>
                    <a:lnTo>
                      <a:pt x="139293" y="7353"/>
                    </a:lnTo>
                    <a:lnTo>
                      <a:pt x="99733" y="0"/>
                    </a:lnTo>
                    <a:close/>
                  </a:path>
                  <a:path w="203200" h="203200">
                    <a:moveTo>
                      <a:pt x="154096" y="17005"/>
                    </a:moveTo>
                    <a:lnTo>
                      <a:pt x="104940" y="17005"/>
                    </a:lnTo>
                    <a:lnTo>
                      <a:pt x="137468" y="25046"/>
                    </a:lnTo>
                    <a:lnTo>
                      <a:pt x="163487" y="44270"/>
                    </a:lnTo>
                    <a:lnTo>
                      <a:pt x="180399" y="71846"/>
                    </a:lnTo>
                    <a:lnTo>
                      <a:pt x="185610" y="104940"/>
                    </a:lnTo>
                    <a:lnTo>
                      <a:pt x="177571" y="137476"/>
                    </a:lnTo>
                    <a:lnTo>
                      <a:pt x="158348" y="163498"/>
                    </a:lnTo>
                    <a:lnTo>
                      <a:pt x="130769" y="180412"/>
                    </a:lnTo>
                    <a:lnTo>
                      <a:pt x="97662" y="185623"/>
                    </a:lnTo>
                    <a:lnTo>
                      <a:pt x="154284" y="185623"/>
                    </a:lnTo>
                    <a:lnTo>
                      <a:pt x="174050" y="171846"/>
                    </a:lnTo>
                    <a:lnTo>
                      <a:pt x="195263" y="139306"/>
                    </a:lnTo>
                    <a:lnTo>
                      <a:pt x="202615" y="99745"/>
                    </a:lnTo>
                    <a:lnTo>
                      <a:pt x="194044" y="60437"/>
                    </a:lnTo>
                    <a:lnTo>
                      <a:pt x="171834" y="28570"/>
                    </a:lnTo>
                    <a:lnTo>
                      <a:pt x="154096" y="17005"/>
                    </a:lnTo>
                    <a:close/>
                  </a:path>
                </a:pathLst>
              </a:custGeom>
              <a:solidFill>
                <a:schemeClr val="bg1"/>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grpSp>
        <p:sp>
          <p:nvSpPr>
            <p:cNvPr id="105" name="object 19"/>
            <p:cNvSpPr txBox="1"/>
            <p:nvPr/>
          </p:nvSpPr>
          <p:spPr>
            <a:xfrm>
              <a:off x="4958327" y="2594524"/>
              <a:ext cx="2069082" cy="366684"/>
            </a:xfrm>
            <a:prstGeom prst="rect">
              <a:avLst/>
            </a:prstGeom>
          </p:spPr>
          <p:txBody>
            <a:bodyPr vert="horz" wrap="square" lIns="0" tIns="76620" rIns="0" bIns="0" rtlCol="0">
              <a:spAutoFit/>
            </a:bodyPr>
            <a:lstStyle/>
            <a:p>
              <a:pPr>
                <a:spcBef>
                  <a:spcPts val="603"/>
                </a:spcBef>
              </a:pPr>
              <a:r>
                <a:rPr sz="1190" b="1" spc="-52" dirty="0">
                  <a:solidFill>
                    <a:schemeClr val="accent1"/>
                  </a:solidFill>
                  <a:latin typeface="Arial" panose="020B0604020202020204" pitchFamily="34" charset="0"/>
                  <a:cs typeface="Arial" panose="020B0604020202020204" pitchFamily="34" charset="0"/>
                </a:rPr>
                <a:t>Health </a:t>
              </a:r>
              <a:r>
                <a:rPr sz="1190" b="1" spc="-46" dirty="0">
                  <a:solidFill>
                    <a:schemeClr val="accent1"/>
                  </a:solidFill>
                  <a:latin typeface="Arial" panose="020B0604020202020204" pitchFamily="34" charset="0"/>
                  <a:cs typeface="Arial" panose="020B0604020202020204" pitchFamily="34" charset="0"/>
                </a:rPr>
                <a:t>and </a:t>
              </a:r>
              <a:r>
                <a:rPr sz="1190" b="1" spc="-62" dirty="0">
                  <a:solidFill>
                    <a:schemeClr val="accent1"/>
                  </a:solidFill>
                  <a:latin typeface="Arial" panose="020B0604020202020204" pitchFamily="34" charset="0"/>
                  <a:cs typeface="Arial" panose="020B0604020202020204" pitchFamily="34" charset="0"/>
                </a:rPr>
                <a:t>social </a:t>
              </a:r>
              <a:r>
                <a:rPr sz="1190" b="1" spc="-79" dirty="0">
                  <a:solidFill>
                    <a:schemeClr val="accent1"/>
                  </a:solidFill>
                  <a:latin typeface="Arial" panose="020B0604020202020204" pitchFamily="34" charset="0"/>
                  <a:cs typeface="Arial" panose="020B0604020202020204" pitchFamily="34" charset="0"/>
                </a:rPr>
                <a:t>care</a:t>
              </a:r>
              <a:r>
                <a:rPr sz="1190" b="1" spc="-38" dirty="0">
                  <a:solidFill>
                    <a:schemeClr val="accent1"/>
                  </a:solidFill>
                  <a:latin typeface="Arial" panose="020B0604020202020204" pitchFamily="34" charset="0"/>
                  <a:cs typeface="Arial" panose="020B0604020202020204" pitchFamily="34" charset="0"/>
                </a:rPr>
                <a:t> </a:t>
              </a:r>
              <a:r>
                <a:rPr sz="1190" b="1" spc="-46" dirty="0">
                  <a:solidFill>
                    <a:schemeClr val="accent1"/>
                  </a:solidFill>
                  <a:latin typeface="Arial" panose="020B0604020202020204" pitchFamily="34" charset="0"/>
                  <a:cs typeface="Arial" panose="020B0604020202020204" pitchFamily="34" charset="0"/>
                </a:rPr>
                <a:t>budget</a:t>
              </a:r>
              <a:endParaRPr sz="1190" dirty="0">
                <a:solidFill>
                  <a:schemeClr val="accent1"/>
                </a:solidFill>
                <a:latin typeface="Arial" panose="020B0604020202020204" pitchFamily="34" charset="0"/>
                <a:cs typeface="Arial" panose="020B0604020202020204" pitchFamily="34" charset="0"/>
              </a:endParaRPr>
            </a:p>
            <a:p>
              <a:pPr marL="160790" algn="ctr">
                <a:spcBef>
                  <a:spcPts val="349"/>
                </a:spcBef>
              </a:pPr>
              <a:r>
                <a:rPr sz="1000" b="1" spc="3" dirty="0">
                  <a:solidFill>
                    <a:schemeClr val="accent1"/>
                  </a:solidFill>
                  <a:latin typeface="Arial" panose="020B0604020202020204" pitchFamily="34" charset="0"/>
                  <a:cs typeface="Arial" panose="020B0604020202020204" pitchFamily="34" charset="0"/>
                </a:rPr>
                <a:t>£1.68bn</a:t>
              </a:r>
              <a:endParaRPr sz="1000" dirty="0">
                <a:solidFill>
                  <a:schemeClr val="accent1"/>
                </a:solidFill>
                <a:latin typeface="Arial" panose="020B0604020202020204" pitchFamily="34" charset="0"/>
                <a:cs typeface="Arial" panose="020B0604020202020204" pitchFamily="34" charset="0"/>
              </a:endParaRPr>
            </a:p>
          </p:txBody>
        </p:sp>
        <p:sp>
          <p:nvSpPr>
            <p:cNvPr id="106" name="object 20"/>
            <p:cNvSpPr txBox="1"/>
            <p:nvPr/>
          </p:nvSpPr>
          <p:spPr>
            <a:xfrm>
              <a:off x="6395181" y="4459600"/>
              <a:ext cx="313695" cy="131910"/>
            </a:xfrm>
            <a:prstGeom prst="rect">
              <a:avLst/>
            </a:prstGeom>
          </p:spPr>
          <p:txBody>
            <a:bodyPr vert="horz" wrap="square" lIns="0" tIns="8933" rIns="0" bIns="0" rtlCol="0">
              <a:spAutoFit/>
            </a:bodyPr>
            <a:lstStyle/>
            <a:p>
              <a:pPr algn="ctr">
                <a:spcBef>
                  <a:spcPts val="71"/>
                </a:spcBef>
              </a:pPr>
              <a:r>
                <a:rPr sz="1000" b="1" spc="-14" dirty="0">
                  <a:solidFill>
                    <a:schemeClr val="accent1"/>
                  </a:solidFill>
                  <a:latin typeface="Arial" panose="020B0604020202020204" pitchFamily="34" charset="0"/>
                  <a:cs typeface="Arial" panose="020B0604020202020204" pitchFamily="34" charset="0"/>
                </a:rPr>
                <a:t>£303m</a:t>
              </a:r>
              <a:endParaRPr sz="1000" b="1">
                <a:solidFill>
                  <a:schemeClr val="accent1"/>
                </a:solidFill>
                <a:latin typeface="Arial" panose="020B0604020202020204" pitchFamily="34" charset="0"/>
                <a:cs typeface="Arial" panose="020B0604020202020204" pitchFamily="34" charset="0"/>
              </a:endParaRPr>
            </a:p>
          </p:txBody>
        </p:sp>
        <p:sp>
          <p:nvSpPr>
            <p:cNvPr id="107" name="object 21"/>
            <p:cNvSpPr txBox="1"/>
            <p:nvPr/>
          </p:nvSpPr>
          <p:spPr>
            <a:xfrm>
              <a:off x="4985872" y="4104753"/>
              <a:ext cx="313695" cy="131910"/>
            </a:xfrm>
            <a:prstGeom prst="rect">
              <a:avLst/>
            </a:prstGeom>
          </p:spPr>
          <p:txBody>
            <a:bodyPr vert="horz" wrap="square" lIns="0" tIns="8933" rIns="0" bIns="0" rtlCol="0">
              <a:spAutoFit/>
            </a:bodyPr>
            <a:lstStyle/>
            <a:p>
              <a:pPr algn="ctr">
                <a:spcBef>
                  <a:spcPts val="71"/>
                </a:spcBef>
              </a:pPr>
              <a:r>
                <a:rPr sz="1000" b="1" spc="-14" dirty="0">
                  <a:solidFill>
                    <a:schemeClr val="accent1"/>
                  </a:solidFill>
                  <a:latin typeface="Arial" panose="020B0604020202020204" pitchFamily="34" charset="0"/>
                  <a:cs typeface="Arial" panose="020B0604020202020204" pitchFamily="34" charset="0"/>
                </a:rPr>
                <a:t>£553m</a:t>
              </a:r>
              <a:endParaRPr sz="1000" b="1" dirty="0">
                <a:solidFill>
                  <a:schemeClr val="accent1"/>
                </a:solidFill>
                <a:latin typeface="Arial" panose="020B0604020202020204" pitchFamily="34" charset="0"/>
                <a:cs typeface="Arial" panose="020B0604020202020204" pitchFamily="34" charset="0"/>
              </a:endParaRPr>
            </a:p>
          </p:txBody>
        </p:sp>
        <p:sp>
          <p:nvSpPr>
            <p:cNvPr id="108" name="object 22"/>
            <p:cNvSpPr txBox="1"/>
            <p:nvPr/>
          </p:nvSpPr>
          <p:spPr>
            <a:xfrm>
              <a:off x="7355117" y="4714331"/>
              <a:ext cx="259409" cy="131910"/>
            </a:xfrm>
            <a:prstGeom prst="rect">
              <a:avLst/>
            </a:prstGeom>
          </p:spPr>
          <p:txBody>
            <a:bodyPr vert="horz" wrap="square" lIns="0" tIns="8933" rIns="0" bIns="0" rtlCol="0">
              <a:spAutoFit/>
            </a:bodyPr>
            <a:lstStyle/>
            <a:p>
              <a:pPr algn="ctr">
                <a:spcBef>
                  <a:spcPts val="71"/>
                </a:spcBef>
              </a:pPr>
              <a:r>
                <a:rPr sz="1000" b="1" spc="-11" dirty="0">
                  <a:solidFill>
                    <a:schemeClr val="accent1"/>
                  </a:solidFill>
                  <a:latin typeface="Arial" panose="020B0604020202020204" pitchFamily="34" charset="0"/>
                  <a:cs typeface="Arial" panose="020B0604020202020204" pitchFamily="34" charset="0"/>
                </a:rPr>
                <a:t>£86m</a:t>
              </a:r>
              <a:endParaRPr sz="1000" b="1">
                <a:solidFill>
                  <a:schemeClr val="accent1"/>
                </a:solidFill>
                <a:latin typeface="Arial" panose="020B0604020202020204" pitchFamily="34" charset="0"/>
                <a:cs typeface="Arial" panose="020B0604020202020204" pitchFamily="34" charset="0"/>
              </a:endParaRPr>
            </a:p>
          </p:txBody>
        </p:sp>
        <p:sp>
          <p:nvSpPr>
            <p:cNvPr id="109" name="object 23"/>
            <p:cNvSpPr txBox="1"/>
            <p:nvPr/>
          </p:nvSpPr>
          <p:spPr>
            <a:xfrm>
              <a:off x="5450634" y="3854144"/>
              <a:ext cx="313695" cy="131910"/>
            </a:xfrm>
            <a:prstGeom prst="rect">
              <a:avLst/>
            </a:prstGeom>
          </p:spPr>
          <p:txBody>
            <a:bodyPr vert="horz" wrap="square" lIns="0" tIns="8933" rIns="0" bIns="0" rtlCol="0">
              <a:spAutoFit/>
            </a:bodyPr>
            <a:lstStyle/>
            <a:p>
              <a:pPr algn="ctr">
                <a:spcBef>
                  <a:spcPts val="71"/>
                </a:spcBef>
              </a:pPr>
              <a:r>
                <a:rPr sz="1000" b="1" spc="-14" dirty="0">
                  <a:solidFill>
                    <a:schemeClr val="accent1"/>
                  </a:solidFill>
                  <a:latin typeface="Arial" panose="020B0604020202020204" pitchFamily="34" charset="0"/>
                  <a:cs typeface="Arial" panose="020B0604020202020204" pitchFamily="34" charset="0"/>
                </a:rPr>
                <a:t>£751m</a:t>
              </a:r>
              <a:endParaRPr sz="1000" b="1" dirty="0">
                <a:solidFill>
                  <a:schemeClr val="accent1"/>
                </a:solidFill>
                <a:latin typeface="Arial" panose="020B0604020202020204" pitchFamily="34" charset="0"/>
                <a:cs typeface="Arial" panose="020B0604020202020204" pitchFamily="34" charset="0"/>
              </a:endParaRPr>
            </a:p>
          </p:txBody>
        </p:sp>
        <p:sp>
          <p:nvSpPr>
            <p:cNvPr id="110" name="object 24"/>
            <p:cNvSpPr txBox="1"/>
            <p:nvPr/>
          </p:nvSpPr>
          <p:spPr>
            <a:xfrm>
              <a:off x="6853715" y="4643527"/>
              <a:ext cx="313695" cy="131910"/>
            </a:xfrm>
            <a:prstGeom prst="rect">
              <a:avLst/>
            </a:prstGeom>
          </p:spPr>
          <p:txBody>
            <a:bodyPr vert="horz" wrap="square" lIns="0" tIns="8933" rIns="0" bIns="0" rtlCol="0">
              <a:spAutoFit/>
            </a:bodyPr>
            <a:lstStyle/>
            <a:p>
              <a:pPr algn="ctr">
                <a:spcBef>
                  <a:spcPts val="71"/>
                </a:spcBef>
              </a:pPr>
              <a:r>
                <a:rPr sz="1000" b="1" spc="-14" dirty="0">
                  <a:solidFill>
                    <a:schemeClr val="accent1"/>
                  </a:solidFill>
                  <a:latin typeface="Arial" panose="020B0604020202020204" pitchFamily="34" charset="0"/>
                  <a:cs typeface="Arial" panose="020B0604020202020204" pitchFamily="34" charset="0"/>
                </a:rPr>
                <a:t>£204m</a:t>
              </a:r>
              <a:endParaRPr sz="1000" b="1">
                <a:solidFill>
                  <a:schemeClr val="accent1"/>
                </a:solidFill>
                <a:latin typeface="Arial" panose="020B0604020202020204" pitchFamily="34" charset="0"/>
                <a:cs typeface="Arial" panose="020B0604020202020204" pitchFamily="34" charset="0"/>
              </a:endParaRPr>
            </a:p>
          </p:txBody>
        </p:sp>
        <p:sp>
          <p:nvSpPr>
            <p:cNvPr id="111" name="object 25"/>
            <p:cNvSpPr/>
            <p:nvPr/>
          </p:nvSpPr>
          <p:spPr>
            <a:xfrm>
              <a:off x="4962789" y="4329637"/>
              <a:ext cx="344136" cy="788741"/>
            </a:xfrm>
            <a:prstGeom prst="rect">
              <a:avLst/>
            </a:prstGeom>
            <a:blipFill>
              <a:blip r:embed="rId2" cstate="print"/>
              <a:stretch>
                <a:fillRect/>
              </a:stretch>
            </a:blipFill>
          </p:spPr>
          <p:txBody>
            <a:bodyPr wrap="square" lIns="0" tIns="0" rIns="0" bIns="0" rtlCol="0"/>
            <a:lstStyle/>
            <a:p>
              <a:endParaRPr sz="974" dirty="0">
                <a:solidFill>
                  <a:schemeClr val="accent1"/>
                </a:solidFill>
                <a:latin typeface="Arial" panose="020B0604020202020204" pitchFamily="34" charset="0"/>
                <a:cs typeface="Arial" panose="020B0604020202020204" pitchFamily="34" charset="0"/>
              </a:endParaRPr>
            </a:p>
          </p:txBody>
        </p:sp>
        <p:sp>
          <p:nvSpPr>
            <p:cNvPr id="112" name="object 26"/>
            <p:cNvSpPr/>
            <p:nvPr/>
          </p:nvSpPr>
          <p:spPr>
            <a:xfrm>
              <a:off x="6374193" y="4965832"/>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13" name="object 27"/>
            <p:cNvSpPr/>
            <p:nvPr/>
          </p:nvSpPr>
          <p:spPr>
            <a:xfrm>
              <a:off x="6374193" y="4965832"/>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14" name="object 28"/>
            <p:cNvSpPr/>
            <p:nvPr/>
          </p:nvSpPr>
          <p:spPr>
            <a:xfrm>
              <a:off x="6374193" y="4908589"/>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15" name="object 29"/>
            <p:cNvSpPr/>
            <p:nvPr/>
          </p:nvSpPr>
          <p:spPr>
            <a:xfrm>
              <a:off x="6374193" y="4908589"/>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16" name="object 30"/>
            <p:cNvSpPr/>
            <p:nvPr/>
          </p:nvSpPr>
          <p:spPr>
            <a:xfrm>
              <a:off x="6374193" y="4851349"/>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17" name="object 31"/>
            <p:cNvSpPr/>
            <p:nvPr/>
          </p:nvSpPr>
          <p:spPr>
            <a:xfrm>
              <a:off x="6374193" y="4851349"/>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18" name="object 32"/>
            <p:cNvSpPr/>
            <p:nvPr/>
          </p:nvSpPr>
          <p:spPr>
            <a:xfrm>
              <a:off x="6374193" y="4794107"/>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19" name="object 33"/>
            <p:cNvSpPr/>
            <p:nvPr/>
          </p:nvSpPr>
          <p:spPr>
            <a:xfrm>
              <a:off x="6374193" y="4794107"/>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20" name="object 34"/>
            <p:cNvSpPr/>
            <p:nvPr/>
          </p:nvSpPr>
          <p:spPr>
            <a:xfrm>
              <a:off x="6374193" y="4736867"/>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21" name="object 35"/>
            <p:cNvSpPr/>
            <p:nvPr/>
          </p:nvSpPr>
          <p:spPr>
            <a:xfrm>
              <a:off x="6374193" y="4736867"/>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22" name="object 36"/>
            <p:cNvSpPr/>
            <p:nvPr/>
          </p:nvSpPr>
          <p:spPr>
            <a:xfrm>
              <a:off x="6374193" y="4679624"/>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23" name="object 37"/>
            <p:cNvSpPr/>
            <p:nvPr/>
          </p:nvSpPr>
          <p:spPr>
            <a:xfrm>
              <a:off x="6374193" y="4679624"/>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24" name="object 38"/>
            <p:cNvSpPr/>
            <p:nvPr/>
          </p:nvSpPr>
          <p:spPr>
            <a:xfrm>
              <a:off x="6504660" y="4703274"/>
              <a:ext cx="82461" cy="96205"/>
            </a:xfrm>
            <a:custGeom>
              <a:avLst/>
              <a:gdLst/>
              <a:ahLst/>
              <a:cxnLst/>
              <a:rect l="l" t="t" r="r" b="b"/>
              <a:pathLst>
                <a:path w="152400" h="177800">
                  <a:moveTo>
                    <a:pt x="73202" y="103466"/>
                  </a:moveTo>
                  <a:lnTo>
                    <a:pt x="25463" y="103466"/>
                  </a:lnTo>
                  <a:lnTo>
                    <a:pt x="25704" y="108102"/>
                  </a:lnTo>
                  <a:lnTo>
                    <a:pt x="25704" y="108724"/>
                  </a:lnTo>
                  <a:lnTo>
                    <a:pt x="24097" y="117554"/>
                  </a:lnTo>
                  <a:lnTo>
                    <a:pt x="19277" y="126384"/>
                  </a:lnTo>
                  <a:lnTo>
                    <a:pt x="11244" y="135213"/>
                  </a:lnTo>
                  <a:lnTo>
                    <a:pt x="0" y="144043"/>
                  </a:lnTo>
                  <a:lnTo>
                    <a:pt x="15786" y="177241"/>
                  </a:lnTo>
                  <a:lnTo>
                    <a:pt x="25130" y="172588"/>
                  </a:lnTo>
                  <a:lnTo>
                    <a:pt x="34058" y="169262"/>
                  </a:lnTo>
                  <a:lnTo>
                    <a:pt x="42571" y="167264"/>
                  </a:lnTo>
                  <a:lnTo>
                    <a:pt x="50673" y="166598"/>
                  </a:lnTo>
                  <a:lnTo>
                    <a:pt x="152001" y="166598"/>
                  </a:lnTo>
                  <a:lnTo>
                    <a:pt x="138259" y="137845"/>
                  </a:lnTo>
                  <a:lnTo>
                    <a:pt x="105321" y="137845"/>
                  </a:lnTo>
                  <a:lnTo>
                    <a:pt x="98018" y="136829"/>
                  </a:lnTo>
                  <a:lnTo>
                    <a:pt x="85363" y="133984"/>
                  </a:lnTo>
                  <a:lnTo>
                    <a:pt x="60833" y="133984"/>
                  </a:lnTo>
                  <a:lnTo>
                    <a:pt x="72796" y="110096"/>
                  </a:lnTo>
                  <a:lnTo>
                    <a:pt x="73202" y="103466"/>
                  </a:lnTo>
                  <a:close/>
                </a:path>
                <a:path w="152400" h="177800">
                  <a:moveTo>
                    <a:pt x="152001" y="166598"/>
                  </a:moveTo>
                  <a:lnTo>
                    <a:pt x="54267" y="166598"/>
                  </a:lnTo>
                  <a:lnTo>
                    <a:pt x="57619" y="166877"/>
                  </a:lnTo>
                  <a:lnTo>
                    <a:pt x="63817" y="167970"/>
                  </a:lnTo>
                  <a:lnTo>
                    <a:pt x="71856" y="169951"/>
                  </a:lnTo>
                  <a:lnTo>
                    <a:pt x="84836" y="173380"/>
                  </a:lnTo>
                  <a:lnTo>
                    <a:pt x="92031" y="175071"/>
                  </a:lnTo>
                  <a:lnTo>
                    <a:pt x="98817" y="176277"/>
                  </a:lnTo>
                  <a:lnTo>
                    <a:pt x="105190" y="177000"/>
                  </a:lnTo>
                  <a:lnTo>
                    <a:pt x="111150" y="177241"/>
                  </a:lnTo>
                  <a:lnTo>
                    <a:pt x="118173" y="177241"/>
                  </a:lnTo>
                  <a:lnTo>
                    <a:pt x="124739" y="176504"/>
                  </a:lnTo>
                  <a:lnTo>
                    <a:pt x="136982" y="173545"/>
                  </a:lnTo>
                  <a:lnTo>
                    <a:pt x="144081" y="170853"/>
                  </a:lnTo>
                  <a:lnTo>
                    <a:pt x="152171" y="166954"/>
                  </a:lnTo>
                  <a:lnTo>
                    <a:pt x="152001" y="166598"/>
                  </a:lnTo>
                  <a:close/>
                </a:path>
                <a:path w="152400" h="177800">
                  <a:moveTo>
                    <a:pt x="135521" y="132118"/>
                  </a:moveTo>
                  <a:lnTo>
                    <a:pt x="130124" y="134454"/>
                  </a:lnTo>
                  <a:lnTo>
                    <a:pt x="125780" y="135991"/>
                  </a:lnTo>
                  <a:lnTo>
                    <a:pt x="119176" y="137477"/>
                  </a:lnTo>
                  <a:lnTo>
                    <a:pt x="115277" y="137845"/>
                  </a:lnTo>
                  <a:lnTo>
                    <a:pt x="138259" y="137845"/>
                  </a:lnTo>
                  <a:lnTo>
                    <a:pt x="135521" y="132118"/>
                  </a:lnTo>
                  <a:close/>
                </a:path>
                <a:path w="152400" h="177800">
                  <a:moveTo>
                    <a:pt x="76758" y="132460"/>
                  </a:moveTo>
                  <a:lnTo>
                    <a:pt x="69329" y="132460"/>
                  </a:lnTo>
                  <a:lnTo>
                    <a:pt x="65405" y="132968"/>
                  </a:lnTo>
                  <a:lnTo>
                    <a:pt x="60833" y="133984"/>
                  </a:lnTo>
                  <a:lnTo>
                    <a:pt x="85363" y="133984"/>
                  </a:lnTo>
                  <a:lnTo>
                    <a:pt x="82181" y="133248"/>
                  </a:lnTo>
                  <a:lnTo>
                    <a:pt x="76758" y="132460"/>
                  </a:lnTo>
                  <a:close/>
                </a:path>
                <a:path w="152400" h="177800">
                  <a:moveTo>
                    <a:pt x="106006" y="75526"/>
                  </a:moveTo>
                  <a:lnTo>
                    <a:pt x="0" y="75526"/>
                  </a:lnTo>
                  <a:lnTo>
                    <a:pt x="0" y="103466"/>
                  </a:lnTo>
                  <a:lnTo>
                    <a:pt x="106006" y="103466"/>
                  </a:lnTo>
                  <a:lnTo>
                    <a:pt x="106006" y="75526"/>
                  </a:lnTo>
                  <a:close/>
                </a:path>
                <a:path w="152400" h="177800">
                  <a:moveTo>
                    <a:pt x="77609" y="0"/>
                  </a:moveTo>
                  <a:lnTo>
                    <a:pt x="35483" y="8286"/>
                  </a:lnTo>
                  <a:lnTo>
                    <a:pt x="12750" y="41279"/>
                  </a:lnTo>
                  <a:lnTo>
                    <a:pt x="12242" y="48399"/>
                  </a:lnTo>
                  <a:lnTo>
                    <a:pt x="12242" y="52069"/>
                  </a:lnTo>
                  <a:lnTo>
                    <a:pt x="18237" y="75526"/>
                  </a:lnTo>
                  <a:lnTo>
                    <a:pt x="68922" y="75526"/>
                  </a:lnTo>
                  <a:lnTo>
                    <a:pt x="65475" y="65239"/>
                  </a:lnTo>
                  <a:lnTo>
                    <a:pt x="63614" y="59220"/>
                  </a:lnTo>
                  <a:lnTo>
                    <a:pt x="62471" y="53835"/>
                  </a:lnTo>
                  <a:lnTo>
                    <a:pt x="62285" y="52069"/>
                  </a:lnTo>
                  <a:lnTo>
                    <a:pt x="62179" y="42710"/>
                  </a:lnTo>
                  <a:lnTo>
                    <a:pt x="63652" y="38506"/>
                  </a:lnTo>
                  <a:lnTo>
                    <a:pt x="69532" y="32575"/>
                  </a:lnTo>
                  <a:lnTo>
                    <a:pt x="73367" y="31102"/>
                  </a:lnTo>
                  <a:lnTo>
                    <a:pt x="138989" y="31102"/>
                  </a:lnTo>
                  <a:lnTo>
                    <a:pt x="135704" y="24972"/>
                  </a:lnTo>
                  <a:lnTo>
                    <a:pt x="104271" y="2528"/>
                  </a:lnTo>
                  <a:lnTo>
                    <a:pt x="87589" y="280"/>
                  </a:lnTo>
                  <a:lnTo>
                    <a:pt x="77609" y="0"/>
                  </a:lnTo>
                  <a:close/>
                </a:path>
                <a:path w="152400" h="177800">
                  <a:moveTo>
                    <a:pt x="138989" y="31102"/>
                  </a:moveTo>
                  <a:lnTo>
                    <a:pt x="82016" y="31102"/>
                  </a:lnTo>
                  <a:lnTo>
                    <a:pt x="85509" y="32461"/>
                  </a:lnTo>
                  <a:lnTo>
                    <a:pt x="91630" y="37922"/>
                  </a:lnTo>
                  <a:lnTo>
                    <a:pt x="94335" y="43459"/>
                  </a:lnTo>
                  <a:lnTo>
                    <a:pt x="96710" y="51790"/>
                  </a:lnTo>
                  <a:lnTo>
                    <a:pt x="143471" y="44780"/>
                  </a:lnTo>
                  <a:lnTo>
                    <a:pt x="141548" y="37626"/>
                  </a:lnTo>
                  <a:lnTo>
                    <a:pt x="138989" y="31102"/>
                  </a:lnTo>
                  <a:close/>
                </a:path>
              </a:pathLst>
            </a:custGeom>
            <a:solidFill>
              <a:srgbClr val="E5F2ED"/>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25" name="object 39"/>
            <p:cNvSpPr/>
            <p:nvPr/>
          </p:nvSpPr>
          <p:spPr>
            <a:xfrm>
              <a:off x="6842481" y="4965832"/>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26" name="object 40"/>
            <p:cNvSpPr/>
            <p:nvPr/>
          </p:nvSpPr>
          <p:spPr>
            <a:xfrm>
              <a:off x="6842481" y="4965832"/>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27" name="object 41"/>
            <p:cNvSpPr/>
            <p:nvPr/>
          </p:nvSpPr>
          <p:spPr>
            <a:xfrm>
              <a:off x="6842481" y="4908589"/>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28" name="object 42"/>
            <p:cNvSpPr/>
            <p:nvPr/>
          </p:nvSpPr>
          <p:spPr>
            <a:xfrm>
              <a:off x="6842481" y="4908589"/>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29" name="object 43"/>
            <p:cNvSpPr/>
            <p:nvPr/>
          </p:nvSpPr>
          <p:spPr>
            <a:xfrm>
              <a:off x="6842481" y="4851349"/>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30" name="object 44"/>
            <p:cNvSpPr/>
            <p:nvPr/>
          </p:nvSpPr>
          <p:spPr>
            <a:xfrm>
              <a:off x="6842481" y="4851349"/>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31" name="object 45"/>
            <p:cNvSpPr/>
            <p:nvPr/>
          </p:nvSpPr>
          <p:spPr>
            <a:xfrm>
              <a:off x="6973550" y="4877220"/>
              <a:ext cx="82461" cy="96205"/>
            </a:xfrm>
            <a:custGeom>
              <a:avLst/>
              <a:gdLst/>
              <a:ahLst/>
              <a:cxnLst/>
              <a:rect l="l" t="t" r="r" b="b"/>
              <a:pathLst>
                <a:path w="152400" h="177800">
                  <a:moveTo>
                    <a:pt x="73202" y="103466"/>
                  </a:moveTo>
                  <a:lnTo>
                    <a:pt x="25463" y="103466"/>
                  </a:lnTo>
                  <a:lnTo>
                    <a:pt x="25704" y="108102"/>
                  </a:lnTo>
                  <a:lnTo>
                    <a:pt x="25704" y="108724"/>
                  </a:lnTo>
                  <a:lnTo>
                    <a:pt x="24097" y="117554"/>
                  </a:lnTo>
                  <a:lnTo>
                    <a:pt x="19277" y="126384"/>
                  </a:lnTo>
                  <a:lnTo>
                    <a:pt x="11244" y="135213"/>
                  </a:lnTo>
                  <a:lnTo>
                    <a:pt x="0" y="144043"/>
                  </a:lnTo>
                  <a:lnTo>
                    <a:pt x="15786" y="177241"/>
                  </a:lnTo>
                  <a:lnTo>
                    <a:pt x="25130" y="172588"/>
                  </a:lnTo>
                  <a:lnTo>
                    <a:pt x="34058" y="169262"/>
                  </a:lnTo>
                  <a:lnTo>
                    <a:pt x="42571" y="167264"/>
                  </a:lnTo>
                  <a:lnTo>
                    <a:pt x="50673" y="166598"/>
                  </a:lnTo>
                  <a:lnTo>
                    <a:pt x="152001" y="166598"/>
                  </a:lnTo>
                  <a:lnTo>
                    <a:pt x="138259" y="137845"/>
                  </a:lnTo>
                  <a:lnTo>
                    <a:pt x="105321" y="137845"/>
                  </a:lnTo>
                  <a:lnTo>
                    <a:pt x="98018" y="136829"/>
                  </a:lnTo>
                  <a:lnTo>
                    <a:pt x="85363" y="133985"/>
                  </a:lnTo>
                  <a:lnTo>
                    <a:pt x="60833" y="133985"/>
                  </a:lnTo>
                  <a:lnTo>
                    <a:pt x="72796" y="110096"/>
                  </a:lnTo>
                  <a:lnTo>
                    <a:pt x="73202" y="103466"/>
                  </a:lnTo>
                  <a:close/>
                </a:path>
                <a:path w="152400" h="177800">
                  <a:moveTo>
                    <a:pt x="152001" y="166598"/>
                  </a:moveTo>
                  <a:lnTo>
                    <a:pt x="54267" y="166598"/>
                  </a:lnTo>
                  <a:lnTo>
                    <a:pt x="57619" y="166878"/>
                  </a:lnTo>
                  <a:lnTo>
                    <a:pt x="63817" y="167970"/>
                  </a:lnTo>
                  <a:lnTo>
                    <a:pt x="71856" y="169951"/>
                  </a:lnTo>
                  <a:lnTo>
                    <a:pt x="84836" y="173380"/>
                  </a:lnTo>
                  <a:lnTo>
                    <a:pt x="92031" y="175071"/>
                  </a:lnTo>
                  <a:lnTo>
                    <a:pt x="98817" y="176277"/>
                  </a:lnTo>
                  <a:lnTo>
                    <a:pt x="105190" y="177000"/>
                  </a:lnTo>
                  <a:lnTo>
                    <a:pt x="111150" y="177241"/>
                  </a:lnTo>
                  <a:lnTo>
                    <a:pt x="118173" y="177241"/>
                  </a:lnTo>
                  <a:lnTo>
                    <a:pt x="124739" y="176504"/>
                  </a:lnTo>
                  <a:lnTo>
                    <a:pt x="136982" y="173545"/>
                  </a:lnTo>
                  <a:lnTo>
                    <a:pt x="144081" y="170853"/>
                  </a:lnTo>
                  <a:lnTo>
                    <a:pt x="152171" y="166954"/>
                  </a:lnTo>
                  <a:lnTo>
                    <a:pt x="152001" y="166598"/>
                  </a:lnTo>
                  <a:close/>
                </a:path>
                <a:path w="152400" h="177800">
                  <a:moveTo>
                    <a:pt x="135521" y="132118"/>
                  </a:moveTo>
                  <a:lnTo>
                    <a:pt x="130124" y="134454"/>
                  </a:lnTo>
                  <a:lnTo>
                    <a:pt x="125780" y="135991"/>
                  </a:lnTo>
                  <a:lnTo>
                    <a:pt x="119176" y="137477"/>
                  </a:lnTo>
                  <a:lnTo>
                    <a:pt x="115277" y="137845"/>
                  </a:lnTo>
                  <a:lnTo>
                    <a:pt x="138259" y="137845"/>
                  </a:lnTo>
                  <a:lnTo>
                    <a:pt x="135521" y="132118"/>
                  </a:lnTo>
                  <a:close/>
                </a:path>
                <a:path w="152400" h="177800">
                  <a:moveTo>
                    <a:pt x="76758" y="132461"/>
                  </a:moveTo>
                  <a:lnTo>
                    <a:pt x="69329" y="132461"/>
                  </a:lnTo>
                  <a:lnTo>
                    <a:pt x="65405" y="132969"/>
                  </a:lnTo>
                  <a:lnTo>
                    <a:pt x="60833" y="133985"/>
                  </a:lnTo>
                  <a:lnTo>
                    <a:pt x="85363" y="133985"/>
                  </a:lnTo>
                  <a:lnTo>
                    <a:pt x="82181" y="133248"/>
                  </a:lnTo>
                  <a:lnTo>
                    <a:pt x="76758" y="132461"/>
                  </a:lnTo>
                  <a:close/>
                </a:path>
                <a:path w="152400" h="177800">
                  <a:moveTo>
                    <a:pt x="106006" y="75526"/>
                  </a:moveTo>
                  <a:lnTo>
                    <a:pt x="0" y="75526"/>
                  </a:lnTo>
                  <a:lnTo>
                    <a:pt x="0" y="103466"/>
                  </a:lnTo>
                  <a:lnTo>
                    <a:pt x="106006" y="103466"/>
                  </a:lnTo>
                  <a:lnTo>
                    <a:pt x="106006" y="75526"/>
                  </a:lnTo>
                  <a:close/>
                </a:path>
                <a:path w="152400" h="177800">
                  <a:moveTo>
                    <a:pt x="77609" y="0"/>
                  </a:moveTo>
                  <a:lnTo>
                    <a:pt x="35483" y="8286"/>
                  </a:lnTo>
                  <a:lnTo>
                    <a:pt x="12750" y="41279"/>
                  </a:lnTo>
                  <a:lnTo>
                    <a:pt x="12242" y="48399"/>
                  </a:lnTo>
                  <a:lnTo>
                    <a:pt x="12242" y="52070"/>
                  </a:lnTo>
                  <a:lnTo>
                    <a:pt x="18237" y="75526"/>
                  </a:lnTo>
                  <a:lnTo>
                    <a:pt x="68922" y="75526"/>
                  </a:lnTo>
                  <a:lnTo>
                    <a:pt x="65475" y="65239"/>
                  </a:lnTo>
                  <a:lnTo>
                    <a:pt x="63614" y="59220"/>
                  </a:lnTo>
                  <a:lnTo>
                    <a:pt x="62471" y="53835"/>
                  </a:lnTo>
                  <a:lnTo>
                    <a:pt x="62285" y="52070"/>
                  </a:lnTo>
                  <a:lnTo>
                    <a:pt x="62179" y="42710"/>
                  </a:lnTo>
                  <a:lnTo>
                    <a:pt x="63652" y="38506"/>
                  </a:lnTo>
                  <a:lnTo>
                    <a:pt x="69532" y="32575"/>
                  </a:lnTo>
                  <a:lnTo>
                    <a:pt x="73367" y="31102"/>
                  </a:lnTo>
                  <a:lnTo>
                    <a:pt x="138989" y="31102"/>
                  </a:lnTo>
                  <a:lnTo>
                    <a:pt x="135704" y="24972"/>
                  </a:lnTo>
                  <a:lnTo>
                    <a:pt x="104271" y="2528"/>
                  </a:lnTo>
                  <a:lnTo>
                    <a:pt x="87589" y="280"/>
                  </a:lnTo>
                  <a:lnTo>
                    <a:pt x="77609" y="0"/>
                  </a:lnTo>
                  <a:close/>
                </a:path>
                <a:path w="152400" h="177800">
                  <a:moveTo>
                    <a:pt x="138989" y="31102"/>
                  </a:moveTo>
                  <a:lnTo>
                    <a:pt x="82016" y="31102"/>
                  </a:lnTo>
                  <a:lnTo>
                    <a:pt x="85509" y="32461"/>
                  </a:lnTo>
                  <a:lnTo>
                    <a:pt x="91630" y="37922"/>
                  </a:lnTo>
                  <a:lnTo>
                    <a:pt x="94335" y="43459"/>
                  </a:lnTo>
                  <a:lnTo>
                    <a:pt x="96710" y="51790"/>
                  </a:lnTo>
                  <a:lnTo>
                    <a:pt x="143471" y="44780"/>
                  </a:lnTo>
                  <a:lnTo>
                    <a:pt x="141548" y="37626"/>
                  </a:lnTo>
                  <a:lnTo>
                    <a:pt x="138989" y="31102"/>
                  </a:lnTo>
                  <a:close/>
                </a:path>
              </a:pathLst>
            </a:custGeom>
            <a:solidFill>
              <a:srgbClr val="E5F2ED"/>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32" name="object 46"/>
            <p:cNvSpPr/>
            <p:nvPr/>
          </p:nvSpPr>
          <p:spPr>
            <a:xfrm>
              <a:off x="7310768" y="4965832"/>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33" name="object 47"/>
            <p:cNvSpPr/>
            <p:nvPr/>
          </p:nvSpPr>
          <p:spPr>
            <a:xfrm>
              <a:off x="7310768" y="4965832"/>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34" name="object 48"/>
            <p:cNvSpPr/>
            <p:nvPr/>
          </p:nvSpPr>
          <p:spPr>
            <a:xfrm>
              <a:off x="7310768" y="4908589"/>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35" name="object 49"/>
            <p:cNvSpPr/>
            <p:nvPr/>
          </p:nvSpPr>
          <p:spPr>
            <a:xfrm>
              <a:off x="7310768" y="4908589"/>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36" name="object 50"/>
            <p:cNvSpPr/>
            <p:nvPr/>
          </p:nvSpPr>
          <p:spPr>
            <a:xfrm>
              <a:off x="7444836" y="4929987"/>
              <a:ext cx="82461" cy="96205"/>
            </a:xfrm>
            <a:custGeom>
              <a:avLst/>
              <a:gdLst/>
              <a:ahLst/>
              <a:cxnLst/>
              <a:rect l="l" t="t" r="r" b="b"/>
              <a:pathLst>
                <a:path w="152400" h="177800">
                  <a:moveTo>
                    <a:pt x="73202" y="103466"/>
                  </a:moveTo>
                  <a:lnTo>
                    <a:pt x="25463" y="103466"/>
                  </a:lnTo>
                  <a:lnTo>
                    <a:pt x="25704" y="108102"/>
                  </a:lnTo>
                  <a:lnTo>
                    <a:pt x="25704" y="108724"/>
                  </a:lnTo>
                  <a:lnTo>
                    <a:pt x="24097" y="117554"/>
                  </a:lnTo>
                  <a:lnTo>
                    <a:pt x="19277" y="126384"/>
                  </a:lnTo>
                  <a:lnTo>
                    <a:pt x="11244" y="135213"/>
                  </a:lnTo>
                  <a:lnTo>
                    <a:pt x="0" y="144043"/>
                  </a:lnTo>
                  <a:lnTo>
                    <a:pt x="15786" y="177241"/>
                  </a:lnTo>
                  <a:lnTo>
                    <a:pt x="25130" y="172588"/>
                  </a:lnTo>
                  <a:lnTo>
                    <a:pt x="34058" y="169262"/>
                  </a:lnTo>
                  <a:lnTo>
                    <a:pt x="42571" y="167264"/>
                  </a:lnTo>
                  <a:lnTo>
                    <a:pt x="50673" y="166598"/>
                  </a:lnTo>
                  <a:lnTo>
                    <a:pt x="152001" y="166598"/>
                  </a:lnTo>
                  <a:lnTo>
                    <a:pt x="138259" y="137845"/>
                  </a:lnTo>
                  <a:lnTo>
                    <a:pt x="105321" y="137845"/>
                  </a:lnTo>
                  <a:lnTo>
                    <a:pt x="98018" y="136829"/>
                  </a:lnTo>
                  <a:lnTo>
                    <a:pt x="85363" y="133984"/>
                  </a:lnTo>
                  <a:lnTo>
                    <a:pt x="60833" y="133984"/>
                  </a:lnTo>
                  <a:lnTo>
                    <a:pt x="72796" y="110096"/>
                  </a:lnTo>
                  <a:lnTo>
                    <a:pt x="73202" y="103466"/>
                  </a:lnTo>
                  <a:close/>
                </a:path>
                <a:path w="152400" h="177800">
                  <a:moveTo>
                    <a:pt x="152001" y="166598"/>
                  </a:moveTo>
                  <a:lnTo>
                    <a:pt x="54267" y="166598"/>
                  </a:lnTo>
                  <a:lnTo>
                    <a:pt x="57619" y="166877"/>
                  </a:lnTo>
                  <a:lnTo>
                    <a:pt x="63817" y="167970"/>
                  </a:lnTo>
                  <a:lnTo>
                    <a:pt x="71856" y="169951"/>
                  </a:lnTo>
                  <a:lnTo>
                    <a:pt x="84836" y="173380"/>
                  </a:lnTo>
                  <a:lnTo>
                    <a:pt x="92031" y="175071"/>
                  </a:lnTo>
                  <a:lnTo>
                    <a:pt x="98817" y="176277"/>
                  </a:lnTo>
                  <a:lnTo>
                    <a:pt x="105190" y="177000"/>
                  </a:lnTo>
                  <a:lnTo>
                    <a:pt x="111150" y="177241"/>
                  </a:lnTo>
                  <a:lnTo>
                    <a:pt x="118173" y="177241"/>
                  </a:lnTo>
                  <a:lnTo>
                    <a:pt x="124739" y="176504"/>
                  </a:lnTo>
                  <a:lnTo>
                    <a:pt x="136982" y="173545"/>
                  </a:lnTo>
                  <a:lnTo>
                    <a:pt x="144081" y="170853"/>
                  </a:lnTo>
                  <a:lnTo>
                    <a:pt x="152171" y="166954"/>
                  </a:lnTo>
                  <a:lnTo>
                    <a:pt x="152001" y="166598"/>
                  </a:lnTo>
                  <a:close/>
                </a:path>
                <a:path w="152400" h="177800">
                  <a:moveTo>
                    <a:pt x="135521" y="132118"/>
                  </a:moveTo>
                  <a:lnTo>
                    <a:pt x="130124" y="134454"/>
                  </a:lnTo>
                  <a:lnTo>
                    <a:pt x="125780" y="135991"/>
                  </a:lnTo>
                  <a:lnTo>
                    <a:pt x="119176" y="137477"/>
                  </a:lnTo>
                  <a:lnTo>
                    <a:pt x="115277" y="137845"/>
                  </a:lnTo>
                  <a:lnTo>
                    <a:pt x="138259" y="137845"/>
                  </a:lnTo>
                  <a:lnTo>
                    <a:pt x="135521" y="132118"/>
                  </a:lnTo>
                  <a:close/>
                </a:path>
                <a:path w="152400" h="177800">
                  <a:moveTo>
                    <a:pt x="76758" y="132460"/>
                  </a:moveTo>
                  <a:lnTo>
                    <a:pt x="69329" y="132460"/>
                  </a:lnTo>
                  <a:lnTo>
                    <a:pt x="65405" y="132968"/>
                  </a:lnTo>
                  <a:lnTo>
                    <a:pt x="60833" y="133984"/>
                  </a:lnTo>
                  <a:lnTo>
                    <a:pt x="85363" y="133984"/>
                  </a:lnTo>
                  <a:lnTo>
                    <a:pt x="82181" y="133248"/>
                  </a:lnTo>
                  <a:lnTo>
                    <a:pt x="76758" y="132460"/>
                  </a:lnTo>
                  <a:close/>
                </a:path>
                <a:path w="152400" h="177800">
                  <a:moveTo>
                    <a:pt x="106006" y="75526"/>
                  </a:moveTo>
                  <a:lnTo>
                    <a:pt x="0" y="75526"/>
                  </a:lnTo>
                  <a:lnTo>
                    <a:pt x="0" y="103466"/>
                  </a:lnTo>
                  <a:lnTo>
                    <a:pt x="106006" y="103466"/>
                  </a:lnTo>
                  <a:lnTo>
                    <a:pt x="106006" y="75526"/>
                  </a:lnTo>
                  <a:close/>
                </a:path>
                <a:path w="152400" h="177800">
                  <a:moveTo>
                    <a:pt x="77609" y="0"/>
                  </a:moveTo>
                  <a:lnTo>
                    <a:pt x="35483" y="8286"/>
                  </a:lnTo>
                  <a:lnTo>
                    <a:pt x="12750" y="41279"/>
                  </a:lnTo>
                  <a:lnTo>
                    <a:pt x="12242" y="48399"/>
                  </a:lnTo>
                  <a:lnTo>
                    <a:pt x="12242" y="52069"/>
                  </a:lnTo>
                  <a:lnTo>
                    <a:pt x="18237" y="75526"/>
                  </a:lnTo>
                  <a:lnTo>
                    <a:pt x="68922" y="75526"/>
                  </a:lnTo>
                  <a:lnTo>
                    <a:pt x="65475" y="65239"/>
                  </a:lnTo>
                  <a:lnTo>
                    <a:pt x="63614" y="59220"/>
                  </a:lnTo>
                  <a:lnTo>
                    <a:pt x="62471" y="53835"/>
                  </a:lnTo>
                  <a:lnTo>
                    <a:pt x="62285" y="52069"/>
                  </a:lnTo>
                  <a:lnTo>
                    <a:pt x="62179" y="42710"/>
                  </a:lnTo>
                  <a:lnTo>
                    <a:pt x="63652" y="38506"/>
                  </a:lnTo>
                  <a:lnTo>
                    <a:pt x="69532" y="32575"/>
                  </a:lnTo>
                  <a:lnTo>
                    <a:pt x="73367" y="31102"/>
                  </a:lnTo>
                  <a:lnTo>
                    <a:pt x="138989" y="31102"/>
                  </a:lnTo>
                  <a:lnTo>
                    <a:pt x="135704" y="24972"/>
                  </a:lnTo>
                  <a:lnTo>
                    <a:pt x="104271" y="2528"/>
                  </a:lnTo>
                  <a:lnTo>
                    <a:pt x="87589" y="280"/>
                  </a:lnTo>
                  <a:lnTo>
                    <a:pt x="77609" y="0"/>
                  </a:lnTo>
                  <a:close/>
                </a:path>
                <a:path w="152400" h="177800">
                  <a:moveTo>
                    <a:pt x="138989" y="31102"/>
                  </a:moveTo>
                  <a:lnTo>
                    <a:pt x="82016" y="31102"/>
                  </a:lnTo>
                  <a:lnTo>
                    <a:pt x="85509" y="32461"/>
                  </a:lnTo>
                  <a:lnTo>
                    <a:pt x="91630" y="37922"/>
                  </a:lnTo>
                  <a:lnTo>
                    <a:pt x="94335" y="43459"/>
                  </a:lnTo>
                  <a:lnTo>
                    <a:pt x="96710" y="51790"/>
                  </a:lnTo>
                  <a:lnTo>
                    <a:pt x="143471" y="44780"/>
                  </a:lnTo>
                  <a:lnTo>
                    <a:pt x="141548" y="37626"/>
                  </a:lnTo>
                  <a:lnTo>
                    <a:pt x="138989" y="31102"/>
                  </a:lnTo>
                  <a:close/>
                </a:path>
              </a:pathLst>
            </a:custGeom>
            <a:solidFill>
              <a:srgbClr val="E5F2ED"/>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37" name="object 51"/>
            <p:cNvSpPr/>
            <p:nvPr/>
          </p:nvSpPr>
          <p:spPr>
            <a:xfrm>
              <a:off x="5431076" y="4222398"/>
              <a:ext cx="344136" cy="896677"/>
            </a:xfrm>
            <a:prstGeom prst="rect">
              <a:avLst/>
            </a:prstGeom>
            <a:blipFill>
              <a:blip r:embed="rId3" cstate="print"/>
              <a:stretch>
                <a:fillRect/>
              </a:stretch>
            </a:blip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38" name="object 52"/>
            <p:cNvSpPr/>
            <p:nvPr/>
          </p:nvSpPr>
          <p:spPr>
            <a:xfrm>
              <a:off x="5899364" y="3028499"/>
              <a:ext cx="344136" cy="2090574"/>
            </a:xfrm>
            <a:prstGeom prst="rect">
              <a:avLst/>
            </a:prstGeom>
            <a:blipFill>
              <a:blip r:embed="rId4" cstate="print"/>
              <a:stretch>
                <a:fillRect/>
              </a:stretch>
            </a:blip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39" name="object 53"/>
            <p:cNvSpPr txBox="1"/>
            <p:nvPr/>
          </p:nvSpPr>
          <p:spPr>
            <a:xfrm>
              <a:off x="4877391" y="5210617"/>
              <a:ext cx="478619" cy="758871"/>
            </a:xfrm>
            <a:prstGeom prst="rect">
              <a:avLst/>
            </a:prstGeom>
          </p:spPr>
          <p:txBody>
            <a:bodyPr vert="horz" wrap="square" lIns="0" tIns="13744" rIns="0" bIns="0" rtlCol="0">
              <a:spAutoFit/>
            </a:bodyPr>
            <a:lstStyle/>
            <a:p>
              <a:pPr marR="2749" algn="ctr">
                <a:tabLst>
                  <a:tab pos="598837" algn="l"/>
                </a:tabLst>
              </a:pPr>
              <a:r>
                <a:rPr sz="1200" dirty="0">
                  <a:solidFill>
                    <a:schemeClr val="accent1"/>
                  </a:solidFill>
                </a:rPr>
                <a:t>Social</a:t>
              </a:r>
              <a:r>
                <a:rPr lang="en-GB" sz="1200" dirty="0">
                  <a:solidFill>
                    <a:schemeClr val="accent1"/>
                  </a:solidFill>
                </a:rPr>
                <a:t> </a:t>
              </a:r>
              <a:r>
                <a:rPr sz="1200" dirty="0">
                  <a:solidFill>
                    <a:schemeClr val="accent1"/>
                  </a:solidFill>
                </a:rPr>
                <a:t>care funded community  by local</a:t>
              </a:r>
              <a:r>
                <a:rPr lang="en-GB" sz="1200" dirty="0">
                  <a:solidFill>
                    <a:schemeClr val="accent1"/>
                  </a:solidFill>
                </a:rPr>
                <a:t> </a:t>
              </a:r>
              <a:r>
                <a:rPr sz="1200" dirty="0">
                  <a:solidFill>
                    <a:schemeClr val="accent1"/>
                  </a:solidFill>
                </a:rPr>
                <a:t>authorities*</a:t>
              </a:r>
            </a:p>
          </p:txBody>
        </p:sp>
        <p:sp>
          <p:nvSpPr>
            <p:cNvPr id="142" name="object 56"/>
            <p:cNvSpPr/>
            <p:nvPr/>
          </p:nvSpPr>
          <p:spPr>
            <a:xfrm>
              <a:off x="4956539" y="5174460"/>
              <a:ext cx="2722585" cy="0"/>
            </a:xfrm>
            <a:custGeom>
              <a:avLst/>
              <a:gdLst/>
              <a:ahLst/>
              <a:cxnLst/>
              <a:rect l="l" t="t" r="r" b="b"/>
              <a:pathLst>
                <a:path w="5031740">
                  <a:moveTo>
                    <a:pt x="0" y="0"/>
                  </a:moveTo>
                  <a:lnTo>
                    <a:pt x="5031333" y="0"/>
                  </a:lnTo>
                </a:path>
              </a:pathLst>
            </a:custGeom>
            <a:ln w="12090">
              <a:solidFill>
                <a:srgbClr val="FFFFFF"/>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44" name="object 58"/>
            <p:cNvSpPr/>
            <p:nvPr/>
          </p:nvSpPr>
          <p:spPr>
            <a:xfrm>
              <a:off x="5438162" y="4173603"/>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45" name="object 59"/>
            <p:cNvSpPr/>
            <p:nvPr/>
          </p:nvSpPr>
          <p:spPr>
            <a:xfrm>
              <a:off x="5438162" y="4173603"/>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46" name="object 60"/>
            <p:cNvSpPr/>
            <p:nvPr/>
          </p:nvSpPr>
          <p:spPr>
            <a:xfrm>
              <a:off x="5437618" y="4117776"/>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47" name="object 61"/>
            <p:cNvSpPr/>
            <p:nvPr/>
          </p:nvSpPr>
          <p:spPr>
            <a:xfrm>
              <a:off x="5437618" y="4117776"/>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48" name="object 62"/>
            <p:cNvSpPr/>
            <p:nvPr/>
          </p:nvSpPr>
          <p:spPr>
            <a:xfrm>
              <a:off x="5438162" y="4062439"/>
              <a:ext cx="331218" cy="146024"/>
            </a:xfrm>
            <a:custGeom>
              <a:avLst/>
              <a:gdLst/>
              <a:ahLst/>
              <a:cxnLst/>
              <a:rect l="l" t="t" r="r" b="b"/>
              <a:pathLst>
                <a:path w="612140" h="269875">
                  <a:moveTo>
                    <a:pt x="305917" y="0"/>
                  </a:move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close/>
                </a:path>
              </a:pathLst>
            </a:custGeom>
            <a:solidFill>
              <a:srgbClr val="BD1173"/>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49" name="object 63"/>
            <p:cNvSpPr/>
            <p:nvPr/>
          </p:nvSpPr>
          <p:spPr>
            <a:xfrm>
              <a:off x="5438162" y="4062439"/>
              <a:ext cx="331218" cy="146024"/>
            </a:xfrm>
            <a:custGeom>
              <a:avLst/>
              <a:gdLst/>
              <a:ahLst/>
              <a:cxnLst/>
              <a:rect l="l" t="t" r="r" b="b"/>
              <a:pathLst>
                <a:path w="612140" h="269875">
                  <a:moveTo>
                    <a:pt x="305917" y="269836"/>
                  </a:moveTo>
                  <a:lnTo>
                    <a:pt x="367572" y="267095"/>
                  </a:lnTo>
                  <a:lnTo>
                    <a:pt x="424997" y="259234"/>
                  </a:lnTo>
                  <a:lnTo>
                    <a:pt x="476962" y="246795"/>
                  </a:lnTo>
                  <a:lnTo>
                    <a:pt x="522236" y="230320"/>
                  </a:lnTo>
                  <a:lnTo>
                    <a:pt x="559591" y="210352"/>
                  </a:lnTo>
                  <a:lnTo>
                    <a:pt x="605620" y="162106"/>
                  </a:lnTo>
                  <a:lnTo>
                    <a:pt x="611835" y="134912"/>
                  </a:lnTo>
                  <a:lnTo>
                    <a:pt x="605620" y="107722"/>
                  </a:lnTo>
                  <a:lnTo>
                    <a:pt x="559591" y="59481"/>
                  </a:lnTo>
                  <a:lnTo>
                    <a:pt x="522236" y="39514"/>
                  </a:lnTo>
                  <a:lnTo>
                    <a:pt x="476962" y="23040"/>
                  </a:lnTo>
                  <a:lnTo>
                    <a:pt x="424997" y="10601"/>
                  </a:lnTo>
                  <a:lnTo>
                    <a:pt x="367572" y="2740"/>
                  </a:lnTo>
                  <a:lnTo>
                    <a:pt x="305917" y="0"/>
                  </a:lnTo>
                  <a:lnTo>
                    <a:pt x="244262" y="2740"/>
                  </a:lnTo>
                  <a:lnTo>
                    <a:pt x="186837" y="10601"/>
                  </a:lnTo>
                  <a:lnTo>
                    <a:pt x="134873" y="23040"/>
                  </a:lnTo>
                  <a:lnTo>
                    <a:pt x="89598" y="39514"/>
                  </a:lnTo>
                  <a:lnTo>
                    <a:pt x="52244" y="59481"/>
                  </a:lnTo>
                  <a:lnTo>
                    <a:pt x="6214" y="107722"/>
                  </a:lnTo>
                  <a:lnTo>
                    <a:pt x="0" y="134912"/>
                  </a:lnTo>
                  <a:lnTo>
                    <a:pt x="6214" y="162106"/>
                  </a:lnTo>
                  <a:lnTo>
                    <a:pt x="52244" y="210352"/>
                  </a:lnTo>
                  <a:lnTo>
                    <a:pt x="89598" y="230320"/>
                  </a:lnTo>
                  <a:lnTo>
                    <a:pt x="134873" y="246795"/>
                  </a:lnTo>
                  <a:lnTo>
                    <a:pt x="186837" y="259234"/>
                  </a:lnTo>
                  <a:lnTo>
                    <a:pt x="244262" y="267095"/>
                  </a:lnTo>
                  <a:lnTo>
                    <a:pt x="305917" y="269836"/>
                  </a:lnTo>
                  <a:close/>
                </a:path>
              </a:pathLst>
            </a:custGeom>
            <a:ln w="24180">
              <a:solidFill>
                <a:srgbClr val="E9C3D7"/>
              </a:solidFill>
            </a:ln>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50" name="object 64"/>
            <p:cNvSpPr/>
            <p:nvPr/>
          </p:nvSpPr>
          <p:spPr>
            <a:xfrm>
              <a:off x="5567248" y="4079877"/>
              <a:ext cx="82461" cy="96205"/>
            </a:xfrm>
            <a:custGeom>
              <a:avLst/>
              <a:gdLst/>
              <a:ahLst/>
              <a:cxnLst/>
              <a:rect l="l" t="t" r="r" b="b"/>
              <a:pathLst>
                <a:path w="152400" h="177800">
                  <a:moveTo>
                    <a:pt x="73202" y="103466"/>
                  </a:moveTo>
                  <a:lnTo>
                    <a:pt x="25463" y="103466"/>
                  </a:lnTo>
                  <a:lnTo>
                    <a:pt x="25704" y="108102"/>
                  </a:lnTo>
                  <a:lnTo>
                    <a:pt x="25704" y="108724"/>
                  </a:lnTo>
                  <a:lnTo>
                    <a:pt x="24097" y="117554"/>
                  </a:lnTo>
                  <a:lnTo>
                    <a:pt x="19277" y="126384"/>
                  </a:lnTo>
                  <a:lnTo>
                    <a:pt x="11244" y="135213"/>
                  </a:lnTo>
                  <a:lnTo>
                    <a:pt x="0" y="144043"/>
                  </a:lnTo>
                  <a:lnTo>
                    <a:pt x="15786" y="177241"/>
                  </a:lnTo>
                  <a:lnTo>
                    <a:pt x="25130" y="172588"/>
                  </a:lnTo>
                  <a:lnTo>
                    <a:pt x="34058" y="169262"/>
                  </a:lnTo>
                  <a:lnTo>
                    <a:pt x="42571" y="167264"/>
                  </a:lnTo>
                  <a:lnTo>
                    <a:pt x="50673" y="166598"/>
                  </a:lnTo>
                  <a:lnTo>
                    <a:pt x="152001" y="166598"/>
                  </a:lnTo>
                  <a:lnTo>
                    <a:pt x="138259" y="137845"/>
                  </a:lnTo>
                  <a:lnTo>
                    <a:pt x="105321" y="137845"/>
                  </a:lnTo>
                  <a:lnTo>
                    <a:pt x="98018" y="136829"/>
                  </a:lnTo>
                  <a:lnTo>
                    <a:pt x="85363" y="133985"/>
                  </a:lnTo>
                  <a:lnTo>
                    <a:pt x="60833" y="133985"/>
                  </a:lnTo>
                  <a:lnTo>
                    <a:pt x="72796" y="110096"/>
                  </a:lnTo>
                  <a:lnTo>
                    <a:pt x="73202" y="103466"/>
                  </a:lnTo>
                  <a:close/>
                </a:path>
                <a:path w="152400" h="177800">
                  <a:moveTo>
                    <a:pt x="152001" y="166598"/>
                  </a:moveTo>
                  <a:lnTo>
                    <a:pt x="54267" y="166598"/>
                  </a:lnTo>
                  <a:lnTo>
                    <a:pt x="57619" y="166878"/>
                  </a:lnTo>
                  <a:lnTo>
                    <a:pt x="63817" y="167970"/>
                  </a:lnTo>
                  <a:lnTo>
                    <a:pt x="71856" y="169951"/>
                  </a:lnTo>
                  <a:lnTo>
                    <a:pt x="84836" y="173380"/>
                  </a:lnTo>
                  <a:lnTo>
                    <a:pt x="92031" y="175071"/>
                  </a:lnTo>
                  <a:lnTo>
                    <a:pt x="98817" y="176277"/>
                  </a:lnTo>
                  <a:lnTo>
                    <a:pt x="105190" y="177000"/>
                  </a:lnTo>
                  <a:lnTo>
                    <a:pt x="111150" y="177241"/>
                  </a:lnTo>
                  <a:lnTo>
                    <a:pt x="118173" y="177241"/>
                  </a:lnTo>
                  <a:lnTo>
                    <a:pt x="124739" y="176504"/>
                  </a:lnTo>
                  <a:lnTo>
                    <a:pt x="136982" y="173545"/>
                  </a:lnTo>
                  <a:lnTo>
                    <a:pt x="144081" y="170853"/>
                  </a:lnTo>
                  <a:lnTo>
                    <a:pt x="152171" y="166954"/>
                  </a:lnTo>
                  <a:lnTo>
                    <a:pt x="152001" y="166598"/>
                  </a:lnTo>
                  <a:close/>
                </a:path>
                <a:path w="152400" h="177800">
                  <a:moveTo>
                    <a:pt x="135521" y="132118"/>
                  </a:moveTo>
                  <a:lnTo>
                    <a:pt x="130124" y="134454"/>
                  </a:lnTo>
                  <a:lnTo>
                    <a:pt x="125780" y="135991"/>
                  </a:lnTo>
                  <a:lnTo>
                    <a:pt x="119176" y="137477"/>
                  </a:lnTo>
                  <a:lnTo>
                    <a:pt x="115277" y="137845"/>
                  </a:lnTo>
                  <a:lnTo>
                    <a:pt x="138259" y="137845"/>
                  </a:lnTo>
                  <a:lnTo>
                    <a:pt x="135521" y="132118"/>
                  </a:lnTo>
                  <a:close/>
                </a:path>
                <a:path w="152400" h="177800">
                  <a:moveTo>
                    <a:pt x="76758" y="132461"/>
                  </a:moveTo>
                  <a:lnTo>
                    <a:pt x="69329" y="132461"/>
                  </a:lnTo>
                  <a:lnTo>
                    <a:pt x="65405" y="132969"/>
                  </a:lnTo>
                  <a:lnTo>
                    <a:pt x="60833" y="133985"/>
                  </a:lnTo>
                  <a:lnTo>
                    <a:pt x="85363" y="133985"/>
                  </a:lnTo>
                  <a:lnTo>
                    <a:pt x="82181" y="133248"/>
                  </a:lnTo>
                  <a:lnTo>
                    <a:pt x="76758" y="132461"/>
                  </a:lnTo>
                  <a:close/>
                </a:path>
                <a:path w="152400" h="177800">
                  <a:moveTo>
                    <a:pt x="106006" y="75526"/>
                  </a:moveTo>
                  <a:lnTo>
                    <a:pt x="0" y="75526"/>
                  </a:lnTo>
                  <a:lnTo>
                    <a:pt x="0" y="103466"/>
                  </a:lnTo>
                  <a:lnTo>
                    <a:pt x="106006" y="103466"/>
                  </a:lnTo>
                  <a:lnTo>
                    <a:pt x="106006" y="75526"/>
                  </a:lnTo>
                  <a:close/>
                </a:path>
                <a:path w="152400" h="177800">
                  <a:moveTo>
                    <a:pt x="77609" y="0"/>
                  </a:moveTo>
                  <a:lnTo>
                    <a:pt x="35483" y="8286"/>
                  </a:lnTo>
                  <a:lnTo>
                    <a:pt x="12750" y="41279"/>
                  </a:lnTo>
                  <a:lnTo>
                    <a:pt x="12242" y="48399"/>
                  </a:lnTo>
                  <a:lnTo>
                    <a:pt x="12242" y="52070"/>
                  </a:lnTo>
                  <a:lnTo>
                    <a:pt x="18237" y="75526"/>
                  </a:lnTo>
                  <a:lnTo>
                    <a:pt x="68922" y="75526"/>
                  </a:lnTo>
                  <a:lnTo>
                    <a:pt x="65475" y="65239"/>
                  </a:lnTo>
                  <a:lnTo>
                    <a:pt x="63614" y="59220"/>
                  </a:lnTo>
                  <a:lnTo>
                    <a:pt x="62471" y="53835"/>
                  </a:lnTo>
                  <a:lnTo>
                    <a:pt x="62285" y="52070"/>
                  </a:lnTo>
                  <a:lnTo>
                    <a:pt x="62179" y="42710"/>
                  </a:lnTo>
                  <a:lnTo>
                    <a:pt x="63652" y="38506"/>
                  </a:lnTo>
                  <a:lnTo>
                    <a:pt x="69532" y="32575"/>
                  </a:lnTo>
                  <a:lnTo>
                    <a:pt x="73367" y="31102"/>
                  </a:lnTo>
                  <a:lnTo>
                    <a:pt x="138989" y="31102"/>
                  </a:lnTo>
                  <a:lnTo>
                    <a:pt x="135704" y="24972"/>
                  </a:lnTo>
                  <a:lnTo>
                    <a:pt x="104271" y="2528"/>
                  </a:lnTo>
                  <a:lnTo>
                    <a:pt x="87589" y="280"/>
                  </a:lnTo>
                  <a:lnTo>
                    <a:pt x="77609" y="0"/>
                  </a:lnTo>
                  <a:close/>
                </a:path>
                <a:path w="152400" h="177800">
                  <a:moveTo>
                    <a:pt x="138989" y="31102"/>
                  </a:moveTo>
                  <a:lnTo>
                    <a:pt x="82016" y="31102"/>
                  </a:lnTo>
                  <a:lnTo>
                    <a:pt x="85509" y="32461"/>
                  </a:lnTo>
                  <a:lnTo>
                    <a:pt x="91630" y="37922"/>
                  </a:lnTo>
                  <a:lnTo>
                    <a:pt x="94335" y="43459"/>
                  </a:lnTo>
                  <a:lnTo>
                    <a:pt x="96710" y="51790"/>
                  </a:lnTo>
                  <a:lnTo>
                    <a:pt x="143471" y="44780"/>
                  </a:lnTo>
                  <a:lnTo>
                    <a:pt x="141548" y="37626"/>
                  </a:lnTo>
                  <a:lnTo>
                    <a:pt x="138989" y="31102"/>
                  </a:lnTo>
                  <a:close/>
                </a:path>
              </a:pathLst>
            </a:custGeom>
            <a:solidFill>
              <a:srgbClr val="E5F2ED"/>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51" name="Rectangle 150"/>
            <p:cNvSpPr/>
            <p:nvPr/>
          </p:nvSpPr>
          <p:spPr>
            <a:xfrm>
              <a:off x="6918310" y="1929801"/>
              <a:ext cx="696216" cy="635488"/>
            </a:xfrm>
            <a:prstGeom prst="rect">
              <a:avLst/>
            </a:prstGeom>
          </p:spPr>
          <p:txBody>
            <a:bodyPr wrap="square">
              <a:spAutoFit/>
            </a:bodyPr>
            <a:lstStyle/>
            <a:p>
              <a:pPr marR="2749" indent="12025" algn="ctr"/>
              <a:r>
                <a:rPr lang="en-GB" sz="1200" dirty="0">
                  <a:solidFill>
                    <a:schemeClr val="accent1"/>
                  </a:solidFill>
                </a:rPr>
                <a:t>More than</a:t>
              </a:r>
            </a:p>
            <a:p>
              <a:pPr marR="2749" indent="12025" algn="ctr"/>
              <a:r>
                <a:rPr lang="en-GB" sz="2100" b="1" dirty="0">
                  <a:solidFill>
                    <a:schemeClr val="accent1"/>
                  </a:solidFill>
                </a:rPr>
                <a:t>335</a:t>
              </a:r>
            </a:p>
            <a:p>
              <a:pPr marR="2749" indent="12025" algn="ctr"/>
              <a:r>
                <a:rPr lang="en-GB" sz="1200" dirty="0">
                  <a:solidFill>
                    <a:schemeClr val="accent1"/>
                  </a:solidFill>
                </a:rPr>
                <a:t>pharmacies</a:t>
              </a:r>
            </a:p>
          </p:txBody>
        </p:sp>
        <p:sp>
          <p:nvSpPr>
            <p:cNvPr id="155" name="object 53"/>
            <p:cNvSpPr txBox="1"/>
            <p:nvPr/>
          </p:nvSpPr>
          <p:spPr>
            <a:xfrm>
              <a:off x="5354525" y="5209484"/>
              <a:ext cx="478619" cy="609344"/>
            </a:xfrm>
            <a:prstGeom prst="rect">
              <a:avLst/>
            </a:prstGeom>
          </p:spPr>
          <p:txBody>
            <a:bodyPr vert="horz" wrap="square" lIns="0" tIns="13744" rIns="0" bIns="0" rtlCol="0">
              <a:spAutoFit/>
            </a:bodyPr>
            <a:lstStyle/>
            <a:p>
              <a:pPr marR="2749" algn="ctr">
                <a:tabLst>
                  <a:tab pos="598837" algn="l"/>
                </a:tabLst>
              </a:pPr>
              <a:r>
                <a:rPr lang="en-GB" sz="1200" dirty="0">
                  <a:solidFill>
                    <a:schemeClr val="accent1"/>
                  </a:solidFill>
                </a:rPr>
                <a:t>Primary and </a:t>
              </a:r>
              <a:r>
                <a:rPr sz="1200" dirty="0">
                  <a:solidFill>
                    <a:schemeClr val="accent1"/>
                  </a:solidFill>
                </a:rPr>
                <a:t>community  </a:t>
              </a:r>
              <a:r>
                <a:rPr lang="en-GB" sz="1200" dirty="0">
                  <a:solidFill>
                    <a:schemeClr val="accent1"/>
                  </a:solidFill>
                </a:rPr>
                <a:t>care</a:t>
              </a:r>
              <a:endParaRPr sz="1200" dirty="0">
                <a:solidFill>
                  <a:schemeClr val="accent1"/>
                </a:solidFill>
              </a:endParaRPr>
            </a:p>
          </p:txBody>
        </p:sp>
        <p:sp>
          <p:nvSpPr>
            <p:cNvPr id="156" name="object 53"/>
            <p:cNvSpPr txBox="1"/>
            <p:nvPr/>
          </p:nvSpPr>
          <p:spPr>
            <a:xfrm>
              <a:off x="5834854" y="5210617"/>
              <a:ext cx="478619" cy="160764"/>
            </a:xfrm>
            <a:prstGeom prst="rect">
              <a:avLst/>
            </a:prstGeom>
          </p:spPr>
          <p:txBody>
            <a:bodyPr vert="horz" wrap="square" lIns="0" tIns="13744" rIns="0" bIns="0" rtlCol="0">
              <a:spAutoFit/>
            </a:bodyPr>
            <a:lstStyle/>
            <a:p>
              <a:pPr marR="2749" algn="ctr">
                <a:tabLst>
                  <a:tab pos="598837" algn="l"/>
                </a:tabLst>
              </a:pPr>
              <a:r>
                <a:rPr lang="en-GB" sz="1200" dirty="0">
                  <a:solidFill>
                    <a:schemeClr val="accent1"/>
                  </a:solidFill>
                </a:rPr>
                <a:t>Acute </a:t>
              </a:r>
              <a:r>
                <a:rPr sz="1200" dirty="0">
                  <a:solidFill>
                    <a:schemeClr val="accent1"/>
                  </a:solidFill>
                </a:rPr>
                <a:t>care</a:t>
              </a:r>
            </a:p>
          </p:txBody>
        </p:sp>
        <p:sp>
          <p:nvSpPr>
            <p:cNvPr id="157" name="object 53"/>
            <p:cNvSpPr txBox="1"/>
            <p:nvPr/>
          </p:nvSpPr>
          <p:spPr>
            <a:xfrm>
              <a:off x="6315184" y="5209485"/>
              <a:ext cx="552127" cy="160764"/>
            </a:xfrm>
            <a:prstGeom prst="rect">
              <a:avLst/>
            </a:prstGeom>
          </p:spPr>
          <p:txBody>
            <a:bodyPr vert="horz" wrap="square" lIns="0" tIns="13744" rIns="0" bIns="0" rtlCol="0">
              <a:spAutoFit/>
            </a:bodyPr>
            <a:lstStyle/>
            <a:p>
              <a:pPr marR="2749" algn="ctr">
                <a:tabLst>
                  <a:tab pos="598837" algn="l"/>
                </a:tabLst>
              </a:pPr>
              <a:r>
                <a:rPr lang="en-GB" sz="1200" dirty="0">
                  <a:solidFill>
                    <a:schemeClr val="accent1"/>
                  </a:solidFill>
                </a:rPr>
                <a:t>Prescriptions</a:t>
              </a:r>
              <a:endParaRPr sz="1200" dirty="0">
                <a:solidFill>
                  <a:schemeClr val="accent1"/>
                </a:solidFill>
              </a:endParaRPr>
            </a:p>
          </p:txBody>
        </p:sp>
        <p:sp>
          <p:nvSpPr>
            <p:cNvPr id="158" name="object 53"/>
            <p:cNvSpPr txBox="1"/>
            <p:nvPr/>
          </p:nvSpPr>
          <p:spPr>
            <a:xfrm>
              <a:off x="6708876" y="5200230"/>
              <a:ext cx="601891" cy="459817"/>
            </a:xfrm>
            <a:prstGeom prst="rect">
              <a:avLst/>
            </a:prstGeom>
          </p:spPr>
          <p:txBody>
            <a:bodyPr vert="horz" wrap="square" lIns="0" tIns="13744" rIns="0" bIns="0" rtlCol="0">
              <a:spAutoFit/>
            </a:bodyPr>
            <a:lstStyle/>
            <a:p>
              <a:pPr marR="2749" algn="ctr">
                <a:tabLst>
                  <a:tab pos="598837" algn="l"/>
                </a:tabLst>
              </a:pPr>
              <a:r>
                <a:rPr lang="en-GB" sz="1200" dirty="0" smtClean="0">
                  <a:solidFill>
                    <a:schemeClr val="accent1"/>
                  </a:solidFill>
                </a:rPr>
                <a:t>Mental</a:t>
              </a:r>
            </a:p>
            <a:p>
              <a:pPr marR="2749" algn="ctr">
                <a:tabLst>
                  <a:tab pos="598837" algn="l"/>
                </a:tabLst>
              </a:pPr>
              <a:r>
                <a:rPr lang="en-GB" sz="1200" dirty="0" smtClean="0">
                  <a:solidFill>
                    <a:schemeClr val="accent1"/>
                  </a:solidFill>
                </a:rPr>
                <a:t> </a:t>
              </a:r>
              <a:r>
                <a:rPr lang="en-GB" sz="1200" dirty="0">
                  <a:solidFill>
                    <a:schemeClr val="accent1"/>
                  </a:solidFill>
                </a:rPr>
                <a:t>health services</a:t>
              </a:r>
              <a:endParaRPr sz="1200" dirty="0">
                <a:solidFill>
                  <a:schemeClr val="accent1"/>
                </a:solidFill>
              </a:endParaRPr>
            </a:p>
          </p:txBody>
        </p:sp>
        <p:sp>
          <p:nvSpPr>
            <p:cNvPr id="159" name="object 53"/>
            <p:cNvSpPr txBox="1"/>
            <p:nvPr/>
          </p:nvSpPr>
          <p:spPr>
            <a:xfrm>
              <a:off x="7262873" y="5202218"/>
              <a:ext cx="508588" cy="758871"/>
            </a:xfrm>
            <a:prstGeom prst="rect">
              <a:avLst/>
            </a:prstGeom>
          </p:spPr>
          <p:txBody>
            <a:bodyPr vert="horz" wrap="square" lIns="0" tIns="13744" rIns="0" bIns="0" rtlCol="0">
              <a:spAutoFit/>
            </a:bodyPr>
            <a:lstStyle/>
            <a:p>
              <a:pPr marR="2749" algn="ctr">
                <a:tabLst>
                  <a:tab pos="598837" algn="l"/>
                </a:tabLst>
              </a:pPr>
              <a:r>
                <a:rPr lang="en-GB" sz="1200" dirty="0">
                  <a:solidFill>
                    <a:schemeClr val="accent1"/>
                  </a:solidFill>
                </a:rPr>
                <a:t>Public health (ill-health prevention) services</a:t>
              </a:r>
              <a:endParaRPr sz="1200" dirty="0">
                <a:solidFill>
                  <a:schemeClr val="accent1"/>
                </a:solidFill>
              </a:endParaRPr>
            </a:p>
          </p:txBody>
        </p:sp>
        <p:sp>
          <p:nvSpPr>
            <p:cNvPr id="178" name="object 4"/>
            <p:cNvSpPr/>
            <p:nvPr/>
          </p:nvSpPr>
          <p:spPr>
            <a:xfrm>
              <a:off x="5175130" y="1648362"/>
              <a:ext cx="227798" cy="288270"/>
            </a:xfrm>
            <a:custGeom>
              <a:avLst/>
              <a:gdLst/>
              <a:ahLst/>
              <a:cxnLst/>
              <a:rect l="l" t="t" r="r" b="b"/>
              <a:pathLst>
                <a:path w="421004" h="532764">
                  <a:moveTo>
                    <a:pt x="89830" y="11049"/>
                  </a:moveTo>
                  <a:lnTo>
                    <a:pt x="47825" y="20116"/>
                  </a:lnTo>
                  <a:lnTo>
                    <a:pt x="15763" y="44424"/>
                  </a:lnTo>
                  <a:lnTo>
                    <a:pt x="0" y="91249"/>
                  </a:lnTo>
                  <a:lnTo>
                    <a:pt x="109" y="109452"/>
                  </a:lnTo>
                  <a:lnTo>
                    <a:pt x="7740" y="151148"/>
                  </a:lnTo>
                  <a:lnTo>
                    <a:pt x="23945" y="194666"/>
                  </a:lnTo>
                  <a:lnTo>
                    <a:pt x="33391" y="213461"/>
                  </a:lnTo>
                  <a:lnTo>
                    <a:pt x="41510" y="234456"/>
                  </a:lnTo>
                  <a:lnTo>
                    <a:pt x="46116" y="259341"/>
                  </a:lnTo>
                  <a:lnTo>
                    <a:pt x="48389" y="287144"/>
                  </a:lnTo>
                  <a:lnTo>
                    <a:pt x="50629" y="346935"/>
                  </a:lnTo>
                  <a:lnTo>
                    <a:pt x="50750" y="349050"/>
                  </a:lnTo>
                  <a:lnTo>
                    <a:pt x="57717" y="410280"/>
                  </a:lnTo>
                  <a:lnTo>
                    <a:pt x="72811" y="458161"/>
                  </a:lnTo>
                  <a:lnTo>
                    <a:pt x="99063" y="505460"/>
                  </a:lnTo>
                  <a:lnTo>
                    <a:pt x="131201" y="530654"/>
                  </a:lnTo>
                  <a:lnTo>
                    <a:pt x="143360" y="532574"/>
                  </a:lnTo>
                  <a:lnTo>
                    <a:pt x="159450" y="530272"/>
                  </a:lnTo>
                  <a:lnTo>
                    <a:pt x="167701" y="523543"/>
                  </a:lnTo>
                  <a:lnTo>
                    <a:pt x="170726" y="512648"/>
                  </a:lnTo>
                  <a:lnTo>
                    <a:pt x="170964" y="504063"/>
                  </a:lnTo>
                  <a:lnTo>
                    <a:pt x="143360" y="504063"/>
                  </a:lnTo>
                  <a:lnTo>
                    <a:pt x="138165" y="502931"/>
                  </a:lnTo>
                  <a:lnTo>
                    <a:pt x="105795" y="462052"/>
                  </a:lnTo>
                  <a:lnTo>
                    <a:pt x="85391" y="403531"/>
                  </a:lnTo>
                  <a:lnTo>
                    <a:pt x="78987" y="345390"/>
                  </a:lnTo>
                  <a:lnTo>
                    <a:pt x="76640" y="283487"/>
                  </a:lnTo>
                  <a:lnTo>
                    <a:pt x="73958" y="252955"/>
                  </a:lnTo>
                  <a:lnTo>
                    <a:pt x="68343" y="224759"/>
                  </a:lnTo>
                  <a:lnTo>
                    <a:pt x="58334" y="199771"/>
                  </a:lnTo>
                  <a:lnTo>
                    <a:pt x="49794" y="182772"/>
                  </a:lnTo>
                  <a:lnTo>
                    <a:pt x="41913" y="163933"/>
                  </a:lnTo>
                  <a:lnTo>
                    <a:pt x="35249" y="143805"/>
                  </a:lnTo>
                  <a:lnTo>
                    <a:pt x="30483" y="123228"/>
                  </a:lnTo>
                  <a:lnTo>
                    <a:pt x="28589" y="108492"/>
                  </a:lnTo>
                  <a:lnTo>
                    <a:pt x="28382" y="97332"/>
                  </a:lnTo>
                  <a:lnTo>
                    <a:pt x="28394" y="93853"/>
                  </a:lnTo>
                  <a:lnTo>
                    <a:pt x="48220" y="52226"/>
                  </a:lnTo>
                  <a:lnTo>
                    <a:pt x="91265" y="39446"/>
                  </a:lnTo>
                  <a:lnTo>
                    <a:pt x="257234" y="39446"/>
                  </a:lnTo>
                  <a:lnTo>
                    <a:pt x="257450" y="39344"/>
                  </a:lnTo>
                  <a:lnTo>
                    <a:pt x="196230" y="39344"/>
                  </a:lnTo>
                  <a:lnTo>
                    <a:pt x="192482" y="37827"/>
                  </a:lnTo>
                  <a:lnTo>
                    <a:pt x="185016" y="33742"/>
                  </a:lnTo>
                  <a:lnTo>
                    <a:pt x="177208" y="29296"/>
                  </a:lnTo>
                  <a:lnTo>
                    <a:pt x="172253" y="26593"/>
                  </a:lnTo>
                  <a:lnTo>
                    <a:pt x="153266" y="19403"/>
                  </a:lnTo>
                  <a:lnTo>
                    <a:pt x="132651" y="14230"/>
                  </a:lnTo>
                  <a:lnTo>
                    <a:pt x="111231" y="11352"/>
                  </a:lnTo>
                  <a:lnTo>
                    <a:pt x="89830" y="11049"/>
                  </a:lnTo>
                  <a:close/>
                </a:path>
                <a:path w="421004" h="532764">
                  <a:moveTo>
                    <a:pt x="285626" y="496049"/>
                  </a:moveTo>
                  <a:lnTo>
                    <a:pt x="257228" y="496049"/>
                  </a:lnTo>
                  <a:lnTo>
                    <a:pt x="257338" y="501815"/>
                  </a:lnTo>
                  <a:lnTo>
                    <a:pt x="257636" y="512648"/>
                  </a:lnTo>
                  <a:lnTo>
                    <a:pt x="260657" y="523543"/>
                  </a:lnTo>
                  <a:lnTo>
                    <a:pt x="268909" y="530272"/>
                  </a:lnTo>
                  <a:lnTo>
                    <a:pt x="285003" y="532574"/>
                  </a:lnTo>
                  <a:lnTo>
                    <a:pt x="297002" y="530703"/>
                  </a:lnTo>
                  <a:lnTo>
                    <a:pt x="308322" y="525378"/>
                  </a:lnTo>
                  <a:lnTo>
                    <a:pt x="318931" y="517031"/>
                  </a:lnTo>
                  <a:lnTo>
                    <a:pt x="328793" y="506095"/>
                  </a:lnTo>
                  <a:lnTo>
                    <a:pt x="330198" y="504063"/>
                  </a:lnTo>
                  <a:lnTo>
                    <a:pt x="284381" y="504063"/>
                  </a:lnTo>
                  <a:lnTo>
                    <a:pt x="285613" y="501815"/>
                  </a:lnTo>
                  <a:lnTo>
                    <a:pt x="285626" y="496049"/>
                  </a:lnTo>
                  <a:close/>
                </a:path>
                <a:path w="421004" h="532764">
                  <a:moveTo>
                    <a:pt x="171135" y="496049"/>
                  </a:moveTo>
                  <a:lnTo>
                    <a:pt x="142725" y="496049"/>
                  </a:lnTo>
                  <a:lnTo>
                    <a:pt x="142738" y="501815"/>
                  </a:lnTo>
                  <a:lnTo>
                    <a:pt x="143983" y="504063"/>
                  </a:lnTo>
                  <a:lnTo>
                    <a:pt x="170964" y="504063"/>
                  </a:lnTo>
                  <a:lnTo>
                    <a:pt x="171084" y="499713"/>
                  </a:lnTo>
                  <a:lnTo>
                    <a:pt x="171135" y="496049"/>
                  </a:lnTo>
                  <a:close/>
                </a:path>
                <a:path w="421004" h="532764">
                  <a:moveTo>
                    <a:pt x="392230" y="28397"/>
                  </a:moveTo>
                  <a:lnTo>
                    <a:pt x="317363" y="28397"/>
                  </a:lnTo>
                  <a:lnTo>
                    <a:pt x="332969" y="29971"/>
                  </a:lnTo>
                  <a:lnTo>
                    <a:pt x="347990" y="33759"/>
                  </a:lnTo>
                  <a:lnTo>
                    <a:pt x="381017" y="59453"/>
                  </a:lnTo>
                  <a:lnTo>
                    <a:pt x="391861" y="106032"/>
                  </a:lnTo>
                  <a:lnTo>
                    <a:pt x="390947" y="120888"/>
                  </a:lnTo>
                  <a:lnTo>
                    <a:pt x="388440" y="134016"/>
                  </a:lnTo>
                  <a:lnTo>
                    <a:pt x="384698" y="146458"/>
                  </a:lnTo>
                  <a:lnTo>
                    <a:pt x="374792" y="173844"/>
                  </a:lnTo>
                  <a:lnTo>
                    <a:pt x="369322" y="190800"/>
                  </a:lnTo>
                  <a:lnTo>
                    <a:pt x="359082" y="235915"/>
                  </a:lnTo>
                  <a:lnTo>
                    <a:pt x="353938" y="283642"/>
                  </a:lnTo>
                  <a:lnTo>
                    <a:pt x="352204" y="318287"/>
                  </a:lnTo>
                  <a:lnTo>
                    <a:pt x="350974" y="345390"/>
                  </a:lnTo>
                  <a:lnTo>
                    <a:pt x="343497" y="403301"/>
                  </a:lnTo>
                  <a:lnTo>
                    <a:pt x="328811" y="448445"/>
                  </a:lnTo>
                  <a:lnTo>
                    <a:pt x="306403" y="488619"/>
                  </a:lnTo>
                  <a:lnTo>
                    <a:pt x="285003" y="504063"/>
                  </a:lnTo>
                  <a:lnTo>
                    <a:pt x="330198" y="504063"/>
                  </a:lnTo>
                  <a:lnTo>
                    <a:pt x="354744" y="459980"/>
                  </a:lnTo>
                  <a:lnTo>
                    <a:pt x="371110" y="410091"/>
                  </a:lnTo>
                  <a:lnTo>
                    <a:pt x="379222" y="349050"/>
                  </a:lnTo>
                  <a:lnTo>
                    <a:pt x="381363" y="301018"/>
                  </a:lnTo>
                  <a:lnTo>
                    <a:pt x="382169" y="285762"/>
                  </a:lnTo>
                  <a:lnTo>
                    <a:pt x="386464" y="244703"/>
                  </a:lnTo>
                  <a:lnTo>
                    <a:pt x="396694" y="198658"/>
                  </a:lnTo>
                  <a:lnTo>
                    <a:pt x="406809" y="169062"/>
                  </a:lnTo>
                  <a:lnTo>
                    <a:pt x="412127" y="154295"/>
                  </a:lnTo>
                  <a:lnTo>
                    <a:pt x="416434" y="139776"/>
                  </a:lnTo>
                  <a:lnTo>
                    <a:pt x="419320" y="124142"/>
                  </a:lnTo>
                  <a:lnTo>
                    <a:pt x="420373" y="106032"/>
                  </a:lnTo>
                  <a:lnTo>
                    <a:pt x="418495" y="81673"/>
                  </a:lnTo>
                  <a:lnTo>
                    <a:pt x="413159" y="61017"/>
                  </a:lnTo>
                  <a:lnTo>
                    <a:pt x="404814" y="43799"/>
                  </a:lnTo>
                  <a:lnTo>
                    <a:pt x="393906" y="29756"/>
                  </a:lnTo>
                  <a:lnTo>
                    <a:pt x="392230" y="28397"/>
                  </a:lnTo>
                  <a:close/>
                </a:path>
                <a:path w="421004" h="532764">
                  <a:moveTo>
                    <a:pt x="212944" y="304063"/>
                  </a:moveTo>
                  <a:lnTo>
                    <a:pt x="173459" y="316534"/>
                  </a:lnTo>
                  <a:lnTo>
                    <a:pt x="142550" y="354453"/>
                  </a:lnTo>
                  <a:lnTo>
                    <a:pt x="133679" y="399298"/>
                  </a:lnTo>
                  <a:lnTo>
                    <a:pt x="134080" y="426262"/>
                  </a:lnTo>
                  <a:lnTo>
                    <a:pt x="136657" y="451779"/>
                  </a:lnTo>
                  <a:lnTo>
                    <a:pt x="140376" y="476904"/>
                  </a:lnTo>
                  <a:lnTo>
                    <a:pt x="142581" y="491067"/>
                  </a:lnTo>
                  <a:lnTo>
                    <a:pt x="142674" y="496049"/>
                  </a:lnTo>
                  <a:lnTo>
                    <a:pt x="171186" y="496049"/>
                  </a:lnTo>
                  <a:lnTo>
                    <a:pt x="171006" y="492434"/>
                  </a:lnTo>
                  <a:lnTo>
                    <a:pt x="170893" y="490659"/>
                  </a:lnTo>
                  <a:lnTo>
                    <a:pt x="170260" y="484966"/>
                  </a:lnTo>
                  <a:lnTo>
                    <a:pt x="168589" y="473544"/>
                  </a:lnTo>
                  <a:lnTo>
                    <a:pt x="168011" y="469798"/>
                  </a:lnTo>
                  <a:lnTo>
                    <a:pt x="164981" y="449255"/>
                  </a:lnTo>
                  <a:lnTo>
                    <a:pt x="162583" y="426262"/>
                  </a:lnTo>
                  <a:lnTo>
                    <a:pt x="162484" y="422573"/>
                  </a:lnTo>
                  <a:lnTo>
                    <a:pt x="162046" y="401825"/>
                  </a:lnTo>
                  <a:lnTo>
                    <a:pt x="164760" y="378510"/>
                  </a:lnTo>
                  <a:lnTo>
                    <a:pt x="189055" y="340372"/>
                  </a:lnTo>
                  <a:lnTo>
                    <a:pt x="213845" y="332473"/>
                  </a:lnTo>
                  <a:lnTo>
                    <a:pt x="274345" y="332473"/>
                  </a:lnTo>
                  <a:lnTo>
                    <a:pt x="265418" y="322879"/>
                  </a:lnTo>
                  <a:lnTo>
                    <a:pt x="252987" y="313994"/>
                  </a:lnTo>
                  <a:lnTo>
                    <a:pt x="243467" y="309396"/>
                  </a:lnTo>
                  <a:lnTo>
                    <a:pt x="233522" y="306209"/>
                  </a:lnTo>
                  <a:lnTo>
                    <a:pt x="223299" y="304432"/>
                  </a:lnTo>
                  <a:lnTo>
                    <a:pt x="212944" y="304063"/>
                  </a:lnTo>
                  <a:close/>
                </a:path>
                <a:path w="421004" h="532764">
                  <a:moveTo>
                    <a:pt x="274345" y="332473"/>
                  </a:moveTo>
                  <a:lnTo>
                    <a:pt x="213845" y="332473"/>
                  </a:lnTo>
                  <a:lnTo>
                    <a:pt x="220276" y="332704"/>
                  </a:lnTo>
                  <a:lnTo>
                    <a:pt x="226648" y="333821"/>
                  </a:lnTo>
                  <a:lnTo>
                    <a:pt x="259918" y="362083"/>
                  </a:lnTo>
                  <a:lnTo>
                    <a:pt x="267839" y="397490"/>
                  </a:lnTo>
                  <a:lnTo>
                    <a:pt x="267381" y="422573"/>
                  </a:lnTo>
                  <a:lnTo>
                    <a:pt x="264520" y="446979"/>
                  </a:lnTo>
                  <a:lnTo>
                    <a:pt x="260886" y="468642"/>
                  </a:lnTo>
                  <a:lnTo>
                    <a:pt x="259439" y="476904"/>
                  </a:lnTo>
                  <a:lnTo>
                    <a:pt x="258260" y="484260"/>
                  </a:lnTo>
                  <a:lnTo>
                    <a:pt x="257468" y="490659"/>
                  </a:lnTo>
                  <a:lnTo>
                    <a:pt x="257178" y="496049"/>
                  </a:lnTo>
                  <a:lnTo>
                    <a:pt x="285689" y="496049"/>
                  </a:lnTo>
                  <a:lnTo>
                    <a:pt x="285788" y="491392"/>
                  </a:lnTo>
                  <a:lnTo>
                    <a:pt x="288953" y="473544"/>
                  </a:lnTo>
                  <a:lnTo>
                    <a:pt x="292909" y="449815"/>
                  </a:lnTo>
                  <a:lnTo>
                    <a:pt x="295927" y="422754"/>
                  </a:lnTo>
                  <a:lnTo>
                    <a:pt x="296138" y="394288"/>
                  </a:lnTo>
                  <a:lnTo>
                    <a:pt x="291671" y="366344"/>
                  </a:lnTo>
                  <a:lnTo>
                    <a:pt x="285184" y="349050"/>
                  </a:lnTo>
                  <a:lnTo>
                    <a:pt x="276291" y="334564"/>
                  </a:lnTo>
                  <a:lnTo>
                    <a:pt x="274345" y="332473"/>
                  </a:lnTo>
                  <a:close/>
                </a:path>
                <a:path w="421004" h="532764">
                  <a:moveTo>
                    <a:pt x="257234" y="39446"/>
                  </a:moveTo>
                  <a:lnTo>
                    <a:pt x="91265" y="39446"/>
                  </a:lnTo>
                  <a:lnTo>
                    <a:pt x="109237" y="39704"/>
                  </a:lnTo>
                  <a:lnTo>
                    <a:pt x="127239" y="42132"/>
                  </a:lnTo>
                  <a:lnTo>
                    <a:pt x="165141" y="54711"/>
                  </a:lnTo>
                  <a:lnTo>
                    <a:pt x="167300" y="55867"/>
                  </a:lnTo>
                  <a:lnTo>
                    <a:pt x="161092" y="59090"/>
                  </a:lnTo>
                  <a:lnTo>
                    <a:pt x="154747" y="62210"/>
                  </a:lnTo>
                  <a:lnTo>
                    <a:pt x="148253" y="65207"/>
                  </a:lnTo>
                  <a:lnTo>
                    <a:pt x="141595" y="68059"/>
                  </a:lnTo>
                  <a:lnTo>
                    <a:pt x="134343" y="71043"/>
                  </a:lnTo>
                  <a:lnTo>
                    <a:pt x="130876" y="79349"/>
                  </a:lnTo>
                  <a:lnTo>
                    <a:pt x="136832" y="93853"/>
                  </a:lnTo>
                  <a:lnTo>
                    <a:pt x="145138" y="97332"/>
                  </a:lnTo>
                  <a:lnTo>
                    <a:pt x="152390" y="94348"/>
                  </a:lnTo>
                  <a:lnTo>
                    <a:pt x="168391" y="87203"/>
                  </a:lnTo>
                  <a:lnTo>
                    <a:pt x="183249" y="79602"/>
                  </a:lnTo>
                  <a:lnTo>
                    <a:pt x="197258" y="71750"/>
                  </a:lnTo>
                  <a:lnTo>
                    <a:pt x="210708" y="63855"/>
                  </a:lnTo>
                  <a:lnTo>
                    <a:pt x="234994" y="49903"/>
                  </a:lnTo>
                  <a:lnTo>
                    <a:pt x="257234" y="39446"/>
                  </a:lnTo>
                  <a:close/>
                </a:path>
                <a:path w="421004" h="532764">
                  <a:moveTo>
                    <a:pt x="318481" y="0"/>
                  </a:moveTo>
                  <a:lnTo>
                    <a:pt x="282418" y="2254"/>
                  </a:lnTo>
                  <a:lnTo>
                    <a:pt x="251379" y="10823"/>
                  </a:lnTo>
                  <a:lnTo>
                    <a:pt x="223328" y="23817"/>
                  </a:lnTo>
                  <a:lnTo>
                    <a:pt x="196230" y="39344"/>
                  </a:lnTo>
                  <a:lnTo>
                    <a:pt x="257450" y="39344"/>
                  </a:lnTo>
                  <a:lnTo>
                    <a:pt x="259840" y="38220"/>
                  </a:lnTo>
                  <a:lnTo>
                    <a:pt x="286784" y="30490"/>
                  </a:lnTo>
                  <a:lnTo>
                    <a:pt x="317363" y="28397"/>
                  </a:lnTo>
                  <a:lnTo>
                    <a:pt x="392230" y="28397"/>
                  </a:lnTo>
                  <a:lnTo>
                    <a:pt x="377531" y="16475"/>
                  </a:lnTo>
                  <a:lnTo>
                    <a:pt x="358955" y="7472"/>
                  </a:lnTo>
                  <a:lnTo>
                    <a:pt x="338999" y="2172"/>
                  </a:lnTo>
                  <a:lnTo>
                    <a:pt x="318481" y="0"/>
                  </a:lnTo>
                  <a:close/>
                </a:path>
              </a:pathLst>
            </a:custGeom>
            <a:solidFill>
              <a:srgbClr val="FFFFFF"/>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79" name="object 5"/>
            <p:cNvSpPr/>
            <p:nvPr/>
          </p:nvSpPr>
          <p:spPr>
            <a:xfrm>
              <a:off x="6126222" y="1816356"/>
              <a:ext cx="332593" cy="111323"/>
            </a:xfrm>
            <a:custGeom>
              <a:avLst/>
              <a:gdLst/>
              <a:ahLst/>
              <a:cxnLst/>
              <a:rect l="l" t="t" r="r" b="b"/>
              <a:pathLst>
                <a:path w="614679" h="205739">
                  <a:moveTo>
                    <a:pt x="614464" y="0"/>
                  </a:moveTo>
                  <a:lnTo>
                    <a:pt x="0" y="0"/>
                  </a:lnTo>
                  <a:lnTo>
                    <a:pt x="0" y="205511"/>
                  </a:lnTo>
                  <a:lnTo>
                    <a:pt x="236651" y="205511"/>
                  </a:lnTo>
                  <a:lnTo>
                    <a:pt x="267172" y="179565"/>
                  </a:lnTo>
                  <a:lnTo>
                    <a:pt x="25946" y="179565"/>
                  </a:lnTo>
                  <a:lnTo>
                    <a:pt x="25946" y="25946"/>
                  </a:lnTo>
                  <a:lnTo>
                    <a:pt x="614464" y="25946"/>
                  </a:lnTo>
                  <a:lnTo>
                    <a:pt x="614464" y="0"/>
                  </a:lnTo>
                  <a:close/>
                </a:path>
                <a:path w="614679" h="205739">
                  <a:moveTo>
                    <a:pt x="362242" y="89966"/>
                  </a:moveTo>
                  <a:lnTo>
                    <a:pt x="319684" y="89966"/>
                  </a:lnTo>
                  <a:lnTo>
                    <a:pt x="336296" y="170218"/>
                  </a:lnTo>
                  <a:lnTo>
                    <a:pt x="377812" y="205511"/>
                  </a:lnTo>
                  <a:lnTo>
                    <a:pt x="614464" y="205511"/>
                  </a:lnTo>
                  <a:lnTo>
                    <a:pt x="614464" y="179565"/>
                  </a:lnTo>
                  <a:lnTo>
                    <a:pt x="387350" y="179565"/>
                  </a:lnTo>
                  <a:lnTo>
                    <a:pt x="362242" y="158229"/>
                  </a:lnTo>
                  <a:lnTo>
                    <a:pt x="362242" y="89966"/>
                  </a:lnTo>
                  <a:close/>
                </a:path>
                <a:path w="614679" h="205739">
                  <a:moveTo>
                    <a:pt x="362242" y="25946"/>
                  </a:moveTo>
                  <a:lnTo>
                    <a:pt x="252222" y="25946"/>
                  </a:lnTo>
                  <a:lnTo>
                    <a:pt x="252222" y="158229"/>
                  </a:lnTo>
                  <a:lnTo>
                    <a:pt x="227114" y="179565"/>
                  </a:lnTo>
                  <a:lnTo>
                    <a:pt x="267172" y="179565"/>
                  </a:lnTo>
                  <a:lnTo>
                    <a:pt x="278168" y="170218"/>
                  </a:lnTo>
                  <a:lnTo>
                    <a:pt x="294779" y="89966"/>
                  </a:lnTo>
                  <a:lnTo>
                    <a:pt x="362242" y="89966"/>
                  </a:lnTo>
                  <a:lnTo>
                    <a:pt x="362242" y="25946"/>
                  </a:lnTo>
                  <a:close/>
                </a:path>
                <a:path w="614679" h="205739">
                  <a:moveTo>
                    <a:pt x="614464" y="25946"/>
                  </a:moveTo>
                  <a:lnTo>
                    <a:pt x="588518" y="25946"/>
                  </a:lnTo>
                  <a:lnTo>
                    <a:pt x="588518" y="179565"/>
                  </a:lnTo>
                  <a:lnTo>
                    <a:pt x="614464" y="179565"/>
                  </a:lnTo>
                  <a:lnTo>
                    <a:pt x="614464" y="25946"/>
                  </a:lnTo>
                  <a:close/>
                </a:path>
              </a:pathLst>
            </a:custGeom>
            <a:solidFill>
              <a:srgbClr val="FFFFFF"/>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80" name="object 6"/>
            <p:cNvSpPr/>
            <p:nvPr/>
          </p:nvSpPr>
          <p:spPr>
            <a:xfrm>
              <a:off x="6126225" y="1683847"/>
              <a:ext cx="103076" cy="121286"/>
            </a:xfrm>
            <a:custGeom>
              <a:avLst/>
              <a:gdLst/>
              <a:ahLst/>
              <a:cxnLst/>
              <a:rect l="l" t="t" r="r" b="b"/>
              <a:pathLst>
                <a:path w="190500" h="224155">
                  <a:moveTo>
                    <a:pt x="155608" y="0"/>
                  </a:moveTo>
                  <a:lnTo>
                    <a:pt x="128201" y="11623"/>
                  </a:lnTo>
                  <a:lnTo>
                    <a:pt x="108969" y="28793"/>
                  </a:lnTo>
                  <a:lnTo>
                    <a:pt x="101714" y="37606"/>
                  </a:lnTo>
                  <a:lnTo>
                    <a:pt x="0" y="224144"/>
                  </a:lnTo>
                  <a:lnTo>
                    <a:pt x="52933" y="224144"/>
                  </a:lnTo>
                  <a:lnTo>
                    <a:pt x="86682" y="119714"/>
                  </a:lnTo>
                  <a:lnTo>
                    <a:pt x="108851" y="65983"/>
                  </a:lnTo>
                  <a:lnTo>
                    <a:pt x="129268" y="45920"/>
                  </a:lnTo>
                  <a:lnTo>
                    <a:pt x="157759" y="42495"/>
                  </a:lnTo>
                  <a:lnTo>
                    <a:pt x="182528" y="36639"/>
                  </a:lnTo>
                  <a:lnTo>
                    <a:pt x="190476" y="24769"/>
                  </a:lnTo>
                  <a:lnTo>
                    <a:pt x="189472" y="13095"/>
                  </a:lnTo>
                  <a:lnTo>
                    <a:pt x="187388" y="7824"/>
                  </a:lnTo>
                  <a:lnTo>
                    <a:pt x="155608" y="0"/>
                  </a:lnTo>
                  <a:close/>
                </a:path>
              </a:pathLst>
            </a:custGeom>
            <a:solidFill>
              <a:srgbClr val="FFFFFF"/>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sp>
          <p:nvSpPr>
            <p:cNvPr id="181" name="object 7"/>
            <p:cNvSpPr/>
            <p:nvPr/>
          </p:nvSpPr>
          <p:spPr>
            <a:xfrm>
              <a:off x="6355632" y="1683847"/>
              <a:ext cx="103076" cy="121286"/>
            </a:xfrm>
            <a:custGeom>
              <a:avLst/>
              <a:gdLst/>
              <a:ahLst/>
              <a:cxnLst/>
              <a:rect l="l" t="t" r="r" b="b"/>
              <a:pathLst>
                <a:path w="190500" h="224155">
                  <a:moveTo>
                    <a:pt x="34867" y="0"/>
                  </a:moveTo>
                  <a:lnTo>
                    <a:pt x="3087" y="7824"/>
                  </a:lnTo>
                  <a:lnTo>
                    <a:pt x="1003" y="13095"/>
                  </a:lnTo>
                  <a:lnTo>
                    <a:pt x="0" y="24769"/>
                  </a:lnTo>
                  <a:lnTo>
                    <a:pt x="7947" y="36639"/>
                  </a:lnTo>
                  <a:lnTo>
                    <a:pt x="32716" y="42495"/>
                  </a:lnTo>
                  <a:lnTo>
                    <a:pt x="61208" y="45920"/>
                  </a:lnTo>
                  <a:lnTo>
                    <a:pt x="81624" y="65983"/>
                  </a:lnTo>
                  <a:lnTo>
                    <a:pt x="103793" y="119714"/>
                  </a:lnTo>
                  <a:lnTo>
                    <a:pt x="137542" y="224144"/>
                  </a:lnTo>
                  <a:lnTo>
                    <a:pt x="190476" y="224144"/>
                  </a:lnTo>
                  <a:lnTo>
                    <a:pt x="88761" y="37606"/>
                  </a:lnTo>
                  <a:lnTo>
                    <a:pt x="81506" y="28793"/>
                  </a:lnTo>
                  <a:lnTo>
                    <a:pt x="62274" y="11623"/>
                  </a:lnTo>
                  <a:lnTo>
                    <a:pt x="34867" y="0"/>
                  </a:lnTo>
                  <a:close/>
                </a:path>
              </a:pathLst>
            </a:custGeom>
            <a:solidFill>
              <a:srgbClr val="FFFFFF"/>
            </a:solidFill>
          </p:spPr>
          <p:txBody>
            <a:bodyPr wrap="square" lIns="0" tIns="0" rIns="0" bIns="0" rtlCol="0"/>
            <a:lstStyle/>
            <a:p>
              <a:endParaRPr sz="974">
                <a:solidFill>
                  <a:schemeClr val="accent1"/>
                </a:solidFill>
                <a:latin typeface="Arial" panose="020B0604020202020204" pitchFamily="34" charset="0"/>
                <a:cs typeface="Arial" panose="020B0604020202020204" pitchFamily="34" charset="0"/>
              </a:endParaRPr>
            </a:p>
          </p:txBody>
        </p:sp>
      </p:grpSp>
      <p:grpSp>
        <p:nvGrpSpPr>
          <p:cNvPr id="95" name="Group 94"/>
          <p:cNvGrpSpPr/>
          <p:nvPr/>
        </p:nvGrpSpPr>
        <p:grpSpPr>
          <a:xfrm>
            <a:off x="1519121" y="926226"/>
            <a:ext cx="998914" cy="801385"/>
            <a:chOff x="1504240" y="1035625"/>
            <a:chExt cx="998914" cy="801385"/>
          </a:xfrm>
        </p:grpSpPr>
        <p:sp>
          <p:nvSpPr>
            <p:cNvPr id="40" name="object 40"/>
            <p:cNvSpPr/>
            <p:nvPr/>
          </p:nvSpPr>
          <p:spPr>
            <a:xfrm>
              <a:off x="1709438" y="1206723"/>
              <a:ext cx="107029" cy="79045"/>
            </a:xfrm>
            <a:custGeom>
              <a:avLst/>
              <a:gdLst/>
              <a:ahLst/>
              <a:cxnLst/>
              <a:rect l="l" t="t" r="r" b="b"/>
              <a:pathLst>
                <a:path w="113664" h="113664">
                  <a:moveTo>
                    <a:pt x="56743" y="0"/>
                  </a:moveTo>
                  <a:lnTo>
                    <a:pt x="34654" y="4460"/>
                  </a:lnTo>
                  <a:lnTo>
                    <a:pt x="16617" y="16622"/>
                  </a:lnTo>
                  <a:lnTo>
                    <a:pt x="4458" y="34659"/>
                  </a:lnTo>
                  <a:lnTo>
                    <a:pt x="0" y="56743"/>
                  </a:lnTo>
                  <a:lnTo>
                    <a:pt x="4458" y="78825"/>
                  </a:lnTo>
                  <a:lnTo>
                    <a:pt x="16617" y="96858"/>
                  </a:lnTo>
                  <a:lnTo>
                    <a:pt x="34654" y="109016"/>
                  </a:lnTo>
                  <a:lnTo>
                    <a:pt x="56743" y="113474"/>
                  </a:lnTo>
                  <a:lnTo>
                    <a:pt x="78825" y="109016"/>
                  </a:lnTo>
                  <a:lnTo>
                    <a:pt x="96858" y="96858"/>
                  </a:lnTo>
                  <a:lnTo>
                    <a:pt x="109016" y="78825"/>
                  </a:lnTo>
                  <a:lnTo>
                    <a:pt x="113474" y="56743"/>
                  </a:lnTo>
                  <a:lnTo>
                    <a:pt x="109016" y="34659"/>
                  </a:lnTo>
                  <a:lnTo>
                    <a:pt x="96858" y="16622"/>
                  </a:lnTo>
                  <a:lnTo>
                    <a:pt x="78825" y="4460"/>
                  </a:lnTo>
                  <a:lnTo>
                    <a:pt x="56743"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41" name="object 41"/>
            <p:cNvSpPr/>
            <p:nvPr/>
          </p:nvSpPr>
          <p:spPr>
            <a:xfrm>
              <a:off x="1579682" y="1285010"/>
              <a:ext cx="111813" cy="88761"/>
            </a:xfrm>
            <a:custGeom>
              <a:avLst/>
              <a:gdLst/>
              <a:ahLst/>
              <a:cxnLst/>
              <a:rect l="l" t="t" r="r" b="b"/>
              <a:pathLst>
                <a:path w="118744" h="127635">
                  <a:moveTo>
                    <a:pt x="35941" y="0"/>
                  </a:moveTo>
                  <a:lnTo>
                    <a:pt x="5512" y="40578"/>
                  </a:lnTo>
                  <a:lnTo>
                    <a:pt x="0" y="68592"/>
                  </a:lnTo>
                  <a:lnTo>
                    <a:pt x="12" y="75603"/>
                  </a:lnTo>
                  <a:lnTo>
                    <a:pt x="17115" y="116155"/>
                  </a:lnTo>
                  <a:lnTo>
                    <a:pt x="67157" y="127444"/>
                  </a:lnTo>
                  <a:lnTo>
                    <a:pt x="75487" y="127180"/>
                  </a:lnTo>
                  <a:lnTo>
                    <a:pt x="83526" y="126409"/>
                  </a:lnTo>
                  <a:lnTo>
                    <a:pt x="91219" y="125162"/>
                  </a:lnTo>
                  <a:lnTo>
                    <a:pt x="98513" y="123469"/>
                  </a:lnTo>
                  <a:lnTo>
                    <a:pt x="97383" y="117195"/>
                  </a:lnTo>
                  <a:lnTo>
                    <a:pt x="96647" y="110731"/>
                  </a:lnTo>
                  <a:lnTo>
                    <a:pt x="96342" y="104127"/>
                  </a:lnTo>
                  <a:lnTo>
                    <a:pt x="96215" y="101777"/>
                  </a:lnTo>
                  <a:lnTo>
                    <a:pt x="96177" y="89712"/>
                  </a:lnTo>
                  <a:lnTo>
                    <a:pt x="105257" y="45842"/>
                  </a:lnTo>
                  <a:lnTo>
                    <a:pt x="118402" y="19938"/>
                  </a:lnTo>
                  <a:lnTo>
                    <a:pt x="114002" y="14087"/>
                  </a:lnTo>
                  <a:lnTo>
                    <a:pt x="110896" y="10680"/>
                  </a:lnTo>
                  <a:lnTo>
                    <a:pt x="67157" y="10680"/>
                  </a:lnTo>
                  <a:lnTo>
                    <a:pt x="58531" y="9953"/>
                  </a:lnTo>
                  <a:lnTo>
                    <a:pt x="50372" y="7850"/>
                  </a:lnTo>
                  <a:lnTo>
                    <a:pt x="42802" y="4492"/>
                  </a:lnTo>
                  <a:lnTo>
                    <a:pt x="35941" y="0"/>
                  </a:lnTo>
                  <a:close/>
                </a:path>
                <a:path w="118744" h="127635">
                  <a:moveTo>
                    <a:pt x="98348" y="0"/>
                  </a:moveTo>
                  <a:lnTo>
                    <a:pt x="91489" y="4492"/>
                  </a:lnTo>
                  <a:lnTo>
                    <a:pt x="83924" y="7850"/>
                  </a:lnTo>
                  <a:lnTo>
                    <a:pt x="75774" y="9953"/>
                  </a:lnTo>
                  <a:lnTo>
                    <a:pt x="67157" y="10680"/>
                  </a:lnTo>
                  <a:lnTo>
                    <a:pt x="110896" y="10680"/>
                  </a:lnTo>
                  <a:lnTo>
                    <a:pt x="109170" y="8788"/>
                  </a:lnTo>
                  <a:lnTo>
                    <a:pt x="103941" y="4079"/>
                  </a:lnTo>
                  <a:lnTo>
                    <a:pt x="98348"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42" name="object 42"/>
            <p:cNvSpPr/>
            <p:nvPr/>
          </p:nvSpPr>
          <p:spPr>
            <a:xfrm>
              <a:off x="1603247" y="1228675"/>
              <a:ext cx="79526" cy="58733"/>
            </a:xfrm>
            <a:custGeom>
              <a:avLst/>
              <a:gdLst/>
              <a:ahLst/>
              <a:cxnLst/>
              <a:rect l="l" t="t" r="r" b="b"/>
              <a:pathLst>
                <a:path w="84455" h="84455">
                  <a:moveTo>
                    <a:pt x="42113" y="0"/>
                  </a:moveTo>
                  <a:lnTo>
                    <a:pt x="25722" y="3308"/>
                  </a:lnTo>
                  <a:lnTo>
                    <a:pt x="12336" y="12331"/>
                  </a:lnTo>
                  <a:lnTo>
                    <a:pt x="3310" y="25717"/>
                  </a:lnTo>
                  <a:lnTo>
                    <a:pt x="0" y="42113"/>
                  </a:lnTo>
                  <a:lnTo>
                    <a:pt x="3310" y="58510"/>
                  </a:lnTo>
                  <a:lnTo>
                    <a:pt x="12336" y="71901"/>
                  </a:lnTo>
                  <a:lnTo>
                    <a:pt x="25722" y="80928"/>
                  </a:lnTo>
                  <a:lnTo>
                    <a:pt x="42113" y="84239"/>
                  </a:lnTo>
                  <a:lnTo>
                    <a:pt x="58510" y="80928"/>
                  </a:lnTo>
                  <a:lnTo>
                    <a:pt x="71901" y="71901"/>
                  </a:lnTo>
                  <a:lnTo>
                    <a:pt x="80928" y="58510"/>
                  </a:lnTo>
                  <a:lnTo>
                    <a:pt x="84239" y="42113"/>
                  </a:lnTo>
                  <a:lnTo>
                    <a:pt x="80928" y="25717"/>
                  </a:lnTo>
                  <a:lnTo>
                    <a:pt x="71901" y="12331"/>
                  </a:lnTo>
                  <a:lnTo>
                    <a:pt x="58510" y="3308"/>
                  </a:lnTo>
                  <a:lnTo>
                    <a:pt x="42113"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44" name="object 44"/>
            <p:cNvSpPr/>
            <p:nvPr/>
          </p:nvSpPr>
          <p:spPr>
            <a:xfrm>
              <a:off x="1824209" y="1228675"/>
              <a:ext cx="79526" cy="58733"/>
            </a:xfrm>
            <a:custGeom>
              <a:avLst/>
              <a:gdLst/>
              <a:ahLst/>
              <a:cxnLst/>
              <a:rect l="l" t="t" r="r" b="b"/>
              <a:pathLst>
                <a:path w="84455" h="84455">
                  <a:moveTo>
                    <a:pt x="42125" y="0"/>
                  </a:moveTo>
                  <a:lnTo>
                    <a:pt x="25728" y="3308"/>
                  </a:lnTo>
                  <a:lnTo>
                    <a:pt x="12338" y="12331"/>
                  </a:lnTo>
                  <a:lnTo>
                    <a:pt x="3310" y="25717"/>
                  </a:lnTo>
                  <a:lnTo>
                    <a:pt x="0" y="42113"/>
                  </a:lnTo>
                  <a:lnTo>
                    <a:pt x="3310" y="58510"/>
                  </a:lnTo>
                  <a:lnTo>
                    <a:pt x="12338" y="71901"/>
                  </a:lnTo>
                  <a:lnTo>
                    <a:pt x="25728" y="80928"/>
                  </a:lnTo>
                  <a:lnTo>
                    <a:pt x="42125" y="84239"/>
                  </a:lnTo>
                  <a:lnTo>
                    <a:pt x="58516" y="80928"/>
                  </a:lnTo>
                  <a:lnTo>
                    <a:pt x="71902" y="71901"/>
                  </a:lnTo>
                  <a:lnTo>
                    <a:pt x="80928" y="58510"/>
                  </a:lnTo>
                  <a:lnTo>
                    <a:pt x="84239" y="42113"/>
                  </a:lnTo>
                  <a:lnTo>
                    <a:pt x="80928" y="25717"/>
                  </a:lnTo>
                  <a:lnTo>
                    <a:pt x="71902" y="12331"/>
                  </a:lnTo>
                  <a:lnTo>
                    <a:pt x="58516" y="3308"/>
                  </a:lnTo>
                  <a:lnTo>
                    <a:pt x="42125"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45" name="object 45"/>
            <p:cNvSpPr/>
            <p:nvPr/>
          </p:nvSpPr>
          <p:spPr>
            <a:xfrm>
              <a:off x="2089489" y="1282615"/>
              <a:ext cx="170410" cy="119673"/>
            </a:xfrm>
            <a:custGeom>
              <a:avLst/>
              <a:gdLst/>
              <a:ahLst/>
              <a:cxnLst/>
              <a:rect l="l" t="t" r="r" b="b"/>
              <a:pathLst>
                <a:path w="180975" h="172085">
                  <a:moveTo>
                    <a:pt x="48412" y="0"/>
                  </a:moveTo>
                  <a:lnTo>
                    <a:pt x="17651" y="32689"/>
                  </a:lnTo>
                  <a:lnTo>
                    <a:pt x="1396" y="79438"/>
                  </a:lnTo>
                  <a:lnTo>
                    <a:pt x="0" y="92405"/>
                  </a:lnTo>
                  <a:lnTo>
                    <a:pt x="50" y="103504"/>
                  </a:lnTo>
                  <a:lnTo>
                    <a:pt x="8293" y="145986"/>
                  </a:lnTo>
                  <a:lnTo>
                    <a:pt x="42278" y="164579"/>
                  </a:lnTo>
                  <a:lnTo>
                    <a:pt x="90436" y="171665"/>
                  </a:lnTo>
                  <a:lnTo>
                    <a:pt x="115824" y="169810"/>
                  </a:lnTo>
                  <a:lnTo>
                    <a:pt x="157829" y="156471"/>
                  </a:lnTo>
                  <a:lnTo>
                    <a:pt x="179815" y="116277"/>
                  </a:lnTo>
                  <a:lnTo>
                    <a:pt x="180873" y="92405"/>
                  </a:lnTo>
                  <a:lnTo>
                    <a:pt x="180403" y="85826"/>
                  </a:lnTo>
                  <a:lnTo>
                    <a:pt x="163221" y="32689"/>
                  </a:lnTo>
                  <a:lnTo>
                    <a:pt x="90436" y="14401"/>
                  </a:lnTo>
                  <a:lnTo>
                    <a:pt x="78819" y="13421"/>
                  </a:lnTo>
                  <a:lnTo>
                    <a:pt x="67833" y="10587"/>
                  </a:lnTo>
                  <a:lnTo>
                    <a:pt x="57643" y="6059"/>
                  </a:lnTo>
                  <a:lnTo>
                    <a:pt x="48412" y="0"/>
                  </a:lnTo>
                  <a:close/>
                </a:path>
                <a:path w="180975" h="172085">
                  <a:moveTo>
                    <a:pt x="132460" y="0"/>
                  </a:moveTo>
                  <a:lnTo>
                    <a:pt x="123224" y="6059"/>
                  </a:lnTo>
                  <a:lnTo>
                    <a:pt x="113034" y="10587"/>
                  </a:lnTo>
                  <a:lnTo>
                    <a:pt x="102051" y="13421"/>
                  </a:lnTo>
                  <a:lnTo>
                    <a:pt x="90436" y="14401"/>
                  </a:lnTo>
                  <a:lnTo>
                    <a:pt x="149494" y="14401"/>
                  </a:lnTo>
                  <a:lnTo>
                    <a:pt x="149360" y="14223"/>
                  </a:lnTo>
                  <a:lnTo>
                    <a:pt x="132460"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46" name="object 46"/>
            <p:cNvSpPr/>
            <p:nvPr/>
          </p:nvSpPr>
          <p:spPr>
            <a:xfrm>
              <a:off x="2121216" y="1206723"/>
              <a:ext cx="107029" cy="79045"/>
            </a:xfrm>
            <a:custGeom>
              <a:avLst/>
              <a:gdLst/>
              <a:ahLst/>
              <a:cxnLst/>
              <a:rect l="l" t="t" r="r" b="b"/>
              <a:pathLst>
                <a:path w="113664" h="113664">
                  <a:moveTo>
                    <a:pt x="56743" y="0"/>
                  </a:moveTo>
                  <a:lnTo>
                    <a:pt x="34654" y="4460"/>
                  </a:lnTo>
                  <a:lnTo>
                    <a:pt x="16617" y="16622"/>
                  </a:lnTo>
                  <a:lnTo>
                    <a:pt x="4458" y="34659"/>
                  </a:lnTo>
                  <a:lnTo>
                    <a:pt x="0" y="56743"/>
                  </a:lnTo>
                  <a:lnTo>
                    <a:pt x="4458" y="78825"/>
                  </a:lnTo>
                  <a:lnTo>
                    <a:pt x="16617" y="96858"/>
                  </a:lnTo>
                  <a:lnTo>
                    <a:pt x="34654" y="109016"/>
                  </a:lnTo>
                  <a:lnTo>
                    <a:pt x="56743" y="113474"/>
                  </a:lnTo>
                  <a:lnTo>
                    <a:pt x="78825" y="109016"/>
                  </a:lnTo>
                  <a:lnTo>
                    <a:pt x="96858" y="96858"/>
                  </a:lnTo>
                  <a:lnTo>
                    <a:pt x="109016" y="78825"/>
                  </a:lnTo>
                  <a:lnTo>
                    <a:pt x="113474" y="56743"/>
                  </a:lnTo>
                  <a:lnTo>
                    <a:pt x="109016" y="34659"/>
                  </a:lnTo>
                  <a:lnTo>
                    <a:pt x="96858" y="16622"/>
                  </a:lnTo>
                  <a:lnTo>
                    <a:pt x="78825" y="4460"/>
                  </a:lnTo>
                  <a:lnTo>
                    <a:pt x="56743"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48" name="object 48"/>
            <p:cNvSpPr/>
            <p:nvPr/>
          </p:nvSpPr>
          <p:spPr>
            <a:xfrm>
              <a:off x="2015025" y="1228675"/>
              <a:ext cx="79526" cy="58733"/>
            </a:xfrm>
            <a:custGeom>
              <a:avLst/>
              <a:gdLst/>
              <a:ahLst/>
              <a:cxnLst/>
              <a:rect l="l" t="t" r="r" b="b"/>
              <a:pathLst>
                <a:path w="84455" h="84455">
                  <a:moveTo>
                    <a:pt x="42113" y="0"/>
                  </a:moveTo>
                  <a:lnTo>
                    <a:pt x="25722" y="3308"/>
                  </a:lnTo>
                  <a:lnTo>
                    <a:pt x="12336" y="12331"/>
                  </a:lnTo>
                  <a:lnTo>
                    <a:pt x="3310" y="25717"/>
                  </a:lnTo>
                  <a:lnTo>
                    <a:pt x="0" y="42113"/>
                  </a:lnTo>
                  <a:lnTo>
                    <a:pt x="3310" y="58510"/>
                  </a:lnTo>
                  <a:lnTo>
                    <a:pt x="12336" y="71901"/>
                  </a:lnTo>
                  <a:lnTo>
                    <a:pt x="25722" y="80928"/>
                  </a:lnTo>
                  <a:lnTo>
                    <a:pt x="42113" y="84239"/>
                  </a:lnTo>
                  <a:lnTo>
                    <a:pt x="58510" y="80928"/>
                  </a:lnTo>
                  <a:lnTo>
                    <a:pt x="71901" y="71901"/>
                  </a:lnTo>
                  <a:lnTo>
                    <a:pt x="80928" y="58510"/>
                  </a:lnTo>
                  <a:lnTo>
                    <a:pt x="84239" y="42113"/>
                  </a:lnTo>
                  <a:lnTo>
                    <a:pt x="80928" y="25717"/>
                  </a:lnTo>
                  <a:lnTo>
                    <a:pt x="71901" y="12331"/>
                  </a:lnTo>
                  <a:lnTo>
                    <a:pt x="58510" y="3308"/>
                  </a:lnTo>
                  <a:lnTo>
                    <a:pt x="42113"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49" name="object 49"/>
            <p:cNvSpPr/>
            <p:nvPr/>
          </p:nvSpPr>
          <p:spPr>
            <a:xfrm>
              <a:off x="2237375" y="1285010"/>
              <a:ext cx="101649" cy="88761"/>
            </a:xfrm>
            <a:custGeom>
              <a:avLst/>
              <a:gdLst/>
              <a:ahLst/>
              <a:cxnLst/>
              <a:rect l="l" t="t" r="r" b="b"/>
              <a:pathLst>
                <a:path w="107950" h="127635">
                  <a:moveTo>
                    <a:pt x="9448" y="0"/>
                  </a:moveTo>
                  <a:lnTo>
                    <a:pt x="6121" y="2158"/>
                  </a:lnTo>
                  <a:lnTo>
                    <a:pt x="2971" y="4660"/>
                  </a:lnTo>
                  <a:lnTo>
                    <a:pt x="0" y="7467"/>
                  </a:lnTo>
                  <a:lnTo>
                    <a:pt x="10719" y="21794"/>
                  </a:lnTo>
                  <a:lnTo>
                    <a:pt x="19484" y="38120"/>
                  </a:lnTo>
                  <a:lnTo>
                    <a:pt x="26063" y="56154"/>
                  </a:lnTo>
                  <a:lnTo>
                    <a:pt x="30225" y="75603"/>
                  </a:lnTo>
                  <a:lnTo>
                    <a:pt x="31229" y="82549"/>
                  </a:lnTo>
                  <a:lnTo>
                    <a:pt x="31737" y="89712"/>
                  </a:lnTo>
                  <a:lnTo>
                    <a:pt x="31699" y="101777"/>
                  </a:lnTo>
                  <a:lnTo>
                    <a:pt x="31203" y="111925"/>
                  </a:lnTo>
                  <a:lnTo>
                    <a:pt x="30251" y="119545"/>
                  </a:lnTo>
                  <a:lnTo>
                    <a:pt x="28740" y="126885"/>
                  </a:lnTo>
                  <a:lnTo>
                    <a:pt x="32600" y="127253"/>
                  </a:lnTo>
                  <a:lnTo>
                    <a:pt x="36588" y="127444"/>
                  </a:lnTo>
                  <a:lnTo>
                    <a:pt x="40652" y="127444"/>
                  </a:lnTo>
                  <a:lnTo>
                    <a:pt x="90675" y="116155"/>
                  </a:lnTo>
                  <a:lnTo>
                    <a:pt x="107657" y="78447"/>
                  </a:lnTo>
                  <a:lnTo>
                    <a:pt x="107784" y="68592"/>
                  </a:lnTo>
                  <a:lnTo>
                    <a:pt x="107429" y="63703"/>
                  </a:lnTo>
                  <a:lnTo>
                    <a:pt x="106743" y="58966"/>
                  </a:lnTo>
                  <a:lnTo>
                    <a:pt x="102272" y="40578"/>
                  </a:lnTo>
                  <a:lnTo>
                    <a:pt x="94675" y="24258"/>
                  </a:lnTo>
                  <a:lnTo>
                    <a:pt x="84484" y="10680"/>
                  </a:lnTo>
                  <a:lnTo>
                    <a:pt x="40652" y="10680"/>
                  </a:lnTo>
                  <a:lnTo>
                    <a:pt x="32026" y="9953"/>
                  </a:lnTo>
                  <a:lnTo>
                    <a:pt x="23869" y="7850"/>
                  </a:lnTo>
                  <a:lnTo>
                    <a:pt x="16303" y="4492"/>
                  </a:lnTo>
                  <a:lnTo>
                    <a:pt x="9448" y="0"/>
                  </a:lnTo>
                  <a:close/>
                </a:path>
                <a:path w="107950" h="127635">
                  <a:moveTo>
                    <a:pt x="71843" y="0"/>
                  </a:moveTo>
                  <a:lnTo>
                    <a:pt x="64984" y="4492"/>
                  </a:lnTo>
                  <a:lnTo>
                    <a:pt x="57419" y="7850"/>
                  </a:lnTo>
                  <a:lnTo>
                    <a:pt x="49269" y="9953"/>
                  </a:lnTo>
                  <a:lnTo>
                    <a:pt x="40652" y="10680"/>
                  </a:lnTo>
                  <a:lnTo>
                    <a:pt x="84484" y="10680"/>
                  </a:lnTo>
                  <a:lnTo>
                    <a:pt x="84387" y="10551"/>
                  </a:lnTo>
                  <a:lnTo>
                    <a:pt x="71843"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50" name="object 50"/>
            <p:cNvSpPr/>
            <p:nvPr/>
          </p:nvSpPr>
          <p:spPr>
            <a:xfrm>
              <a:off x="2235986" y="1228675"/>
              <a:ext cx="79526" cy="58733"/>
            </a:xfrm>
            <a:custGeom>
              <a:avLst/>
              <a:gdLst/>
              <a:ahLst/>
              <a:cxnLst/>
              <a:rect l="l" t="t" r="r" b="b"/>
              <a:pathLst>
                <a:path w="84455" h="84455">
                  <a:moveTo>
                    <a:pt x="42125" y="0"/>
                  </a:moveTo>
                  <a:lnTo>
                    <a:pt x="25728" y="3308"/>
                  </a:lnTo>
                  <a:lnTo>
                    <a:pt x="12338" y="12331"/>
                  </a:lnTo>
                  <a:lnTo>
                    <a:pt x="3310" y="25717"/>
                  </a:lnTo>
                  <a:lnTo>
                    <a:pt x="0" y="42113"/>
                  </a:lnTo>
                  <a:lnTo>
                    <a:pt x="3310" y="58510"/>
                  </a:lnTo>
                  <a:lnTo>
                    <a:pt x="12338" y="71901"/>
                  </a:lnTo>
                  <a:lnTo>
                    <a:pt x="25728" y="80928"/>
                  </a:lnTo>
                  <a:lnTo>
                    <a:pt x="42125" y="84239"/>
                  </a:lnTo>
                  <a:lnTo>
                    <a:pt x="58516" y="80928"/>
                  </a:lnTo>
                  <a:lnTo>
                    <a:pt x="71902" y="71901"/>
                  </a:lnTo>
                  <a:lnTo>
                    <a:pt x="80928" y="58510"/>
                  </a:lnTo>
                  <a:lnTo>
                    <a:pt x="84239" y="42113"/>
                  </a:lnTo>
                  <a:lnTo>
                    <a:pt x="80928" y="25717"/>
                  </a:lnTo>
                  <a:lnTo>
                    <a:pt x="71902" y="12331"/>
                  </a:lnTo>
                  <a:lnTo>
                    <a:pt x="58516" y="3308"/>
                  </a:lnTo>
                  <a:lnTo>
                    <a:pt x="42125"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52" name="object 52"/>
            <p:cNvSpPr/>
            <p:nvPr/>
          </p:nvSpPr>
          <p:spPr>
            <a:xfrm>
              <a:off x="2121216" y="1444044"/>
              <a:ext cx="107029" cy="79045"/>
            </a:xfrm>
            <a:custGeom>
              <a:avLst/>
              <a:gdLst/>
              <a:ahLst/>
              <a:cxnLst/>
              <a:rect l="l" t="t" r="r" b="b"/>
              <a:pathLst>
                <a:path w="113664" h="113664">
                  <a:moveTo>
                    <a:pt x="56743" y="0"/>
                  </a:moveTo>
                  <a:lnTo>
                    <a:pt x="34654" y="4460"/>
                  </a:lnTo>
                  <a:lnTo>
                    <a:pt x="16617" y="16622"/>
                  </a:lnTo>
                  <a:lnTo>
                    <a:pt x="4458" y="34659"/>
                  </a:lnTo>
                  <a:lnTo>
                    <a:pt x="0" y="56743"/>
                  </a:lnTo>
                  <a:lnTo>
                    <a:pt x="4458" y="78825"/>
                  </a:lnTo>
                  <a:lnTo>
                    <a:pt x="16617" y="96858"/>
                  </a:lnTo>
                  <a:lnTo>
                    <a:pt x="34654" y="109016"/>
                  </a:lnTo>
                  <a:lnTo>
                    <a:pt x="56743" y="113474"/>
                  </a:lnTo>
                  <a:lnTo>
                    <a:pt x="78825" y="109016"/>
                  </a:lnTo>
                  <a:lnTo>
                    <a:pt x="96858" y="96858"/>
                  </a:lnTo>
                  <a:lnTo>
                    <a:pt x="109016" y="78825"/>
                  </a:lnTo>
                  <a:lnTo>
                    <a:pt x="113474" y="56743"/>
                  </a:lnTo>
                  <a:lnTo>
                    <a:pt x="109016" y="34659"/>
                  </a:lnTo>
                  <a:lnTo>
                    <a:pt x="96858" y="16622"/>
                  </a:lnTo>
                  <a:lnTo>
                    <a:pt x="78825" y="4460"/>
                  </a:lnTo>
                  <a:lnTo>
                    <a:pt x="56743"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53" name="object 53"/>
            <p:cNvSpPr/>
            <p:nvPr/>
          </p:nvSpPr>
          <p:spPr>
            <a:xfrm>
              <a:off x="1991460" y="1522331"/>
              <a:ext cx="111813" cy="88761"/>
            </a:xfrm>
            <a:custGeom>
              <a:avLst/>
              <a:gdLst/>
              <a:ahLst/>
              <a:cxnLst/>
              <a:rect l="l" t="t" r="r" b="b"/>
              <a:pathLst>
                <a:path w="118744" h="127635">
                  <a:moveTo>
                    <a:pt x="35941" y="0"/>
                  </a:moveTo>
                  <a:lnTo>
                    <a:pt x="5512" y="40578"/>
                  </a:lnTo>
                  <a:lnTo>
                    <a:pt x="0" y="68592"/>
                  </a:lnTo>
                  <a:lnTo>
                    <a:pt x="12" y="75603"/>
                  </a:lnTo>
                  <a:lnTo>
                    <a:pt x="17115" y="116155"/>
                  </a:lnTo>
                  <a:lnTo>
                    <a:pt x="67157" y="127444"/>
                  </a:lnTo>
                  <a:lnTo>
                    <a:pt x="75487" y="127180"/>
                  </a:lnTo>
                  <a:lnTo>
                    <a:pt x="83526" y="126409"/>
                  </a:lnTo>
                  <a:lnTo>
                    <a:pt x="91219" y="125162"/>
                  </a:lnTo>
                  <a:lnTo>
                    <a:pt x="98513" y="123469"/>
                  </a:lnTo>
                  <a:lnTo>
                    <a:pt x="97383" y="117195"/>
                  </a:lnTo>
                  <a:lnTo>
                    <a:pt x="96647" y="110731"/>
                  </a:lnTo>
                  <a:lnTo>
                    <a:pt x="96342" y="104127"/>
                  </a:lnTo>
                  <a:lnTo>
                    <a:pt x="96215" y="101777"/>
                  </a:lnTo>
                  <a:lnTo>
                    <a:pt x="96177" y="89712"/>
                  </a:lnTo>
                  <a:lnTo>
                    <a:pt x="105257" y="45842"/>
                  </a:lnTo>
                  <a:lnTo>
                    <a:pt x="118402" y="19938"/>
                  </a:lnTo>
                  <a:lnTo>
                    <a:pt x="114002" y="14087"/>
                  </a:lnTo>
                  <a:lnTo>
                    <a:pt x="110896" y="10680"/>
                  </a:lnTo>
                  <a:lnTo>
                    <a:pt x="67157" y="10680"/>
                  </a:lnTo>
                  <a:lnTo>
                    <a:pt x="58531" y="9953"/>
                  </a:lnTo>
                  <a:lnTo>
                    <a:pt x="50372" y="7850"/>
                  </a:lnTo>
                  <a:lnTo>
                    <a:pt x="42802" y="4492"/>
                  </a:lnTo>
                  <a:lnTo>
                    <a:pt x="35941" y="0"/>
                  </a:lnTo>
                  <a:close/>
                </a:path>
                <a:path w="118744" h="127635">
                  <a:moveTo>
                    <a:pt x="98348" y="0"/>
                  </a:moveTo>
                  <a:lnTo>
                    <a:pt x="91489" y="4492"/>
                  </a:lnTo>
                  <a:lnTo>
                    <a:pt x="83924" y="7850"/>
                  </a:lnTo>
                  <a:lnTo>
                    <a:pt x="75774" y="9953"/>
                  </a:lnTo>
                  <a:lnTo>
                    <a:pt x="67157" y="10680"/>
                  </a:lnTo>
                  <a:lnTo>
                    <a:pt x="110896" y="10680"/>
                  </a:lnTo>
                  <a:lnTo>
                    <a:pt x="109170" y="8788"/>
                  </a:lnTo>
                  <a:lnTo>
                    <a:pt x="103941" y="4079"/>
                  </a:lnTo>
                  <a:lnTo>
                    <a:pt x="98348"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54" name="object 54"/>
            <p:cNvSpPr/>
            <p:nvPr/>
          </p:nvSpPr>
          <p:spPr>
            <a:xfrm>
              <a:off x="2015025" y="1465995"/>
              <a:ext cx="79526" cy="58733"/>
            </a:xfrm>
            <a:custGeom>
              <a:avLst/>
              <a:gdLst/>
              <a:ahLst/>
              <a:cxnLst/>
              <a:rect l="l" t="t" r="r" b="b"/>
              <a:pathLst>
                <a:path w="84455" h="84455">
                  <a:moveTo>
                    <a:pt x="42113" y="0"/>
                  </a:moveTo>
                  <a:lnTo>
                    <a:pt x="25722" y="3308"/>
                  </a:lnTo>
                  <a:lnTo>
                    <a:pt x="12336" y="12331"/>
                  </a:lnTo>
                  <a:lnTo>
                    <a:pt x="3310" y="25717"/>
                  </a:lnTo>
                  <a:lnTo>
                    <a:pt x="0" y="42113"/>
                  </a:lnTo>
                  <a:lnTo>
                    <a:pt x="3310" y="58510"/>
                  </a:lnTo>
                  <a:lnTo>
                    <a:pt x="12336" y="71901"/>
                  </a:lnTo>
                  <a:lnTo>
                    <a:pt x="25722" y="80928"/>
                  </a:lnTo>
                  <a:lnTo>
                    <a:pt x="42113" y="84239"/>
                  </a:lnTo>
                  <a:lnTo>
                    <a:pt x="58510" y="80928"/>
                  </a:lnTo>
                  <a:lnTo>
                    <a:pt x="71901" y="71901"/>
                  </a:lnTo>
                  <a:lnTo>
                    <a:pt x="80928" y="58510"/>
                  </a:lnTo>
                  <a:lnTo>
                    <a:pt x="84239" y="42113"/>
                  </a:lnTo>
                  <a:lnTo>
                    <a:pt x="80928" y="25717"/>
                  </a:lnTo>
                  <a:lnTo>
                    <a:pt x="71901" y="12331"/>
                  </a:lnTo>
                  <a:lnTo>
                    <a:pt x="58510" y="3308"/>
                  </a:lnTo>
                  <a:lnTo>
                    <a:pt x="42113"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55" name="object 55"/>
            <p:cNvSpPr/>
            <p:nvPr/>
          </p:nvSpPr>
          <p:spPr>
            <a:xfrm>
              <a:off x="2237375" y="1522331"/>
              <a:ext cx="101649" cy="88761"/>
            </a:xfrm>
            <a:custGeom>
              <a:avLst/>
              <a:gdLst/>
              <a:ahLst/>
              <a:cxnLst/>
              <a:rect l="l" t="t" r="r" b="b"/>
              <a:pathLst>
                <a:path w="107950" h="127635">
                  <a:moveTo>
                    <a:pt x="9448" y="0"/>
                  </a:moveTo>
                  <a:lnTo>
                    <a:pt x="6121" y="2158"/>
                  </a:lnTo>
                  <a:lnTo>
                    <a:pt x="2971" y="4660"/>
                  </a:lnTo>
                  <a:lnTo>
                    <a:pt x="0" y="7467"/>
                  </a:lnTo>
                  <a:lnTo>
                    <a:pt x="10719" y="21794"/>
                  </a:lnTo>
                  <a:lnTo>
                    <a:pt x="19484" y="38120"/>
                  </a:lnTo>
                  <a:lnTo>
                    <a:pt x="26063" y="56154"/>
                  </a:lnTo>
                  <a:lnTo>
                    <a:pt x="30225" y="75603"/>
                  </a:lnTo>
                  <a:lnTo>
                    <a:pt x="31229" y="82549"/>
                  </a:lnTo>
                  <a:lnTo>
                    <a:pt x="31737" y="89712"/>
                  </a:lnTo>
                  <a:lnTo>
                    <a:pt x="31699" y="101777"/>
                  </a:lnTo>
                  <a:lnTo>
                    <a:pt x="31203" y="111925"/>
                  </a:lnTo>
                  <a:lnTo>
                    <a:pt x="30251" y="119545"/>
                  </a:lnTo>
                  <a:lnTo>
                    <a:pt x="28740" y="126885"/>
                  </a:lnTo>
                  <a:lnTo>
                    <a:pt x="32600" y="127253"/>
                  </a:lnTo>
                  <a:lnTo>
                    <a:pt x="36588" y="127444"/>
                  </a:lnTo>
                  <a:lnTo>
                    <a:pt x="40652" y="127444"/>
                  </a:lnTo>
                  <a:lnTo>
                    <a:pt x="90675" y="116155"/>
                  </a:lnTo>
                  <a:lnTo>
                    <a:pt x="107657" y="78447"/>
                  </a:lnTo>
                  <a:lnTo>
                    <a:pt x="107784" y="68592"/>
                  </a:lnTo>
                  <a:lnTo>
                    <a:pt x="107429" y="63703"/>
                  </a:lnTo>
                  <a:lnTo>
                    <a:pt x="106743" y="58966"/>
                  </a:lnTo>
                  <a:lnTo>
                    <a:pt x="102272" y="40578"/>
                  </a:lnTo>
                  <a:lnTo>
                    <a:pt x="94675" y="24258"/>
                  </a:lnTo>
                  <a:lnTo>
                    <a:pt x="84484" y="10680"/>
                  </a:lnTo>
                  <a:lnTo>
                    <a:pt x="40652" y="10680"/>
                  </a:lnTo>
                  <a:lnTo>
                    <a:pt x="32026" y="9953"/>
                  </a:lnTo>
                  <a:lnTo>
                    <a:pt x="23869" y="7850"/>
                  </a:lnTo>
                  <a:lnTo>
                    <a:pt x="16303" y="4492"/>
                  </a:lnTo>
                  <a:lnTo>
                    <a:pt x="9448" y="0"/>
                  </a:lnTo>
                  <a:close/>
                </a:path>
                <a:path w="107950" h="127635">
                  <a:moveTo>
                    <a:pt x="71843" y="0"/>
                  </a:moveTo>
                  <a:lnTo>
                    <a:pt x="64984" y="4492"/>
                  </a:lnTo>
                  <a:lnTo>
                    <a:pt x="57419" y="7850"/>
                  </a:lnTo>
                  <a:lnTo>
                    <a:pt x="49269" y="9953"/>
                  </a:lnTo>
                  <a:lnTo>
                    <a:pt x="40652" y="10680"/>
                  </a:lnTo>
                  <a:lnTo>
                    <a:pt x="84484" y="10680"/>
                  </a:lnTo>
                  <a:lnTo>
                    <a:pt x="84387" y="10551"/>
                  </a:lnTo>
                  <a:lnTo>
                    <a:pt x="71843"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56" name="object 56"/>
            <p:cNvSpPr/>
            <p:nvPr/>
          </p:nvSpPr>
          <p:spPr>
            <a:xfrm>
              <a:off x="2235986" y="1465995"/>
              <a:ext cx="79526" cy="58733"/>
            </a:xfrm>
            <a:custGeom>
              <a:avLst/>
              <a:gdLst/>
              <a:ahLst/>
              <a:cxnLst/>
              <a:rect l="l" t="t" r="r" b="b"/>
              <a:pathLst>
                <a:path w="84455" h="84455">
                  <a:moveTo>
                    <a:pt x="42125" y="0"/>
                  </a:moveTo>
                  <a:lnTo>
                    <a:pt x="25728" y="3308"/>
                  </a:lnTo>
                  <a:lnTo>
                    <a:pt x="12338" y="12331"/>
                  </a:lnTo>
                  <a:lnTo>
                    <a:pt x="3310" y="25717"/>
                  </a:lnTo>
                  <a:lnTo>
                    <a:pt x="0" y="42113"/>
                  </a:lnTo>
                  <a:lnTo>
                    <a:pt x="3310" y="58510"/>
                  </a:lnTo>
                  <a:lnTo>
                    <a:pt x="12338" y="71901"/>
                  </a:lnTo>
                  <a:lnTo>
                    <a:pt x="25728" y="80928"/>
                  </a:lnTo>
                  <a:lnTo>
                    <a:pt x="42125" y="84239"/>
                  </a:lnTo>
                  <a:lnTo>
                    <a:pt x="58516" y="80928"/>
                  </a:lnTo>
                  <a:lnTo>
                    <a:pt x="71902" y="71901"/>
                  </a:lnTo>
                  <a:lnTo>
                    <a:pt x="80928" y="58510"/>
                  </a:lnTo>
                  <a:lnTo>
                    <a:pt x="84239" y="42113"/>
                  </a:lnTo>
                  <a:lnTo>
                    <a:pt x="80928" y="25717"/>
                  </a:lnTo>
                  <a:lnTo>
                    <a:pt x="71902" y="12331"/>
                  </a:lnTo>
                  <a:lnTo>
                    <a:pt x="58516" y="3308"/>
                  </a:lnTo>
                  <a:lnTo>
                    <a:pt x="42125"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57" name="object 57"/>
            <p:cNvSpPr/>
            <p:nvPr/>
          </p:nvSpPr>
          <p:spPr>
            <a:xfrm>
              <a:off x="1677711" y="1519935"/>
              <a:ext cx="170410" cy="119673"/>
            </a:xfrm>
            <a:custGeom>
              <a:avLst/>
              <a:gdLst/>
              <a:ahLst/>
              <a:cxnLst/>
              <a:rect l="l" t="t" r="r" b="b"/>
              <a:pathLst>
                <a:path w="180975" h="172085">
                  <a:moveTo>
                    <a:pt x="48412" y="0"/>
                  </a:moveTo>
                  <a:lnTo>
                    <a:pt x="17651" y="32689"/>
                  </a:lnTo>
                  <a:lnTo>
                    <a:pt x="1396" y="79438"/>
                  </a:lnTo>
                  <a:lnTo>
                    <a:pt x="0" y="92405"/>
                  </a:lnTo>
                  <a:lnTo>
                    <a:pt x="50" y="103504"/>
                  </a:lnTo>
                  <a:lnTo>
                    <a:pt x="8293" y="145986"/>
                  </a:lnTo>
                  <a:lnTo>
                    <a:pt x="42278" y="164579"/>
                  </a:lnTo>
                  <a:lnTo>
                    <a:pt x="90436" y="171665"/>
                  </a:lnTo>
                  <a:lnTo>
                    <a:pt x="115824" y="169810"/>
                  </a:lnTo>
                  <a:lnTo>
                    <a:pt x="157829" y="156471"/>
                  </a:lnTo>
                  <a:lnTo>
                    <a:pt x="179815" y="116277"/>
                  </a:lnTo>
                  <a:lnTo>
                    <a:pt x="180873" y="92405"/>
                  </a:lnTo>
                  <a:lnTo>
                    <a:pt x="180403" y="85826"/>
                  </a:lnTo>
                  <a:lnTo>
                    <a:pt x="163221" y="32689"/>
                  </a:lnTo>
                  <a:lnTo>
                    <a:pt x="90436" y="14401"/>
                  </a:lnTo>
                  <a:lnTo>
                    <a:pt x="78819" y="13421"/>
                  </a:lnTo>
                  <a:lnTo>
                    <a:pt x="67833" y="10587"/>
                  </a:lnTo>
                  <a:lnTo>
                    <a:pt x="57643" y="6059"/>
                  </a:lnTo>
                  <a:lnTo>
                    <a:pt x="48412" y="0"/>
                  </a:lnTo>
                  <a:close/>
                </a:path>
                <a:path w="180975" h="172085">
                  <a:moveTo>
                    <a:pt x="132460" y="0"/>
                  </a:moveTo>
                  <a:lnTo>
                    <a:pt x="123224" y="6059"/>
                  </a:lnTo>
                  <a:lnTo>
                    <a:pt x="113034" y="10587"/>
                  </a:lnTo>
                  <a:lnTo>
                    <a:pt x="102051" y="13421"/>
                  </a:lnTo>
                  <a:lnTo>
                    <a:pt x="90436" y="14401"/>
                  </a:lnTo>
                  <a:lnTo>
                    <a:pt x="149494" y="14401"/>
                  </a:lnTo>
                  <a:lnTo>
                    <a:pt x="149360" y="14223"/>
                  </a:lnTo>
                  <a:lnTo>
                    <a:pt x="132460" y="0"/>
                  </a:lnTo>
                  <a:close/>
                </a:path>
              </a:pathLst>
            </a:custGeom>
            <a:solidFill>
              <a:srgbClr val="FFFFFF"/>
            </a:solidFill>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sp>
          <p:nvSpPr>
            <p:cNvPr id="58" name="object 58"/>
            <p:cNvSpPr/>
            <p:nvPr/>
          </p:nvSpPr>
          <p:spPr>
            <a:xfrm>
              <a:off x="1709438" y="1444044"/>
              <a:ext cx="107029" cy="79045"/>
            </a:xfrm>
            <a:custGeom>
              <a:avLst/>
              <a:gdLst/>
              <a:ahLst/>
              <a:cxnLst/>
              <a:rect l="l" t="t" r="r" b="b"/>
              <a:pathLst>
                <a:path w="113664" h="113664">
                  <a:moveTo>
                    <a:pt x="56743" y="0"/>
                  </a:moveTo>
                  <a:lnTo>
                    <a:pt x="34654" y="4460"/>
                  </a:lnTo>
                  <a:lnTo>
                    <a:pt x="16617" y="16622"/>
                  </a:lnTo>
                  <a:lnTo>
                    <a:pt x="4458" y="34659"/>
                  </a:lnTo>
                  <a:lnTo>
                    <a:pt x="0" y="56743"/>
                  </a:lnTo>
                  <a:lnTo>
                    <a:pt x="4458" y="78825"/>
                  </a:lnTo>
                  <a:lnTo>
                    <a:pt x="16617" y="96858"/>
                  </a:lnTo>
                  <a:lnTo>
                    <a:pt x="34654" y="109016"/>
                  </a:lnTo>
                  <a:lnTo>
                    <a:pt x="56743" y="113474"/>
                  </a:lnTo>
                  <a:lnTo>
                    <a:pt x="78825" y="109016"/>
                  </a:lnTo>
                  <a:lnTo>
                    <a:pt x="96858" y="96858"/>
                  </a:lnTo>
                  <a:lnTo>
                    <a:pt x="109016" y="78825"/>
                  </a:lnTo>
                  <a:lnTo>
                    <a:pt x="113474" y="56743"/>
                  </a:lnTo>
                  <a:lnTo>
                    <a:pt x="109016" y="34659"/>
                  </a:lnTo>
                  <a:lnTo>
                    <a:pt x="96858" y="16622"/>
                  </a:lnTo>
                  <a:lnTo>
                    <a:pt x="78825" y="4460"/>
                  </a:lnTo>
                  <a:lnTo>
                    <a:pt x="56743"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59" name="object 59"/>
            <p:cNvSpPr/>
            <p:nvPr/>
          </p:nvSpPr>
          <p:spPr>
            <a:xfrm>
              <a:off x="1579682" y="1522331"/>
              <a:ext cx="111813" cy="88761"/>
            </a:xfrm>
            <a:custGeom>
              <a:avLst/>
              <a:gdLst/>
              <a:ahLst/>
              <a:cxnLst/>
              <a:rect l="l" t="t" r="r" b="b"/>
              <a:pathLst>
                <a:path w="118744" h="127635">
                  <a:moveTo>
                    <a:pt x="35941" y="0"/>
                  </a:moveTo>
                  <a:lnTo>
                    <a:pt x="5512" y="40578"/>
                  </a:lnTo>
                  <a:lnTo>
                    <a:pt x="0" y="68592"/>
                  </a:lnTo>
                  <a:lnTo>
                    <a:pt x="12" y="75603"/>
                  </a:lnTo>
                  <a:lnTo>
                    <a:pt x="17115" y="116155"/>
                  </a:lnTo>
                  <a:lnTo>
                    <a:pt x="67157" y="127444"/>
                  </a:lnTo>
                  <a:lnTo>
                    <a:pt x="75487" y="127180"/>
                  </a:lnTo>
                  <a:lnTo>
                    <a:pt x="83526" y="126409"/>
                  </a:lnTo>
                  <a:lnTo>
                    <a:pt x="91219" y="125162"/>
                  </a:lnTo>
                  <a:lnTo>
                    <a:pt x="98513" y="123469"/>
                  </a:lnTo>
                  <a:lnTo>
                    <a:pt x="97383" y="117195"/>
                  </a:lnTo>
                  <a:lnTo>
                    <a:pt x="96647" y="110731"/>
                  </a:lnTo>
                  <a:lnTo>
                    <a:pt x="96342" y="104127"/>
                  </a:lnTo>
                  <a:lnTo>
                    <a:pt x="96215" y="101777"/>
                  </a:lnTo>
                  <a:lnTo>
                    <a:pt x="96177" y="89712"/>
                  </a:lnTo>
                  <a:lnTo>
                    <a:pt x="105257" y="45842"/>
                  </a:lnTo>
                  <a:lnTo>
                    <a:pt x="118402" y="19938"/>
                  </a:lnTo>
                  <a:lnTo>
                    <a:pt x="114002" y="14087"/>
                  </a:lnTo>
                  <a:lnTo>
                    <a:pt x="110896" y="10680"/>
                  </a:lnTo>
                  <a:lnTo>
                    <a:pt x="67157" y="10680"/>
                  </a:lnTo>
                  <a:lnTo>
                    <a:pt x="58531" y="9953"/>
                  </a:lnTo>
                  <a:lnTo>
                    <a:pt x="50372" y="7850"/>
                  </a:lnTo>
                  <a:lnTo>
                    <a:pt x="42802" y="4492"/>
                  </a:lnTo>
                  <a:lnTo>
                    <a:pt x="35941" y="0"/>
                  </a:lnTo>
                  <a:close/>
                </a:path>
                <a:path w="118744" h="127635">
                  <a:moveTo>
                    <a:pt x="98348" y="0"/>
                  </a:moveTo>
                  <a:lnTo>
                    <a:pt x="91489" y="4492"/>
                  </a:lnTo>
                  <a:lnTo>
                    <a:pt x="83924" y="7850"/>
                  </a:lnTo>
                  <a:lnTo>
                    <a:pt x="75774" y="9953"/>
                  </a:lnTo>
                  <a:lnTo>
                    <a:pt x="67157" y="10680"/>
                  </a:lnTo>
                  <a:lnTo>
                    <a:pt x="110896" y="10680"/>
                  </a:lnTo>
                  <a:lnTo>
                    <a:pt x="109170" y="8788"/>
                  </a:lnTo>
                  <a:lnTo>
                    <a:pt x="103941" y="4079"/>
                  </a:lnTo>
                  <a:lnTo>
                    <a:pt x="98348" y="0"/>
                  </a:lnTo>
                  <a:close/>
                </a:path>
              </a:pathLst>
            </a:custGeom>
            <a:solidFill>
              <a:srgbClr val="FFFFFF"/>
            </a:solidFill>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sp>
          <p:nvSpPr>
            <p:cNvPr id="60" name="object 60"/>
            <p:cNvSpPr/>
            <p:nvPr/>
          </p:nvSpPr>
          <p:spPr>
            <a:xfrm>
              <a:off x="1603247" y="1465995"/>
              <a:ext cx="79526" cy="58733"/>
            </a:xfrm>
            <a:custGeom>
              <a:avLst/>
              <a:gdLst/>
              <a:ahLst/>
              <a:cxnLst/>
              <a:rect l="l" t="t" r="r" b="b"/>
              <a:pathLst>
                <a:path w="84455" h="84455">
                  <a:moveTo>
                    <a:pt x="42113" y="0"/>
                  </a:moveTo>
                  <a:lnTo>
                    <a:pt x="25722" y="3308"/>
                  </a:lnTo>
                  <a:lnTo>
                    <a:pt x="12336" y="12331"/>
                  </a:lnTo>
                  <a:lnTo>
                    <a:pt x="3310" y="25717"/>
                  </a:lnTo>
                  <a:lnTo>
                    <a:pt x="0" y="42113"/>
                  </a:lnTo>
                  <a:lnTo>
                    <a:pt x="3310" y="58510"/>
                  </a:lnTo>
                  <a:lnTo>
                    <a:pt x="12336" y="71901"/>
                  </a:lnTo>
                  <a:lnTo>
                    <a:pt x="25722" y="80928"/>
                  </a:lnTo>
                  <a:lnTo>
                    <a:pt x="42113" y="84239"/>
                  </a:lnTo>
                  <a:lnTo>
                    <a:pt x="58510" y="80928"/>
                  </a:lnTo>
                  <a:lnTo>
                    <a:pt x="71901" y="71901"/>
                  </a:lnTo>
                  <a:lnTo>
                    <a:pt x="80928" y="58510"/>
                  </a:lnTo>
                  <a:lnTo>
                    <a:pt x="84239" y="42113"/>
                  </a:lnTo>
                  <a:lnTo>
                    <a:pt x="80928" y="25717"/>
                  </a:lnTo>
                  <a:lnTo>
                    <a:pt x="71901" y="12331"/>
                  </a:lnTo>
                  <a:lnTo>
                    <a:pt x="58510" y="3308"/>
                  </a:lnTo>
                  <a:lnTo>
                    <a:pt x="42113"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62" name="object 62"/>
            <p:cNvSpPr/>
            <p:nvPr/>
          </p:nvSpPr>
          <p:spPr>
            <a:xfrm>
              <a:off x="1824209" y="1465995"/>
              <a:ext cx="79526" cy="58733"/>
            </a:xfrm>
            <a:custGeom>
              <a:avLst/>
              <a:gdLst/>
              <a:ahLst/>
              <a:cxnLst/>
              <a:rect l="l" t="t" r="r" b="b"/>
              <a:pathLst>
                <a:path w="84455" h="84455">
                  <a:moveTo>
                    <a:pt x="42125" y="0"/>
                  </a:moveTo>
                  <a:lnTo>
                    <a:pt x="25728" y="3308"/>
                  </a:lnTo>
                  <a:lnTo>
                    <a:pt x="12338" y="12331"/>
                  </a:lnTo>
                  <a:lnTo>
                    <a:pt x="3310" y="25717"/>
                  </a:lnTo>
                  <a:lnTo>
                    <a:pt x="0" y="42113"/>
                  </a:lnTo>
                  <a:lnTo>
                    <a:pt x="3310" y="58510"/>
                  </a:lnTo>
                  <a:lnTo>
                    <a:pt x="12338" y="71901"/>
                  </a:lnTo>
                  <a:lnTo>
                    <a:pt x="25728" y="80928"/>
                  </a:lnTo>
                  <a:lnTo>
                    <a:pt x="42125" y="84239"/>
                  </a:lnTo>
                  <a:lnTo>
                    <a:pt x="58516" y="80928"/>
                  </a:lnTo>
                  <a:lnTo>
                    <a:pt x="71902" y="71901"/>
                  </a:lnTo>
                  <a:lnTo>
                    <a:pt x="80928" y="58510"/>
                  </a:lnTo>
                  <a:lnTo>
                    <a:pt x="84239" y="42113"/>
                  </a:lnTo>
                  <a:lnTo>
                    <a:pt x="80928" y="25717"/>
                  </a:lnTo>
                  <a:lnTo>
                    <a:pt x="71902" y="12331"/>
                  </a:lnTo>
                  <a:lnTo>
                    <a:pt x="58516" y="3308"/>
                  </a:lnTo>
                  <a:lnTo>
                    <a:pt x="42125"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67" name="object 57"/>
            <p:cNvSpPr/>
            <p:nvPr/>
          </p:nvSpPr>
          <p:spPr>
            <a:xfrm>
              <a:off x="1685662" y="1519935"/>
              <a:ext cx="170410" cy="119673"/>
            </a:xfrm>
            <a:custGeom>
              <a:avLst/>
              <a:gdLst/>
              <a:ahLst/>
              <a:cxnLst/>
              <a:rect l="l" t="t" r="r" b="b"/>
              <a:pathLst>
                <a:path w="180975" h="172085">
                  <a:moveTo>
                    <a:pt x="48412" y="0"/>
                  </a:moveTo>
                  <a:lnTo>
                    <a:pt x="17651" y="32689"/>
                  </a:lnTo>
                  <a:lnTo>
                    <a:pt x="1396" y="79438"/>
                  </a:lnTo>
                  <a:lnTo>
                    <a:pt x="0" y="92405"/>
                  </a:lnTo>
                  <a:lnTo>
                    <a:pt x="50" y="103504"/>
                  </a:lnTo>
                  <a:lnTo>
                    <a:pt x="8293" y="145986"/>
                  </a:lnTo>
                  <a:lnTo>
                    <a:pt x="42278" y="164579"/>
                  </a:lnTo>
                  <a:lnTo>
                    <a:pt x="90436" y="171665"/>
                  </a:lnTo>
                  <a:lnTo>
                    <a:pt x="115824" y="169810"/>
                  </a:lnTo>
                  <a:lnTo>
                    <a:pt x="157829" y="156471"/>
                  </a:lnTo>
                  <a:lnTo>
                    <a:pt x="179815" y="116277"/>
                  </a:lnTo>
                  <a:lnTo>
                    <a:pt x="180873" y="92405"/>
                  </a:lnTo>
                  <a:lnTo>
                    <a:pt x="180403" y="85826"/>
                  </a:lnTo>
                  <a:lnTo>
                    <a:pt x="163221" y="32689"/>
                  </a:lnTo>
                  <a:lnTo>
                    <a:pt x="90436" y="14401"/>
                  </a:lnTo>
                  <a:lnTo>
                    <a:pt x="78819" y="13421"/>
                  </a:lnTo>
                  <a:lnTo>
                    <a:pt x="67833" y="10587"/>
                  </a:lnTo>
                  <a:lnTo>
                    <a:pt x="57643" y="6059"/>
                  </a:lnTo>
                  <a:lnTo>
                    <a:pt x="48412" y="0"/>
                  </a:lnTo>
                  <a:close/>
                </a:path>
                <a:path w="180975" h="172085">
                  <a:moveTo>
                    <a:pt x="132460" y="0"/>
                  </a:moveTo>
                  <a:lnTo>
                    <a:pt x="123224" y="6059"/>
                  </a:lnTo>
                  <a:lnTo>
                    <a:pt x="113034" y="10587"/>
                  </a:lnTo>
                  <a:lnTo>
                    <a:pt x="102051" y="13421"/>
                  </a:lnTo>
                  <a:lnTo>
                    <a:pt x="90436" y="14401"/>
                  </a:lnTo>
                  <a:lnTo>
                    <a:pt x="149494" y="14401"/>
                  </a:lnTo>
                  <a:lnTo>
                    <a:pt x="149360" y="14223"/>
                  </a:lnTo>
                  <a:lnTo>
                    <a:pt x="132460" y="0"/>
                  </a:lnTo>
                  <a:close/>
                </a:path>
              </a:pathLst>
            </a:custGeom>
            <a:solidFill>
              <a:srgbClr val="FFFFFF"/>
            </a:solidFill>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sp>
          <p:nvSpPr>
            <p:cNvPr id="168" name="object 58"/>
            <p:cNvSpPr/>
            <p:nvPr/>
          </p:nvSpPr>
          <p:spPr>
            <a:xfrm>
              <a:off x="1717389" y="1444044"/>
              <a:ext cx="107029" cy="79045"/>
            </a:xfrm>
            <a:custGeom>
              <a:avLst/>
              <a:gdLst/>
              <a:ahLst/>
              <a:cxnLst/>
              <a:rect l="l" t="t" r="r" b="b"/>
              <a:pathLst>
                <a:path w="113664" h="113664">
                  <a:moveTo>
                    <a:pt x="56743" y="0"/>
                  </a:moveTo>
                  <a:lnTo>
                    <a:pt x="34654" y="4460"/>
                  </a:lnTo>
                  <a:lnTo>
                    <a:pt x="16617" y="16622"/>
                  </a:lnTo>
                  <a:lnTo>
                    <a:pt x="4458" y="34659"/>
                  </a:lnTo>
                  <a:lnTo>
                    <a:pt x="0" y="56743"/>
                  </a:lnTo>
                  <a:lnTo>
                    <a:pt x="4458" y="78825"/>
                  </a:lnTo>
                  <a:lnTo>
                    <a:pt x="16617" y="96858"/>
                  </a:lnTo>
                  <a:lnTo>
                    <a:pt x="34654" y="109016"/>
                  </a:lnTo>
                  <a:lnTo>
                    <a:pt x="56743" y="113474"/>
                  </a:lnTo>
                  <a:lnTo>
                    <a:pt x="78825" y="109016"/>
                  </a:lnTo>
                  <a:lnTo>
                    <a:pt x="96858" y="96858"/>
                  </a:lnTo>
                  <a:lnTo>
                    <a:pt x="109016" y="78825"/>
                  </a:lnTo>
                  <a:lnTo>
                    <a:pt x="113474" y="56743"/>
                  </a:lnTo>
                  <a:lnTo>
                    <a:pt x="109016" y="34659"/>
                  </a:lnTo>
                  <a:lnTo>
                    <a:pt x="96858" y="16622"/>
                  </a:lnTo>
                  <a:lnTo>
                    <a:pt x="78825" y="4460"/>
                  </a:lnTo>
                  <a:lnTo>
                    <a:pt x="56743"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69" name="object 59"/>
            <p:cNvSpPr/>
            <p:nvPr/>
          </p:nvSpPr>
          <p:spPr>
            <a:xfrm>
              <a:off x="1587633" y="1522331"/>
              <a:ext cx="111813" cy="88761"/>
            </a:xfrm>
            <a:custGeom>
              <a:avLst/>
              <a:gdLst/>
              <a:ahLst/>
              <a:cxnLst/>
              <a:rect l="l" t="t" r="r" b="b"/>
              <a:pathLst>
                <a:path w="118744" h="127635">
                  <a:moveTo>
                    <a:pt x="35941" y="0"/>
                  </a:moveTo>
                  <a:lnTo>
                    <a:pt x="5512" y="40578"/>
                  </a:lnTo>
                  <a:lnTo>
                    <a:pt x="0" y="68592"/>
                  </a:lnTo>
                  <a:lnTo>
                    <a:pt x="12" y="75603"/>
                  </a:lnTo>
                  <a:lnTo>
                    <a:pt x="17115" y="116155"/>
                  </a:lnTo>
                  <a:lnTo>
                    <a:pt x="67157" y="127444"/>
                  </a:lnTo>
                  <a:lnTo>
                    <a:pt x="75487" y="127180"/>
                  </a:lnTo>
                  <a:lnTo>
                    <a:pt x="83526" y="126409"/>
                  </a:lnTo>
                  <a:lnTo>
                    <a:pt x="91219" y="125162"/>
                  </a:lnTo>
                  <a:lnTo>
                    <a:pt x="98513" y="123469"/>
                  </a:lnTo>
                  <a:lnTo>
                    <a:pt x="97383" y="117195"/>
                  </a:lnTo>
                  <a:lnTo>
                    <a:pt x="96647" y="110731"/>
                  </a:lnTo>
                  <a:lnTo>
                    <a:pt x="96342" y="104127"/>
                  </a:lnTo>
                  <a:lnTo>
                    <a:pt x="96215" y="101777"/>
                  </a:lnTo>
                  <a:lnTo>
                    <a:pt x="96177" y="89712"/>
                  </a:lnTo>
                  <a:lnTo>
                    <a:pt x="105257" y="45842"/>
                  </a:lnTo>
                  <a:lnTo>
                    <a:pt x="118402" y="19938"/>
                  </a:lnTo>
                  <a:lnTo>
                    <a:pt x="114002" y="14087"/>
                  </a:lnTo>
                  <a:lnTo>
                    <a:pt x="110896" y="10680"/>
                  </a:lnTo>
                  <a:lnTo>
                    <a:pt x="67157" y="10680"/>
                  </a:lnTo>
                  <a:lnTo>
                    <a:pt x="58531" y="9953"/>
                  </a:lnTo>
                  <a:lnTo>
                    <a:pt x="50372" y="7850"/>
                  </a:lnTo>
                  <a:lnTo>
                    <a:pt x="42802" y="4492"/>
                  </a:lnTo>
                  <a:lnTo>
                    <a:pt x="35941" y="0"/>
                  </a:lnTo>
                  <a:close/>
                </a:path>
                <a:path w="118744" h="127635">
                  <a:moveTo>
                    <a:pt x="98348" y="0"/>
                  </a:moveTo>
                  <a:lnTo>
                    <a:pt x="91489" y="4492"/>
                  </a:lnTo>
                  <a:lnTo>
                    <a:pt x="83924" y="7850"/>
                  </a:lnTo>
                  <a:lnTo>
                    <a:pt x="75774" y="9953"/>
                  </a:lnTo>
                  <a:lnTo>
                    <a:pt x="67157" y="10680"/>
                  </a:lnTo>
                  <a:lnTo>
                    <a:pt x="110896" y="10680"/>
                  </a:lnTo>
                  <a:lnTo>
                    <a:pt x="109170" y="8788"/>
                  </a:lnTo>
                  <a:lnTo>
                    <a:pt x="103941" y="4079"/>
                  </a:lnTo>
                  <a:lnTo>
                    <a:pt x="98348" y="0"/>
                  </a:lnTo>
                  <a:close/>
                </a:path>
              </a:pathLst>
            </a:custGeom>
            <a:solidFill>
              <a:srgbClr val="FFFFFF"/>
            </a:solidFill>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sp>
          <p:nvSpPr>
            <p:cNvPr id="170" name="object 60"/>
            <p:cNvSpPr/>
            <p:nvPr/>
          </p:nvSpPr>
          <p:spPr>
            <a:xfrm>
              <a:off x="1611198" y="1465995"/>
              <a:ext cx="79526" cy="58733"/>
            </a:xfrm>
            <a:custGeom>
              <a:avLst/>
              <a:gdLst/>
              <a:ahLst/>
              <a:cxnLst/>
              <a:rect l="l" t="t" r="r" b="b"/>
              <a:pathLst>
                <a:path w="84455" h="84455">
                  <a:moveTo>
                    <a:pt x="42113" y="0"/>
                  </a:moveTo>
                  <a:lnTo>
                    <a:pt x="25722" y="3308"/>
                  </a:lnTo>
                  <a:lnTo>
                    <a:pt x="12336" y="12331"/>
                  </a:lnTo>
                  <a:lnTo>
                    <a:pt x="3310" y="25717"/>
                  </a:lnTo>
                  <a:lnTo>
                    <a:pt x="0" y="42113"/>
                  </a:lnTo>
                  <a:lnTo>
                    <a:pt x="3310" y="58510"/>
                  </a:lnTo>
                  <a:lnTo>
                    <a:pt x="12336" y="71901"/>
                  </a:lnTo>
                  <a:lnTo>
                    <a:pt x="25722" y="80928"/>
                  </a:lnTo>
                  <a:lnTo>
                    <a:pt x="42113" y="84239"/>
                  </a:lnTo>
                  <a:lnTo>
                    <a:pt x="58510" y="80928"/>
                  </a:lnTo>
                  <a:lnTo>
                    <a:pt x="71901" y="71901"/>
                  </a:lnTo>
                  <a:lnTo>
                    <a:pt x="80928" y="58510"/>
                  </a:lnTo>
                  <a:lnTo>
                    <a:pt x="84239" y="42113"/>
                  </a:lnTo>
                  <a:lnTo>
                    <a:pt x="80928" y="25717"/>
                  </a:lnTo>
                  <a:lnTo>
                    <a:pt x="71901" y="12331"/>
                  </a:lnTo>
                  <a:lnTo>
                    <a:pt x="58510" y="3308"/>
                  </a:lnTo>
                  <a:lnTo>
                    <a:pt x="42113" y="0"/>
                  </a:lnTo>
                  <a:close/>
                </a:path>
              </a:pathLst>
            </a:custGeom>
            <a:solidFill>
              <a:srgbClr val="FFFFFF"/>
            </a:solid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pic>
          <p:nvPicPr>
            <p:cNvPr id="189" name="Graphic 167" descr="Users"/>
            <p:cNvPicPr>
              <a:picLocks noChangeAspect="1"/>
            </p:cNvPicPr>
            <p:nvPr/>
          </p:nvPicPr>
          <p:blipFill>
            <a:blip r:embed="rId5">
              <a:extLst>
                <a:ext uri="{96DAC541-7B7A-43D3-8B79-37D633B846F1}">
                  <asvg:svgBlip xmlns:asvg="http://schemas.microsoft.com/office/drawing/2016/SVG/main" xmlns="" r:embed="rId51"/>
                </a:ext>
              </a:extLst>
            </a:blip>
            <a:stretch>
              <a:fillRect/>
            </a:stretch>
          </p:blipFill>
          <p:spPr>
            <a:xfrm>
              <a:off x="1525347" y="1068099"/>
              <a:ext cx="451836" cy="451836"/>
            </a:xfrm>
            <a:prstGeom prst="rect">
              <a:avLst/>
            </a:prstGeom>
          </p:spPr>
        </p:pic>
        <p:pic>
          <p:nvPicPr>
            <p:cNvPr id="190" name="Graphic 167" descr="Users"/>
            <p:cNvPicPr>
              <a:picLocks noChangeAspect="1"/>
            </p:cNvPicPr>
            <p:nvPr/>
          </p:nvPicPr>
          <p:blipFill>
            <a:blip r:embed="rId5">
              <a:extLst>
                <a:ext uri="{96DAC541-7B7A-43D3-8B79-37D633B846F1}">
                  <asvg:svgBlip xmlns:asvg="http://schemas.microsoft.com/office/drawing/2016/SVG/main" xmlns="" r:embed="rId51"/>
                </a:ext>
              </a:extLst>
            </a:blip>
            <a:stretch>
              <a:fillRect/>
            </a:stretch>
          </p:blipFill>
          <p:spPr>
            <a:xfrm>
              <a:off x="1504240" y="1385174"/>
              <a:ext cx="451836" cy="451836"/>
            </a:xfrm>
            <a:prstGeom prst="rect">
              <a:avLst/>
            </a:prstGeom>
          </p:spPr>
        </p:pic>
        <p:pic>
          <p:nvPicPr>
            <p:cNvPr id="191" name="Graphic 167" descr="Users"/>
            <p:cNvPicPr>
              <a:picLocks noChangeAspect="1"/>
            </p:cNvPicPr>
            <p:nvPr/>
          </p:nvPicPr>
          <p:blipFill>
            <a:blip r:embed="rId5">
              <a:extLst>
                <a:ext uri="{96DAC541-7B7A-43D3-8B79-37D633B846F1}">
                  <asvg:svgBlip xmlns:asvg="http://schemas.microsoft.com/office/drawing/2016/SVG/main" xmlns="" r:embed="rId51"/>
                </a:ext>
              </a:extLst>
            </a:blip>
            <a:stretch>
              <a:fillRect/>
            </a:stretch>
          </p:blipFill>
          <p:spPr>
            <a:xfrm>
              <a:off x="2022411" y="1374227"/>
              <a:ext cx="451836" cy="451836"/>
            </a:xfrm>
            <a:prstGeom prst="rect">
              <a:avLst/>
            </a:prstGeom>
          </p:spPr>
        </p:pic>
        <p:pic>
          <p:nvPicPr>
            <p:cNvPr id="192" name="Graphic 167" descr="Users"/>
            <p:cNvPicPr>
              <a:picLocks noChangeAspect="1"/>
            </p:cNvPicPr>
            <p:nvPr/>
          </p:nvPicPr>
          <p:blipFill>
            <a:blip r:embed="rId5">
              <a:extLst>
                <a:ext uri="{96DAC541-7B7A-43D3-8B79-37D633B846F1}">
                  <asvg:svgBlip xmlns:asvg="http://schemas.microsoft.com/office/drawing/2016/SVG/main" xmlns="" r:embed="rId51"/>
                </a:ext>
              </a:extLst>
            </a:blip>
            <a:stretch>
              <a:fillRect/>
            </a:stretch>
          </p:blipFill>
          <p:spPr>
            <a:xfrm>
              <a:off x="1977183" y="1035625"/>
              <a:ext cx="525971" cy="525971"/>
            </a:xfrm>
            <a:prstGeom prst="rect">
              <a:avLst/>
            </a:prstGeom>
          </p:spPr>
        </p:pic>
      </p:grpSp>
      <p:sp>
        <p:nvSpPr>
          <p:cNvPr id="193" name="object 4"/>
          <p:cNvSpPr/>
          <p:nvPr/>
        </p:nvSpPr>
        <p:spPr>
          <a:xfrm>
            <a:off x="3368609" y="2533558"/>
            <a:ext cx="2707450" cy="1454091"/>
          </a:xfrm>
          <a:prstGeom prst="rect">
            <a:avLst/>
          </a:prstGeom>
          <a:blipFill>
            <a:blip r:embed="rId52" cstate="print"/>
            <a:stretch>
              <a:fillRect/>
            </a:stretch>
          </a:blipFill>
        </p:spPr>
        <p:txBody>
          <a:bodyPr wrap="square" lIns="0" tIns="0" rIns="0" bIns="0" rtlCol="0"/>
          <a:lstStyle/>
          <a:p>
            <a:endParaRPr sz="1350" dirty="0">
              <a:solidFill>
                <a:schemeClr val="accent2"/>
              </a:solidFill>
            </a:endParaRPr>
          </a:p>
        </p:txBody>
      </p:sp>
    </p:spTree>
    <p:extLst>
      <p:ext uri="{BB962C8B-B14F-4D97-AF65-F5344CB8AC3E}">
        <p14:creationId xmlns:p14="http://schemas.microsoft.com/office/powerpoint/2010/main" val="55034452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 name="Object 10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22" name="think-cell Slide" r:id="rId6" imgW="414" imgH="414" progId="TCLayout.ActiveDocument.1">
                  <p:embed/>
                </p:oleObj>
              </mc:Choice>
              <mc:Fallback>
                <p:oleObj name="think-cell Slide" r:id="rId6" imgW="414" imgH="414"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4" name="Rectangle 43" hidden="1"/>
          <p:cNvSpPr/>
          <p:nvPr>
            <p:custDataLst>
              <p:tags r:id="rId3"/>
            </p:custDataLst>
          </p:nvPr>
        </p:nvSpPr>
        <p:spPr bwMode="auto">
          <a:xfrm>
            <a:off x="0" y="0"/>
            <a:ext cx="158750" cy="158750"/>
          </a:xfrm>
          <a:prstGeom prst="rect">
            <a:avLst/>
          </a:prstGeom>
          <a:solidFill>
            <a:schemeClr val="accent1"/>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478920">
              <a:spcBef>
                <a:spcPct val="0"/>
              </a:spcBef>
              <a:spcAft>
                <a:spcPct val="0"/>
              </a:spcAft>
              <a:buClr>
                <a:srgbClr val="A5C4D8"/>
              </a:buClr>
            </a:pPr>
            <a:endParaRPr lang="en-GB" sz="1400" dirty="0">
              <a:solidFill>
                <a:srgbClr val="FFFFFF"/>
              </a:solidFill>
              <a:cs typeface="Calibri" panose="020F0502020204030204" pitchFamily="34" charset="0"/>
              <a:sym typeface="+mn-lt"/>
            </a:endParaRPr>
          </a:p>
        </p:txBody>
      </p:sp>
      <p:grpSp>
        <p:nvGrpSpPr>
          <p:cNvPr id="237" name="Group 236"/>
          <p:cNvGrpSpPr/>
          <p:nvPr/>
        </p:nvGrpSpPr>
        <p:grpSpPr>
          <a:xfrm>
            <a:off x="-1" y="679271"/>
            <a:ext cx="9948912" cy="5761376"/>
            <a:chOff x="-1" y="450238"/>
            <a:chExt cx="9948912" cy="5761376"/>
          </a:xfrm>
        </p:grpSpPr>
        <p:sp>
          <p:nvSpPr>
            <p:cNvPr id="88" name="Rectangle 87"/>
            <p:cNvSpPr/>
            <p:nvPr/>
          </p:nvSpPr>
          <p:spPr bwMode="gray">
            <a:xfrm>
              <a:off x="8693349" y="2056100"/>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121" name="Rectangle 120"/>
            <p:cNvSpPr/>
            <p:nvPr/>
          </p:nvSpPr>
          <p:spPr bwMode="gray">
            <a:xfrm>
              <a:off x="7518773" y="2056100"/>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21" name="Rectangle 20"/>
            <p:cNvSpPr/>
            <p:nvPr/>
          </p:nvSpPr>
          <p:spPr bwMode="gray">
            <a:xfrm>
              <a:off x="481751" y="2056100"/>
              <a:ext cx="1129034" cy="961391"/>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24" name="Rectangle 23"/>
            <p:cNvSpPr/>
            <p:nvPr/>
          </p:nvSpPr>
          <p:spPr bwMode="gray">
            <a:xfrm>
              <a:off x="1654587" y="2056100"/>
              <a:ext cx="1129034" cy="961391"/>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27" name="Rectangle 26"/>
            <p:cNvSpPr/>
            <p:nvPr/>
          </p:nvSpPr>
          <p:spPr bwMode="gray">
            <a:xfrm>
              <a:off x="4000263" y="2056100"/>
              <a:ext cx="1129034" cy="961391"/>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110" name="Rectangle 109"/>
            <p:cNvSpPr/>
            <p:nvPr/>
          </p:nvSpPr>
          <p:spPr bwMode="gray">
            <a:xfrm>
              <a:off x="2825679" y="2056100"/>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22" name="Rectangle 21"/>
            <p:cNvSpPr/>
            <p:nvPr/>
          </p:nvSpPr>
          <p:spPr bwMode="gray">
            <a:xfrm>
              <a:off x="481751" y="3420903"/>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25" name="Rectangle 24"/>
            <p:cNvSpPr/>
            <p:nvPr/>
          </p:nvSpPr>
          <p:spPr bwMode="gray">
            <a:xfrm>
              <a:off x="1654587" y="3420903"/>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28" name="Rectangle 27"/>
            <p:cNvSpPr/>
            <p:nvPr/>
          </p:nvSpPr>
          <p:spPr bwMode="gray">
            <a:xfrm>
              <a:off x="4000263" y="3420903"/>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31" name="Rectangle 30"/>
            <p:cNvSpPr/>
            <p:nvPr/>
          </p:nvSpPr>
          <p:spPr bwMode="gray">
            <a:xfrm>
              <a:off x="5173100" y="3420903"/>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34" name="Rectangle 33"/>
            <p:cNvSpPr/>
            <p:nvPr/>
          </p:nvSpPr>
          <p:spPr bwMode="gray">
            <a:xfrm>
              <a:off x="6345937" y="3420903"/>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76" name="Rectangle 75"/>
            <p:cNvSpPr/>
            <p:nvPr/>
          </p:nvSpPr>
          <p:spPr bwMode="gray">
            <a:xfrm>
              <a:off x="7518770" y="3420903"/>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91" name="Rectangle 90"/>
            <p:cNvSpPr/>
            <p:nvPr/>
          </p:nvSpPr>
          <p:spPr bwMode="gray">
            <a:xfrm>
              <a:off x="8693349" y="3420903"/>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111" name="Rectangle 110"/>
            <p:cNvSpPr/>
            <p:nvPr/>
          </p:nvSpPr>
          <p:spPr bwMode="gray">
            <a:xfrm>
              <a:off x="2825679" y="3420903"/>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23" name="Rectangle 22"/>
            <p:cNvSpPr/>
            <p:nvPr/>
          </p:nvSpPr>
          <p:spPr bwMode="gray">
            <a:xfrm>
              <a:off x="481751" y="4785706"/>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26" name="Rectangle 25"/>
            <p:cNvSpPr/>
            <p:nvPr/>
          </p:nvSpPr>
          <p:spPr bwMode="gray">
            <a:xfrm>
              <a:off x="1654587" y="4785706"/>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29" name="Rectangle 28"/>
            <p:cNvSpPr/>
            <p:nvPr/>
          </p:nvSpPr>
          <p:spPr bwMode="gray">
            <a:xfrm>
              <a:off x="4000263" y="4785706"/>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32" name="Rectangle 31"/>
            <p:cNvSpPr/>
            <p:nvPr/>
          </p:nvSpPr>
          <p:spPr bwMode="gray">
            <a:xfrm>
              <a:off x="5173100" y="4785706"/>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35" name="Rectangle 34"/>
            <p:cNvSpPr/>
            <p:nvPr/>
          </p:nvSpPr>
          <p:spPr bwMode="gray">
            <a:xfrm>
              <a:off x="6345937" y="4785706"/>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79" name="Rectangle 78"/>
            <p:cNvSpPr/>
            <p:nvPr/>
          </p:nvSpPr>
          <p:spPr bwMode="gray">
            <a:xfrm>
              <a:off x="7518770" y="4785706"/>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94" name="Rectangle 93"/>
            <p:cNvSpPr/>
            <p:nvPr/>
          </p:nvSpPr>
          <p:spPr bwMode="gray">
            <a:xfrm>
              <a:off x="8693349" y="4785706"/>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graphicFrame>
          <p:nvGraphicFramePr>
            <p:cNvPr id="19" name="Object 18"/>
            <p:cNvGraphicFramePr>
              <a:graphicFrameLocks/>
            </p:cNvGraphicFramePr>
            <p:nvPr>
              <p:custDataLst>
                <p:tags r:id="rId4"/>
              </p:custDataLst>
              <p:extLst>
                <p:ext uri="{D42A27DB-BD31-4B8C-83A1-F6EECF244321}">
                  <p14:modId xmlns:p14="http://schemas.microsoft.com/office/powerpoint/2010/main" val="1650214314"/>
                </p:ext>
              </p:extLst>
            </p:nvPr>
          </p:nvGraphicFramePr>
          <p:xfrm>
            <a:off x="335633" y="1892351"/>
            <a:ext cx="9613278" cy="4319263"/>
          </p:xfrm>
          <a:graphic>
            <a:graphicData uri="http://schemas.openxmlformats.org/presentationml/2006/ole">
              <mc:AlternateContent xmlns:mc="http://schemas.openxmlformats.org/markup-compatibility/2006">
                <mc:Choice xmlns:v="urn:schemas-microsoft-com:vml" Requires="v">
                  <p:oleObj spid="_x0000_s13323" name="Chart" r:id="rId8" imgW="9334555" imgH="3905129" progId="MSGraph.Chart.8">
                    <p:embed followColorScheme="full"/>
                  </p:oleObj>
                </mc:Choice>
                <mc:Fallback>
                  <p:oleObj name="Chart" r:id="rId8" imgW="9334555" imgH="3905129" progId="MSGraph.Chart.8">
                    <p:embed followColorScheme="full"/>
                    <p:pic>
                      <p:nvPicPr>
                        <p:cNvPr id="0" name=""/>
                        <p:cNvPicPr/>
                        <p:nvPr/>
                      </p:nvPicPr>
                      <p:blipFill>
                        <a:blip r:embed="rId9"/>
                        <a:stretch>
                          <a:fillRect/>
                        </a:stretch>
                      </p:blipFill>
                      <p:spPr>
                        <a:xfrm>
                          <a:off x="335633" y="1892351"/>
                          <a:ext cx="9613278" cy="4319263"/>
                        </a:xfrm>
                        <a:prstGeom prst="rect">
                          <a:avLst/>
                        </a:prstGeom>
                      </p:spPr>
                    </p:pic>
                  </p:oleObj>
                </mc:Fallback>
              </mc:AlternateContent>
            </a:graphicData>
          </a:graphic>
        </p:graphicFrame>
        <p:sp>
          <p:nvSpPr>
            <p:cNvPr id="106" name="Rectangle 105"/>
            <p:cNvSpPr/>
            <p:nvPr/>
          </p:nvSpPr>
          <p:spPr>
            <a:xfrm>
              <a:off x="240876" y="519372"/>
              <a:ext cx="7669105" cy="492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b" anchorCtr="0">
              <a:spAutoFit/>
            </a:bodyPr>
            <a:lstStyle/>
            <a:p>
              <a:r>
                <a:rPr lang="en-GB" sz="1600" b="1" dirty="0">
                  <a:solidFill>
                    <a:schemeClr val="accent1"/>
                  </a:solidFill>
                </a:rPr>
                <a:t>2015/16 population size, total spend and spend per head by condition </a:t>
              </a:r>
              <a:endParaRPr lang="en-GB" sz="1600" b="1" dirty="0" smtClean="0">
                <a:solidFill>
                  <a:schemeClr val="accent1"/>
                </a:solidFill>
              </a:endParaRPr>
            </a:p>
            <a:p>
              <a:r>
                <a:rPr lang="en-GB" sz="1600" b="1" dirty="0" smtClean="0">
                  <a:solidFill>
                    <a:schemeClr val="accent1"/>
                  </a:solidFill>
                </a:rPr>
                <a:t>and </a:t>
              </a:r>
              <a:r>
                <a:rPr lang="en-GB" sz="1600" b="1" dirty="0">
                  <a:solidFill>
                    <a:schemeClr val="accent1"/>
                  </a:solidFill>
                </a:rPr>
                <a:t>age band</a:t>
              </a:r>
            </a:p>
          </p:txBody>
        </p:sp>
        <p:sp>
          <p:nvSpPr>
            <p:cNvPr id="256" name="Rectangle 255"/>
            <p:cNvSpPr/>
            <p:nvPr/>
          </p:nvSpPr>
          <p:spPr bwMode="gray">
            <a:xfrm>
              <a:off x="7379763" y="842149"/>
              <a:ext cx="369497" cy="239436"/>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dirty="0">
                  <a:solidFill>
                    <a:srgbClr val="000000"/>
                  </a:solidFill>
                  <a:ea typeface="Calibri" panose="020F0502020204030204" pitchFamily="34" charset="0"/>
                  <a:cs typeface="Calibri" panose="020F0502020204030204" pitchFamily="34" charset="0"/>
                </a:rPr>
                <a:t>-</a:t>
              </a:r>
            </a:p>
          </p:txBody>
        </p:sp>
        <p:sp>
          <p:nvSpPr>
            <p:cNvPr id="257" name="Rectangle 256"/>
            <p:cNvSpPr/>
            <p:nvPr/>
          </p:nvSpPr>
          <p:spPr bwMode="gray">
            <a:xfrm>
              <a:off x="8697662" y="842149"/>
              <a:ext cx="369497" cy="239436"/>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dirty="0">
                  <a:solidFill>
                    <a:srgbClr val="000000"/>
                  </a:solidFill>
                  <a:ea typeface="Calibri" panose="020F0502020204030204" pitchFamily="34" charset="0"/>
                  <a:cs typeface="Calibri" panose="020F0502020204030204" pitchFamily="34" charset="0"/>
                </a:rPr>
                <a:t>-</a:t>
              </a:r>
            </a:p>
          </p:txBody>
        </p:sp>
        <p:sp>
          <p:nvSpPr>
            <p:cNvPr id="259" name="Rectangle 258"/>
            <p:cNvSpPr/>
            <p:nvPr/>
          </p:nvSpPr>
          <p:spPr>
            <a:xfrm>
              <a:off x="7803705" y="824491"/>
              <a:ext cx="707179" cy="30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b" anchorCtr="0">
              <a:spAutoFit/>
            </a:bodyPr>
            <a:lstStyle/>
            <a:p>
              <a:r>
                <a:rPr lang="en-GB" sz="1000" b="1" dirty="0">
                  <a:solidFill>
                    <a:srgbClr val="000000"/>
                  </a:solidFill>
                </a:rPr>
                <a:t>Population,</a:t>
              </a:r>
              <a:br>
                <a:rPr lang="en-GB" sz="1000" b="1" dirty="0">
                  <a:solidFill>
                    <a:srgbClr val="000000"/>
                  </a:solidFill>
                </a:rPr>
              </a:br>
              <a:r>
                <a:rPr lang="en-GB" sz="1000" b="1" dirty="0">
                  <a:solidFill>
                    <a:srgbClr val="000000"/>
                  </a:solidFill>
                </a:rPr>
                <a:t>Thousands</a:t>
              </a:r>
            </a:p>
          </p:txBody>
        </p:sp>
        <p:sp>
          <p:nvSpPr>
            <p:cNvPr id="260" name="Rectangle 259"/>
            <p:cNvSpPr/>
            <p:nvPr/>
          </p:nvSpPr>
          <p:spPr>
            <a:xfrm>
              <a:off x="9119127" y="824491"/>
              <a:ext cx="707179" cy="30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b" anchorCtr="0">
              <a:spAutoFit/>
            </a:bodyPr>
            <a:lstStyle/>
            <a:p>
              <a:r>
                <a:rPr lang="en-GB" sz="1000" b="1" dirty="0">
                  <a:solidFill>
                    <a:srgbClr val="000000"/>
                  </a:solidFill>
                </a:rPr>
                <a:t>Spend, £ Millions</a:t>
              </a:r>
            </a:p>
          </p:txBody>
        </p:sp>
        <p:sp>
          <p:nvSpPr>
            <p:cNvPr id="261" name="Oval 260"/>
            <p:cNvSpPr/>
            <p:nvPr/>
          </p:nvSpPr>
          <p:spPr bwMode="gray">
            <a:xfrm>
              <a:off x="7379763" y="450238"/>
              <a:ext cx="300267" cy="323012"/>
            </a:xfrm>
            <a:prstGeom prst="ellipse">
              <a:avLst/>
            </a:prstGeom>
            <a:solidFill>
              <a:schemeClr val="tx1">
                <a:lumMod val="50000"/>
                <a:lumOff val="50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b="1" dirty="0">
                <a:solidFill>
                  <a:srgbClr val="FFFFFF"/>
                </a:solidFill>
                <a:ea typeface="Calibri" panose="020F0502020204030204" pitchFamily="34" charset="0"/>
                <a:cs typeface="Calibri" panose="020F0502020204030204" pitchFamily="34" charset="0"/>
              </a:endParaRPr>
            </a:p>
          </p:txBody>
        </p:sp>
        <p:sp>
          <p:nvSpPr>
            <p:cNvPr id="262" name="Rectangle 261"/>
            <p:cNvSpPr/>
            <p:nvPr/>
          </p:nvSpPr>
          <p:spPr>
            <a:xfrm>
              <a:off x="7803705" y="549167"/>
              <a:ext cx="1594911" cy="1538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b" anchorCtr="0">
              <a:spAutoFit/>
            </a:bodyPr>
            <a:lstStyle/>
            <a:p>
              <a:r>
                <a:rPr lang="en-GB" sz="1000" b="1" dirty="0">
                  <a:solidFill>
                    <a:srgbClr val="000000"/>
                  </a:solidFill>
                </a:rPr>
                <a:t>Spend per head, £</a:t>
              </a:r>
            </a:p>
          </p:txBody>
        </p:sp>
        <p:sp>
          <p:nvSpPr>
            <p:cNvPr id="6" name="Rectangle 5"/>
            <p:cNvSpPr/>
            <p:nvPr/>
          </p:nvSpPr>
          <p:spPr bwMode="gray">
            <a:xfrm>
              <a:off x="485673" y="1243523"/>
              <a:ext cx="1125111" cy="762021"/>
            </a:xfrm>
            <a:prstGeom prst="rect">
              <a:avLst/>
            </a:prstGeom>
            <a:solidFill>
              <a:schemeClr val="accent2"/>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46800" tIns="46628" rIns="46800" bIns="46628" numCol="1" spcCol="0" rtlCol="0" fromWordArt="0" anchor="ctr" anchorCtr="0" forceAA="0" compatLnSpc="1">
              <a:prstTxWarp prst="textNoShape">
                <a:avLst/>
              </a:prstTxWarp>
              <a:noAutofit/>
            </a:bodyPr>
            <a:lstStyle/>
            <a:p>
              <a:pPr defTabSz="478920">
                <a:buClr>
                  <a:srgbClr val="A5C4D8"/>
                </a:buClr>
              </a:pPr>
              <a:r>
                <a:rPr lang="en-GB" sz="1200" b="1" dirty="0">
                  <a:solidFill>
                    <a:srgbClr val="FFFFFF"/>
                  </a:solidFill>
                  <a:latin typeface="+mj-lt"/>
                  <a:ea typeface="Calibri" panose="020F0502020204030204" pitchFamily="34" charset="0"/>
                  <a:cs typeface="Calibri" panose="020F0502020204030204" pitchFamily="34" charset="0"/>
                </a:rPr>
                <a:t>Mostly healthy</a:t>
              </a:r>
            </a:p>
          </p:txBody>
        </p:sp>
        <p:sp>
          <p:nvSpPr>
            <p:cNvPr id="7" name="Rectangle 6"/>
            <p:cNvSpPr/>
            <p:nvPr/>
          </p:nvSpPr>
          <p:spPr bwMode="gray">
            <a:xfrm>
              <a:off x="1654587" y="1243523"/>
              <a:ext cx="1129034" cy="762021"/>
            </a:xfrm>
            <a:prstGeom prst="rect">
              <a:avLst/>
            </a:prstGeom>
            <a:solidFill>
              <a:schemeClr val="accent1"/>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46800" tIns="46628" rIns="46800" bIns="46628" numCol="1" spcCol="0" rtlCol="0" fromWordArt="0" anchor="ctr" anchorCtr="0" forceAA="0" compatLnSpc="1">
              <a:prstTxWarp prst="textNoShape">
                <a:avLst/>
              </a:prstTxWarp>
              <a:noAutofit/>
            </a:bodyPr>
            <a:lstStyle/>
            <a:p>
              <a:pPr defTabSz="478920">
                <a:buClr>
                  <a:srgbClr val="A5C4D8"/>
                </a:buClr>
              </a:pPr>
              <a:r>
                <a:rPr lang="en-GB" sz="1200" b="1" dirty="0">
                  <a:solidFill>
                    <a:srgbClr val="FFFFFF"/>
                  </a:solidFill>
                  <a:latin typeface="+mj-lt"/>
                  <a:cs typeface="Calibri" panose="020F0502020204030204" pitchFamily="34" charset="0"/>
                </a:rPr>
                <a:t>Chronic conditions (1-3)</a:t>
              </a:r>
            </a:p>
          </p:txBody>
        </p:sp>
        <p:sp>
          <p:nvSpPr>
            <p:cNvPr id="8" name="Rectangle 7"/>
            <p:cNvSpPr/>
            <p:nvPr/>
          </p:nvSpPr>
          <p:spPr bwMode="gray">
            <a:xfrm>
              <a:off x="2827424" y="1243523"/>
              <a:ext cx="1129034" cy="762021"/>
            </a:xfrm>
            <a:prstGeom prst="rect">
              <a:avLst/>
            </a:prstGeom>
            <a:solidFill>
              <a:schemeClr val="accent5"/>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46800" tIns="46628" rIns="46800" bIns="46628" numCol="1" spcCol="0" rtlCol="0" fromWordArt="0" anchor="ctr" anchorCtr="0" forceAA="0" compatLnSpc="1">
              <a:prstTxWarp prst="textNoShape">
                <a:avLst/>
              </a:prstTxWarp>
              <a:noAutofit/>
            </a:bodyPr>
            <a:lstStyle/>
            <a:p>
              <a:pPr defTabSz="478920">
                <a:buClr>
                  <a:srgbClr val="A5C4D8"/>
                </a:buClr>
              </a:pPr>
              <a:r>
                <a:rPr lang="en-GB" sz="1200" b="1" dirty="0">
                  <a:solidFill>
                    <a:srgbClr val="FFFFFF"/>
                  </a:solidFill>
                  <a:latin typeface="+mj-lt"/>
                  <a:cs typeface="Calibri" panose="020F0502020204030204" pitchFamily="34" charset="0"/>
                </a:rPr>
                <a:t>Cancer</a:t>
              </a:r>
            </a:p>
          </p:txBody>
        </p:sp>
        <p:sp>
          <p:nvSpPr>
            <p:cNvPr id="9" name="Rectangle 8"/>
            <p:cNvSpPr/>
            <p:nvPr/>
          </p:nvSpPr>
          <p:spPr bwMode="gray">
            <a:xfrm>
              <a:off x="5173100" y="1243523"/>
              <a:ext cx="1129034" cy="762021"/>
            </a:xfrm>
            <a:prstGeom prst="rect">
              <a:avLst/>
            </a:prstGeom>
            <a:solidFill>
              <a:schemeClr val="accent4">
                <a:lumMod val="60000"/>
                <a:lumOff val="40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46800" tIns="46628" rIns="46800" bIns="46628" numCol="1" spcCol="0" rtlCol="0" fromWordArt="0" anchor="ctr" anchorCtr="0" forceAA="0" compatLnSpc="1">
              <a:prstTxWarp prst="textNoShape">
                <a:avLst/>
              </a:prstTxWarp>
              <a:noAutofit/>
            </a:bodyPr>
            <a:lstStyle/>
            <a:p>
              <a:pPr defTabSz="478920">
                <a:buClr>
                  <a:srgbClr val="A5C4D8"/>
                </a:buClr>
              </a:pPr>
              <a:r>
                <a:rPr lang="en-GB" sz="1200" b="1" dirty="0">
                  <a:solidFill>
                    <a:srgbClr val="FFFFFF"/>
                  </a:solidFill>
                  <a:latin typeface="+mj-lt"/>
                  <a:ea typeface="Calibri" panose="020F0502020204030204" pitchFamily="34" charset="0"/>
                  <a:cs typeface="Calibri" panose="020F0502020204030204" pitchFamily="34" charset="0"/>
                </a:rPr>
                <a:t>Dementia</a:t>
              </a:r>
            </a:p>
          </p:txBody>
        </p:sp>
        <p:sp>
          <p:nvSpPr>
            <p:cNvPr id="11" name="Rectangle 10"/>
            <p:cNvSpPr/>
            <p:nvPr/>
          </p:nvSpPr>
          <p:spPr bwMode="gray">
            <a:xfrm>
              <a:off x="6345937" y="1243523"/>
              <a:ext cx="1129034" cy="762021"/>
            </a:xfrm>
            <a:prstGeom prst="rect">
              <a:avLst/>
            </a:prstGeom>
            <a:solidFill>
              <a:schemeClr val="accent4">
                <a:lumMod val="40000"/>
                <a:lumOff val="60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46800" tIns="46628" rIns="46800" bIns="46628" numCol="1" spcCol="0" rtlCol="0" fromWordArt="0" anchor="ctr" anchorCtr="0" forceAA="0" compatLnSpc="1">
              <a:prstTxWarp prst="textNoShape">
                <a:avLst/>
              </a:prstTxWarp>
              <a:noAutofit/>
            </a:bodyPr>
            <a:lstStyle/>
            <a:p>
              <a:pPr defTabSz="478920">
                <a:buClr>
                  <a:srgbClr val="A5C4D8"/>
                </a:buClr>
              </a:pPr>
              <a:r>
                <a:rPr lang="en-GB" sz="1200" b="1" dirty="0">
                  <a:solidFill>
                    <a:srgbClr val="FFFFFF"/>
                  </a:solidFill>
                  <a:latin typeface="+mj-lt"/>
                  <a:cs typeface="Calibri" panose="020F0502020204030204" pitchFamily="34" charset="0"/>
                </a:rPr>
                <a:t>Serious and enduring mental illness</a:t>
              </a:r>
            </a:p>
          </p:txBody>
        </p:sp>
        <p:sp>
          <p:nvSpPr>
            <p:cNvPr id="12" name="Rectangle 11"/>
            <p:cNvSpPr/>
            <p:nvPr/>
          </p:nvSpPr>
          <p:spPr bwMode="gray">
            <a:xfrm>
              <a:off x="7518773" y="1243523"/>
              <a:ext cx="1129034" cy="762021"/>
            </a:xfrm>
            <a:prstGeom prst="rect">
              <a:avLst/>
            </a:prstGeom>
            <a:solidFill>
              <a:schemeClr val="tx2"/>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46800" tIns="46628" rIns="46800" bIns="46628" numCol="1" spcCol="0" rtlCol="0" fromWordArt="0" anchor="ctr" anchorCtr="0" forceAA="0" compatLnSpc="1">
              <a:prstTxWarp prst="textNoShape">
                <a:avLst/>
              </a:prstTxWarp>
              <a:noAutofit/>
            </a:bodyPr>
            <a:lstStyle/>
            <a:p>
              <a:pPr defTabSz="478920">
                <a:buClr>
                  <a:srgbClr val="A5C4D8"/>
                </a:buClr>
              </a:pPr>
              <a:r>
                <a:rPr lang="en-GB" sz="1200" b="1" dirty="0">
                  <a:solidFill>
                    <a:srgbClr val="FFFFFF"/>
                  </a:solidFill>
                  <a:latin typeface="+mj-lt"/>
                  <a:ea typeface="Calibri" panose="020F0502020204030204" pitchFamily="34" charset="0"/>
                  <a:cs typeface="Calibri" panose="020F0502020204030204" pitchFamily="34" charset="0"/>
                </a:rPr>
                <a:t>Chronic conditions (4+)</a:t>
              </a:r>
            </a:p>
          </p:txBody>
        </p:sp>
        <p:sp>
          <p:nvSpPr>
            <p:cNvPr id="15" name="Rectangle 14"/>
            <p:cNvSpPr/>
            <p:nvPr/>
          </p:nvSpPr>
          <p:spPr bwMode="gray">
            <a:xfrm>
              <a:off x="-1" y="1243523"/>
              <a:ext cx="481752" cy="812577"/>
            </a:xfrm>
            <a:prstGeom prst="rect">
              <a:avLst/>
            </a:prstGeom>
            <a:solidFill>
              <a:schemeClr val="bg2"/>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pPr>
              <a:r>
                <a:rPr lang="en-GB" sz="1100" b="1" dirty="0">
                  <a:solidFill>
                    <a:srgbClr val="000000"/>
                  </a:solidFill>
                  <a:latin typeface="+mj-lt"/>
                  <a:ea typeface="Calibri" panose="020F0502020204030204" pitchFamily="34" charset="0"/>
                  <a:cs typeface="Calibri" panose="020F0502020204030204" pitchFamily="34" charset="0"/>
                </a:rPr>
                <a:t>Age</a:t>
              </a:r>
            </a:p>
          </p:txBody>
        </p:sp>
        <p:sp>
          <p:nvSpPr>
            <p:cNvPr id="16" name="Rectangle 15"/>
            <p:cNvSpPr/>
            <p:nvPr/>
          </p:nvSpPr>
          <p:spPr bwMode="gray">
            <a:xfrm>
              <a:off x="-1" y="2056100"/>
              <a:ext cx="437946" cy="1313536"/>
            </a:xfrm>
            <a:prstGeom prst="rect">
              <a:avLst/>
            </a:prstGeom>
            <a:solidFill>
              <a:schemeClr val="bg2"/>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pPr>
              <a:r>
                <a:rPr lang="en-GB" sz="1200" b="1" dirty="0">
                  <a:solidFill>
                    <a:srgbClr val="000000"/>
                  </a:solidFill>
                  <a:latin typeface="+mj-lt"/>
                  <a:ea typeface="Calibri" panose="020F0502020204030204" pitchFamily="34" charset="0"/>
                  <a:cs typeface="Calibri" panose="020F0502020204030204" pitchFamily="34" charset="0"/>
                </a:rPr>
                <a:t>0-15</a:t>
              </a:r>
            </a:p>
          </p:txBody>
        </p:sp>
        <p:sp>
          <p:nvSpPr>
            <p:cNvPr id="17" name="Rectangle 16"/>
            <p:cNvSpPr/>
            <p:nvPr/>
          </p:nvSpPr>
          <p:spPr bwMode="gray">
            <a:xfrm>
              <a:off x="-1" y="3420903"/>
              <a:ext cx="437946" cy="1313536"/>
            </a:xfrm>
            <a:prstGeom prst="rect">
              <a:avLst/>
            </a:prstGeom>
            <a:solidFill>
              <a:schemeClr val="bg2"/>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pPr>
              <a:r>
                <a:rPr lang="en-GB" sz="1200" b="1" dirty="0">
                  <a:solidFill>
                    <a:srgbClr val="000000"/>
                  </a:solidFill>
                  <a:latin typeface="+mj-lt"/>
                  <a:ea typeface="Calibri" panose="020F0502020204030204" pitchFamily="34" charset="0"/>
                  <a:cs typeface="Calibri" panose="020F0502020204030204" pitchFamily="34" charset="0"/>
                </a:rPr>
                <a:t>16-69</a:t>
              </a:r>
            </a:p>
          </p:txBody>
        </p:sp>
        <p:sp>
          <p:nvSpPr>
            <p:cNvPr id="18" name="Rectangle 17"/>
            <p:cNvSpPr/>
            <p:nvPr/>
          </p:nvSpPr>
          <p:spPr bwMode="gray">
            <a:xfrm>
              <a:off x="-1" y="4785706"/>
              <a:ext cx="437945" cy="1313536"/>
            </a:xfrm>
            <a:prstGeom prst="rect">
              <a:avLst/>
            </a:prstGeom>
            <a:solidFill>
              <a:schemeClr val="bg2"/>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pPr>
              <a:r>
                <a:rPr lang="en-GB" sz="1200" b="1" dirty="0">
                  <a:solidFill>
                    <a:srgbClr val="000000"/>
                  </a:solidFill>
                  <a:latin typeface="+mj-lt"/>
                  <a:ea typeface="Calibri" panose="020F0502020204030204" pitchFamily="34" charset="0"/>
                  <a:cs typeface="Calibri" panose="020F0502020204030204" pitchFamily="34" charset="0"/>
                </a:rPr>
                <a:t>70+</a:t>
              </a:r>
            </a:p>
          </p:txBody>
        </p:sp>
        <p:sp>
          <p:nvSpPr>
            <p:cNvPr id="13" name="Rectangle 12"/>
            <p:cNvSpPr/>
            <p:nvPr/>
          </p:nvSpPr>
          <p:spPr bwMode="gray">
            <a:xfrm>
              <a:off x="8691610" y="1243523"/>
              <a:ext cx="1129034" cy="762021"/>
            </a:xfrm>
            <a:prstGeom prst="rect">
              <a:avLst/>
            </a:prstGeom>
            <a:solidFill>
              <a:schemeClr val="accent3"/>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pPr>
              <a:r>
                <a:rPr lang="en-GB" sz="1200" b="1" dirty="0">
                  <a:solidFill>
                    <a:srgbClr val="FFFFFF"/>
                  </a:solidFill>
                  <a:latin typeface="+mj-lt"/>
                  <a:ea typeface="Calibri" panose="020F0502020204030204" pitchFamily="34" charset="0"/>
                  <a:cs typeface="Calibri" panose="020F0502020204030204" pitchFamily="34" charset="0"/>
                </a:rPr>
                <a:t>Learning disability</a:t>
              </a:r>
            </a:p>
          </p:txBody>
        </p:sp>
        <p:sp>
          <p:nvSpPr>
            <p:cNvPr id="112" name="Rectangle 111"/>
            <p:cNvSpPr/>
            <p:nvPr/>
          </p:nvSpPr>
          <p:spPr bwMode="gray">
            <a:xfrm>
              <a:off x="2825679" y="4785706"/>
              <a:ext cx="1129034" cy="959106"/>
            </a:xfrm>
            <a:prstGeom prst="rect">
              <a:avLst/>
            </a:prstGeom>
            <a:solidFill>
              <a:schemeClr val="bg1">
                <a:lumMod val="9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endParaRPr lang="en-GB" sz="1200" dirty="0">
                <a:solidFill>
                  <a:srgbClr val="000000"/>
                </a:solidFill>
                <a:ea typeface="Calibri" panose="020F0502020204030204" pitchFamily="34" charset="0"/>
                <a:cs typeface="Calibri" panose="020F0502020204030204" pitchFamily="34" charset="0"/>
              </a:endParaRPr>
            </a:p>
          </p:txBody>
        </p:sp>
        <p:sp>
          <p:nvSpPr>
            <p:cNvPr id="109" name="Rectangle 108"/>
            <p:cNvSpPr/>
            <p:nvPr/>
          </p:nvSpPr>
          <p:spPr bwMode="gray">
            <a:xfrm>
              <a:off x="4000261" y="1243523"/>
              <a:ext cx="1129034" cy="762021"/>
            </a:xfrm>
            <a:prstGeom prst="rect">
              <a:avLst/>
            </a:prstGeom>
            <a:solidFill>
              <a:schemeClr val="accent1">
                <a:lumMod val="60000"/>
                <a:lumOff val="40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defTabSz="478920">
                <a:buClr>
                  <a:srgbClr val="A5C4D8"/>
                </a:buClr>
              </a:pPr>
              <a:r>
                <a:rPr lang="en-GB" sz="1200" b="1" dirty="0">
                  <a:solidFill>
                    <a:srgbClr val="FFFFFF"/>
                  </a:solidFill>
                  <a:latin typeface="+mj-lt"/>
                  <a:ea typeface="Calibri" panose="020F0502020204030204" pitchFamily="34" charset="0"/>
                  <a:cs typeface="Calibri" panose="020F0502020204030204" pitchFamily="34" charset="0"/>
                </a:rPr>
                <a:t>Neurological disorders</a:t>
              </a:r>
            </a:p>
          </p:txBody>
        </p:sp>
        <p:grpSp>
          <p:nvGrpSpPr>
            <p:cNvPr id="253" name="Group 252"/>
            <p:cNvGrpSpPr/>
            <p:nvPr/>
          </p:nvGrpSpPr>
          <p:grpSpPr>
            <a:xfrm>
              <a:off x="481751" y="3018961"/>
              <a:ext cx="4083026" cy="351357"/>
              <a:chOff x="751554" y="2770033"/>
              <a:chExt cx="3966665" cy="317308"/>
            </a:xfrm>
          </p:grpSpPr>
          <p:sp>
            <p:nvSpPr>
              <p:cNvPr id="42" name="Rectangle 41"/>
              <p:cNvSpPr/>
              <p:nvPr/>
            </p:nvSpPr>
            <p:spPr bwMode="gray">
              <a:xfrm>
                <a:off x="751554" y="2770033"/>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257.2</a:t>
                </a:r>
                <a:endParaRPr lang="en-GB" sz="1200" dirty="0">
                  <a:solidFill>
                    <a:srgbClr val="000000"/>
                  </a:solidFill>
                  <a:ea typeface="Calibri" panose="020F0502020204030204" pitchFamily="34" charset="0"/>
                  <a:cs typeface="Calibri" panose="020F0502020204030204" pitchFamily="34" charset="0"/>
                </a:endParaRPr>
              </a:p>
            </p:txBody>
          </p:sp>
          <p:sp>
            <p:nvSpPr>
              <p:cNvPr id="47" name="Rectangle 46"/>
              <p:cNvSpPr/>
              <p:nvPr/>
            </p:nvSpPr>
            <p:spPr bwMode="gray">
              <a:xfrm>
                <a:off x="1890962" y="2770033"/>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28.5</a:t>
                </a:r>
                <a:endParaRPr lang="en-GB" sz="1200" dirty="0">
                  <a:solidFill>
                    <a:srgbClr val="000000"/>
                  </a:solidFill>
                  <a:ea typeface="Calibri" panose="020F0502020204030204" pitchFamily="34" charset="0"/>
                  <a:cs typeface="Calibri" panose="020F0502020204030204" pitchFamily="34" charset="0"/>
                </a:endParaRPr>
              </a:p>
            </p:txBody>
          </p:sp>
          <p:sp>
            <p:nvSpPr>
              <p:cNvPr id="50" name="Rectangle 49"/>
              <p:cNvSpPr/>
              <p:nvPr/>
            </p:nvSpPr>
            <p:spPr bwMode="gray">
              <a:xfrm>
                <a:off x="4169790" y="2770033"/>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1.5</a:t>
                </a:r>
                <a:endParaRPr lang="en-GB" sz="1200" dirty="0">
                  <a:solidFill>
                    <a:srgbClr val="000000"/>
                  </a:solidFill>
                  <a:ea typeface="Calibri" panose="020F0502020204030204" pitchFamily="34" charset="0"/>
                  <a:cs typeface="Calibri" panose="020F0502020204030204" pitchFamily="34" charset="0"/>
                </a:endParaRPr>
              </a:p>
            </p:txBody>
          </p:sp>
          <p:sp>
            <p:nvSpPr>
              <p:cNvPr id="113" name="Rectangle 112"/>
              <p:cNvSpPr/>
              <p:nvPr/>
            </p:nvSpPr>
            <p:spPr bwMode="gray">
              <a:xfrm>
                <a:off x="3028680" y="2770033"/>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0.2</a:t>
                </a:r>
                <a:endParaRPr lang="en-GB" sz="1200" dirty="0">
                  <a:solidFill>
                    <a:srgbClr val="000000"/>
                  </a:solidFill>
                  <a:ea typeface="Calibri" panose="020F0502020204030204" pitchFamily="34" charset="0"/>
                  <a:cs typeface="Calibri" panose="020F0502020204030204" pitchFamily="34" charset="0"/>
                </a:endParaRPr>
              </a:p>
            </p:txBody>
          </p:sp>
        </p:grpSp>
        <p:sp>
          <p:nvSpPr>
            <p:cNvPr id="43" name="Rectangle 42"/>
            <p:cNvSpPr/>
            <p:nvPr/>
          </p:nvSpPr>
          <p:spPr bwMode="gray">
            <a:xfrm>
              <a:off x="1046267" y="3018961"/>
              <a:ext cx="564517" cy="351357"/>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cs typeface="Calibri" panose="020F0502020204030204" pitchFamily="34" charset="0"/>
                </a:rPr>
                <a:t>109.4</a:t>
              </a:r>
              <a:endParaRPr lang="en-GB" sz="1200" dirty="0">
                <a:solidFill>
                  <a:srgbClr val="000000"/>
                </a:solidFill>
                <a:cs typeface="Calibri" panose="020F0502020204030204" pitchFamily="34" charset="0"/>
              </a:endParaRPr>
            </a:p>
          </p:txBody>
        </p:sp>
        <p:sp>
          <p:nvSpPr>
            <p:cNvPr id="48" name="Rectangle 47"/>
            <p:cNvSpPr/>
            <p:nvPr/>
          </p:nvSpPr>
          <p:spPr bwMode="gray">
            <a:xfrm>
              <a:off x="2219102" y="3018961"/>
              <a:ext cx="564517" cy="351357"/>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26.8</a:t>
              </a:r>
              <a:endParaRPr lang="en-GB" sz="1200" dirty="0">
                <a:solidFill>
                  <a:srgbClr val="000000"/>
                </a:solidFill>
                <a:ea typeface="Calibri" panose="020F0502020204030204" pitchFamily="34" charset="0"/>
                <a:cs typeface="Calibri" panose="020F0502020204030204" pitchFamily="34" charset="0"/>
              </a:endParaRPr>
            </a:p>
          </p:txBody>
        </p:sp>
        <p:sp>
          <p:nvSpPr>
            <p:cNvPr id="51" name="Rectangle 50"/>
            <p:cNvSpPr/>
            <p:nvPr/>
          </p:nvSpPr>
          <p:spPr bwMode="gray">
            <a:xfrm>
              <a:off x="4564779" y="3018961"/>
              <a:ext cx="564517" cy="351357"/>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5.8</a:t>
              </a:r>
              <a:endParaRPr lang="en-GB" sz="1200" dirty="0">
                <a:solidFill>
                  <a:srgbClr val="000000"/>
                </a:solidFill>
                <a:ea typeface="Calibri" panose="020F0502020204030204" pitchFamily="34" charset="0"/>
                <a:cs typeface="Calibri" panose="020F0502020204030204" pitchFamily="34" charset="0"/>
              </a:endParaRPr>
            </a:p>
          </p:txBody>
        </p:sp>
        <p:sp>
          <p:nvSpPr>
            <p:cNvPr id="114" name="Rectangle 113"/>
            <p:cNvSpPr/>
            <p:nvPr/>
          </p:nvSpPr>
          <p:spPr bwMode="gray">
            <a:xfrm>
              <a:off x="3390194" y="3018961"/>
              <a:ext cx="564517" cy="351357"/>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1.6</a:t>
              </a:r>
              <a:endParaRPr lang="en-GB" sz="1200" dirty="0">
                <a:solidFill>
                  <a:srgbClr val="000000"/>
                </a:solidFill>
                <a:ea typeface="Calibri" panose="020F0502020204030204" pitchFamily="34" charset="0"/>
                <a:cs typeface="Calibri" panose="020F0502020204030204" pitchFamily="34" charset="0"/>
              </a:endParaRPr>
            </a:p>
          </p:txBody>
        </p:sp>
        <p:grpSp>
          <p:nvGrpSpPr>
            <p:cNvPr id="252" name="Group 251"/>
            <p:cNvGrpSpPr/>
            <p:nvPr/>
          </p:nvGrpSpPr>
          <p:grpSpPr>
            <a:xfrm>
              <a:off x="481751" y="4383764"/>
              <a:ext cx="8776112" cy="351357"/>
              <a:chOff x="751554" y="4002577"/>
              <a:chExt cx="8526003" cy="317308"/>
            </a:xfrm>
          </p:grpSpPr>
          <p:sp>
            <p:nvSpPr>
              <p:cNvPr id="65" name="Rectangle 64"/>
              <p:cNvSpPr/>
              <p:nvPr/>
            </p:nvSpPr>
            <p:spPr bwMode="gray">
              <a:xfrm>
                <a:off x="751554" y="4002577"/>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non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501.9</a:t>
                </a:r>
                <a:endParaRPr lang="en-GB" sz="1200" dirty="0">
                  <a:solidFill>
                    <a:srgbClr val="000000"/>
                  </a:solidFill>
                  <a:ea typeface="Calibri" panose="020F0502020204030204" pitchFamily="34" charset="0"/>
                  <a:cs typeface="Calibri" panose="020F0502020204030204" pitchFamily="34" charset="0"/>
                </a:endParaRPr>
              </a:p>
            </p:txBody>
          </p:sp>
          <p:sp>
            <p:nvSpPr>
              <p:cNvPr id="68" name="Rectangle 67"/>
              <p:cNvSpPr/>
              <p:nvPr/>
            </p:nvSpPr>
            <p:spPr bwMode="gray">
              <a:xfrm>
                <a:off x="1890962" y="4002577"/>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404.1</a:t>
                </a:r>
                <a:endParaRPr lang="en-GB" sz="1200" dirty="0">
                  <a:solidFill>
                    <a:srgbClr val="000000"/>
                  </a:solidFill>
                  <a:ea typeface="Calibri" panose="020F0502020204030204" pitchFamily="34" charset="0"/>
                  <a:cs typeface="Calibri" panose="020F0502020204030204" pitchFamily="34" charset="0"/>
                </a:endParaRPr>
              </a:p>
            </p:txBody>
          </p:sp>
          <p:sp>
            <p:nvSpPr>
              <p:cNvPr id="71" name="Rectangle 70"/>
              <p:cNvSpPr/>
              <p:nvPr/>
            </p:nvSpPr>
            <p:spPr bwMode="gray">
              <a:xfrm>
                <a:off x="4169790" y="4002577"/>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12.6</a:t>
                </a:r>
                <a:endParaRPr lang="en-GB" sz="1200" dirty="0">
                  <a:solidFill>
                    <a:srgbClr val="000000"/>
                  </a:solidFill>
                  <a:ea typeface="Calibri" panose="020F0502020204030204" pitchFamily="34" charset="0"/>
                  <a:cs typeface="Calibri" panose="020F0502020204030204" pitchFamily="34" charset="0"/>
                </a:endParaRPr>
              </a:p>
            </p:txBody>
          </p:sp>
          <p:sp>
            <p:nvSpPr>
              <p:cNvPr id="74" name="Rectangle 73"/>
              <p:cNvSpPr/>
              <p:nvPr/>
            </p:nvSpPr>
            <p:spPr bwMode="gray">
              <a:xfrm>
                <a:off x="5309202" y="4002577"/>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0.4</a:t>
                </a:r>
                <a:endParaRPr lang="en-GB" sz="1200" dirty="0">
                  <a:solidFill>
                    <a:srgbClr val="000000"/>
                  </a:solidFill>
                  <a:ea typeface="Calibri" panose="020F0502020204030204" pitchFamily="34" charset="0"/>
                  <a:cs typeface="Calibri" panose="020F0502020204030204" pitchFamily="34" charset="0"/>
                </a:endParaRPr>
              </a:p>
            </p:txBody>
          </p:sp>
          <p:sp>
            <p:nvSpPr>
              <p:cNvPr id="77" name="Rectangle 76"/>
              <p:cNvSpPr/>
              <p:nvPr/>
            </p:nvSpPr>
            <p:spPr bwMode="gray">
              <a:xfrm>
                <a:off x="6448614" y="4002577"/>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5.1</a:t>
                </a:r>
                <a:endParaRPr lang="en-GB" sz="1200" dirty="0">
                  <a:solidFill>
                    <a:srgbClr val="000000"/>
                  </a:solidFill>
                  <a:ea typeface="Calibri" panose="020F0502020204030204" pitchFamily="34" charset="0"/>
                  <a:cs typeface="Calibri" panose="020F0502020204030204" pitchFamily="34" charset="0"/>
                </a:endParaRPr>
              </a:p>
            </p:txBody>
          </p:sp>
          <p:sp>
            <p:nvSpPr>
              <p:cNvPr id="82" name="Rectangle 81"/>
              <p:cNvSpPr/>
              <p:nvPr/>
            </p:nvSpPr>
            <p:spPr bwMode="gray">
              <a:xfrm>
                <a:off x="7588023" y="4002577"/>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92.8</a:t>
                </a:r>
                <a:endParaRPr lang="en-GB" sz="1200" dirty="0">
                  <a:solidFill>
                    <a:srgbClr val="000000"/>
                  </a:solidFill>
                  <a:ea typeface="Calibri" panose="020F0502020204030204" pitchFamily="34" charset="0"/>
                  <a:cs typeface="Calibri" panose="020F0502020204030204" pitchFamily="34" charset="0"/>
                </a:endParaRPr>
              </a:p>
            </p:txBody>
          </p:sp>
          <p:sp>
            <p:nvSpPr>
              <p:cNvPr id="101" name="Rectangle 100"/>
              <p:cNvSpPr/>
              <p:nvPr/>
            </p:nvSpPr>
            <p:spPr bwMode="gray">
              <a:xfrm>
                <a:off x="8729128" y="4002577"/>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5.3</a:t>
                </a:r>
                <a:endParaRPr lang="en-GB" sz="1200" dirty="0">
                  <a:solidFill>
                    <a:srgbClr val="000000"/>
                  </a:solidFill>
                  <a:ea typeface="Calibri" panose="020F0502020204030204" pitchFamily="34" charset="0"/>
                  <a:cs typeface="Calibri" panose="020F0502020204030204" pitchFamily="34" charset="0"/>
                </a:endParaRPr>
              </a:p>
            </p:txBody>
          </p:sp>
          <p:sp>
            <p:nvSpPr>
              <p:cNvPr id="115" name="Rectangle 114"/>
              <p:cNvSpPr/>
              <p:nvPr/>
            </p:nvSpPr>
            <p:spPr bwMode="gray">
              <a:xfrm>
                <a:off x="3028680" y="4002577"/>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14.1</a:t>
                </a:r>
                <a:endParaRPr lang="en-GB" sz="1200" dirty="0">
                  <a:solidFill>
                    <a:srgbClr val="000000"/>
                  </a:solidFill>
                  <a:ea typeface="Calibri" panose="020F0502020204030204" pitchFamily="34" charset="0"/>
                  <a:cs typeface="Calibri" panose="020F0502020204030204" pitchFamily="34" charset="0"/>
                </a:endParaRPr>
              </a:p>
            </p:txBody>
          </p:sp>
        </p:grpSp>
        <p:grpSp>
          <p:nvGrpSpPr>
            <p:cNvPr id="240" name="Group 239"/>
            <p:cNvGrpSpPr/>
            <p:nvPr/>
          </p:nvGrpSpPr>
          <p:grpSpPr>
            <a:xfrm>
              <a:off x="1046267" y="4383764"/>
              <a:ext cx="8776114" cy="351357"/>
              <a:chOff x="1299982" y="4002577"/>
              <a:chExt cx="8526005" cy="317308"/>
            </a:xfrm>
          </p:grpSpPr>
          <p:sp>
            <p:nvSpPr>
              <p:cNvPr id="66" name="Rectangle 65"/>
              <p:cNvSpPr/>
              <p:nvPr/>
            </p:nvSpPr>
            <p:spPr bwMode="gray">
              <a:xfrm>
                <a:off x="1299982" y="4002577"/>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175.2</a:t>
                </a:r>
                <a:endParaRPr lang="en-GB" sz="1200" dirty="0">
                  <a:solidFill>
                    <a:srgbClr val="000000"/>
                  </a:solidFill>
                  <a:ea typeface="Calibri" panose="020F0502020204030204" pitchFamily="34" charset="0"/>
                  <a:cs typeface="Calibri" panose="020F0502020204030204" pitchFamily="34" charset="0"/>
                </a:endParaRPr>
              </a:p>
            </p:txBody>
          </p:sp>
          <p:sp>
            <p:nvSpPr>
              <p:cNvPr id="69" name="Rectangle 68"/>
              <p:cNvSpPr/>
              <p:nvPr/>
            </p:nvSpPr>
            <p:spPr bwMode="gray">
              <a:xfrm>
                <a:off x="2439392" y="4002577"/>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398.0</a:t>
                </a:r>
                <a:endParaRPr lang="en-GB" sz="1200" dirty="0">
                  <a:solidFill>
                    <a:srgbClr val="000000"/>
                  </a:solidFill>
                  <a:ea typeface="Calibri" panose="020F0502020204030204" pitchFamily="34" charset="0"/>
                  <a:cs typeface="Calibri" panose="020F0502020204030204" pitchFamily="34" charset="0"/>
                </a:endParaRPr>
              </a:p>
            </p:txBody>
          </p:sp>
          <p:sp>
            <p:nvSpPr>
              <p:cNvPr id="72" name="Rectangle 71"/>
              <p:cNvSpPr/>
              <p:nvPr/>
            </p:nvSpPr>
            <p:spPr bwMode="gray">
              <a:xfrm>
                <a:off x="4718220" y="4002577"/>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48.0</a:t>
                </a:r>
                <a:endParaRPr lang="en-GB" sz="1200" dirty="0">
                  <a:solidFill>
                    <a:srgbClr val="000000"/>
                  </a:solidFill>
                  <a:ea typeface="Calibri" panose="020F0502020204030204" pitchFamily="34" charset="0"/>
                  <a:cs typeface="Calibri" panose="020F0502020204030204" pitchFamily="34" charset="0"/>
                </a:endParaRPr>
              </a:p>
            </p:txBody>
          </p:sp>
          <p:sp>
            <p:nvSpPr>
              <p:cNvPr id="75" name="Rectangle 74"/>
              <p:cNvSpPr/>
              <p:nvPr/>
            </p:nvSpPr>
            <p:spPr bwMode="gray">
              <a:xfrm>
                <a:off x="5857632" y="4002577"/>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4.9</a:t>
                </a:r>
                <a:endParaRPr lang="en-GB" sz="1200" dirty="0">
                  <a:solidFill>
                    <a:srgbClr val="000000"/>
                  </a:solidFill>
                  <a:ea typeface="Calibri" panose="020F0502020204030204" pitchFamily="34" charset="0"/>
                  <a:cs typeface="Calibri" panose="020F0502020204030204" pitchFamily="34" charset="0"/>
                </a:endParaRPr>
              </a:p>
            </p:txBody>
          </p:sp>
          <p:sp>
            <p:nvSpPr>
              <p:cNvPr id="78" name="Rectangle 77"/>
              <p:cNvSpPr/>
              <p:nvPr/>
            </p:nvSpPr>
            <p:spPr bwMode="gray">
              <a:xfrm>
                <a:off x="6997043" y="4002577"/>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78.8</a:t>
                </a:r>
                <a:endParaRPr lang="en-GB" sz="1200" dirty="0">
                  <a:solidFill>
                    <a:srgbClr val="000000"/>
                  </a:solidFill>
                  <a:ea typeface="Calibri" panose="020F0502020204030204" pitchFamily="34" charset="0"/>
                  <a:cs typeface="Calibri" panose="020F0502020204030204" pitchFamily="34" charset="0"/>
                </a:endParaRPr>
              </a:p>
            </p:txBody>
          </p:sp>
          <p:sp>
            <p:nvSpPr>
              <p:cNvPr id="83" name="Rectangle 82"/>
              <p:cNvSpPr/>
              <p:nvPr/>
            </p:nvSpPr>
            <p:spPr bwMode="gray">
              <a:xfrm>
                <a:off x="8136452" y="4002577"/>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256.5</a:t>
                </a:r>
                <a:endParaRPr lang="en-GB" sz="1200" dirty="0">
                  <a:solidFill>
                    <a:srgbClr val="000000"/>
                  </a:solidFill>
                  <a:ea typeface="Calibri" panose="020F0502020204030204" pitchFamily="34" charset="0"/>
                  <a:cs typeface="Calibri" panose="020F0502020204030204" pitchFamily="34" charset="0"/>
                </a:endParaRPr>
              </a:p>
            </p:txBody>
          </p:sp>
          <p:sp>
            <p:nvSpPr>
              <p:cNvPr id="102" name="Rectangle 101"/>
              <p:cNvSpPr/>
              <p:nvPr/>
            </p:nvSpPr>
            <p:spPr bwMode="gray">
              <a:xfrm>
                <a:off x="9277558" y="4002577"/>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143.5</a:t>
                </a:r>
                <a:endParaRPr lang="en-GB" sz="1200" dirty="0">
                  <a:solidFill>
                    <a:srgbClr val="000000"/>
                  </a:solidFill>
                  <a:ea typeface="Calibri" panose="020F0502020204030204" pitchFamily="34" charset="0"/>
                  <a:cs typeface="Calibri" panose="020F0502020204030204" pitchFamily="34" charset="0"/>
                </a:endParaRPr>
              </a:p>
            </p:txBody>
          </p:sp>
          <p:sp>
            <p:nvSpPr>
              <p:cNvPr id="116" name="Rectangle 115"/>
              <p:cNvSpPr/>
              <p:nvPr/>
            </p:nvSpPr>
            <p:spPr bwMode="gray">
              <a:xfrm>
                <a:off x="3577110" y="4002577"/>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33.4</a:t>
                </a:r>
                <a:endParaRPr lang="en-GB" sz="1200" dirty="0">
                  <a:solidFill>
                    <a:srgbClr val="000000"/>
                  </a:solidFill>
                  <a:ea typeface="Calibri" panose="020F0502020204030204" pitchFamily="34" charset="0"/>
                  <a:cs typeface="Calibri" panose="020F0502020204030204" pitchFamily="34" charset="0"/>
                </a:endParaRPr>
              </a:p>
            </p:txBody>
          </p:sp>
        </p:grpSp>
        <p:grpSp>
          <p:nvGrpSpPr>
            <p:cNvPr id="251" name="Group 250"/>
            <p:cNvGrpSpPr/>
            <p:nvPr/>
          </p:nvGrpSpPr>
          <p:grpSpPr>
            <a:xfrm>
              <a:off x="481751" y="5747067"/>
              <a:ext cx="8776112" cy="351357"/>
              <a:chOff x="751554" y="5233766"/>
              <a:chExt cx="8526003" cy="317308"/>
            </a:xfrm>
          </p:grpSpPr>
          <p:sp>
            <p:nvSpPr>
              <p:cNvPr id="86" name="Rectangle 85"/>
              <p:cNvSpPr/>
              <p:nvPr/>
            </p:nvSpPr>
            <p:spPr bwMode="gray">
              <a:xfrm>
                <a:off x="751554" y="5233766"/>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dirty="0">
                    <a:solidFill>
                      <a:srgbClr val="000000"/>
                    </a:solidFill>
                    <a:cs typeface="Calibri" panose="020F0502020204030204" pitchFamily="34" charset="0"/>
                  </a:rPr>
                  <a:t>21.8</a:t>
                </a:r>
              </a:p>
            </p:txBody>
          </p:sp>
          <p:sp>
            <p:nvSpPr>
              <p:cNvPr id="89" name="Rectangle 88"/>
              <p:cNvSpPr/>
              <p:nvPr/>
            </p:nvSpPr>
            <p:spPr bwMode="gray">
              <a:xfrm>
                <a:off x="1890962" y="5233766"/>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79.1</a:t>
                </a:r>
                <a:endParaRPr lang="en-GB" sz="1200" dirty="0">
                  <a:solidFill>
                    <a:srgbClr val="000000"/>
                  </a:solidFill>
                  <a:ea typeface="Calibri" panose="020F0502020204030204" pitchFamily="34" charset="0"/>
                  <a:cs typeface="Calibri" panose="020F0502020204030204" pitchFamily="34" charset="0"/>
                </a:endParaRPr>
              </a:p>
            </p:txBody>
          </p:sp>
          <p:sp>
            <p:nvSpPr>
              <p:cNvPr id="92" name="Rectangle 91"/>
              <p:cNvSpPr/>
              <p:nvPr/>
            </p:nvSpPr>
            <p:spPr bwMode="gray">
              <a:xfrm>
                <a:off x="4169790" y="5233766"/>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4.1</a:t>
                </a:r>
                <a:endParaRPr lang="en-GB" sz="1200" dirty="0">
                  <a:solidFill>
                    <a:srgbClr val="000000"/>
                  </a:solidFill>
                  <a:ea typeface="Calibri" panose="020F0502020204030204" pitchFamily="34" charset="0"/>
                  <a:cs typeface="Calibri" panose="020F0502020204030204" pitchFamily="34" charset="0"/>
                </a:endParaRPr>
              </a:p>
            </p:txBody>
          </p:sp>
          <p:sp>
            <p:nvSpPr>
              <p:cNvPr id="95" name="Rectangle 94"/>
              <p:cNvSpPr/>
              <p:nvPr/>
            </p:nvSpPr>
            <p:spPr bwMode="gray">
              <a:xfrm>
                <a:off x="5309202" y="5233766"/>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3.6</a:t>
                </a:r>
                <a:endParaRPr lang="en-GB" sz="1200" dirty="0">
                  <a:solidFill>
                    <a:srgbClr val="000000"/>
                  </a:solidFill>
                  <a:ea typeface="Calibri" panose="020F0502020204030204" pitchFamily="34" charset="0"/>
                  <a:cs typeface="Calibri" panose="020F0502020204030204" pitchFamily="34" charset="0"/>
                </a:endParaRPr>
              </a:p>
            </p:txBody>
          </p:sp>
          <p:sp>
            <p:nvSpPr>
              <p:cNvPr id="98" name="Rectangle 97"/>
              <p:cNvSpPr/>
              <p:nvPr/>
            </p:nvSpPr>
            <p:spPr bwMode="gray">
              <a:xfrm>
                <a:off x="6448614" y="5233766"/>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0.5</a:t>
                </a:r>
                <a:endParaRPr lang="en-GB" sz="1200" dirty="0">
                  <a:solidFill>
                    <a:srgbClr val="000000"/>
                  </a:solidFill>
                  <a:ea typeface="Calibri" panose="020F0502020204030204" pitchFamily="34" charset="0"/>
                  <a:cs typeface="Calibri" panose="020F0502020204030204" pitchFamily="34" charset="0"/>
                </a:endParaRPr>
              </a:p>
            </p:txBody>
          </p:sp>
          <p:sp>
            <p:nvSpPr>
              <p:cNvPr id="84" name="Rectangle 83"/>
              <p:cNvSpPr/>
              <p:nvPr/>
            </p:nvSpPr>
            <p:spPr bwMode="gray">
              <a:xfrm>
                <a:off x="7588023" y="5233766"/>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84.8</a:t>
                </a:r>
                <a:endParaRPr lang="en-GB" sz="1200" dirty="0">
                  <a:solidFill>
                    <a:srgbClr val="000000"/>
                  </a:solidFill>
                  <a:ea typeface="Calibri" panose="020F0502020204030204" pitchFamily="34" charset="0"/>
                  <a:cs typeface="Calibri" panose="020F0502020204030204" pitchFamily="34" charset="0"/>
                </a:endParaRPr>
              </a:p>
            </p:txBody>
          </p:sp>
          <p:sp>
            <p:nvSpPr>
              <p:cNvPr id="103" name="Rectangle 102"/>
              <p:cNvSpPr/>
              <p:nvPr/>
            </p:nvSpPr>
            <p:spPr bwMode="gray">
              <a:xfrm>
                <a:off x="8729128" y="5233766"/>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0.4</a:t>
                </a:r>
                <a:endParaRPr lang="en-GB" sz="1200" dirty="0">
                  <a:solidFill>
                    <a:srgbClr val="000000"/>
                  </a:solidFill>
                  <a:ea typeface="Calibri" panose="020F0502020204030204" pitchFamily="34" charset="0"/>
                  <a:cs typeface="Calibri" panose="020F0502020204030204" pitchFamily="34" charset="0"/>
                </a:endParaRPr>
              </a:p>
            </p:txBody>
          </p:sp>
          <p:sp>
            <p:nvSpPr>
              <p:cNvPr id="117" name="Rectangle 116"/>
              <p:cNvSpPr/>
              <p:nvPr/>
            </p:nvSpPr>
            <p:spPr bwMode="gray">
              <a:xfrm>
                <a:off x="3028680" y="5233766"/>
                <a:ext cx="548429" cy="317308"/>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8.5</a:t>
                </a:r>
                <a:endParaRPr lang="en-GB" sz="1200" dirty="0">
                  <a:solidFill>
                    <a:srgbClr val="000000"/>
                  </a:solidFill>
                  <a:ea typeface="Calibri" panose="020F0502020204030204" pitchFamily="34" charset="0"/>
                  <a:cs typeface="Calibri" panose="020F0502020204030204" pitchFamily="34" charset="0"/>
                </a:endParaRPr>
              </a:p>
            </p:txBody>
          </p:sp>
        </p:grpSp>
        <p:grpSp>
          <p:nvGrpSpPr>
            <p:cNvPr id="239" name="Group 238"/>
            <p:cNvGrpSpPr/>
            <p:nvPr/>
          </p:nvGrpSpPr>
          <p:grpSpPr>
            <a:xfrm>
              <a:off x="1046267" y="5747067"/>
              <a:ext cx="8776114" cy="351357"/>
              <a:chOff x="1299982" y="5233766"/>
              <a:chExt cx="8526005" cy="317308"/>
            </a:xfrm>
          </p:grpSpPr>
          <p:sp>
            <p:nvSpPr>
              <p:cNvPr id="87" name="Rectangle 86"/>
              <p:cNvSpPr/>
              <p:nvPr/>
            </p:nvSpPr>
            <p:spPr bwMode="gray">
              <a:xfrm>
                <a:off x="1299982" y="5233766"/>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cs typeface="Calibri" panose="020F0502020204030204" pitchFamily="34" charset="0"/>
                  </a:rPr>
                  <a:t>41.4</a:t>
                </a:r>
                <a:endParaRPr lang="en-GB" sz="1200" dirty="0">
                  <a:solidFill>
                    <a:srgbClr val="000000"/>
                  </a:solidFill>
                  <a:cs typeface="Calibri" panose="020F0502020204030204" pitchFamily="34" charset="0"/>
                </a:endParaRPr>
              </a:p>
            </p:txBody>
          </p:sp>
          <p:sp>
            <p:nvSpPr>
              <p:cNvPr id="90" name="Rectangle 89"/>
              <p:cNvSpPr/>
              <p:nvPr/>
            </p:nvSpPr>
            <p:spPr bwMode="gray">
              <a:xfrm>
                <a:off x="2439392" y="5233766"/>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141.0</a:t>
                </a:r>
                <a:endParaRPr lang="en-GB" sz="1200" dirty="0">
                  <a:solidFill>
                    <a:srgbClr val="000000"/>
                  </a:solidFill>
                  <a:ea typeface="Calibri" panose="020F0502020204030204" pitchFamily="34" charset="0"/>
                  <a:cs typeface="Calibri" panose="020F0502020204030204" pitchFamily="34" charset="0"/>
                </a:endParaRPr>
              </a:p>
            </p:txBody>
          </p:sp>
          <p:sp>
            <p:nvSpPr>
              <p:cNvPr id="93" name="Rectangle 92"/>
              <p:cNvSpPr/>
              <p:nvPr/>
            </p:nvSpPr>
            <p:spPr bwMode="gray">
              <a:xfrm>
                <a:off x="4718220" y="5233766"/>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17.6</a:t>
                </a:r>
                <a:endParaRPr lang="en-GB" sz="1200" dirty="0">
                  <a:solidFill>
                    <a:srgbClr val="000000"/>
                  </a:solidFill>
                  <a:ea typeface="Calibri" panose="020F0502020204030204" pitchFamily="34" charset="0"/>
                  <a:cs typeface="Calibri" panose="020F0502020204030204" pitchFamily="34" charset="0"/>
                </a:endParaRPr>
              </a:p>
            </p:txBody>
          </p:sp>
          <p:sp>
            <p:nvSpPr>
              <p:cNvPr id="96" name="Rectangle 95"/>
              <p:cNvSpPr/>
              <p:nvPr/>
            </p:nvSpPr>
            <p:spPr bwMode="gray">
              <a:xfrm>
                <a:off x="5857632" y="5233766"/>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27.8</a:t>
                </a:r>
                <a:endParaRPr lang="en-GB" sz="1200" dirty="0">
                  <a:solidFill>
                    <a:srgbClr val="000000"/>
                  </a:solidFill>
                  <a:ea typeface="Calibri" panose="020F0502020204030204" pitchFamily="34" charset="0"/>
                  <a:cs typeface="Calibri" panose="020F0502020204030204" pitchFamily="34" charset="0"/>
                </a:endParaRPr>
              </a:p>
            </p:txBody>
          </p:sp>
          <p:sp>
            <p:nvSpPr>
              <p:cNvPr id="99" name="Rectangle 98"/>
              <p:cNvSpPr/>
              <p:nvPr/>
            </p:nvSpPr>
            <p:spPr bwMode="gray">
              <a:xfrm>
                <a:off x="6997043" y="5233766"/>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12.3</a:t>
                </a:r>
                <a:endParaRPr lang="en-GB" sz="1200" dirty="0">
                  <a:solidFill>
                    <a:srgbClr val="000000"/>
                  </a:solidFill>
                  <a:ea typeface="Calibri" panose="020F0502020204030204" pitchFamily="34" charset="0"/>
                  <a:cs typeface="Calibri" panose="020F0502020204030204" pitchFamily="34" charset="0"/>
                </a:endParaRPr>
              </a:p>
            </p:txBody>
          </p:sp>
          <p:sp>
            <p:nvSpPr>
              <p:cNvPr id="85" name="Rectangle 84"/>
              <p:cNvSpPr/>
              <p:nvPr/>
            </p:nvSpPr>
            <p:spPr bwMode="gray">
              <a:xfrm>
                <a:off x="8136452" y="5233766"/>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388.2</a:t>
                </a:r>
                <a:endParaRPr lang="en-GB" sz="1200" dirty="0">
                  <a:solidFill>
                    <a:srgbClr val="000000"/>
                  </a:solidFill>
                  <a:ea typeface="Calibri" panose="020F0502020204030204" pitchFamily="34" charset="0"/>
                  <a:cs typeface="Calibri" panose="020F0502020204030204" pitchFamily="34" charset="0"/>
                </a:endParaRPr>
              </a:p>
            </p:txBody>
          </p:sp>
          <p:sp>
            <p:nvSpPr>
              <p:cNvPr id="104" name="Rectangle 103"/>
              <p:cNvSpPr/>
              <p:nvPr/>
            </p:nvSpPr>
            <p:spPr bwMode="gray">
              <a:xfrm>
                <a:off x="9277558" y="5233766"/>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15.7</a:t>
                </a:r>
                <a:endParaRPr lang="en-GB" sz="1200" dirty="0">
                  <a:solidFill>
                    <a:srgbClr val="000000"/>
                  </a:solidFill>
                  <a:ea typeface="Calibri" panose="020F0502020204030204" pitchFamily="34" charset="0"/>
                  <a:cs typeface="Calibri" panose="020F0502020204030204" pitchFamily="34" charset="0"/>
                </a:endParaRPr>
              </a:p>
            </p:txBody>
          </p:sp>
          <p:sp>
            <p:nvSpPr>
              <p:cNvPr id="118" name="Rectangle 117"/>
              <p:cNvSpPr/>
              <p:nvPr/>
            </p:nvSpPr>
            <p:spPr bwMode="gray">
              <a:xfrm>
                <a:off x="3577110" y="5233766"/>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20.6</a:t>
                </a:r>
                <a:endParaRPr lang="en-GB" sz="1200" dirty="0">
                  <a:solidFill>
                    <a:srgbClr val="000000"/>
                  </a:solidFill>
                  <a:ea typeface="Calibri" panose="020F0502020204030204" pitchFamily="34" charset="0"/>
                  <a:cs typeface="Calibri" panose="020F0502020204030204" pitchFamily="34" charset="0"/>
                </a:endParaRPr>
              </a:p>
            </p:txBody>
          </p:sp>
        </p:grpSp>
        <p:grpSp>
          <p:nvGrpSpPr>
            <p:cNvPr id="14" name="Group 13"/>
            <p:cNvGrpSpPr/>
            <p:nvPr/>
          </p:nvGrpSpPr>
          <p:grpSpPr>
            <a:xfrm>
              <a:off x="485674" y="4785706"/>
              <a:ext cx="9340632" cy="959106"/>
              <a:chOff x="755365" y="4365568"/>
              <a:chExt cx="9074435" cy="866162"/>
            </a:xfrm>
          </p:grpSpPr>
          <p:sp>
            <p:nvSpPr>
              <p:cNvPr id="213" name="Rectangle 212"/>
              <p:cNvSpPr/>
              <p:nvPr/>
            </p:nvSpPr>
            <p:spPr bwMode="gray">
              <a:xfrm>
                <a:off x="755365" y="4365568"/>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cs typeface="Calibri" panose="020F0502020204030204" pitchFamily="34" charset="0"/>
                  </a:rPr>
                  <a:t>1,901</a:t>
                </a:r>
                <a:endParaRPr lang="en-GB" sz="1200" dirty="0">
                  <a:solidFill>
                    <a:srgbClr val="000000"/>
                  </a:solidFill>
                  <a:cs typeface="Calibri" panose="020F0502020204030204" pitchFamily="34" charset="0"/>
                </a:endParaRPr>
              </a:p>
            </p:txBody>
          </p:sp>
          <p:sp>
            <p:nvSpPr>
              <p:cNvPr id="214" name="Rectangle 213"/>
              <p:cNvSpPr/>
              <p:nvPr/>
            </p:nvSpPr>
            <p:spPr bwMode="gray">
              <a:xfrm>
                <a:off x="1894776" y="4365568"/>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1,782</a:t>
                </a:r>
                <a:endParaRPr lang="en-GB" sz="1200" dirty="0">
                  <a:solidFill>
                    <a:srgbClr val="000000"/>
                  </a:solidFill>
                  <a:ea typeface="Calibri" panose="020F0502020204030204" pitchFamily="34" charset="0"/>
                  <a:cs typeface="Calibri" panose="020F0502020204030204" pitchFamily="34" charset="0"/>
                </a:endParaRPr>
              </a:p>
            </p:txBody>
          </p:sp>
          <p:sp>
            <p:nvSpPr>
              <p:cNvPr id="215" name="Rectangle 214"/>
              <p:cNvSpPr/>
              <p:nvPr/>
            </p:nvSpPr>
            <p:spPr bwMode="gray">
              <a:xfrm>
                <a:off x="4173603" y="4365568"/>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4,262</a:t>
                </a:r>
                <a:endParaRPr lang="en-GB" sz="1200" dirty="0">
                  <a:solidFill>
                    <a:srgbClr val="000000"/>
                  </a:solidFill>
                  <a:ea typeface="Calibri" panose="020F0502020204030204" pitchFamily="34" charset="0"/>
                  <a:cs typeface="Calibri" panose="020F0502020204030204" pitchFamily="34" charset="0"/>
                </a:endParaRPr>
              </a:p>
            </p:txBody>
          </p:sp>
          <p:sp>
            <p:nvSpPr>
              <p:cNvPr id="216" name="Rectangle 215"/>
              <p:cNvSpPr/>
              <p:nvPr/>
            </p:nvSpPr>
            <p:spPr bwMode="gray">
              <a:xfrm>
                <a:off x="5313016" y="4365568"/>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7,681</a:t>
                </a:r>
                <a:endParaRPr lang="en-GB" sz="1200" dirty="0">
                  <a:solidFill>
                    <a:srgbClr val="000000"/>
                  </a:solidFill>
                  <a:ea typeface="Calibri" panose="020F0502020204030204" pitchFamily="34" charset="0"/>
                  <a:cs typeface="Calibri" panose="020F0502020204030204" pitchFamily="34" charset="0"/>
                </a:endParaRPr>
              </a:p>
            </p:txBody>
          </p:sp>
          <p:sp>
            <p:nvSpPr>
              <p:cNvPr id="217" name="Rectangle 216"/>
              <p:cNvSpPr/>
              <p:nvPr/>
            </p:nvSpPr>
            <p:spPr bwMode="gray">
              <a:xfrm>
                <a:off x="6452428" y="4365568"/>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24,943</a:t>
                </a:r>
                <a:endParaRPr lang="en-GB" sz="1200" dirty="0">
                  <a:solidFill>
                    <a:srgbClr val="000000"/>
                  </a:solidFill>
                  <a:ea typeface="Calibri" panose="020F0502020204030204" pitchFamily="34" charset="0"/>
                  <a:cs typeface="Calibri" panose="020F0502020204030204" pitchFamily="34" charset="0"/>
                </a:endParaRPr>
              </a:p>
            </p:txBody>
          </p:sp>
          <p:sp>
            <p:nvSpPr>
              <p:cNvPr id="218" name="Rectangle 217"/>
              <p:cNvSpPr/>
              <p:nvPr/>
            </p:nvSpPr>
            <p:spPr bwMode="gray">
              <a:xfrm>
                <a:off x="7591837" y="4365568"/>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4,576</a:t>
                </a:r>
                <a:endParaRPr lang="en-GB" sz="1200" dirty="0">
                  <a:solidFill>
                    <a:srgbClr val="000000"/>
                  </a:solidFill>
                  <a:ea typeface="Calibri" panose="020F0502020204030204" pitchFamily="34" charset="0"/>
                  <a:cs typeface="Calibri" panose="020F0502020204030204" pitchFamily="34" charset="0"/>
                </a:endParaRPr>
              </a:p>
            </p:txBody>
          </p:sp>
          <p:sp>
            <p:nvSpPr>
              <p:cNvPr id="219" name="Rectangle 218"/>
              <p:cNvSpPr/>
              <p:nvPr/>
            </p:nvSpPr>
            <p:spPr bwMode="gray">
              <a:xfrm>
                <a:off x="8732942" y="4365568"/>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42,310</a:t>
                </a:r>
                <a:endParaRPr lang="en-GB" sz="1200" dirty="0">
                  <a:solidFill>
                    <a:srgbClr val="000000"/>
                  </a:solidFill>
                  <a:ea typeface="Calibri" panose="020F0502020204030204" pitchFamily="34" charset="0"/>
                  <a:cs typeface="Calibri" panose="020F0502020204030204" pitchFamily="34" charset="0"/>
                </a:endParaRPr>
              </a:p>
            </p:txBody>
          </p:sp>
          <p:sp>
            <p:nvSpPr>
              <p:cNvPr id="220" name="Rectangle 219"/>
              <p:cNvSpPr/>
              <p:nvPr/>
            </p:nvSpPr>
            <p:spPr bwMode="gray">
              <a:xfrm>
                <a:off x="3032494" y="4365568"/>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2,420</a:t>
                </a:r>
                <a:endParaRPr lang="en-GB" sz="1200" dirty="0">
                  <a:solidFill>
                    <a:srgbClr val="000000"/>
                  </a:solidFill>
                  <a:ea typeface="Calibri" panose="020F0502020204030204" pitchFamily="34" charset="0"/>
                  <a:cs typeface="Calibri" panose="020F0502020204030204" pitchFamily="34" charset="0"/>
                </a:endParaRPr>
              </a:p>
            </p:txBody>
          </p:sp>
        </p:grpSp>
        <p:grpSp>
          <p:nvGrpSpPr>
            <p:cNvPr id="20" name="Group 19"/>
            <p:cNvGrpSpPr/>
            <p:nvPr/>
          </p:nvGrpSpPr>
          <p:grpSpPr>
            <a:xfrm>
              <a:off x="481751" y="3420903"/>
              <a:ext cx="9340632" cy="959106"/>
              <a:chOff x="751554" y="3133024"/>
              <a:chExt cx="9074435" cy="866162"/>
            </a:xfrm>
          </p:grpSpPr>
          <p:sp>
            <p:nvSpPr>
              <p:cNvPr id="224" name="Rectangle 223"/>
              <p:cNvSpPr/>
              <p:nvPr/>
            </p:nvSpPr>
            <p:spPr bwMode="gray">
              <a:xfrm>
                <a:off x="751554" y="3133024"/>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349</a:t>
                </a:r>
                <a:endParaRPr lang="en-GB" sz="1200" dirty="0">
                  <a:solidFill>
                    <a:srgbClr val="000000"/>
                  </a:solidFill>
                  <a:ea typeface="Calibri" panose="020F0502020204030204" pitchFamily="34" charset="0"/>
                  <a:cs typeface="Calibri" panose="020F0502020204030204" pitchFamily="34" charset="0"/>
                </a:endParaRPr>
              </a:p>
            </p:txBody>
          </p:sp>
          <p:sp>
            <p:nvSpPr>
              <p:cNvPr id="225" name="Rectangle 224"/>
              <p:cNvSpPr/>
              <p:nvPr/>
            </p:nvSpPr>
            <p:spPr bwMode="gray">
              <a:xfrm>
                <a:off x="1890965" y="3133024"/>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985</a:t>
                </a:r>
                <a:endParaRPr lang="en-GB" sz="1200" dirty="0">
                  <a:solidFill>
                    <a:srgbClr val="000000"/>
                  </a:solidFill>
                  <a:ea typeface="Calibri" panose="020F0502020204030204" pitchFamily="34" charset="0"/>
                  <a:cs typeface="Calibri" panose="020F0502020204030204" pitchFamily="34" charset="0"/>
                </a:endParaRPr>
              </a:p>
            </p:txBody>
          </p:sp>
          <p:sp>
            <p:nvSpPr>
              <p:cNvPr id="226" name="Rectangle 225"/>
              <p:cNvSpPr/>
              <p:nvPr/>
            </p:nvSpPr>
            <p:spPr bwMode="gray">
              <a:xfrm>
                <a:off x="4169792" y="3133024"/>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3,796</a:t>
                </a:r>
                <a:endParaRPr lang="en-GB" sz="1200" dirty="0">
                  <a:solidFill>
                    <a:srgbClr val="000000"/>
                  </a:solidFill>
                  <a:ea typeface="Calibri" panose="020F0502020204030204" pitchFamily="34" charset="0"/>
                  <a:cs typeface="Calibri" panose="020F0502020204030204" pitchFamily="34" charset="0"/>
                </a:endParaRPr>
              </a:p>
            </p:txBody>
          </p:sp>
          <p:sp>
            <p:nvSpPr>
              <p:cNvPr id="227" name="Rectangle 226"/>
              <p:cNvSpPr/>
              <p:nvPr/>
            </p:nvSpPr>
            <p:spPr bwMode="gray">
              <a:xfrm>
                <a:off x="5309205" y="3133024"/>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11,772</a:t>
                </a:r>
                <a:endParaRPr lang="en-GB" sz="1200" dirty="0">
                  <a:solidFill>
                    <a:srgbClr val="000000"/>
                  </a:solidFill>
                  <a:ea typeface="Calibri" panose="020F0502020204030204" pitchFamily="34" charset="0"/>
                  <a:cs typeface="Calibri" panose="020F0502020204030204" pitchFamily="34" charset="0"/>
                </a:endParaRPr>
              </a:p>
            </p:txBody>
          </p:sp>
          <p:sp>
            <p:nvSpPr>
              <p:cNvPr id="228" name="Rectangle 227"/>
              <p:cNvSpPr/>
              <p:nvPr/>
            </p:nvSpPr>
            <p:spPr bwMode="gray">
              <a:xfrm>
                <a:off x="6448617" y="3133024"/>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15,565</a:t>
                </a:r>
                <a:endParaRPr lang="en-GB" sz="1200" dirty="0">
                  <a:solidFill>
                    <a:srgbClr val="000000"/>
                  </a:solidFill>
                  <a:ea typeface="Calibri" panose="020F0502020204030204" pitchFamily="34" charset="0"/>
                  <a:cs typeface="Calibri" panose="020F0502020204030204" pitchFamily="34" charset="0"/>
                </a:endParaRPr>
              </a:p>
            </p:txBody>
          </p:sp>
          <p:sp>
            <p:nvSpPr>
              <p:cNvPr id="229" name="Rectangle 228"/>
              <p:cNvSpPr/>
              <p:nvPr/>
            </p:nvSpPr>
            <p:spPr bwMode="gray">
              <a:xfrm>
                <a:off x="7588026" y="3133024"/>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2,764</a:t>
                </a:r>
                <a:endParaRPr lang="en-GB" sz="1200" dirty="0">
                  <a:solidFill>
                    <a:srgbClr val="000000"/>
                  </a:solidFill>
                  <a:ea typeface="Calibri" panose="020F0502020204030204" pitchFamily="34" charset="0"/>
                  <a:cs typeface="Calibri" panose="020F0502020204030204" pitchFamily="34" charset="0"/>
                </a:endParaRPr>
              </a:p>
            </p:txBody>
          </p:sp>
          <p:sp>
            <p:nvSpPr>
              <p:cNvPr id="230" name="Rectangle 229"/>
              <p:cNvSpPr/>
              <p:nvPr/>
            </p:nvSpPr>
            <p:spPr bwMode="gray">
              <a:xfrm>
                <a:off x="8729131" y="3133024"/>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26,855</a:t>
                </a:r>
                <a:endParaRPr lang="en-GB" sz="1200" dirty="0">
                  <a:solidFill>
                    <a:srgbClr val="000000"/>
                  </a:solidFill>
                  <a:ea typeface="Calibri" panose="020F0502020204030204" pitchFamily="34" charset="0"/>
                  <a:cs typeface="Calibri" panose="020F0502020204030204" pitchFamily="34" charset="0"/>
                </a:endParaRPr>
              </a:p>
            </p:txBody>
          </p:sp>
          <p:sp>
            <p:nvSpPr>
              <p:cNvPr id="231" name="Rectangle 230"/>
              <p:cNvSpPr/>
              <p:nvPr/>
            </p:nvSpPr>
            <p:spPr bwMode="gray">
              <a:xfrm>
                <a:off x="3028683" y="3133024"/>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2,362</a:t>
                </a:r>
                <a:endParaRPr lang="en-GB" sz="1200" dirty="0">
                  <a:solidFill>
                    <a:srgbClr val="000000"/>
                  </a:solidFill>
                  <a:ea typeface="Calibri" panose="020F0502020204030204" pitchFamily="34" charset="0"/>
                  <a:cs typeface="Calibri" panose="020F0502020204030204" pitchFamily="34" charset="0"/>
                </a:endParaRPr>
              </a:p>
            </p:txBody>
          </p:sp>
        </p:grpSp>
        <p:sp>
          <p:nvSpPr>
            <p:cNvPr id="97" name="Rectangle 96"/>
            <p:cNvSpPr/>
            <p:nvPr/>
          </p:nvSpPr>
          <p:spPr bwMode="gray">
            <a:xfrm>
              <a:off x="8693346" y="3018961"/>
              <a:ext cx="564517" cy="351357"/>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dirty="0">
                  <a:solidFill>
                    <a:srgbClr val="000000"/>
                  </a:solidFill>
                  <a:ea typeface="Calibri" panose="020F0502020204030204" pitchFamily="34" charset="0"/>
                  <a:cs typeface="Calibri" panose="020F0502020204030204" pitchFamily="34" charset="0"/>
                </a:rPr>
                <a:t>0.5</a:t>
              </a:r>
            </a:p>
          </p:txBody>
        </p:sp>
        <p:grpSp>
          <p:nvGrpSpPr>
            <p:cNvPr id="30" name="Group 29"/>
            <p:cNvGrpSpPr/>
            <p:nvPr/>
          </p:nvGrpSpPr>
          <p:grpSpPr>
            <a:xfrm>
              <a:off x="481751" y="2056100"/>
              <a:ext cx="4647545" cy="961391"/>
              <a:chOff x="751554" y="1900480"/>
              <a:chExt cx="4515096" cy="868225"/>
            </a:xfrm>
          </p:grpSpPr>
          <p:sp>
            <p:nvSpPr>
              <p:cNvPr id="232" name="Rectangle 231"/>
              <p:cNvSpPr/>
              <p:nvPr/>
            </p:nvSpPr>
            <p:spPr bwMode="gray">
              <a:xfrm>
                <a:off x="751554" y="1900480"/>
                <a:ext cx="1096858" cy="868225"/>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426</a:t>
                </a:r>
                <a:endParaRPr lang="en-GB" sz="1200" dirty="0">
                  <a:solidFill>
                    <a:srgbClr val="000000"/>
                  </a:solidFill>
                  <a:ea typeface="Calibri" panose="020F0502020204030204" pitchFamily="34" charset="0"/>
                  <a:cs typeface="Calibri" panose="020F0502020204030204" pitchFamily="34" charset="0"/>
                </a:endParaRPr>
              </a:p>
            </p:txBody>
          </p:sp>
          <p:sp>
            <p:nvSpPr>
              <p:cNvPr id="233" name="Rectangle 232"/>
              <p:cNvSpPr/>
              <p:nvPr/>
            </p:nvSpPr>
            <p:spPr bwMode="gray">
              <a:xfrm>
                <a:off x="1890965" y="1900480"/>
                <a:ext cx="1096858" cy="868225"/>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dirty="0">
                    <a:solidFill>
                      <a:srgbClr val="000000"/>
                    </a:solidFill>
                    <a:ea typeface="Calibri" panose="020F0502020204030204" pitchFamily="34" charset="0"/>
                    <a:cs typeface="Calibri" panose="020F0502020204030204" pitchFamily="34" charset="0"/>
                  </a:rPr>
                  <a:t>942</a:t>
                </a:r>
              </a:p>
            </p:txBody>
          </p:sp>
          <p:sp>
            <p:nvSpPr>
              <p:cNvPr id="234" name="Rectangle 233"/>
              <p:cNvSpPr/>
              <p:nvPr/>
            </p:nvSpPr>
            <p:spPr bwMode="gray">
              <a:xfrm>
                <a:off x="4169792" y="1900480"/>
                <a:ext cx="1096858" cy="868225"/>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3,805</a:t>
                </a:r>
                <a:endParaRPr lang="en-GB" sz="1200" dirty="0">
                  <a:solidFill>
                    <a:srgbClr val="000000"/>
                  </a:solidFill>
                  <a:ea typeface="Calibri" panose="020F0502020204030204" pitchFamily="34" charset="0"/>
                  <a:cs typeface="Calibri" panose="020F0502020204030204" pitchFamily="34" charset="0"/>
                </a:endParaRPr>
              </a:p>
            </p:txBody>
          </p:sp>
          <p:sp>
            <p:nvSpPr>
              <p:cNvPr id="236" name="Rectangle 235"/>
              <p:cNvSpPr/>
              <p:nvPr/>
            </p:nvSpPr>
            <p:spPr bwMode="gray">
              <a:xfrm>
                <a:off x="3028683" y="1900480"/>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9,849</a:t>
                </a:r>
                <a:endParaRPr lang="en-GB" sz="1200" dirty="0">
                  <a:solidFill>
                    <a:srgbClr val="000000"/>
                  </a:solidFill>
                  <a:ea typeface="Calibri" panose="020F0502020204030204" pitchFamily="34" charset="0"/>
                  <a:cs typeface="Calibri" panose="020F0502020204030204" pitchFamily="34" charset="0"/>
                </a:endParaRPr>
              </a:p>
            </p:txBody>
          </p:sp>
        </p:grpSp>
        <p:sp>
          <p:nvSpPr>
            <p:cNvPr id="122" name="Rectangle 121"/>
            <p:cNvSpPr/>
            <p:nvPr/>
          </p:nvSpPr>
          <p:spPr bwMode="gray">
            <a:xfrm>
              <a:off x="7518770" y="3018961"/>
              <a:ext cx="564517" cy="351357"/>
            </a:xfrm>
            <a:prstGeom prst="rect">
              <a:avLst/>
            </a:prstGeom>
            <a:solidFill>
              <a:schemeClr val="bg1">
                <a:lumMod val="7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dirty="0">
                  <a:solidFill>
                    <a:srgbClr val="000000"/>
                  </a:solidFill>
                  <a:ea typeface="Calibri" panose="020F0502020204030204" pitchFamily="34" charset="0"/>
                  <a:cs typeface="Calibri" panose="020F0502020204030204" pitchFamily="34" charset="0"/>
                </a:rPr>
                <a:t>0.1</a:t>
              </a:r>
            </a:p>
          </p:txBody>
        </p:sp>
        <p:grpSp>
          <p:nvGrpSpPr>
            <p:cNvPr id="245" name="Group 244"/>
            <p:cNvGrpSpPr/>
            <p:nvPr/>
          </p:nvGrpSpPr>
          <p:grpSpPr>
            <a:xfrm>
              <a:off x="8083288" y="3018961"/>
              <a:ext cx="1739093" cy="351357"/>
              <a:chOff x="8136456" y="2770033"/>
              <a:chExt cx="1689531" cy="317308"/>
            </a:xfrm>
          </p:grpSpPr>
          <p:sp>
            <p:nvSpPr>
              <p:cNvPr id="100" name="Rectangle 99"/>
              <p:cNvSpPr/>
              <p:nvPr/>
            </p:nvSpPr>
            <p:spPr bwMode="gray">
              <a:xfrm>
                <a:off x="9277558" y="2770033"/>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1.6</a:t>
                </a:r>
                <a:endParaRPr lang="en-GB" sz="1200" dirty="0">
                  <a:solidFill>
                    <a:srgbClr val="000000"/>
                  </a:solidFill>
                  <a:ea typeface="Calibri" panose="020F0502020204030204" pitchFamily="34" charset="0"/>
                  <a:cs typeface="Calibri" panose="020F0502020204030204" pitchFamily="34" charset="0"/>
                </a:endParaRPr>
              </a:p>
            </p:txBody>
          </p:sp>
          <p:sp>
            <p:nvSpPr>
              <p:cNvPr id="123" name="Rectangle 122"/>
              <p:cNvSpPr/>
              <p:nvPr/>
            </p:nvSpPr>
            <p:spPr bwMode="gray">
              <a:xfrm>
                <a:off x="8136456" y="2770033"/>
                <a:ext cx="548429" cy="317308"/>
              </a:xfrm>
              <a:prstGeom prst="rect">
                <a:avLst/>
              </a:prstGeom>
              <a:solidFill>
                <a:schemeClr val="bg1">
                  <a:lumMod val="85000"/>
                </a:schemeClr>
              </a:solid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0.2</a:t>
                </a:r>
                <a:endParaRPr lang="en-GB" sz="1200" dirty="0">
                  <a:solidFill>
                    <a:srgbClr val="000000"/>
                  </a:solidFill>
                  <a:ea typeface="Calibri" panose="020F0502020204030204" pitchFamily="34" charset="0"/>
                  <a:cs typeface="Calibri" panose="020F0502020204030204" pitchFamily="34" charset="0"/>
                </a:endParaRPr>
              </a:p>
            </p:txBody>
          </p:sp>
        </p:grpSp>
        <p:grpSp>
          <p:nvGrpSpPr>
            <p:cNvPr id="238" name="Group 237"/>
            <p:cNvGrpSpPr/>
            <p:nvPr/>
          </p:nvGrpSpPr>
          <p:grpSpPr>
            <a:xfrm>
              <a:off x="7518773" y="2056100"/>
              <a:ext cx="2303610" cy="959106"/>
              <a:chOff x="7588029" y="1900480"/>
              <a:chExt cx="2237960" cy="866162"/>
            </a:xfrm>
          </p:grpSpPr>
          <p:sp>
            <p:nvSpPr>
              <p:cNvPr id="235" name="Rectangle 234"/>
              <p:cNvSpPr/>
              <p:nvPr/>
            </p:nvSpPr>
            <p:spPr bwMode="gray">
              <a:xfrm>
                <a:off x="8729131" y="1900480"/>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dirty="0">
                    <a:solidFill>
                      <a:srgbClr val="000000"/>
                    </a:solidFill>
                    <a:ea typeface="Calibri" panose="020F0502020204030204" pitchFamily="34" charset="0"/>
                    <a:cs typeface="Calibri" panose="020F0502020204030204" pitchFamily="34" charset="0"/>
                  </a:rPr>
                  <a:t>3,378</a:t>
                </a:r>
              </a:p>
            </p:txBody>
          </p:sp>
          <p:sp>
            <p:nvSpPr>
              <p:cNvPr id="124" name="Rectangle 123"/>
              <p:cNvSpPr/>
              <p:nvPr/>
            </p:nvSpPr>
            <p:spPr bwMode="gray">
              <a:xfrm>
                <a:off x="7588029" y="1900480"/>
                <a:ext cx="1096858" cy="866162"/>
              </a:xfrm>
              <a:prstGeom prst="rect">
                <a:avLst/>
              </a:prstGeom>
              <a:noFill/>
              <a:ln w="19050">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0000" tIns="46628" rIns="90000" bIns="46628" numCol="1" spcCol="0" rtlCol="0" fromWordArt="0" anchor="ctr" anchorCtr="0" forceAA="0" compatLnSpc="1">
                <a:prstTxWarp prst="textNoShape">
                  <a:avLst/>
                </a:prstTxWarp>
                <a:noAutofit/>
              </a:bodyPr>
              <a:lstStyle/>
              <a:p>
                <a:pPr algn="ctr" defTabSz="478920">
                  <a:buClr>
                    <a:srgbClr val="A5C4D8"/>
                  </a:buClr>
                </a:pPr>
                <a:r>
                  <a:rPr lang="en-GB" sz="1200">
                    <a:solidFill>
                      <a:srgbClr val="000000"/>
                    </a:solidFill>
                    <a:ea typeface="Calibri" panose="020F0502020204030204" pitchFamily="34" charset="0"/>
                    <a:cs typeface="Calibri" panose="020F0502020204030204" pitchFamily="34" charset="0"/>
                  </a:rPr>
                  <a:t>2,767</a:t>
                </a:r>
                <a:endParaRPr lang="en-GB" sz="1200" dirty="0">
                  <a:solidFill>
                    <a:srgbClr val="000000"/>
                  </a:solidFill>
                  <a:ea typeface="Calibri" panose="020F0502020204030204" pitchFamily="34" charset="0"/>
                  <a:cs typeface="Calibri" panose="020F0502020204030204" pitchFamily="34" charset="0"/>
                </a:endParaRPr>
              </a:p>
            </p:txBody>
          </p:sp>
        </p:grpSp>
      </p:grpSp>
      <p:sp>
        <p:nvSpPr>
          <p:cNvPr id="4" name="TextBox 3"/>
          <p:cNvSpPr txBox="1"/>
          <p:nvPr/>
        </p:nvSpPr>
        <p:spPr>
          <a:xfrm>
            <a:off x="0" y="-227478"/>
            <a:ext cx="9906000" cy="646331"/>
          </a:xfrm>
          <a:prstGeom prst="rect">
            <a:avLst/>
          </a:prstGeom>
          <a:solidFill>
            <a:schemeClr val="bg1"/>
          </a:solidFill>
          <a:ln>
            <a:noFill/>
          </a:ln>
          <a:effectLst/>
        </p:spPr>
        <p:txBody>
          <a:bodyPr wrap="square" rtlCol="0">
            <a:spAutoFit/>
          </a:bodyPr>
          <a:lstStyle/>
          <a:p>
            <a:endParaRPr lang="en-GB" dirty="0" smtClean="0"/>
          </a:p>
          <a:p>
            <a:endParaRPr lang="en-GB" dirty="0"/>
          </a:p>
        </p:txBody>
      </p:sp>
      <p:sp>
        <p:nvSpPr>
          <p:cNvPr id="3" name="Title 2"/>
          <p:cNvSpPr>
            <a:spLocks noGrp="1"/>
          </p:cNvSpPr>
          <p:nvPr>
            <p:ph type="title"/>
          </p:nvPr>
        </p:nvSpPr>
        <p:spPr>
          <a:xfrm>
            <a:off x="142872" y="-10527"/>
            <a:ext cx="9616215" cy="338554"/>
          </a:xfrm>
        </p:spPr>
        <p:txBody>
          <a:bodyPr>
            <a:normAutofit fontScale="90000"/>
          </a:bodyPr>
          <a:lstStyle/>
          <a:p>
            <a:r>
              <a:rPr lang="en-US" dirty="0"/>
              <a:t>Kent </a:t>
            </a:r>
            <a:r>
              <a:rPr lang="en-US" dirty="0" smtClean="0"/>
              <a:t>Population </a:t>
            </a:r>
            <a:r>
              <a:rPr lang="en-US" dirty="0"/>
              <a:t>S</a:t>
            </a:r>
            <a:r>
              <a:rPr lang="en-US" dirty="0" smtClean="0"/>
              <a:t>egmentation</a:t>
            </a:r>
            <a:endParaRPr lang="en-GB" dirty="0"/>
          </a:p>
        </p:txBody>
      </p:sp>
      <p:grpSp>
        <p:nvGrpSpPr>
          <p:cNvPr id="5" name="Group 4"/>
          <p:cNvGrpSpPr/>
          <p:nvPr/>
        </p:nvGrpSpPr>
        <p:grpSpPr>
          <a:xfrm>
            <a:off x="7308655" y="3221985"/>
            <a:ext cx="1697278" cy="3250846"/>
            <a:chOff x="7308655" y="3221985"/>
            <a:chExt cx="1697278" cy="3250846"/>
          </a:xfrm>
        </p:grpSpPr>
        <p:sp>
          <p:nvSpPr>
            <p:cNvPr id="2" name="Oval 1"/>
            <p:cNvSpPr/>
            <p:nvPr/>
          </p:nvSpPr>
          <p:spPr>
            <a:xfrm>
              <a:off x="7308655" y="3221985"/>
              <a:ext cx="1697278" cy="173839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6" name="Oval 125"/>
            <p:cNvSpPr/>
            <p:nvPr/>
          </p:nvSpPr>
          <p:spPr>
            <a:xfrm>
              <a:off x="7308655" y="4734439"/>
              <a:ext cx="1697278" cy="173839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2557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21870" y="287034"/>
            <a:ext cx="7171668" cy="2143325"/>
            <a:chOff x="-521870" y="287034"/>
            <a:chExt cx="7171668" cy="2143325"/>
          </a:xfrm>
        </p:grpSpPr>
        <p:sp>
          <p:nvSpPr>
            <p:cNvPr id="2" name="Oval 1"/>
            <p:cNvSpPr/>
            <p:nvPr/>
          </p:nvSpPr>
          <p:spPr>
            <a:xfrm>
              <a:off x="-521870" y="287034"/>
              <a:ext cx="5704764" cy="2143325"/>
            </a:xfrm>
            <a:prstGeom prst="ellipse">
              <a:avLst/>
            </a:prstGeom>
            <a:solidFill>
              <a:schemeClr val="accent5">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256209" y="620032"/>
              <a:ext cx="4237315" cy="1477328"/>
            </a:xfrm>
            <a:prstGeom prst="rect">
              <a:avLst/>
            </a:prstGeom>
            <a:noFill/>
          </p:spPr>
          <p:txBody>
            <a:bodyPr wrap="square" rtlCol="0">
              <a:spAutoFit/>
            </a:bodyPr>
            <a:lstStyle/>
            <a:p>
              <a:r>
                <a:rPr lang="en-GB" dirty="0" smtClean="0">
                  <a:solidFill>
                    <a:schemeClr val="accent1"/>
                  </a:solidFill>
                </a:rPr>
                <a:t>30% of patients in acute hospital beds are better looked after in an alternative location of care, either in a short term or step down bed or at home with health or social care support</a:t>
              </a:r>
            </a:p>
          </p:txBody>
        </p:sp>
        <p:grpSp>
          <p:nvGrpSpPr>
            <p:cNvPr id="11" name="Group 10"/>
            <p:cNvGrpSpPr/>
            <p:nvPr/>
          </p:nvGrpSpPr>
          <p:grpSpPr>
            <a:xfrm>
              <a:off x="5351200" y="447029"/>
              <a:ext cx="1298598" cy="911667"/>
              <a:chOff x="6035721" y="2325467"/>
              <a:chExt cx="1532304" cy="799870"/>
            </a:xfrm>
          </p:grpSpPr>
          <p:sp>
            <p:nvSpPr>
              <p:cNvPr id="24" name="object 43"/>
              <p:cNvSpPr/>
              <p:nvPr/>
            </p:nvSpPr>
            <p:spPr>
              <a:xfrm>
                <a:off x="6035721" y="2325467"/>
                <a:ext cx="1532304" cy="799870"/>
              </a:xfrm>
              <a:custGeom>
                <a:avLst/>
                <a:gdLst/>
                <a:ahLst/>
                <a:cxnLst/>
                <a:rect l="l" t="t" r="r" b="b"/>
                <a:pathLst>
                  <a:path w="422909" h="233045">
                    <a:moveTo>
                      <a:pt x="25552" y="0"/>
                    </a:moveTo>
                    <a:lnTo>
                      <a:pt x="6705" y="38"/>
                    </a:lnTo>
                    <a:lnTo>
                      <a:pt x="63" y="1663"/>
                    </a:lnTo>
                    <a:lnTo>
                      <a:pt x="180" y="185949"/>
                    </a:lnTo>
                    <a:lnTo>
                      <a:pt x="65" y="219189"/>
                    </a:lnTo>
                    <a:lnTo>
                      <a:pt x="0" y="231990"/>
                    </a:lnTo>
                    <a:lnTo>
                      <a:pt x="6311" y="232727"/>
                    </a:lnTo>
                    <a:lnTo>
                      <a:pt x="24739" y="232473"/>
                    </a:lnTo>
                    <a:lnTo>
                      <a:pt x="31508" y="232473"/>
                    </a:lnTo>
                    <a:lnTo>
                      <a:pt x="31318" y="179285"/>
                    </a:lnTo>
                    <a:lnTo>
                      <a:pt x="422790" y="179285"/>
                    </a:lnTo>
                    <a:lnTo>
                      <a:pt x="422749" y="168261"/>
                    </a:lnTo>
                    <a:lnTo>
                      <a:pt x="422624" y="153928"/>
                    </a:lnTo>
                    <a:lnTo>
                      <a:pt x="417574" y="145817"/>
                    </a:lnTo>
                    <a:lnTo>
                      <a:pt x="406960" y="144589"/>
                    </a:lnTo>
                    <a:lnTo>
                      <a:pt x="31381" y="144589"/>
                    </a:lnTo>
                    <a:lnTo>
                      <a:pt x="31338" y="41613"/>
                    </a:lnTo>
                    <a:lnTo>
                      <a:pt x="31508" y="13741"/>
                    </a:lnTo>
                    <a:lnTo>
                      <a:pt x="31610" y="2336"/>
                    </a:lnTo>
                    <a:lnTo>
                      <a:pt x="25552" y="0"/>
                    </a:lnTo>
                    <a:close/>
                  </a:path>
                  <a:path w="422909" h="233045">
                    <a:moveTo>
                      <a:pt x="422790" y="179285"/>
                    </a:moveTo>
                    <a:lnTo>
                      <a:pt x="391236" y="179285"/>
                    </a:lnTo>
                    <a:lnTo>
                      <a:pt x="391212" y="189591"/>
                    </a:lnTo>
                    <a:lnTo>
                      <a:pt x="391048" y="219189"/>
                    </a:lnTo>
                    <a:lnTo>
                      <a:pt x="391068" y="219913"/>
                    </a:lnTo>
                    <a:lnTo>
                      <a:pt x="392049" y="232613"/>
                    </a:lnTo>
                    <a:lnTo>
                      <a:pt x="396646" y="232638"/>
                    </a:lnTo>
                    <a:lnTo>
                      <a:pt x="421551" y="232600"/>
                    </a:lnTo>
                    <a:lnTo>
                      <a:pt x="422478" y="219189"/>
                    </a:lnTo>
                    <a:lnTo>
                      <a:pt x="422790" y="179285"/>
                    </a:lnTo>
                    <a:close/>
                  </a:path>
                  <a:path w="422909" h="233045">
                    <a:moveTo>
                      <a:pt x="421551" y="232600"/>
                    </a:moveTo>
                    <a:lnTo>
                      <a:pt x="415912" y="232600"/>
                    </a:lnTo>
                    <a:lnTo>
                      <a:pt x="421551" y="232613"/>
                    </a:lnTo>
                    <a:close/>
                  </a:path>
                  <a:path w="422909" h="233045">
                    <a:moveTo>
                      <a:pt x="68824" y="118148"/>
                    </a:moveTo>
                    <a:lnTo>
                      <a:pt x="42405" y="144589"/>
                    </a:lnTo>
                    <a:lnTo>
                      <a:pt x="406960" y="144589"/>
                    </a:lnTo>
                    <a:lnTo>
                      <a:pt x="403339" y="144170"/>
                    </a:lnTo>
                    <a:lnTo>
                      <a:pt x="401411" y="133913"/>
                    </a:lnTo>
                    <a:lnTo>
                      <a:pt x="399746" y="123996"/>
                    </a:lnTo>
                    <a:lnTo>
                      <a:pt x="398460" y="118275"/>
                    </a:lnTo>
                    <a:lnTo>
                      <a:pt x="88468" y="118275"/>
                    </a:lnTo>
                    <a:lnTo>
                      <a:pt x="68824" y="118148"/>
                    </a:lnTo>
                    <a:close/>
                  </a:path>
                  <a:path w="422909" h="233045">
                    <a:moveTo>
                      <a:pt x="155473" y="71945"/>
                    </a:moveTo>
                    <a:lnTo>
                      <a:pt x="117047" y="74882"/>
                    </a:lnTo>
                    <a:lnTo>
                      <a:pt x="110440" y="108598"/>
                    </a:lnTo>
                    <a:lnTo>
                      <a:pt x="108024" y="115696"/>
                    </a:lnTo>
                    <a:lnTo>
                      <a:pt x="101396" y="118185"/>
                    </a:lnTo>
                    <a:lnTo>
                      <a:pt x="88468" y="118275"/>
                    </a:lnTo>
                    <a:lnTo>
                      <a:pt x="398460" y="118275"/>
                    </a:lnTo>
                    <a:lnTo>
                      <a:pt x="368911" y="81016"/>
                    </a:lnTo>
                    <a:lnTo>
                      <a:pt x="289415" y="72784"/>
                    </a:lnTo>
                    <a:lnTo>
                      <a:pt x="155473" y="71945"/>
                    </a:lnTo>
                    <a:close/>
                  </a:path>
                </a:pathLst>
              </a:custGeom>
              <a:solidFill>
                <a:srgbClr val="BD1173"/>
              </a:solidFill>
            </p:spPr>
            <p:txBody>
              <a:bodyPr wrap="square" lIns="0" tIns="0" rIns="0" bIns="0" rtlCol="0"/>
              <a:lstStyle/>
              <a:p>
                <a:endParaRPr spc="-70">
                  <a:latin typeface="Arial" panose="020B0604020202020204" pitchFamily="34" charset="0"/>
                  <a:cs typeface="Arial" panose="020B0604020202020204" pitchFamily="34" charset="0"/>
                </a:endParaRPr>
              </a:p>
            </p:txBody>
          </p:sp>
          <p:sp>
            <p:nvSpPr>
              <p:cNvPr id="25" name="object 44"/>
              <p:cNvSpPr/>
              <p:nvPr/>
            </p:nvSpPr>
            <p:spPr>
              <a:xfrm>
                <a:off x="6158551" y="2543325"/>
                <a:ext cx="327076" cy="195726"/>
              </a:xfrm>
              <a:custGeom>
                <a:avLst/>
                <a:gdLst/>
                <a:ahLst/>
                <a:cxnLst/>
                <a:rect l="l" t="t" r="r" b="b"/>
                <a:pathLst>
                  <a:path w="66675" h="67945">
                    <a:moveTo>
                      <a:pt x="33350" y="0"/>
                    </a:moveTo>
                    <a:lnTo>
                      <a:pt x="20406" y="2655"/>
                    </a:lnTo>
                    <a:lnTo>
                      <a:pt x="9788" y="9975"/>
                    </a:lnTo>
                    <a:lnTo>
                      <a:pt x="2614" y="20820"/>
                    </a:lnTo>
                    <a:lnTo>
                      <a:pt x="0" y="34048"/>
                    </a:lnTo>
                    <a:lnTo>
                      <a:pt x="2845" y="46252"/>
                    </a:lnTo>
                    <a:lnTo>
                      <a:pt x="10318" y="56859"/>
                    </a:lnTo>
                    <a:lnTo>
                      <a:pt x="20934" y="64382"/>
                    </a:lnTo>
                    <a:lnTo>
                      <a:pt x="33210" y="67335"/>
                    </a:lnTo>
                    <a:lnTo>
                      <a:pt x="45425" y="64612"/>
                    </a:lnTo>
                    <a:lnTo>
                      <a:pt x="56119" y="57142"/>
                    </a:lnTo>
                    <a:lnTo>
                      <a:pt x="63716" y="46488"/>
                    </a:lnTo>
                    <a:lnTo>
                      <a:pt x="66636" y="34213"/>
                    </a:lnTo>
                    <a:lnTo>
                      <a:pt x="64046" y="21015"/>
                    </a:lnTo>
                    <a:lnTo>
                      <a:pt x="56889" y="10148"/>
                    </a:lnTo>
                    <a:lnTo>
                      <a:pt x="46284" y="2761"/>
                    </a:lnTo>
                    <a:lnTo>
                      <a:pt x="33350" y="0"/>
                    </a:lnTo>
                    <a:close/>
                  </a:path>
                </a:pathLst>
              </a:custGeom>
              <a:solidFill>
                <a:srgbClr val="BD1173"/>
              </a:solidFill>
            </p:spPr>
            <p:txBody>
              <a:bodyPr wrap="square" lIns="0" tIns="0" rIns="0" bIns="0" rtlCol="0"/>
              <a:lstStyle/>
              <a:p>
                <a:endParaRPr spc="-70">
                  <a:latin typeface="Arial" panose="020B0604020202020204" pitchFamily="34" charset="0"/>
                  <a:cs typeface="Arial" panose="020B0604020202020204" pitchFamily="34" charset="0"/>
                </a:endParaRPr>
              </a:p>
            </p:txBody>
          </p:sp>
        </p:grpSp>
      </p:grpSp>
      <p:grpSp>
        <p:nvGrpSpPr>
          <p:cNvPr id="23" name="Group 22"/>
          <p:cNvGrpSpPr/>
          <p:nvPr/>
        </p:nvGrpSpPr>
        <p:grpSpPr>
          <a:xfrm>
            <a:off x="3676225" y="1584196"/>
            <a:ext cx="7131772" cy="2026057"/>
            <a:chOff x="3919659" y="1584197"/>
            <a:chExt cx="7131772" cy="1692323"/>
          </a:xfrm>
        </p:grpSpPr>
        <p:sp>
          <p:nvSpPr>
            <p:cNvPr id="5" name="Oval 4"/>
            <p:cNvSpPr/>
            <p:nvPr/>
          </p:nvSpPr>
          <p:spPr>
            <a:xfrm>
              <a:off x="5182894" y="1584197"/>
              <a:ext cx="5868537" cy="1692323"/>
            </a:xfrm>
            <a:prstGeom prst="ellipse">
              <a:avLst/>
            </a:prstGeom>
            <a:solidFill>
              <a:schemeClr val="accent5">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5940958" y="1813368"/>
              <a:ext cx="4722126" cy="1233981"/>
            </a:xfrm>
            <a:prstGeom prst="rect">
              <a:avLst/>
            </a:prstGeom>
            <a:noFill/>
          </p:spPr>
          <p:txBody>
            <a:bodyPr wrap="square" rtlCol="0">
              <a:spAutoFit/>
            </a:bodyPr>
            <a:lstStyle/>
            <a:p>
              <a:r>
                <a:rPr lang="en-GB" dirty="0" smtClean="0">
                  <a:solidFill>
                    <a:schemeClr val="accent1"/>
                  </a:solidFill>
                </a:rPr>
                <a:t>12% of admissions through A&amp;E are avoidable through more consistent </a:t>
              </a:r>
            </a:p>
            <a:p>
              <a:r>
                <a:rPr lang="en-GB" dirty="0" smtClean="0">
                  <a:solidFill>
                    <a:schemeClr val="accent1"/>
                  </a:solidFill>
                </a:rPr>
                <a:t>decision making at the front door, or </a:t>
              </a:r>
            </a:p>
            <a:p>
              <a:r>
                <a:rPr lang="en-GB" dirty="0" smtClean="0">
                  <a:solidFill>
                    <a:schemeClr val="accent1"/>
                  </a:solidFill>
                </a:rPr>
                <a:t>better health and social care provision</a:t>
              </a:r>
            </a:p>
            <a:p>
              <a:r>
                <a:rPr lang="en-GB" dirty="0" smtClean="0">
                  <a:solidFill>
                    <a:schemeClr val="accent1"/>
                  </a:solidFill>
                </a:rPr>
                <a:t> in the community</a:t>
              </a:r>
              <a:endParaRPr lang="en-GB" dirty="0">
                <a:solidFill>
                  <a:schemeClr val="accent1"/>
                </a:solidFill>
              </a:endParaRPr>
            </a:p>
          </p:txBody>
        </p:sp>
        <p:pic>
          <p:nvPicPr>
            <p:cNvPr id="26" name="Graphic 193"/>
            <p:cNvPicPr>
              <a:picLocks noChangeAspect="1"/>
            </p:cNvPicPr>
            <p:nvPr/>
          </p:nvPicPr>
          <p:blipFill>
            <a:blip r:embed="rId2">
              <a:extLst>
                <a:ext uri="{96DAC541-7B7A-43D3-8B79-37D633B846F1}">
                  <asvg:svgBlip xmlns="" xmlns:asvg="http://schemas.microsoft.com/office/drawing/2016/SVG/main" r:embed="rId55"/>
                </a:ext>
              </a:extLst>
            </a:blip>
            <a:stretch>
              <a:fillRect/>
            </a:stretch>
          </p:blipFill>
          <p:spPr>
            <a:xfrm>
              <a:off x="3919659" y="2259296"/>
              <a:ext cx="1260629" cy="693047"/>
            </a:xfrm>
            <a:prstGeom prst="rect">
              <a:avLst/>
            </a:prstGeom>
          </p:spPr>
        </p:pic>
      </p:grpSp>
      <p:grpSp>
        <p:nvGrpSpPr>
          <p:cNvPr id="30" name="Group 29"/>
          <p:cNvGrpSpPr/>
          <p:nvPr/>
        </p:nvGrpSpPr>
        <p:grpSpPr>
          <a:xfrm>
            <a:off x="-600698" y="3032696"/>
            <a:ext cx="7557099" cy="2030784"/>
            <a:chOff x="-618924" y="3276520"/>
            <a:chExt cx="7557099" cy="1665028"/>
          </a:xfrm>
        </p:grpSpPr>
        <p:sp>
          <p:nvSpPr>
            <p:cNvPr id="9" name="Oval 8"/>
            <p:cNvSpPr/>
            <p:nvPr/>
          </p:nvSpPr>
          <p:spPr>
            <a:xfrm>
              <a:off x="-618924" y="3276520"/>
              <a:ext cx="5605973" cy="1665028"/>
            </a:xfrm>
            <a:prstGeom prst="ellipse">
              <a:avLst/>
            </a:prstGeom>
            <a:solidFill>
              <a:schemeClr val="accent5">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26875" y="3647369"/>
              <a:ext cx="4551214" cy="923330"/>
            </a:xfrm>
            <a:prstGeom prst="rect">
              <a:avLst/>
            </a:prstGeom>
            <a:noFill/>
          </p:spPr>
          <p:txBody>
            <a:bodyPr wrap="square" rtlCol="0">
              <a:spAutoFit/>
            </a:bodyPr>
            <a:lstStyle/>
            <a:p>
              <a:r>
                <a:rPr lang="en-GB" dirty="0" smtClean="0">
                  <a:solidFill>
                    <a:schemeClr val="accent1"/>
                  </a:solidFill>
                </a:rPr>
                <a:t>25% of community hospital patients would be better cared for at home or in a community setting</a:t>
              </a:r>
              <a:endParaRPr lang="en-GB" dirty="0">
                <a:solidFill>
                  <a:schemeClr val="accent1"/>
                </a:solidFill>
              </a:endParaRPr>
            </a:p>
          </p:txBody>
        </p:sp>
        <p:grpSp>
          <p:nvGrpSpPr>
            <p:cNvPr id="12" name="Group 11"/>
            <p:cNvGrpSpPr/>
            <p:nvPr/>
          </p:nvGrpSpPr>
          <p:grpSpPr>
            <a:xfrm>
              <a:off x="5308570" y="3955489"/>
              <a:ext cx="1629605" cy="894072"/>
              <a:chOff x="2154779" y="3059834"/>
              <a:chExt cx="519811" cy="394952"/>
            </a:xfrm>
            <a:solidFill>
              <a:schemeClr val="accent1">
                <a:lumMod val="75000"/>
              </a:schemeClr>
            </a:solidFill>
          </p:grpSpPr>
          <p:sp>
            <p:nvSpPr>
              <p:cNvPr id="13" name="object 26"/>
              <p:cNvSpPr/>
              <p:nvPr/>
            </p:nvSpPr>
            <p:spPr>
              <a:xfrm>
                <a:off x="2154779" y="3059834"/>
                <a:ext cx="519811" cy="394952"/>
              </a:xfrm>
              <a:custGeom>
                <a:avLst/>
                <a:gdLst/>
                <a:ahLst/>
                <a:cxnLst/>
                <a:rect l="l" t="t" r="r" b="b"/>
                <a:pathLst>
                  <a:path w="615950" h="618489">
                    <a:moveTo>
                      <a:pt x="437857" y="0"/>
                    </a:moveTo>
                    <a:lnTo>
                      <a:pt x="177749" y="0"/>
                    </a:lnTo>
                    <a:lnTo>
                      <a:pt x="177749" y="160400"/>
                    </a:lnTo>
                    <a:lnTo>
                      <a:pt x="0" y="160400"/>
                    </a:lnTo>
                    <a:lnTo>
                      <a:pt x="0" y="618197"/>
                    </a:lnTo>
                    <a:lnTo>
                      <a:pt x="615594" y="618197"/>
                    </a:lnTo>
                    <a:lnTo>
                      <a:pt x="615594" y="576580"/>
                    </a:lnTo>
                    <a:lnTo>
                      <a:pt x="41617" y="576580"/>
                    </a:lnTo>
                    <a:lnTo>
                      <a:pt x="41617" y="201155"/>
                    </a:lnTo>
                    <a:lnTo>
                      <a:pt x="219367" y="201155"/>
                    </a:lnTo>
                    <a:lnTo>
                      <a:pt x="219367" y="40754"/>
                    </a:lnTo>
                    <a:lnTo>
                      <a:pt x="437857" y="40754"/>
                    </a:lnTo>
                    <a:lnTo>
                      <a:pt x="437857" y="0"/>
                    </a:lnTo>
                    <a:close/>
                  </a:path>
                  <a:path w="615950" h="618489">
                    <a:moveTo>
                      <a:pt x="352767" y="477735"/>
                    </a:moveTo>
                    <a:lnTo>
                      <a:pt x="262610" y="477735"/>
                    </a:lnTo>
                    <a:lnTo>
                      <a:pt x="250166" y="480675"/>
                    </a:lnTo>
                    <a:lnTo>
                      <a:pt x="240001" y="488705"/>
                    </a:lnTo>
                    <a:lnTo>
                      <a:pt x="233146" y="500645"/>
                    </a:lnTo>
                    <a:lnTo>
                      <a:pt x="230632" y="515315"/>
                    </a:lnTo>
                    <a:lnTo>
                      <a:pt x="230632" y="576580"/>
                    </a:lnTo>
                    <a:lnTo>
                      <a:pt x="384975" y="576580"/>
                    </a:lnTo>
                    <a:lnTo>
                      <a:pt x="384975" y="515315"/>
                    </a:lnTo>
                    <a:lnTo>
                      <a:pt x="382425" y="500645"/>
                    </a:lnTo>
                    <a:lnTo>
                      <a:pt x="375491" y="488705"/>
                    </a:lnTo>
                    <a:lnTo>
                      <a:pt x="365247" y="480675"/>
                    </a:lnTo>
                    <a:lnTo>
                      <a:pt x="352767" y="477735"/>
                    </a:lnTo>
                    <a:close/>
                  </a:path>
                  <a:path w="615950" h="618489">
                    <a:moveTo>
                      <a:pt x="437857" y="40754"/>
                    </a:moveTo>
                    <a:lnTo>
                      <a:pt x="396240" y="40754"/>
                    </a:lnTo>
                    <a:lnTo>
                      <a:pt x="396240" y="201155"/>
                    </a:lnTo>
                    <a:lnTo>
                      <a:pt x="573989" y="201155"/>
                    </a:lnTo>
                    <a:lnTo>
                      <a:pt x="573989" y="576580"/>
                    </a:lnTo>
                    <a:lnTo>
                      <a:pt x="615594" y="576580"/>
                    </a:lnTo>
                    <a:lnTo>
                      <a:pt x="615594" y="160400"/>
                    </a:lnTo>
                    <a:lnTo>
                      <a:pt x="437857" y="160400"/>
                    </a:lnTo>
                    <a:lnTo>
                      <a:pt x="437857" y="40754"/>
                    </a:lnTo>
                    <a:close/>
                  </a:path>
                </a:pathLst>
              </a:custGeom>
              <a:grp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4" name="object 30"/>
              <p:cNvSpPr/>
              <p:nvPr/>
            </p:nvSpPr>
            <p:spPr>
              <a:xfrm>
                <a:off x="2218593" y="3230373"/>
                <a:ext cx="67337" cy="53875"/>
              </a:xfrm>
              <a:custGeom>
                <a:avLst/>
                <a:gdLst/>
                <a:ahLst/>
                <a:cxnLst/>
                <a:rect l="l" t="t" r="r" b="b"/>
                <a:pathLst>
                  <a:path w="77469" h="77470">
                    <a:moveTo>
                      <a:pt x="77165" y="0"/>
                    </a:moveTo>
                    <a:lnTo>
                      <a:pt x="0" y="0"/>
                    </a:lnTo>
                    <a:lnTo>
                      <a:pt x="0" y="77165"/>
                    </a:lnTo>
                    <a:lnTo>
                      <a:pt x="77165" y="77165"/>
                    </a:lnTo>
                    <a:lnTo>
                      <a:pt x="77165" y="0"/>
                    </a:lnTo>
                    <a:close/>
                  </a:path>
                </a:pathLst>
              </a:custGeom>
              <a:grpFill/>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sp>
            <p:nvSpPr>
              <p:cNvPr id="15" name="object 31"/>
              <p:cNvSpPr/>
              <p:nvPr/>
            </p:nvSpPr>
            <p:spPr>
              <a:xfrm>
                <a:off x="2327116" y="3230373"/>
                <a:ext cx="66784" cy="53875"/>
              </a:xfrm>
              <a:custGeom>
                <a:avLst/>
                <a:gdLst/>
                <a:ahLst/>
                <a:cxnLst/>
                <a:rect l="l" t="t" r="r" b="b"/>
                <a:pathLst>
                  <a:path w="76835" h="77470">
                    <a:moveTo>
                      <a:pt x="76301" y="0"/>
                    </a:moveTo>
                    <a:lnTo>
                      <a:pt x="0" y="0"/>
                    </a:lnTo>
                    <a:lnTo>
                      <a:pt x="0" y="77165"/>
                    </a:lnTo>
                    <a:lnTo>
                      <a:pt x="76301" y="77165"/>
                    </a:lnTo>
                    <a:lnTo>
                      <a:pt x="76301" y="0"/>
                    </a:lnTo>
                    <a:close/>
                  </a:path>
                </a:pathLst>
              </a:custGeom>
              <a:grpFill/>
            </p:spPr>
            <p:txBody>
              <a:bodyPr wrap="square" lIns="0" tIns="0" rIns="0" bIns="0" rtlCol="0"/>
              <a:lstStyle/>
              <a:p>
                <a:pPr defTabSz="522305"/>
                <a:endParaRPr sz="1100" dirty="0">
                  <a:solidFill>
                    <a:prstClr val="black"/>
                  </a:solidFill>
                  <a:latin typeface="Arial" panose="020B0604020202020204" pitchFamily="34" charset="0"/>
                  <a:cs typeface="Arial" panose="020B0604020202020204" pitchFamily="34" charset="0"/>
                </a:endParaRPr>
              </a:p>
            </p:txBody>
          </p:sp>
          <p:sp>
            <p:nvSpPr>
              <p:cNvPr id="16" name="object 32"/>
              <p:cNvSpPr/>
              <p:nvPr/>
            </p:nvSpPr>
            <p:spPr>
              <a:xfrm>
                <a:off x="2434876" y="3230373"/>
                <a:ext cx="66784" cy="53875"/>
              </a:xfrm>
              <a:custGeom>
                <a:avLst/>
                <a:gdLst/>
                <a:ahLst/>
                <a:cxnLst/>
                <a:rect l="l" t="t" r="r" b="b"/>
                <a:pathLst>
                  <a:path w="76835" h="77470">
                    <a:moveTo>
                      <a:pt x="0" y="77165"/>
                    </a:moveTo>
                    <a:lnTo>
                      <a:pt x="76301" y="77165"/>
                    </a:lnTo>
                    <a:lnTo>
                      <a:pt x="76301" y="0"/>
                    </a:lnTo>
                    <a:lnTo>
                      <a:pt x="0" y="0"/>
                    </a:lnTo>
                    <a:lnTo>
                      <a:pt x="0" y="77165"/>
                    </a:lnTo>
                    <a:close/>
                  </a:path>
                </a:pathLst>
              </a:custGeom>
              <a:grp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7" name="object 33"/>
              <p:cNvSpPr/>
              <p:nvPr/>
            </p:nvSpPr>
            <p:spPr>
              <a:xfrm>
                <a:off x="2542647" y="3230373"/>
                <a:ext cx="66784" cy="53875"/>
              </a:xfrm>
              <a:custGeom>
                <a:avLst/>
                <a:gdLst/>
                <a:ahLst/>
                <a:cxnLst/>
                <a:rect l="l" t="t" r="r" b="b"/>
                <a:pathLst>
                  <a:path w="76835" h="77470">
                    <a:moveTo>
                      <a:pt x="76301" y="0"/>
                    </a:moveTo>
                    <a:lnTo>
                      <a:pt x="0" y="0"/>
                    </a:lnTo>
                    <a:lnTo>
                      <a:pt x="0" y="77165"/>
                    </a:lnTo>
                    <a:lnTo>
                      <a:pt x="76301" y="77165"/>
                    </a:lnTo>
                    <a:lnTo>
                      <a:pt x="76301" y="0"/>
                    </a:lnTo>
                    <a:close/>
                  </a:path>
                </a:pathLst>
              </a:custGeom>
              <a:grp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8" name="object 34"/>
              <p:cNvSpPr/>
              <p:nvPr/>
            </p:nvSpPr>
            <p:spPr>
              <a:xfrm>
                <a:off x="2220097" y="3307554"/>
                <a:ext cx="66784" cy="53433"/>
              </a:xfrm>
              <a:custGeom>
                <a:avLst/>
                <a:gdLst/>
                <a:ahLst/>
                <a:cxnLst/>
                <a:rect l="l" t="t" r="r" b="b"/>
                <a:pathLst>
                  <a:path w="76835" h="76835">
                    <a:moveTo>
                      <a:pt x="0" y="76301"/>
                    </a:moveTo>
                    <a:lnTo>
                      <a:pt x="76301" y="76301"/>
                    </a:lnTo>
                    <a:lnTo>
                      <a:pt x="76301" y="0"/>
                    </a:lnTo>
                    <a:lnTo>
                      <a:pt x="0" y="0"/>
                    </a:lnTo>
                    <a:lnTo>
                      <a:pt x="0" y="76301"/>
                    </a:lnTo>
                    <a:close/>
                  </a:path>
                </a:pathLst>
              </a:custGeom>
              <a:grp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19" name="object 35"/>
              <p:cNvSpPr/>
              <p:nvPr/>
            </p:nvSpPr>
            <p:spPr>
              <a:xfrm>
                <a:off x="2327868" y="3307554"/>
                <a:ext cx="66784" cy="53433"/>
              </a:xfrm>
              <a:custGeom>
                <a:avLst/>
                <a:gdLst/>
                <a:ahLst/>
                <a:cxnLst/>
                <a:rect l="l" t="t" r="r" b="b"/>
                <a:pathLst>
                  <a:path w="76835" h="76835">
                    <a:moveTo>
                      <a:pt x="0" y="76301"/>
                    </a:moveTo>
                    <a:lnTo>
                      <a:pt x="76301" y="76301"/>
                    </a:lnTo>
                    <a:lnTo>
                      <a:pt x="76301" y="0"/>
                    </a:lnTo>
                    <a:lnTo>
                      <a:pt x="0" y="0"/>
                    </a:lnTo>
                    <a:lnTo>
                      <a:pt x="0" y="76301"/>
                    </a:lnTo>
                    <a:close/>
                  </a:path>
                </a:pathLst>
              </a:custGeom>
              <a:grp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20" name="object 36"/>
              <p:cNvSpPr/>
              <p:nvPr/>
            </p:nvSpPr>
            <p:spPr>
              <a:xfrm>
                <a:off x="2435638" y="3307554"/>
                <a:ext cx="66784" cy="53433"/>
              </a:xfrm>
              <a:custGeom>
                <a:avLst/>
                <a:gdLst/>
                <a:ahLst/>
                <a:cxnLst/>
                <a:rect l="l" t="t" r="r" b="b"/>
                <a:pathLst>
                  <a:path w="76835" h="76835">
                    <a:moveTo>
                      <a:pt x="0" y="76301"/>
                    </a:moveTo>
                    <a:lnTo>
                      <a:pt x="76301" y="76301"/>
                    </a:lnTo>
                    <a:lnTo>
                      <a:pt x="76301" y="0"/>
                    </a:lnTo>
                    <a:lnTo>
                      <a:pt x="0" y="0"/>
                    </a:lnTo>
                    <a:lnTo>
                      <a:pt x="0" y="76301"/>
                    </a:lnTo>
                    <a:close/>
                  </a:path>
                </a:pathLst>
              </a:custGeom>
              <a:grp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21" name="object 37"/>
              <p:cNvSpPr/>
              <p:nvPr/>
            </p:nvSpPr>
            <p:spPr>
              <a:xfrm>
                <a:off x="2543398" y="3307554"/>
                <a:ext cx="66784" cy="53433"/>
              </a:xfrm>
              <a:custGeom>
                <a:avLst/>
                <a:gdLst/>
                <a:ahLst/>
                <a:cxnLst/>
                <a:rect l="l" t="t" r="r" b="b"/>
                <a:pathLst>
                  <a:path w="76835" h="76835">
                    <a:moveTo>
                      <a:pt x="0" y="76301"/>
                    </a:moveTo>
                    <a:lnTo>
                      <a:pt x="76301" y="76301"/>
                    </a:lnTo>
                    <a:lnTo>
                      <a:pt x="76301" y="0"/>
                    </a:lnTo>
                    <a:lnTo>
                      <a:pt x="0" y="0"/>
                    </a:lnTo>
                    <a:lnTo>
                      <a:pt x="0" y="76301"/>
                    </a:lnTo>
                    <a:close/>
                  </a:path>
                </a:pathLst>
              </a:custGeom>
              <a:grpFill/>
            </p:spPr>
            <p:txBody>
              <a:bodyPr wrap="square" lIns="0" tIns="0" rIns="0" bIns="0" rtlCol="0"/>
              <a:lstStyle/>
              <a:p>
                <a:pPr defTabSz="522305"/>
                <a:endParaRPr sz="1100">
                  <a:solidFill>
                    <a:prstClr val="black"/>
                  </a:solidFill>
                  <a:latin typeface="Arial" panose="020B0604020202020204" pitchFamily="34" charset="0"/>
                  <a:cs typeface="Arial" panose="020B0604020202020204" pitchFamily="34" charset="0"/>
                </a:endParaRPr>
              </a:p>
            </p:txBody>
          </p:sp>
          <p:sp>
            <p:nvSpPr>
              <p:cNvPr id="22" name="Cross 21"/>
              <p:cNvSpPr/>
              <p:nvPr/>
            </p:nvSpPr>
            <p:spPr>
              <a:xfrm>
                <a:off x="2378147" y="3103245"/>
                <a:ext cx="73075" cy="68580"/>
              </a:xfrm>
              <a:prstGeom prst="plus">
                <a:avLst>
                  <a:gd name="adj" fmla="val 36111"/>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31" name="Group 30"/>
          <p:cNvGrpSpPr/>
          <p:nvPr/>
        </p:nvGrpSpPr>
        <p:grpSpPr>
          <a:xfrm>
            <a:off x="4936854" y="5063480"/>
            <a:ext cx="5868537" cy="1692323"/>
            <a:chOff x="4939460" y="4941548"/>
            <a:chExt cx="5868537" cy="1692323"/>
          </a:xfrm>
        </p:grpSpPr>
        <p:sp>
          <p:nvSpPr>
            <p:cNvPr id="27" name="Oval 26"/>
            <p:cNvSpPr/>
            <p:nvPr/>
          </p:nvSpPr>
          <p:spPr>
            <a:xfrm>
              <a:off x="4939460" y="4941548"/>
              <a:ext cx="5868537" cy="1692323"/>
            </a:xfrm>
            <a:prstGeom prst="ellipse">
              <a:avLst/>
            </a:prstGeom>
            <a:solidFill>
              <a:schemeClr val="accent5">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5444807" y="5315382"/>
              <a:ext cx="4668184" cy="923330"/>
            </a:xfrm>
            <a:prstGeom prst="rect">
              <a:avLst/>
            </a:prstGeom>
            <a:noFill/>
          </p:spPr>
          <p:txBody>
            <a:bodyPr wrap="square" rtlCol="0">
              <a:spAutoFit/>
            </a:bodyPr>
            <a:lstStyle/>
            <a:p>
              <a:r>
                <a:rPr lang="en-GB" dirty="0">
                  <a:solidFill>
                    <a:schemeClr val="accent1"/>
                  </a:solidFill>
                </a:rPr>
                <a:t>6</a:t>
              </a:r>
              <a:r>
                <a:rPr lang="en-GB" dirty="0" smtClean="0">
                  <a:solidFill>
                    <a:schemeClr val="accent1"/>
                  </a:solidFill>
                </a:rPr>
                <a:t>% of the population (older adults with complex needs) = 80% of the spend </a:t>
              </a:r>
            </a:p>
            <a:p>
              <a:r>
                <a:rPr lang="en-GB" dirty="0" smtClean="0">
                  <a:solidFill>
                    <a:schemeClr val="accent1"/>
                  </a:solidFill>
                </a:rPr>
                <a:t>at A&amp;E </a:t>
              </a:r>
              <a:endParaRPr lang="en-GB" dirty="0">
                <a:solidFill>
                  <a:schemeClr val="accent1"/>
                </a:solidFill>
              </a:endParaRPr>
            </a:p>
          </p:txBody>
        </p:sp>
      </p:grpSp>
      <p:grpSp>
        <p:nvGrpSpPr>
          <p:cNvPr id="34" name="Group 33"/>
          <p:cNvGrpSpPr/>
          <p:nvPr/>
        </p:nvGrpSpPr>
        <p:grpSpPr>
          <a:xfrm>
            <a:off x="160830" y="5315382"/>
            <a:ext cx="4826219" cy="1272586"/>
            <a:chOff x="905668" y="1884092"/>
            <a:chExt cx="4826219" cy="1272586"/>
          </a:xfrm>
        </p:grpSpPr>
        <p:sp>
          <p:nvSpPr>
            <p:cNvPr id="35" name="Curved Up Arrow 34"/>
            <p:cNvSpPr/>
            <p:nvPr/>
          </p:nvSpPr>
          <p:spPr>
            <a:xfrm rot="730713">
              <a:off x="2993972" y="2484520"/>
              <a:ext cx="2737915" cy="672158"/>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6" name="Text Placeholder 2"/>
            <p:cNvSpPr txBox="1">
              <a:spLocks/>
            </p:cNvSpPr>
            <p:nvPr/>
          </p:nvSpPr>
          <p:spPr>
            <a:xfrm>
              <a:off x="905668" y="1884092"/>
              <a:ext cx="4332694" cy="911249"/>
            </a:xfrm>
            <a:prstGeom prst="roundRect">
              <a:avLst/>
            </a:prstGeom>
          </p:spPr>
          <p:style>
            <a:lnRef idx="2">
              <a:schemeClr val="accent2"/>
            </a:lnRef>
            <a:fillRef idx="1">
              <a:schemeClr val="lt1"/>
            </a:fillRef>
            <a:effectRef idx="0">
              <a:schemeClr val="accent2"/>
            </a:effectRef>
            <a:fontRef idx="minor">
              <a:schemeClr val="dk1"/>
            </a:fontRef>
          </p:style>
          <p:txBody>
            <a:bodyPr/>
            <a:lstStyle>
              <a:lvl1pPr marL="278606" indent="-278606" algn="l" defTabSz="371475"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647" indent="-232172" algn="l" defTabSz="371475" rtl="0" eaLnBrk="1" latinLnBrk="0" hangingPunct="1">
                <a:spcBef>
                  <a:spcPct val="20000"/>
                </a:spcBef>
                <a:spcAft>
                  <a:spcPts val="488"/>
                </a:spcAft>
                <a:buClr>
                  <a:schemeClr val="accent2"/>
                </a:buClr>
                <a:buFont typeface="Arial"/>
                <a:buChar char="•"/>
                <a:defRPr sz="2275" kern="1200">
                  <a:solidFill>
                    <a:schemeClr val="tx1"/>
                  </a:solidFill>
                  <a:latin typeface="Arial"/>
                  <a:ea typeface="+mn-ea"/>
                  <a:cs typeface="Arial"/>
                </a:defRPr>
              </a:lvl2pPr>
              <a:lvl3pPr marL="928688" indent="-185738" algn="l" defTabSz="371475" rtl="0" eaLnBrk="1" latinLnBrk="0" hangingPunct="1">
                <a:spcBef>
                  <a:spcPct val="20000"/>
                </a:spcBef>
                <a:spcAft>
                  <a:spcPts val="488"/>
                </a:spcAft>
                <a:buClr>
                  <a:schemeClr val="accent2"/>
                </a:buClr>
                <a:buFont typeface="Arial"/>
                <a:buChar char="•"/>
                <a:defRPr sz="1950" kern="1200">
                  <a:solidFill>
                    <a:schemeClr val="tx1"/>
                  </a:solidFill>
                  <a:latin typeface="Arial"/>
                  <a:ea typeface="+mn-ea"/>
                  <a:cs typeface="Arial"/>
                </a:defRPr>
              </a:lvl3pPr>
              <a:lvl4pPr marL="1300163"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4pPr>
              <a:lvl5pPr marL="1671638"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a:lstStyle>
            <a:p>
              <a:r>
                <a:rPr lang="en-GB" sz="1800" b="1" dirty="0" smtClean="0">
                  <a:solidFill>
                    <a:schemeClr val="accent1"/>
                  </a:solidFill>
                </a:rPr>
                <a:t>First Priority: Improve ‘out of hospital care’ for this cohort</a:t>
              </a:r>
              <a:r>
                <a:rPr lang="en-GB" sz="1800" dirty="0" smtClean="0">
                  <a:solidFill>
                    <a:schemeClr val="accent1"/>
                  </a:solidFill>
                </a:rPr>
                <a:t> </a:t>
              </a:r>
              <a:endParaRPr lang="en-GB" sz="1800" dirty="0">
                <a:solidFill>
                  <a:schemeClr val="accent1"/>
                </a:solidFill>
              </a:endParaRPr>
            </a:p>
          </p:txBody>
        </p:sp>
      </p:grpSp>
    </p:spTree>
    <p:extLst>
      <p:ext uri="{BB962C8B-B14F-4D97-AF65-F5344CB8AC3E}">
        <p14:creationId xmlns:p14="http://schemas.microsoft.com/office/powerpoint/2010/main" val="249274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332656"/>
            <a:ext cx="9308608" cy="401536"/>
          </a:xfrm>
        </p:spPr>
        <p:txBody>
          <a:bodyPr>
            <a:normAutofit fontScale="90000"/>
          </a:bodyPr>
          <a:lstStyle/>
          <a:p>
            <a:r>
              <a:rPr lang="en-GB" dirty="0" smtClean="0"/>
              <a:t>Our future care model</a:t>
            </a:r>
            <a:endParaRPr lang="en-GB" dirty="0"/>
          </a:p>
        </p:txBody>
      </p:sp>
      <p:grpSp>
        <p:nvGrpSpPr>
          <p:cNvPr id="4" name="Group 3"/>
          <p:cNvGrpSpPr/>
          <p:nvPr/>
        </p:nvGrpSpPr>
        <p:grpSpPr>
          <a:xfrm>
            <a:off x="94359" y="785455"/>
            <a:ext cx="9599346" cy="1656184"/>
            <a:chOff x="1225444" y="3042427"/>
            <a:chExt cx="8154172" cy="1656184"/>
          </a:xfrm>
        </p:grpSpPr>
        <p:sp>
          <p:nvSpPr>
            <p:cNvPr id="6" name="Rounded Rectangle 5"/>
            <p:cNvSpPr/>
            <p:nvPr/>
          </p:nvSpPr>
          <p:spPr>
            <a:xfrm>
              <a:off x="1904868" y="3042427"/>
              <a:ext cx="7474748" cy="131727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spcBef>
                  <a:spcPts val="984"/>
                </a:spcBef>
                <a:spcAft>
                  <a:spcPts val="300"/>
                </a:spcAft>
                <a:buClr>
                  <a:srgbClr val="3288AB"/>
                </a:buClr>
                <a:buFont typeface="Symbol" charset="2"/>
                <a:buChar char=""/>
              </a:pPr>
              <a:endParaRPr lang="en-US" dirty="0" smtClean="0">
                <a:solidFill>
                  <a:schemeClr val="tx2"/>
                </a:solidFill>
                <a:latin typeface="Calibri" charset="0"/>
                <a:ea typeface="Calibri" charset="0"/>
                <a:cs typeface="Calibri" charset="0"/>
              </a:endParaRPr>
            </a:p>
            <a:p>
              <a:pPr marL="342900" indent="-342900">
                <a:spcBef>
                  <a:spcPts val="984"/>
                </a:spcBef>
                <a:spcAft>
                  <a:spcPts val="300"/>
                </a:spcAft>
                <a:buClr>
                  <a:srgbClr val="3288AB"/>
                </a:buClr>
                <a:buFont typeface="Symbol" charset="2"/>
                <a:buChar char=""/>
              </a:pPr>
              <a:endParaRPr lang="en-US" b="1" dirty="0" smtClean="0">
                <a:solidFill>
                  <a:schemeClr val="tx2"/>
                </a:solidFill>
                <a:latin typeface="Calibri" charset="0"/>
                <a:ea typeface="Calibri" charset="0"/>
                <a:cs typeface="Calibri" charset="0"/>
              </a:endParaRPr>
            </a:p>
            <a:p>
              <a:pPr marL="342900" indent="-342900">
                <a:spcBef>
                  <a:spcPts val="984"/>
                </a:spcBef>
                <a:spcAft>
                  <a:spcPts val="300"/>
                </a:spcAft>
                <a:buClr>
                  <a:srgbClr val="3288AB"/>
                </a:buClr>
                <a:buFont typeface="Symbol" charset="2"/>
                <a:buChar char=""/>
              </a:pPr>
              <a:r>
                <a:rPr lang="en-US" b="1" dirty="0" smtClean="0">
                  <a:solidFill>
                    <a:schemeClr val="accent2"/>
                  </a:solidFill>
                  <a:latin typeface="Calibri" charset="0"/>
                  <a:ea typeface="Calibri" charset="0"/>
                  <a:cs typeface="Calibri" charset="0"/>
                </a:rPr>
                <a:t>Local Care </a:t>
              </a:r>
              <a:r>
                <a:rPr lang="en-US" dirty="0">
                  <a:solidFill>
                    <a:schemeClr val="tx2"/>
                  </a:solidFill>
                  <a:latin typeface="Calibri" charset="0"/>
                  <a:ea typeface="Calibri" charset="0"/>
                  <a:cs typeface="Calibri" charset="0"/>
                </a:rPr>
                <a:t>is </a:t>
              </a:r>
              <a:r>
                <a:rPr lang="en-US" dirty="0" smtClean="0">
                  <a:solidFill>
                    <a:schemeClr val="tx2"/>
                  </a:solidFill>
                  <a:latin typeface="Calibri" charset="0"/>
                  <a:ea typeface="Calibri" charset="0"/>
                  <a:cs typeface="Calibri" charset="0"/>
                </a:rPr>
                <a:t>a</a:t>
              </a:r>
              <a:r>
                <a:rPr lang="en-US" dirty="0">
                  <a:solidFill>
                    <a:schemeClr val="tx2"/>
                  </a:solidFill>
                  <a:latin typeface="Calibri" charset="0"/>
                  <a:ea typeface="Calibri" charset="0"/>
                  <a:cs typeface="Calibri" charset="0"/>
                </a:rPr>
                <a:t> </a:t>
              </a:r>
              <a:r>
                <a:rPr lang="en-US" b="1" dirty="0">
                  <a:solidFill>
                    <a:schemeClr val="accent2"/>
                  </a:solidFill>
                  <a:latin typeface="Calibri" charset="0"/>
                  <a:ea typeface="Calibri" charset="0"/>
                  <a:cs typeface="Calibri" charset="0"/>
                </a:rPr>
                <a:t>collective commitment</a:t>
              </a:r>
              <a:r>
                <a:rPr lang="en-US" b="1" dirty="0">
                  <a:solidFill>
                    <a:schemeClr val="tx2"/>
                  </a:solidFill>
                  <a:latin typeface="Calibri" charset="0"/>
                  <a:ea typeface="Calibri" charset="0"/>
                  <a:cs typeface="Calibri" charset="0"/>
                </a:rPr>
                <a:t> </a:t>
              </a:r>
              <a:r>
                <a:rPr lang="en-US" dirty="0">
                  <a:solidFill>
                    <a:schemeClr val="tx2"/>
                  </a:solidFill>
                  <a:latin typeface="Calibri" charset="0"/>
                  <a:ea typeface="Calibri" charset="0"/>
                  <a:cs typeface="Calibri" charset="0"/>
                </a:rPr>
                <a:t>of the health and care system in Kent and </a:t>
              </a:r>
              <a:r>
                <a:rPr lang="en-US" dirty="0" smtClean="0">
                  <a:solidFill>
                    <a:schemeClr val="tx2"/>
                  </a:solidFill>
                  <a:latin typeface="Calibri" charset="0"/>
                  <a:ea typeface="Calibri" charset="0"/>
                  <a:cs typeface="Calibri" charset="0"/>
                </a:rPr>
                <a:t>Medway,  focusing on cross organisational, multi-disciplinary  teams, who will deliver </a:t>
              </a:r>
              <a:r>
                <a:rPr lang="en-US" b="1" dirty="0" smtClean="0">
                  <a:solidFill>
                    <a:schemeClr val="accent2"/>
                  </a:solidFill>
                  <a:latin typeface="Calibri" charset="0"/>
                  <a:ea typeface="Calibri" charset="0"/>
                  <a:cs typeface="Calibri" charset="0"/>
                </a:rPr>
                <a:t>integrated </a:t>
              </a:r>
              <a:r>
                <a:rPr lang="en-US" b="1" dirty="0">
                  <a:solidFill>
                    <a:schemeClr val="accent2"/>
                  </a:solidFill>
                  <a:latin typeface="Calibri" charset="0"/>
                  <a:ea typeface="Calibri" charset="0"/>
                  <a:cs typeface="Calibri" charset="0"/>
                </a:rPr>
                <a:t>health and care</a:t>
              </a:r>
              <a:r>
                <a:rPr lang="en-US" dirty="0">
                  <a:solidFill>
                    <a:schemeClr val="tx2"/>
                  </a:solidFill>
                  <a:latin typeface="Calibri" charset="0"/>
                  <a:ea typeface="Calibri" charset="0"/>
                  <a:cs typeface="Calibri" charset="0"/>
                </a:rPr>
                <a:t> services </a:t>
              </a:r>
              <a:r>
                <a:rPr lang="en-US" b="1" dirty="0">
                  <a:solidFill>
                    <a:schemeClr val="accent2"/>
                  </a:solidFill>
                  <a:latin typeface="Calibri" charset="0"/>
                  <a:ea typeface="Calibri" charset="0"/>
                  <a:cs typeface="Calibri" charset="0"/>
                </a:rPr>
                <a:t>close to where people live</a:t>
              </a:r>
              <a:r>
                <a:rPr lang="en-US" dirty="0">
                  <a:solidFill>
                    <a:schemeClr val="accent2"/>
                  </a:solidFill>
                  <a:latin typeface="Calibri" charset="0"/>
                  <a:ea typeface="Calibri" charset="0"/>
                  <a:cs typeface="Calibri" charset="0"/>
                </a:rPr>
                <a:t>. </a:t>
              </a:r>
              <a:r>
                <a:rPr lang="en-US" dirty="0">
                  <a:solidFill>
                    <a:schemeClr val="tx2"/>
                  </a:solidFill>
                  <a:latin typeface="Calibri" charset="0"/>
                  <a:ea typeface="Calibri" charset="0"/>
                  <a:cs typeface="Calibri" charset="0"/>
                </a:rPr>
                <a:t>It is the  new model of delivery for the </a:t>
              </a:r>
              <a:r>
                <a:rPr lang="en-US" b="1" dirty="0">
                  <a:solidFill>
                    <a:schemeClr val="accent2"/>
                  </a:solidFill>
                  <a:latin typeface="Calibri" charset="0"/>
                  <a:ea typeface="Calibri" charset="0"/>
                  <a:cs typeface="Calibri" charset="0"/>
                </a:rPr>
                <a:t>Primary Care </a:t>
              </a:r>
              <a:r>
                <a:rPr lang="en-US" b="1" dirty="0" smtClean="0">
                  <a:solidFill>
                    <a:schemeClr val="accent2"/>
                  </a:solidFill>
                  <a:latin typeface="Calibri" charset="0"/>
                  <a:ea typeface="Calibri" charset="0"/>
                  <a:cs typeface="Calibri" charset="0"/>
                </a:rPr>
                <a:t>Networks. </a:t>
              </a:r>
              <a:endParaRPr lang="en-US" b="1" dirty="0">
                <a:solidFill>
                  <a:schemeClr val="accent2"/>
                </a:solidFill>
                <a:latin typeface="Calibri" charset="0"/>
                <a:ea typeface="Calibri" charset="0"/>
                <a:cs typeface="Calibri" charset="0"/>
              </a:endParaRPr>
            </a:p>
            <a:p>
              <a:pPr marL="342900" indent="-342900">
                <a:spcBef>
                  <a:spcPts val="984"/>
                </a:spcBef>
                <a:spcAft>
                  <a:spcPts val="300"/>
                </a:spcAft>
                <a:buClr>
                  <a:srgbClr val="3288AB"/>
                </a:buClr>
                <a:buFont typeface="Symbol" charset="2"/>
                <a:buChar char=""/>
              </a:pPr>
              <a:endParaRPr lang="en-US" dirty="0" smtClean="0">
                <a:solidFill>
                  <a:schemeClr val="tx2"/>
                </a:solidFill>
                <a:latin typeface="Calibri" charset="0"/>
                <a:ea typeface="Calibri" charset="0"/>
                <a:cs typeface="Calibri" charset="0"/>
              </a:endParaRPr>
            </a:p>
            <a:p>
              <a:pPr>
                <a:spcBef>
                  <a:spcPts val="984"/>
                </a:spcBef>
                <a:spcAft>
                  <a:spcPts val="300"/>
                </a:spcAft>
                <a:buClr>
                  <a:srgbClr val="3288AB"/>
                </a:buClr>
              </a:pPr>
              <a:endParaRPr lang="en-GB" dirty="0">
                <a:solidFill>
                  <a:schemeClr val="tx2"/>
                </a:solidFill>
                <a:latin typeface="Calibri" charset="0"/>
                <a:ea typeface="Calibri" charset="0"/>
                <a:cs typeface="Calibri" charset="0"/>
              </a:endParaRPr>
            </a:p>
          </p:txBody>
        </p:sp>
        <p:pic>
          <p:nvPicPr>
            <p:cNvPr id="7" name="Picture 6"/>
            <p:cNvPicPr>
              <a:picLocks noChangeAspect="1"/>
            </p:cNvPicPr>
            <p:nvPr/>
          </p:nvPicPr>
          <p:blipFill>
            <a:blip r:embed="rId2">
              <a:duotone>
                <a:schemeClr val="accent5">
                  <a:shade val="45000"/>
                  <a:satMod val="135000"/>
                </a:schemeClr>
                <a:prstClr val="white"/>
              </a:duotone>
            </a:blip>
            <a:stretch>
              <a:fillRect/>
            </a:stretch>
          </p:blipFill>
          <p:spPr>
            <a:xfrm>
              <a:off x="1225444" y="3042427"/>
              <a:ext cx="659036" cy="493035"/>
            </a:xfrm>
            <a:prstGeom prst="rect">
              <a:avLst/>
            </a:prstGeom>
            <a:solidFill>
              <a:schemeClr val="bg1"/>
            </a:solidFill>
          </p:spPr>
        </p:pic>
        <p:pic>
          <p:nvPicPr>
            <p:cNvPr id="8" name="Picture 7"/>
            <p:cNvPicPr>
              <a:picLocks noChangeAspect="1"/>
            </p:cNvPicPr>
            <p:nvPr/>
          </p:nvPicPr>
          <p:blipFill>
            <a:blip r:embed="rId3">
              <a:duotone>
                <a:schemeClr val="accent3">
                  <a:shade val="45000"/>
                  <a:satMod val="135000"/>
                </a:schemeClr>
                <a:prstClr val="white"/>
              </a:duotone>
            </a:blip>
            <a:stretch>
              <a:fillRect/>
            </a:stretch>
          </p:blipFill>
          <p:spPr>
            <a:xfrm>
              <a:off x="1225444" y="3523784"/>
              <a:ext cx="659036" cy="693470"/>
            </a:xfrm>
            <a:prstGeom prst="rect">
              <a:avLst/>
            </a:prstGeom>
            <a:solidFill>
              <a:schemeClr val="bg1"/>
            </a:solidFill>
          </p:spPr>
        </p:pic>
        <p:pic>
          <p:nvPicPr>
            <p:cNvPr id="9" name="Picture 8"/>
            <p:cNvPicPr>
              <a:picLocks noChangeAspect="1"/>
            </p:cNvPicPr>
            <p:nvPr/>
          </p:nvPicPr>
          <p:blipFill>
            <a:blip r:embed="rId4">
              <a:duotone>
                <a:schemeClr val="accent5">
                  <a:shade val="45000"/>
                  <a:satMod val="135000"/>
                </a:schemeClr>
                <a:prstClr val="white"/>
              </a:duotone>
            </a:blip>
            <a:stretch>
              <a:fillRect/>
            </a:stretch>
          </p:blipFill>
          <p:spPr>
            <a:xfrm>
              <a:off x="1244251" y="4020788"/>
              <a:ext cx="659036" cy="677823"/>
            </a:xfrm>
            <a:prstGeom prst="rect">
              <a:avLst/>
            </a:prstGeom>
            <a:solidFill>
              <a:schemeClr val="bg1"/>
            </a:solidFill>
          </p:spPr>
        </p:pic>
      </p:grpSp>
      <p:grpSp>
        <p:nvGrpSpPr>
          <p:cNvPr id="3" name="Group 2"/>
          <p:cNvGrpSpPr/>
          <p:nvPr/>
        </p:nvGrpSpPr>
        <p:grpSpPr>
          <a:xfrm>
            <a:off x="509791" y="2346808"/>
            <a:ext cx="8777729" cy="4171961"/>
            <a:chOff x="509791" y="2346808"/>
            <a:chExt cx="8777729" cy="4171961"/>
          </a:xfrm>
        </p:grpSpPr>
        <p:grpSp>
          <p:nvGrpSpPr>
            <p:cNvPr id="10" name="Group 9"/>
            <p:cNvGrpSpPr/>
            <p:nvPr/>
          </p:nvGrpSpPr>
          <p:grpSpPr>
            <a:xfrm>
              <a:off x="509791" y="2346808"/>
              <a:ext cx="4784160" cy="4171961"/>
              <a:chOff x="3020965" y="2055818"/>
              <a:chExt cx="3864070" cy="3965846"/>
            </a:xfrm>
          </p:grpSpPr>
          <p:sp>
            <p:nvSpPr>
              <p:cNvPr id="11" name="Oval 10"/>
              <p:cNvSpPr/>
              <p:nvPr/>
            </p:nvSpPr>
            <p:spPr bwMode="gray">
              <a:xfrm>
                <a:off x="4194862" y="3258030"/>
                <a:ext cx="1516278" cy="1516278"/>
              </a:xfrm>
              <a:prstGeom prst="ellipse">
                <a:avLst/>
              </a:prstGeom>
              <a:noFill/>
              <a:ln w="19050">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6800" tIns="46628" rIns="46628" bIns="46628" rtlCol="0" anchor="t"/>
              <a:lstStyle/>
              <a:p>
                <a:pPr defTabSz="408064">
                  <a:buClr>
                    <a:srgbClr val="A5C4D8"/>
                  </a:buClr>
                  <a:defRPr/>
                </a:pPr>
                <a:endParaRPr lang="en-GB" sz="1100" dirty="0">
                  <a:solidFill>
                    <a:srgbClr val="000000"/>
                  </a:solidFill>
                  <a:latin typeface="+mj-lt"/>
                  <a:ea typeface="Calibri" panose="020F0502020204030204" pitchFamily="34" charset="0"/>
                  <a:cs typeface="Calibri" panose="020F0502020204030204" pitchFamily="34" charset="0"/>
                </a:endParaRPr>
              </a:p>
            </p:txBody>
          </p:sp>
          <p:sp>
            <p:nvSpPr>
              <p:cNvPr id="12" name="Oval 11"/>
              <p:cNvSpPr/>
              <p:nvPr/>
            </p:nvSpPr>
            <p:spPr bwMode="gray">
              <a:xfrm>
                <a:off x="3584486" y="2647652"/>
                <a:ext cx="2737030" cy="2737030"/>
              </a:xfrm>
              <a:prstGeom prst="ellipse">
                <a:avLst/>
              </a:prstGeom>
              <a:noFill/>
              <a:ln w="19050">
                <a:solidFill>
                  <a:schemeClr val="accent5"/>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6800" tIns="46628" rIns="46628" bIns="46628" rtlCol="0" anchor="t"/>
              <a:lstStyle/>
              <a:p>
                <a:pPr defTabSz="408064">
                  <a:buClr>
                    <a:srgbClr val="A5C4D8"/>
                  </a:buClr>
                  <a:defRPr/>
                </a:pPr>
                <a:endParaRPr lang="en-GB" sz="1100" dirty="0">
                  <a:solidFill>
                    <a:srgbClr val="000000"/>
                  </a:solidFill>
                  <a:latin typeface="+mj-lt"/>
                  <a:ea typeface="Calibri" panose="020F0502020204030204" pitchFamily="34" charset="0"/>
                  <a:cs typeface="Calibri" panose="020F0502020204030204" pitchFamily="34" charset="0"/>
                </a:endParaRPr>
              </a:p>
            </p:txBody>
          </p:sp>
          <p:sp>
            <p:nvSpPr>
              <p:cNvPr id="13" name="Oval 12"/>
              <p:cNvSpPr/>
              <p:nvPr/>
            </p:nvSpPr>
            <p:spPr bwMode="gray">
              <a:xfrm>
                <a:off x="3020965" y="2095077"/>
                <a:ext cx="3864070" cy="3864070"/>
              </a:xfrm>
              <a:prstGeom prst="ellipse">
                <a:avLst/>
              </a:prstGeom>
              <a:noFill/>
              <a:ln w="19050">
                <a:solidFill>
                  <a:schemeClr val="accent2"/>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6800" tIns="46628" rIns="46628" bIns="46628" rtlCol="0" anchor="t"/>
              <a:lstStyle/>
              <a:p>
                <a:pPr defTabSz="408064">
                  <a:buClr>
                    <a:srgbClr val="A5C4D8"/>
                  </a:buClr>
                  <a:defRPr/>
                </a:pPr>
                <a:endParaRPr lang="en-GB" sz="1100" dirty="0">
                  <a:solidFill>
                    <a:srgbClr val="000000"/>
                  </a:solidFill>
                  <a:latin typeface="+mj-lt"/>
                  <a:ea typeface="Calibri" panose="020F0502020204030204" pitchFamily="34" charset="0"/>
                  <a:cs typeface="Calibri" panose="020F0502020204030204" pitchFamily="34" charset="0"/>
                </a:endParaRPr>
              </a:p>
            </p:txBody>
          </p:sp>
          <p:sp>
            <p:nvSpPr>
              <p:cNvPr id="14" name="TextBox 13"/>
              <p:cNvSpPr txBox="1"/>
              <p:nvPr/>
            </p:nvSpPr>
            <p:spPr>
              <a:xfrm>
                <a:off x="4440503" y="4515746"/>
                <a:ext cx="1058814" cy="402710"/>
              </a:xfrm>
              <a:prstGeom prst="rect">
                <a:avLst/>
              </a:prstGeom>
              <a:solidFill>
                <a:schemeClr val="bg1">
                  <a:alpha val="50000"/>
                </a:schemeClr>
              </a:solidFill>
              <a:ln w="19050">
                <a:noFill/>
              </a:ln>
            </p:spPr>
            <p:txBody>
              <a:bodyPr vert="horz" wrap="square" lIns="46800" tIns="46800" rIns="46800" bIns="46800" rtlCol="0">
                <a:spAutoFit/>
              </a:bodyPr>
              <a:lstStyle>
                <a:defPPr>
                  <a:defRPr lang="en-US"/>
                </a:defPPr>
                <a:lvl1pPr algn="ctr">
                  <a:defRPr sz="1400" b="1">
                    <a:solidFill>
                      <a:schemeClr val="accent1"/>
                    </a:solidFill>
                    <a:effectLst>
                      <a:glow rad="101600">
                        <a:schemeClr val="bg1"/>
                      </a:glow>
                    </a:effectLst>
                    <a:latin typeface="+mj-lt"/>
                  </a:defRPr>
                </a:lvl1pPr>
              </a:lstStyle>
              <a:p>
                <a:pPr>
                  <a:defRPr/>
                </a:pPr>
                <a:r>
                  <a:rPr lang="en-GB" dirty="0">
                    <a:solidFill>
                      <a:srgbClr val="3288AB"/>
                    </a:solidFill>
                    <a:effectLst>
                      <a:glow rad="292100">
                        <a:srgbClr val="FFFFFF"/>
                      </a:glow>
                    </a:effectLst>
                  </a:rPr>
                  <a:t>Prevention and self care</a:t>
                </a:r>
              </a:p>
            </p:txBody>
          </p:sp>
          <p:sp>
            <p:nvSpPr>
              <p:cNvPr id="15" name="TextBox 14"/>
              <p:cNvSpPr txBox="1"/>
              <p:nvPr/>
            </p:nvSpPr>
            <p:spPr>
              <a:xfrm>
                <a:off x="4136460" y="5237764"/>
                <a:ext cx="1547826" cy="237577"/>
              </a:xfrm>
              <a:prstGeom prst="rect">
                <a:avLst/>
              </a:prstGeom>
              <a:solidFill>
                <a:schemeClr val="bg1">
                  <a:alpha val="50000"/>
                </a:schemeClr>
              </a:solidFill>
              <a:ln w="19050">
                <a:noFill/>
              </a:ln>
            </p:spPr>
            <p:txBody>
              <a:bodyPr vert="horz" wrap="none" lIns="46800" tIns="46800" rIns="46800" bIns="46800" rtlCol="0">
                <a:spAutoFit/>
              </a:bodyPr>
              <a:lstStyle/>
              <a:p>
                <a:pPr>
                  <a:defRPr/>
                </a:pPr>
                <a:r>
                  <a:rPr lang="en-GB" sz="1400" b="1" dirty="0">
                    <a:solidFill>
                      <a:srgbClr val="425258"/>
                    </a:solidFill>
                    <a:latin typeface="+mj-lt"/>
                  </a:rPr>
                  <a:t>Community pharmacists</a:t>
                </a:r>
              </a:p>
            </p:txBody>
          </p:sp>
          <p:sp>
            <p:nvSpPr>
              <p:cNvPr id="16" name="TextBox 15"/>
              <p:cNvSpPr txBox="1"/>
              <p:nvPr/>
            </p:nvSpPr>
            <p:spPr>
              <a:xfrm>
                <a:off x="4473186" y="5609852"/>
                <a:ext cx="1010361" cy="411812"/>
              </a:xfrm>
              <a:prstGeom prst="rect">
                <a:avLst/>
              </a:prstGeom>
              <a:solidFill>
                <a:schemeClr val="bg1">
                  <a:alpha val="50000"/>
                </a:schemeClr>
              </a:solidFill>
              <a:ln w="19050">
                <a:noFill/>
              </a:ln>
            </p:spPr>
            <p:txBody>
              <a:bodyPr vert="horz" wrap="square" lIns="46800" tIns="46800" rIns="46800" bIns="46800" rtlCol="0">
                <a:spAutoFit/>
              </a:bodyPr>
              <a:lstStyle/>
              <a:p>
                <a:pPr algn="ctr">
                  <a:defRPr/>
                </a:pPr>
                <a:r>
                  <a:rPr lang="en-GB" sz="1400" b="1" dirty="0">
                    <a:solidFill>
                      <a:srgbClr val="39A88E"/>
                    </a:solidFill>
                    <a:latin typeface="+mj-lt"/>
                  </a:rPr>
                  <a:t>Acute mental health care</a:t>
                </a:r>
              </a:p>
            </p:txBody>
          </p:sp>
          <p:sp>
            <p:nvSpPr>
              <p:cNvPr id="17" name="TextBox 16"/>
              <p:cNvSpPr txBox="1"/>
              <p:nvPr/>
            </p:nvSpPr>
            <p:spPr>
              <a:xfrm>
                <a:off x="4266712" y="2055818"/>
                <a:ext cx="1374964" cy="411812"/>
              </a:xfrm>
              <a:prstGeom prst="rect">
                <a:avLst/>
              </a:prstGeom>
              <a:solidFill>
                <a:schemeClr val="bg1">
                  <a:alpha val="50000"/>
                </a:schemeClr>
              </a:solidFill>
              <a:ln w="19050">
                <a:noFill/>
              </a:ln>
            </p:spPr>
            <p:txBody>
              <a:bodyPr vert="horz" wrap="square" lIns="46800" tIns="46800" rIns="46800" bIns="46800" rtlCol="0">
                <a:spAutoFit/>
              </a:bodyPr>
              <a:lstStyle/>
              <a:p>
                <a:pPr algn="ctr">
                  <a:defRPr/>
                </a:pPr>
                <a:r>
                  <a:rPr lang="en-GB" sz="1400" b="1" dirty="0">
                    <a:solidFill>
                      <a:srgbClr val="39A88E"/>
                    </a:solidFill>
                    <a:latin typeface="+mj-lt"/>
                  </a:rPr>
                  <a:t>Consistent high-quality acute care</a:t>
                </a:r>
              </a:p>
            </p:txBody>
          </p:sp>
          <p:sp>
            <p:nvSpPr>
              <p:cNvPr id="18" name="TextBox 17"/>
              <p:cNvSpPr txBox="1"/>
              <p:nvPr/>
            </p:nvSpPr>
            <p:spPr>
              <a:xfrm>
                <a:off x="5303100" y="4069409"/>
                <a:ext cx="830170" cy="402710"/>
              </a:xfrm>
              <a:prstGeom prst="rect">
                <a:avLst/>
              </a:prstGeom>
              <a:solidFill>
                <a:schemeClr val="bg1">
                  <a:alpha val="50000"/>
                </a:schemeClr>
              </a:solidFill>
              <a:ln w="19050">
                <a:noFill/>
              </a:ln>
            </p:spPr>
            <p:txBody>
              <a:bodyPr vert="horz" wrap="square" lIns="46800" tIns="46800" rIns="46800" bIns="46800" rtlCol="0">
                <a:spAutoFit/>
              </a:bodyPr>
              <a:lstStyle>
                <a:defPPr>
                  <a:defRPr lang="en-US"/>
                </a:defPPr>
                <a:lvl1pPr algn="ctr">
                  <a:defRPr sz="1400" b="1">
                    <a:solidFill>
                      <a:schemeClr val="accent1"/>
                    </a:solidFill>
                    <a:effectLst>
                      <a:glow rad="101600">
                        <a:schemeClr val="bg1"/>
                      </a:glow>
                    </a:effectLst>
                    <a:latin typeface="+mj-lt"/>
                  </a:defRPr>
                </a:lvl1pPr>
              </a:lstStyle>
              <a:p>
                <a:pPr>
                  <a:defRPr/>
                </a:pPr>
                <a:r>
                  <a:rPr lang="en-GB" dirty="0">
                    <a:solidFill>
                      <a:srgbClr val="3288AB"/>
                    </a:solidFill>
                    <a:effectLst>
                      <a:glow rad="292100">
                        <a:srgbClr val="FFFFFF"/>
                      </a:glow>
                    </a:effectLst>
                  </a:rPr>
                  <a:t>Rapid response</a:t>
                </a:r>
              </a:p>
            </p:txBody>
          </p:sp>
          <p:sp>
            <p:nvSpPr>
              <p:cNvPr id="19" name="TextBox 18"/>
              <p:cNvSpPr txBox="1"/>
              <p:nvPr/>
            </p:nvSpPr>
            <p:spPr>
              <a:xfrm>
                <a:off x="4306601" y="2947299"/>
                <a:ext cx="1309709" cy="582727"/>
              </a:xfrm>
              <a:prstGeom prst="rect">
                <a:avLst/>
              </a:prstGeom>
              <a:solidFill>
                <a:schemeClr val="bg1">
                  <a:alpha val="50000"/>
                </a:schemeClr>
              </a:solidFill>
              <a:ln w="19050">
                <a:noFill/>
              </a:ln>
            </p:spPr>
            <p:txBody>
              <a:bodyPr vert="horz" wrap="square" lIns="46800" tIns="46800" rIns="46800" bIns="46800" rtlCol="0">
                <a:spAutoFit/>
              </a:bodyPr>
              <a:lstStyle/>
              <a:p>
                <a:pPr algn="ctr">
                  <a:defRPr/>
                </a:pPr>
                <a:r>
                  <a:rPr lang="en-GB" sz="1400" b="1" dirty="0">
                    <a:solidFill>
                      <a:srgbClr val="3288AB"/>
                    </a:solidFill>
                    <a:effectLst>
                      <a:glow rad="292100">
                        <a:srgbClr val="FFFFFF"/>
                      </a:glow>
                    </a:effectLst>
                    <a:latin typeface="+mj-lt"/>
                  </a:rPr>
                  <a:t>Integrated health and social care at home</a:t>
                </a:r>
              </a:p>
            </p:txBody>
          </p:sp>
          <p:sp>
            <p:nvSpPr>
              <p:cNvPr id="20" name="TextBox 19"/>
              <p:cNvSpPr txBox="1"/>
              <p:nvPr/>
            </p:nvSpPr>
            <p:spPr>
              <a:xfrm>
                <a:off x="4315057" y="2551638"/>
                <a:ext cx="1193507" cy="237577"/>
              </a:xfrm>
              <a:prstGeom prst="rect">
                <a:avLst/>
              </a:prstGeom>
              <a:solidFill>
                <a:schemeClr val="bg1">
                  <a:alpha val="50000"/>
                </a:schemeClr>
              </a:solidFill>
              <a:ln w="19050">
                <a:noFill/>
              </a:ln>
            </p:spPr>
            <p:txBody>
              <a:bodyPr vert="horz" wrap="none" lIns="46800" tIns="46800" rIns="46800" bIns="46800" rtlCol="0">
                <a:spAutoFit/>
              </a:bodyPr>
              <a:lstStyle/>
              <a:p>
                <a:pPr>
                  <a:defRPr/>
                </a:pPr>
                <a:r>
                  <a:rPr lang="en-GB" sz="1400" b="1" dirty="0">
                    <a:solidFill>
                      <a:srgbClr val="425258"/>
                    </a:solidFill>
                    <a:latin typeface="+mj-lt"/>
                  </a:rPr>
                  <a:t>Care co-ordination</a:t>
                </a:r>
              </a:p>
            </p:txBody>
          </p:sp>
          <p:sp>
            <p:nvSpPr>
              <p:cNvPr id="21" name="TextBox 20"/>
              <p:cNvSpPr txBox="1"/>
              <p:nvPr/>
            </p:nvSpPr>
            <p:spPr>
              <a:xfrm>
                <a:off x="3429337" y="3143939"/>
                <a:ext cx="707456" cy="237577"/>
              </a:xfrm>
              <a:prstGeom prst="rect">
                <a:avLst/>
              </a:prstGeom>
              <a:solidFill>
                <a:schemeClr val="bg1">
                  <a:alpha val="50000"/>
                </a:schemeClr>
              </a:solidFill>
              <a:ln w="19050">
                <a:noFill/>
              </a:ln>
            </p:spPr>
            <p:txBody>
              <a:bodyPr vert="horz" wrap="none" lIns="46800" tIns="46800" rIns="46800" bIns="46800" rtlCol="0">
                <a:spAutoFit/>
              </a:bodyPr>
              <a:lstStyle/>
              <a:p>
                <a:pPr>
                  <a:defRPr/>
                </a:pPr>
                <a:r>
                  <a:rPr lang="en-GB" sz="1400" b="1" dirty="0">
                    <a:solidFill>
                      <a:srgbClr val="425258"/>
                    </a:solidFill>
                    <a:latin typeface="+mj-lt"/>
                  </a:rPr>
                  <a:t>Therapists</a:t>
                </a:r>
                <a:endParaRPr lang="en-GB" sz="1100" b="1" dirty="0">
                  <a:solidFill>
                    <a:srgbClr val="425258"/>
                  </a:solidFill>
                  <a:latin typeface="+mj-lt"/>
                </a:endParaRPr>
              </a:p>
            </p:txBody>
          </p:sp>
          <p:sp>
            <p:nvSpPr>
              <p:cNvPr id="22" name="TextBox 21"/>
              <p:cNvSpPr txBox="1"/>
              <p:nvPr/>
            </p:nvSpPr>
            <p:spPr>
              <a:xfrm>
                <a:off x="5747424" y="3045620"/>
                <a:ext cx="638182" cy="402710"/>
              </a:xfrm>
              <a:prstGeom prst="rect">
                <a:avLst/>
              </a:prstGeom>
              <a:solidFill>
                <a:schemeClr val="bg1">
                  <a:alpha val="50000"/>
                </a:schemeClr>
              </a:solidFill>
              <a:ln w="19050">
                <a:noFill/>
              </a:ln>
            </p:spPr>
            <p:txBody>
              <a:bodyPr vert="horz" wrap="none" lIns="46800" tIns="46800" rIns="46800" bIns="46800" rtlCol="0">
                <a:spAutoFit/>
              </a:bodyPr>
              <a:lstStyle/>
              <a:p>
                <a:pPr algn="ctr">
                  <a:defRPr/>
                </a:pPr>
                <a:r>
                  <a:rPr lang="en-GB" sz="1400" b="1" dirty="0">
                    <a:solidFill>
                      <a:srgbClr val="425258"/>
                    </a:solidFill>
                    <a:latin typeface="+mj-lt"/>
                  </a:rPr>
                  <a:t>Dementia</a:t>
                </a:r>
                <a:br>
                  <a:rPr lang="en-GB" sz="1400" b="1" dirty="0">
                    <a:solidFill>
                      <a:srgbClr val="425258"/>
                    </a:solidFill>
                    <a:latin typeface="+mj-lt"/>
                  </a:rPr>
                </a:br>
                <a:r>
                  <a:rPr lang="en-GB" sz="1400" b="1" dirty="0">
                    <a:solidFill>
                      <a:srgbClr val="425258"/>
                    </a:solidFill>
                    <a:latin typeface="+mj-lt"/>
                  </a:rPr>
                  <a:t>nurses</a:t>
                </a:r>
              </a:p>
            </p:txBody>
          </p:sp>
          <p:sp>
            <p:nvSpPr>
              <p:cNvPr id="23" name="TextBox 22"/>
              <p:cNvSpPr txBox="1"/>
              <p:nvPr/>
            </p:nvSpPr>
            <p:spPr>
              <a:xfrm>
                <a:off x="5922512" y="3771461"/>
                <a:ext cx="784679" cy="237577"/>
              </a:xfrm>
              <a:prstGeom prst="rect">
                <a:avLst/>
              </a:prstGeom>
              <a:solidFill>
                <a:schemeClr val="bg1">
                  <a:alpha val="50000"/>
                </a:schemeClr>
              </a:solidFill>
              <a:ln w="19050">
                <a:noFill/>
              </a:ln>
            </p:spPr>
            <p:txBody>
              <a:bodyPr vert="horz" wrap="none" lIns="46800" tIns="46800" rIns="46800" bIns="46800" rtlCol="0">
                <a:spAutoFit/>
              </a:bodyPr>
              <a:lstStyle/>
              <a:p>
                <a:pPr algn="ctr">
                  <a:defRPr/>
                </a:pPr>
                <a:r>
                  <a:rPr lang="en-GB" sz="1400" b="1" dirty="0">
                    <a:solidFill>
                      <a:srgbClr val="425258"/>
                    </a:solidFill>
                    <a:latin typeface="+mj-lt"/>
                  </a:rPr>
                  <a:t>Diagnostics</a:t>
                </a:r>
              </a:p>
            </p:txBody>
          </p:sp>
          <p:sp>
            <p:nvSpPr>
              <p:cNvPr id="24" name="TextBox 23"/>
              <p:cNvSpPr txBox="1"/>
              <p:nvPr/>
            </p:nvSpPr>
            <p:spPr>
              <a:xfrm>
                <a:off x="3177275" y="3771461"/>
                <a:ext cx="875530" cy="237577"/>
              </a:xfrm>
              <a:prstGeom prst="rect">
                <a:avLst/>
              </a:prstGeom>
              <a:solidFill>
                <a:schemeClr val="bg1">
                  <a:alpha val="50000"/>
                </a:schemeClr>
              </a:solidFill>
              <a:ln w="19050">
                <a:noFill/>
              </a:ln>
            </p:spPr>
            <p:txBody>
              <a:bodyPr vert="horz" wrap="none" lIns="46800" tIns="46800" rIns="46800" bIns="46800" rtlCol="0">
                <a:spAutoFit/>
              </a:bodyPr>
              <a:lstStyle/>
              <a:p>
                <a:pPr algn="ctr">
                  <a:defRPr/>
                </a:pPr>
                <a:r>
                  <a:rPr lang="en-GB" sz="1400" b="1" dirty="0">
                    <a:solidFill>
                      <a:srgbClr val="425258"/>
                    </a:solidFill>
                    <a:latin typeface="+mj-lt"/>
                  </a:rPr>
                  <a:t>Mental health</a:t>
                </a:r>
              </a:p>
            </p:txBody>
          </p:sp>
          <p:sp>
            <p:nvSpPr>
              <p:cNvPr id="25" name="TextBox 24"/>
              <p:cNvSpPr txBox="1"/>
              <p:nvPr/>
            </p:nvSpPr>
            <p:spPr>
              <a:xfrm>
                <a:off x="3700353" y="4077854"/>
                <a:ext cx="897048" cy="402710"/>
              </a:xfrm>
              <a:prstGeom prst="rect">
                <a:avLst/>
              </a:prstGeom>
              <a:solidFill>
                <a:schemeClr val="bg1">
                  <a:alpha val="50000"/>
                </a:schemeClr>
              </a:solidFill>
              <a:ln w="19050">
                <a:noFill/>
              </a:ln>
            </p:spPr>
            <p:txBody>
              <a:bodyPr vert="horz" wrap="square" lIns="46800" tIns="46800" rIns="46800" bIns="46800" rtlCol="0">
                <a:spAutoFit/>
              </a:bodyPr>
              <a:lstStyle>
                <a:defPPr>
                  <a:defRPr lang="en-US"/>
                </a:defPPr>
                <a:lvl1pPr algn="ctr">
                  <a:defRPr sz="1400" b="1">
                    <a:solidFill>
                      <a:schemeClr val="accent1"/>
                    </a:solidFill>
                    <a:effectLst>
                      <a:glow rad="101600">
                        <a:schemeClr val="bg1"/>
                      </a:glow>
                    </a:effectLst>
                    <a:latin typeface="+mj-lt"/>
                  </a:defRPr>
                </a:lvl1pPr>
              </a:lstStyle>
              <a:p>
                <a:pPr>
                  <a:defRPr/>
                </a:pPr>
                <a:r>
                  <a:rPr lang="en-GB" dirty="0">
                    <a:solidFill>
                      <a:srgbClr val="3288AB"/>
                    </a:solidFill>
                    <a:effectLst>
                      <a:glow rad="292100">
                        <a:srgbClr val="FFFFFF"/>
                      </a:glow>
                    </a:effectLst>
                  </a:rPr>
                  <a:t>Single point of access</a:t>
                </a:r>
              </a:p>
            </p:txBody>
          </p:sp>
          <p:grpSp>
            <p:nvGrpSpPr>
              <p:cNvPr id="26" name="Group 25"/>
              <p:cNvGrpSpPr/>
              <p:nvPr/>
            </p:nvGrpSpPr>
            <p:grpSpPr>
              <a:xfrm>
                <a:off x="4577253" y="3640421"/>
                <a:ext cx="751496" cy="751496"/>
                <a:chOff x="6799950" y="2274561"/>
                <a:chExt cx="599567" cy="599567"/>
              </a:xfrm>
            </p:grpSpPr>
            <p:sp>
              <p:nvSpPr>
                <p:cNvPr id="27" name="Oval 26"/>
                <p:cNvSpPr/>
                <p:nvPr/>
              </p:nvSpPr>
              <p:spPr>
                <a:xfrm>
                  <a:off x="6799950" y="2274561"/>
                  <a:ext cx="599567" cy="599567"/>
                </a:xfrm>
                <a:prstGeom prst="ellipse">
                  <a:avLst/>
                </a:prstGeom>
                <a:solidFill>
                  <a:srgbClr val="4574B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100" dirty="0">
                    <a:solidFill>
                      <a:srgbClr val="FFFFFF"/>
                    </a:solidFill>
                    <a:latin typeface="+mj-lt"/>
                  </a:endParaRPr>
                </a:p>
              </p:txBody>
            </p:sp>
            <p:sp>
              <p:nvSpPr>
                <p:cNvPr id="28" name="Freeform 4924"/>
                <p:cNvSpPr>
                  <a:spLocks noEditPoints="1"/>
                </p:cNvSpPr>
                <p:nvPr/>
              </p:nvSpPr>
              <p:spPr bwMode="auto">
                <a:xfrm>
                  <a:off x="6887893" y="2370596"/>
                  <a:ext cx="440618" cy="424961"/>
                </a:xfrm>
                <a:custGeom>
                  <a:avLst/>
                  <a:gdLst>
                    <a:gd name="T0" fmla="*/ 78 w 394"/>
                    <a:gd name="T1" fmla="*/ 20 h 380"/>
                    <a:gd name="T2" fmla="*/ 116 w 394"/>
                    <a:gd name="T3" fmla="*/ 0 h 380"/>
                    <a:gd name="T4" fmla="*/ 148 w 394"/>
                    <a:gd name="T5" fmla="*/ 14 h 380"/>
                    <a:gd name="T6" fmla="*/ 162 w 394"/>
                    <a:gd name="T7" fmla="*/ 46 h 380"/>
                    <a:gd name="T8" fmla="*/ 142 w 394"/>
                    <a:gd name="T9" fmla="*/ 84 h 380"/>
                    <a:gd name="T10" fmla="*/ 106 w 394"/>
                    <a:gd name="T11" fmla="*/ 92 h 380"/>
                    <a:gd name="T12" fmla="*/ 74 w 394"/>
                    <a:gd name="T13" fmla="*/ 64 h 380"/>
                    <a:gd name="T14" fmla="*/ 120 w 394"/>
                    <a:gd name="T15" fmla="*/ 232 h 380"/>
                    <a:gd name="T16" fmla="*/ 148 w 394"/>
                    <a:gd name="T17" fmla="*/ 198 h 380"/>
                    <a:gd name="T18" fmla="*/ 142 w 394"/>
                    <a:gd name="T19" fmla="*/ 164 h 380"/>
                    <a:gd name="T20" fmla="*/ 170 w 394"/>
                    <a:gd name="T21" fmla="*/ 128 h 380"/>
                    <a:gd name="T22" fmla="*/ 176 w 394"/>
                    <a:gd name="T23" fmla="*/ 114 h 380"/>
                    <a:gd name="T24" fmla="*/ 72 w 394"/>
                    <a:gd name="T25" fmla="*/ 112 h 380"/>
                    <a:gd name="T26" fmla="*/ 38 w 394"/>
                    <a:gd name="T27" fmla="*/ 130 h 380"/>
                    <a:gd name="T28" fmla="*/ 0 w 394"/>
                    <a:gd name="T29" fmla="*/ 244 h 380"/>
                    <a:gd name="T30" fmla="*/ 46 w 394"/>
                    <a:gd name="T31" fmla="*/ 318 h 380"/>
                    <a:gd name="T32" fmla="*/ 152 w 394"/>
                    <a:gd name="T33" fmla="*/ 376 h 380"/>
                    <a:gd name="T34" fmla="*/ 130 w 394"/>
                    <a:gd name="T35" fmla="*/ 332 h 380"/>
                    <a:gd name="T36" fmla="*/ 390 w 394"/>
                    <a:gd name="T37" fmla="*/ 154 h 380"/>
                    <a:gd name="T38" fmla="*/ 372 w 394"/>
                    <a:gd name="T39" fmla="*/ 124 h 380"/>
                    <a:gd name="T40" fmla="*/ 318 w 394"/>
                    <a:gd name="T41" fmla="*/ 112 h 380"/>
                    <a:gd name="T42" fmla="*/ 228 w 394"/>
                    <a:gd name="T43" fmla="*/ 112 h 380"/>
                    <a:gd name="T44" fmla="*/ 196 w 394"/>
                    <a:gd name="T45" fmla="*/ 124 h 380"/>
                    <a:gd name="T46" fmla="*/ 228 w 394"/>
                    <a:gd name="T47" fmla="*/ 138 h 380"/>
                    <a:gd name="T48" fmla="*/ 242 w 394"/>
                    <a:gd name="T49" fmla="*/ 174 h 380"/>
                    <a:gd name="T50" fmla="*/ 256 w 394"/>
                    <a:gd name="T51" fmla="*/ 210 h 380"/>
                    <a:gd name="T52" fmla="*/ 264 w 394"/>
                    <a:gd name="T53" fmla="*/ 314 h 380"/>
                    <a:gd name="T54" fmla="*/ 232 w 394"/>
                    <a:gd name="T55" fmla="*/ 342 h 380"/>
                    <a:gd name="T56" fmla="*/ 278 w 394"/>
                    <a:gd name="T57" fmla="*/ 362 h 380"/>
                    <a:gd name="T58" fmla="*/ 338 w 394"/>
                    <a:gd name="T59" fmla="*/ 260 h 380"/>
                    <a:gd name="T60" fmla="*/ 366 w 394"/>
                    <a:gd name="T61" fmla="*/ 284 h 380"/>
                    <a:gd name="T62" fmla="*/ 394 w 394"/>
                    <a:gd name="T63" fmla="*/ 198 h 380"/>
                    <a:gd name="T64" fmla="*/ 192 w 394"/>
                    <a:gd name="T65" fmla="*/ 380 h 380"/>
                    <a:gd name="T66" fmla="*/ 236 w 394"/>
                    <a:gd name="T67" fmla="*/ 320 h 380"/>
                    <a:gd name="T68" fmla="*/ 244 w 394"/>
                    <a:gd name="T69" fmla="*/ 232 h 380"/>
                    <a:gd name="T70" fmla="*/ 154 w 394"/>
                    <a:gd name="T71" fmla="*/ 218 h 380"/>
                    <a:gd name="T72" fmla="*/ 140 w 394"/>
                    <a:gd name="T73" fmla="*/ 232 h 380"/>
                    <a:gd name="T74" fmla="*/ 148 w 394"/>
                    <a:gd name="T75" fmla="*/ 320 h 380"/>
                    <a:gd name="T76" fmla="*/ 192 w 394"/>
                    <a:gd name="T77" fmla="*/ 380 h 380"/>
                    <a:gd name="T78" fmla="*/ 242 w 394"/>
                    <a:gd name="T79" fmla="*/ 64 h 380"/>
                    <a:gd name="T80" fmla="*/ 274 w 394"/>
                    <a:gd name="T81" fmla="*/ 92 h 380"/>
                    <a:gd name="T82" fmla="*/ 308 w 394"/>
                    <a:gd name="T83" fmla="*/ 84 h 380"/>
                    <a:gd name="T84" fmla="*/ 330 w 394"/>
                    <a:gd name="T85" fmla="*/ 46 h 380"/>
                    <a:gd name="T86" fmla="*/ 314 w 394"/>
                    <a:gd name="T87" fmla="*/ 12 h 380"/>
                    <a:gd name="T88" fmla="*/ 284 w 394"/>
                    <a:gd name="T89" fmla="*/ 0 h 380"/>
                    <a:gd name="T90" fmla="*/ 250 w 394"/>
                    <a:gd name="T91" fmla="*/ 14 h 380"/>
                    <a:gd name="T92" fmla="*/ 238 w 394"/>
                    <a:gd name="T93" fmla="*/ 46 h 380"/>
                    <a:gd name="T94" fmla="*/ 214 w 394"/>
                    <a:gd name="T95" fmla="*/ 196 h 380"/>
                    <a:gd name="T96" fmla="*/ 222 w 394"/>
                    <a:gd name="T97" fmla="*/ 168 h 380"/>
                    <a:gd name="T98" fmla="*/ 192 w 394"/>
                    <a:gd name="T99" fmla="*/ 142 h 380"/>
                    <a:gd name="T100" fmla="*/ 164 w 394"/>
                    <a:gd name="T101" fmla="*/ 162 h 380"/>
                    <a:gd name="T102" fmla="*/ 164 w 394"/>
                    <a:gd name="T103" fmla="*/ 186 h 380"/>
                    <a:gd name="T104" fmla="*/ 192 w 394"/>
                    <a:gd name="T105" fmla="*/ 20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4" h="380">
                      <a:moveTo>
                        <a:pt x="70" y="46"/>
                      </a:moveTo>
                      <a:lnTo>
                        <a:pt x="70" y="46"/>
                      </a:lnTo>
                      <a:lnTo>
                        <a:pt x="72" y="38"/>
                      </a:lnTo>
                      <a:lnTo>
                        <a:pt x="74" y="28"/>
                      </a:lnTo>
                      <a:lnTo>
                        <a:pt x="78" y="20"/>
                      </a:lnTo>
                      <a:lnTo>
                        <a:pt x="84" y="14"/>
                      </a:lnTo>
                      <a:lnTo>
                        <a:pt x="90" y="8"/>
                      </a:lnTo>
                      <a:lnTo>
                        <a:pt x="98" y="4"/>
                      </a:lnTo>
                      <a:lnTo>
                        <a:pt x="106" y="2"/>
                      </a:lnTo>
                      <a:lnTo>
                        <a:pt x="116" y="0"/>
                      </a:lnTo>
                      <a:lnTo>
                        <a:pt x="116" y="0"/>
                      </a:lnTo>
                      <a:lnTo>
                        <a:pt x="126" y="2"/>
                      </a:lnTo>
                      <a:lnTo>
                        <a:pt x="134" y="4"/>
                      </a:lnTo>
                      <a:lnTo>
                        <a:pt x="142" y="8"/>
                      </a:lnTo>
                      <a:lnTo>
                        <a:pt x="148" y="14"/>
                      </a:lnTo>
                      <a:lnTo>
                        <a:pt x="154" y="20"/>
                      </a:lnTo>
                      <a:lnTo>
                        <a:pt x="158" y="28"/>
                      </a:lnTo>
                      <a:lnTo>
                        <a:pt x="160" y="38"/>
                      </a:lnTo>
                      <a:lnTo>
                        <a:pt x="162" y="46"/>
                      </a:lnTo>
                      <a:lnTo>
                        <a:pt x="162" y="46"/>
                      </a:lnTo>
                      <a:lnTo>
                        <a:pt x="160" y="56"/>
                      </a:lnTo>
                      <a:lnTo>
                        <a:pt x="158" y="64"/>
                      </a:lnTo>
                      <a:lnTo>
                        <a:pt x="154" y="72"/>
                      </a:lnTo>
                      <a:lnTo>
                        <a:pt x="148" y="78"/>
                      </a:lnTo>
                      <a:lnTo>
                        <a:pt x="142" y="84"/>
                      </a:lnTo>
                      <a:lnTo>
                        <a:pt x="134" y="88"/>
                      </a:lnTo>
                      <a:lnTo>
                        <a:pt x="126" y="92"/>
                      </a:lnTo>
                      <a:lnTo>
                        <a:pt x="116" y="92"/>
                      </a:lnTo>
                      <a:lnTo>
                        <a:pt x="116" y="92"/>
                      </a:lnTo>
                      <a:lnTo>
                        <a:pt x="106" y="92"/>
                      </a:lnTo>
                      <a:lnTo>
                        <a:pt x="98" y="88"/>
                      </a:lnTo>
                      <a:lnTo>
                        <a:pt x="90" y="84"/>
                      </a:lnTo>
                      <a:lnTo>
                        <a:pt x="84" y="78"/>
                      </a:lnTo>
                      <a:lnTo>
                        <a:pt x="78" y="72"/>
                      </a:lnTo>
                      <a:lnTo>
                        <a:pt x="74" y="64"/>
                      </a:lnTo>
                      <a:lnTo>
                        <a:pt x="72" y="56"/>
                      </a:lnTo>
                      <a:lnTo>
                        <a:pt x="70" y="46"/>
                      </a:lnTo>
                      <a:lnTo>
                        <a:pt x="70" y="46"/>
                      </a:lnTo>
                      <a:close/>
                      <a:moveTo>
                        <a:pt x="120" y="308"/>
                      </a:moveTo>
                      <a:lnTo>
                        <a:pt x="120" y="232"/>
                      </a:lnTo>
                      <a:lnTo>
                        <a:pt x="120" y="232"/>
                      </a:lnTo>
                      <a:lnTo>
                        <a:pt x="122" y="220"/>
                      </a:lnTo>
                      <a:lnTo>
                        <a:pt x="128" y="210"/>
                      </a:lnTo>
                      <a:lnTo>
                        <a:pt x="136" y="202"/>
                      </a:lnTo>
                      <a:lnTo>
                        <a:pt x="148" y="198"/>
                      </a:lnTo>
                      <a:lnTo>
                        <a:pt x="148" y="198"/>
                      </a:lnTo>
                      <a:lnTo>
                        <a:pt x="144" y="186"/>
                      </a:lnTo>
                      <a:lnTo>
                        <a:pt x="142" y="174"/>
                      </a:lnTo>
                      <a:lnTo>
                        <a:pt x="142" y="174"/>
                      </a:lnTo>
                      <a:lnTo>
                        <a:pt x="142" y="164"/>
                      </a:lnTo>
                      <a:lnTo>
                        <a:pt x="146" y="154"/>
                      </a:lnTo>
                      <a:lnTo>
                        <a:pt x="150" y="146"/>
                      </a:lnTo>
                      <a:lnTo>
                        <a:pt x="156" y="140"/>
                      </a:lnTo>
                      <a:lnTo>
                        <a:pt x="162" y="132"/>
                      </a:lnTo>
                      <a:lnTo>
                        <a:pt x="170" y="128"/>
                      </a:lnTo>
                      <a:lnTo>
                        <a:pt x="178" y="124"/>
                      </a:lnTo>
                      <a:lnTo>
                        <a:pt x="188" y="124"/>
                      </a:lnTo>
                      <a:lnTo>
                        <a:pt x="188" y="124"/>
                      </a:lnTo>
                      <a:lnTo>
                        <a:pt x="182" y="118"/>
                      </a:lnTo>
                      <a:lnTo>
                        <a:pt x="176" y="114"/>
                      </a:lnTo>
                      <a:lnTo>
                        <a:pt x="168" y="112"/>
                      </a:lnTo>
                      <a:lnTo>
                        <a:pt x="160" y="112"/>
                      </a:lnTo>
                      <a:lnTo>
                        <a:pt x="116" y="112"/>
                      </a:lnTo>
                      <a:lnTo>
                        <a:pt x="72" y="112"/>
                      </a:lnTo>
                      <a:lnTo>
                        <a:pt x="72" y="112"/>
                      </a:lnTo>
                      <a:lnTo>
                        <a:pt x="64" y="112"/>
                      </a:lnTo>
                      <a:lnTo>
                        <a:pt x="56" y="114"/>
                      </a:lnTo>
                      <a:lnTo>
                        <a:pt x="50" y="118"/>
                      </a:lnTo>
                      <a:lnTo>
                        <a:pt x="44" y="124"/>
                      </a:lnTo>
                      <a:lnTo>
                        <a:pt x="38" y="130"/>
                      </a:lnTo>
                      <a:lnTo>
                        <a:pt x="34" y="136"/>
                      </a:lnTo>
                      <a:lnTo>
                        <a:pt x="30" y="144"/>
                      </a:lnTo>
                      <a:lnTo>
                        <a:pt x="28" y="152"/>
                      </a:lnTo>
                      <a:lnTo>
                        <a:pt x="0" y="244"/>
                      </a:lnTo>
                      <a:lnTo>
                        <a:pt x="0" y="244"/>
                      </a:lnTo>
                      <a:lnTo>
                        <a:pt x="12" y="270"/>
                      </a:lnTo>
                      <a:lnTo>
                        <a:pt x="26" y="296"/>
                      </a:lnTo>
                      <a:lnTo>
                        <a:pt x="60" y="188"/>
                      </a:lnTo>
                      <a:lnTo>
                        <a:pt x="76" y="188"/>
                      </a:lnTo>
                      <a:lnTo>
                        <a:pt x="46" y="318"/>
                      </a:lnTo>
                      <a:lnTo>
                        <a:pt x="46" y="318"/>
                      </a:lnTo>
                      <a:lnTo>
                        <a:pt x="70" y="338"/>
                      </a:lnTo>
                      <a:lnTo>
                        <a:pt x="94" y="356"/>
                      </a:lnTo>
                      <a:lnTo>
                        <a:pt x="122" y="368"/>
                      </a:lnTo>
                      <a:lnTo>
                        <a:pt x="152" y="376"/>
                      </a:lnTo>
                      <a:lnTo>
                        <a:pt x="152" y="342"/>
                      </a:lnTo>
                      <a:lnTo>
                        <a:pt x="152" y="342"/>
                      </a:lnTo>
                      <a:lnTo>
                        <a:pt x="146" y="340"/>
                      </a:lnTo>
                      <a:lnTo>
                        <a:pt x="140" y="338"/>
                      </a:lnTo>
                      <a:lnTo>
                        <a:pt x="130" y="332"/>
                      </a:lnTo>
                      <a:lnTo>
                        <a:pt x="122" y="320"/>
                      </a:lnTo>
                      <a:lnTo>
                        <a:pt x="120" y="314"/>
                      </a:lnTo>
                      <a:lnTo>
                        <a:pt x="120" y="308"/>
                      </a:lnTo>
                      <a:lnTo>
                        <a:pt x="120" y="308"/>
                      </a:lnTo>
                      <a:close/>
                      <a:moveTo>
                        <a:pt x="390" y="154"/>
                      </a:moveTo>
                      <a:lnTo>
                        <a:pt x="390" y="154"/>
                      </a:lnTo>
                      <a:lnTo>
                        <a:pt x="388" y="146"/>
                      </a:lnTo>
                      <a:lnTo>
                        <a:pt x="384" y="138"/>
                      </a:lnTo>
                      <a:lnTo>
                        <a:pt x="378" y="130"/>
                      </a:lnTo>
                      <a:lnTo>
                        <a:pt x="372" y="124"/>
                      </a:lnTo>
                      <a:lnTo>
                        <a:pt x="366" y="118"/>
                      </a:lnTo>
                      <a:lnTo>
                        <a:pt x="358" y="116"/>
                      </a:lnTo>
                      <a:lnTo>
                        <a:pt x="348" y="112"/>
                      </a:lnTo>
                      <a:lnTo>
                        <a:pt x="340" y="112"/>
                      </a:lnTo>
                      <a:lnTo>
                        <a:pt x="318" y="112"/>
                      </a:lnTo>
                      <a:lnTo>
                        <a:pt x="310" y="112"/>
                      </a:lnTo>
                      <a:lnTo>
                        <a:pt x="284" y="148"/>
                      </a:lnTo>
                      <a:lnTo>
                        <a:pt x="256" y="112"/>
                      </a:lnTo>
                      <a:lnTo>
                        <a:pt x="250" y="112"/>
                      </a:lnTo>
                      <a:lnTo>
                        <a:pt x="228" y="112"/>
                      </a:lnTo>
                      <a:lnTo>
                        <a:pt x="228" y="112"/>
                      </a:lnTo>
                      <a:lnTo>
                        <a:pt x="218" y="112"/>
                      </a:lnTo>
                      <a:lnTo>
                        <a:pt x="210" y="114"/>
                      </a:lnTo>
                      <a:lnTo>
                        <a:pt x="202" y="118"/>
                      </a:lnTo>
                      <a:lnTo>
                        <a:pt x="196" y="124"/>
                      </a:lnTo>
                      <a:lnTo>
                        <a:pt x="196" y="124"/>
                      </a:lnTo>
                      <a:lnTo>
                        <a:pt x="204" y="124"/>
                      </a:lnTo>
                      <a:lnTo>
                        <a:pt x="214" y="128"/>
                      </a:lnTo>
                      <a:lnTo>
                        <a:pt x="222" y="132"/>
                      </a:lnTo>
                      <a:lnTo>
                        <a:pt x="228" y="138"/>
                      </a:lnTo>
                      <a:lnTo>
                        <a:pt x="234" y="146"/>
                      </a:lnTo>
                      <a:lnTo>
                        <a:pt x="238" y="154"/>
                      </a:lnTo>
                      <a:lnTo>
                        <a:pt x="242" y="164"/>
                      </a:lnTo>
                      <a:lnTo>
                        <a:pt x="242" y="174"/>
                      </a:lnTo>
                      <a:lnTo>
                        <a:pt x="242" y="174"/>
                      </a:lnTo>
                      <a:lnTo>
                        <a:pt x="240" y="186"/>
                      </a:lnTo>
                      <a:lnTo>
                        <a:pt x="236" y="198"/>
                      </a:lnTo>
                      <a:lnTo>
                        <a:pt x="236" y="198"/>
                      </a:lnTo>
                      <a:lnTo>
                        <a:pt x="248" y="202"/>
                      </a:lnTo>
                      <a:lnTo>
                        <a:pt x="256" y="210"/>
                      </a:lnTo>
                      <a:lnTo>
                        <a:pt x="262" y="220"/>
                      </a:lnTo>
                      <a:lnTo>
                        <a:pt x="264" y="232"/>
                      </a:lnTo>
                      <a:lnTo>
                        <a:pt x="264" y="308"/>
                      </a:lnTo>
                      <a:lnTo>
                        <a:pt x="264" y="308"/>
                      </a:lnTo>
                      <a:lnTo>
                        <a:pt x="264" y="314"/>
                      </a:lnTo>
                      <a:lnTo>
                        <a:pt x="262" y="320"/>
                      </a:lnTo>
                      <a:lnTo>
                        <a:pt x="254" y="332"/>
                      </a:lnTo>
                      <a:lnTo>
                        <a:pt x="244" y="338"/>
                      </a:lnTo>
                      <a:lnTo>
                        <a:pt x="238" y="340"/>
                      </a:lnTo>
                      <a:lnTo>
                        <a:pt x="232" y="342"/>
                      </a:lnTo>
                      <a:lnTo>
                        <a:pt x="232" y="376"/>
                      </a:lnTo>
                      <a:lnTo>
                        <a:pt x="232" y="376"/>
                      </a:lnTo>
                      <a:lnTo>
                        <a:pt x="248" y="372"/>
                      </a:lnTo>
                      <a:lnTo>
                        <a:pt x="262" y="368"/>
                      </a:lnTo>
                      <a:lnTo>
                        <a:pt x="278" y="362"/>
                      </a:lnTo>
                      <a:lnTo>
                        <a:pt x="292" y="354"/>
                      </a:lnTo>
                      <a:lnTo>
                        <a:pt x="306" y="346"/>
                      </a:lnTo>
                      <a:lnTo>
                        <a:pt x="318" y="336"/>
                      </a:lnTo>
                      <a:lnTo>
                        <a:pt x="340" y="316"/>
                      </a:lnTo>
                      <a:lnTo>
                        <a:pt x="338" y="260"/>
                      </a:lnTo>
                      <a:lnTo>
                        <a:pt x="338" y="192"/>
                      </a:lnTo>
                      <a:lnTo>
                        <a:pt x="350" y="192"/>
                      </a:lnTo>
                      <a:lnTo>
                        <a:pt x="350" y="192"/>
                      </a:lnTo>
                      <a:lnTo>
                        <a:pt x="354" y="192"/>
                      </a:lnTo>
                      <a:lnTo>
                        <a:pt x="366" y="284"/>
                      </a:lnTo>
                      <a:lnTo>
                        <a:pt x="366" y="284"/>
                      </a:lnTo>
                      <a:lnTo>
                        <a:pt x="376" y="264"/>
                      </a:lnTo>
                      <a:lnTo>
                        <a:pt x="384" y="244"/>
                      </a:lnTo>
                      <a:lnTo>
                        <a:pt x="390" y="222"/>
                      </a:lnTo>
                      <a:lnTo>
                        <a:pt x="394" y="198"/>
                      </a:lnTo>
                      <a:lnTo>
                        <a:pt x="394" y="198"/>
                      </a:lnTo>
                      <a:lnTo>
                        <a:pt x="390" y="154"/>
                      </a:lnTo>
                      <a:lnTo>
                        <a:pt x="390" y="154"/>
                      </a:lnTo>
                      <a:close/>
                      <a:moveTo>
                        <a:pt x="192" y="380"/>
                      </a:moveTo>
                      <a:lnTo>
                        <a:pt x="192" y="380"/>
                      </a:lnTo>
                      <a:lnTo>
                        <a:pt x="212" y="380"/>
                      </a:lnTo>
                      <a:lnTo>
                        <a:pt x="212" y="322"/>
                      </a:lnTo>
                      <a:lnTo>
                        <a:pt x="230" y="322"/>
                      </a:lnTo>
                      <a:lnTo>
                        <a:pt x="230" y="322"/>
                      </a:lnTo>
                      <a:lnTo>
                        <a:pt x="236" y="320"/>
                      </a:lnTo>
                      <a:lnTo>
                        <a:pt x="240" y="318"/>
                      </a:lnTo>
                      <a:lnTo>
                        <a:pt x="242" y="314"/>
                      </a:lnTo>
                      <a:lnTo>
                        <a:pt x="244" y="308"/>
                      </a:lnTo>
                      <a:lnTo>
                        <a:pt x="244" y="232"/>
                      </a:lnTo>
                      <a:lnTo>
                        <a:pt x="244" y="232"/>
                      </a:lnTo>
                      <a:lnTo>
                        <a:pt x="242" y="226"/>
                      </a:lnTo>
                      <a:lnTo>
                        <a:pt x="240" y="222"/>
                      </a:lnTo>
                      <a:lnTo>
                        <a:pt x="236" y="218"/>
                      </a:lnTo>
                      <a:lnTo>
                        <a:pt x="230" y="218"/>
                      </a:lnTo>
                      <a:lnTo>
                        <a:pt x="154" y="218"/>
                      </a:lnTo>
                      <a:lnTo>
                        <a:pt x="154" y="218"/>
                      </a:lnTo>
                      <a:lnTo>
                        <a:pt x="148" y="218"/>
                      </a:lnTo>
                      <a:lnTo>
                        <a:pt x="144" y="222"/>
                      </a:lnTo>
                      <a:lnTo>
                        <a:pt x="142" y="226"/>
                      </a:lnTo>
                      <a:lnTo>
                        <a:pt x="140" y="232"/>
                      </a:lnTo>
                      <a:lnTo>
                        <a:pt x="140" y="308"/>
                      </a:lnTo>
                      <a:lnTo>
                        <a:pt x="140" y="308"/>
                      </a:lnTo>
                      <a:lnTo>
                        <a:pt x="142" y="314"/>
                      </a:lnTo>
                      <a:lnTo>
                        <a:pt x="144" y="318"/>
                      </a:lnTo>
                      <a:lnTo>
                        <a:pt x="148" y="320"/>
                      </a:lnTo>
                      <a:lnTo>
                        <a:pt x="154" y="322"/>
                      </a:lnTo>
                      <a:lnTo>
                        <a:pt x="172" y="322"/>
                      </a:lnTo>
                      <a:lnTo>
                        <a:pt x="172" y="380"/>
                      </a:lnTo>
                      <a:lnTo>
                        <a:pt x="172" y="380"/>
                      </a:lnTo>
                      <a:lnTo>
                        <a:pt x="192" y="380"/>
                      </a:lnTo>
                      <a:lnTo>
                        <a:pt x="192" y="380"/>
                      </a:lnTo>
                      <a:close/>
                      <a:moveTo>
                        <a:pt x="238" y="46"/>
                      </a:moveTo>
                      <a:lnTo>
                        <a:pt x="238" y="46"/>
                      </a:lnTo>
                      <a:lnTo>
                        <a:pt x="238" y="56"/>
                      </a:lnTo>
                      <a:lnTo>
                        <a:pt x="242" y="64"/>
                      </a:lnTo>
                      <a:lnTo>
                        <a:pt x="246" y="72"/>
                      </a:lnTo>
                      <a:lnTo>
                        <a:pt x="250" y="78"/>
                      </a:lnTo>
                      <a:lnTo>
                        <a:pt x="258" y="84"/>
                      </a:lnTo>
                      <a:lnTo>
                        <a:pt x="266" y="88"/>
                      </a:lnTo>
                      <a:lnTo>
                        <a:pt x="274" y="92"/>
                      </a:lnTo>
                      <a:lnTo>
                        <a:pt x="284" y="92"/>
                      </a:lnTo>
                      <a:lnTo>
                        <a:pt x="284" y="92"/>
                      </a:lnTo>
                      <a:lnTo>
                        <a:pt x="292" y="92"/>
                      </a:lnTo>
                      <a:lnTo>
                        <a:pt x="302" y="88"/>
                      </a:lnTo>
                      <a:lnTo>
                        <a:pt x="308" y="84"/>
                      </a:lnTo>
                      <a:lnTo>
                        <a:pt x="316" y="78"/>
                      </a:lnTo>
                      <a:lnTo>
                        <a:pt x="322" y="72"/>
                      </a:lnTo>
                      <a:lnTo>
                        <a:pt x="326" y="64"/>
                      </a:lnTo>
                      <a:lnTo>
                        <a:pt x="328" y="56"/>
                      </a:lnTo>
                      <a:lnTo>
                        <a:pt x="330" y="46"/>
                      </a:lnTo>
                      <a:lnTo>
                        <a:pt x="330" y="46"/>
                      </a:lnTo>
                      <a:lnTo>
                        <a:pt x="328" y="36"/>
                      </a:lnTo>
                      <a:lnTo>
                        <a:pt x="324" y="28"/>
                      </a:lnTo>
                      <a:lnTo>
                        <a:pt x="320" y="20"/>
                      </a:lnTo>
                      <a:lnTo>
                        <a:pt x="314" y="12"/>
                      </a:lnTo>
                      <a:lnTo>
                        <a:pt x="314" y="12"/>
                      </a:lnTo>
                      <a:lnTo>
                        <a:pt x="306" y="6"/>
                      </a:lnTo>
                      <a:lnTo>
                        <a:pt x="306" y="6"/>
                      </a:lnTo>
                      <a:lnTo>
                        <a:pt x="294" y="2"/>
                      </a:lnTo>
                      <a:lnTo>
                        <a:pt x="284" y="0"/>
                      </a:lnTo>
                      <a:lnTo>
                        <a:pt x="284" y="0"/>
                      </a:lnTo>
                      <a:lnTo>
                        <a:pt x="274" y="2"/>
                      </a:lnTo>
                      <a:lnTo>
                        <a:pt x="266" y="4"/>
                      </a:lnTo>
                      <a:lnTo>
                        <a:pt x="258" y="8"/>
                      </a:lnTo>
                      <a:lnTo>
                        <a:pt x="250" y="14"/>
                      </a:lnTo>
                      <a:lnTo>
                        <a:pt x="246" y="20"/>
                      </a:lnTo>
                      <a:lnTo>
                        <a:pt x="242" y="28"/>
                      </a:lnTo>
                      <a:lnTo>
                        <a:pt x="238" y="38"/>
                      </a:lnTo>
                      <a:lnTo>
                        <a:pt x="238" y="46"/>
                      </a:lnTo>
                      <a:lnTo>
                        <a:pt x="238" y="46"/>
                      </a:lnTo>
                      <a:close/>
                      <a:moveTo>
                        <a:pt x="192" y="204"/>
                      </a:moveTo>
                      <a:lnTo>
                        <a:pt x="192" y="204"/>
                      </a:lnTo>
                      <a:lnTo>
                        <a:pt x="198" y="204"/>
                      </a:lnTo>
                      <a:lnTo>
                        <a:pt x="204" y="202"/>
                      </a:lnTo>
                      <a:lnTo>
                        <a:pt x="214" y="196"/>
                      </a:lnTo>
                      <a:lnTo>
                        <a:pt x="220" y="186"/>
                      </a:lnTo>
                      <a:lnTo>
                        <a:pt x="222" y="180"/>
                      </a:lnTo>
                      <a:lnTo>
                        <a:pt x="222" y="174"/>
                      </a:lnTo>
                      <a:lnTo>
                        <a:pt x="222" y="174"/>
                      </a:lnTo>
                      <a:lnTo>
                        <a:pt x="222" y="168"/>
                      </a:lnTo>
                      <a:lnTo>
                        <a:pt x="220" y="162"/>
                      </a:lnTo>
                      <a:lnTo>
                        <a:pt x="214" y="152"/>
                      </a:lnTo>
                      <a:lnTo>
                        <a:pt x="204" y="146"/>
                      </a:lnTo>
                      <a:lnTo>
                        <a:pt x="198" y="144"/>
                      </a:lnTo>
                      <a:lnTo>
                        <a:pt x="192" y="142"/>
                      </a:lnTo>
                      <a:lnTo>
                        <a:pt x="192" y="142"/>
                      </a:lnTo>
                      <a:lnTo>
                        <a:pt x="186" y="144"/>
                      </a:lnTo>
                      <a:lnTo>
                        <a:pt x="180" y="146"/>
                      </a:lnTo>
                      <a:lnTo>
                        <a:pt x="170" y="152"/>
                      </a:lnTo>
                      <a:lnTo>
                        <a:pt x="164" y="162"/>
                      </a:lnTo>
                      <a:lnTo>
                        <a:pt x="162" y="168"/>
                      </a:lnTo>
                      <a:lnTo>
                        <a:pt x="162" y="174"/>
                      </a:lnTo>
                      <a:lnTo>
                        <a:pt x="162" y="174"/>
                      </a:lnTo>
                      <a:lnTo>
                        <a:pt x="162" y="180"/>
                      </a:lnTo>
                      <a:lnTo>
                        <a:pt x="164" y="186"/>
                      </a:lnTo>
                      <a:lnTo>
                        <a:pt x="170" y="196"/>
                      </a:lnTo>
                      <a:lnTo>
                        <a:pt x="180" y="202"/>
                      </a:lnTo>
                      <a:lnTo>
                        <a:pt x="186" y="204"/>
                      </a:lnTo>
                      <a:lnTo>
                        <a:pt x="192" y="204"/>
                      </a:lnTo>
                      <a:lnTo>
                        <a:pt x="192" y="204"/>
                      </a:lnTo>
                      <a:close/>
                    </a:path>
                  </a:pathLst>
                </a:custGeom>
                <a:solidFill>
                  <a:schemeClr val="bg1"/>
                </a:solidFill>
                <a:ln>
                  <a:noFill/>
                </a:ln>
                <a:extLst/>
              </p:spPr>
              <p:txBody>
                <a:bodyPr vert="horz" wrap="square" lIns="84406" tIns="42203" rIns="84406" bIns="42203" numCol="1" anchor="t" anchorCtr="0" compatLnSpc="1">
                  <a:prstTxWarp prst="textNoShape">
                    <a:avLst/>
                  </a:prstTxWarp>
                </a:bodyPr>
                <a:lstStyle/>
                <a:p>
                  <a:pPr>
                    <a:defRPr/>
                  </a:pPr>
                  <a:endParaRPr lang="en-GB" sz="1100" dirty="0">
                    <a:solidFill>
                      <a:srgbClr val="000000"/>
                    </a:solidFill>
                    <a:latin typeface="+mj-lt"/>
                  </a:endParaRPr>
                </a:p>
              </p:txBody>
            </p:sp>
          </p:grpSp>
        </p:grpSp>
        <p:sp>
          <p:nvSpPr>
            <p:cNvPr id="29" name="Rectangle 28"/>
            <p:cNvSpPr/>
            <p:nvPr/>
          </p:nvSpPr>
          <p:spPr>
            <a:xfrm>
              <a:off x="6105128" y="4027452"/>
              <a:ext cx="3182392" cy="2058102"/>
            </a:xfrm>
            <a:prstGeom prst="rect">
              <a:avLst/>
            </a:prstGeom>
          </p:spPr>
          <p:txBody>
            <a:bodyPr wrap="square" lIns="77911" tIns="38956" rIns="77911" bIns="38956">
              <a:spAutoFit/>
            </a:bodyPr>
            <a:lstStyle/>
            <a:p>
              <a:pPr marL="10821">
                <a:buClr>
                  <a:srgbClr val="C00A70"/>
                </a:buClr>
                <a:tabLst>
                  <a:tab pos="302988" algn="l"/>
                </a:tabLst>
              </a:pPr>
              <a:r>
                <a:rPr lang="en-GB" b="1" dirty="0">
                  <a:solidFill>
                    <a:schemeClr val="accent2"/>
                  </a:solidFill>
                  <a:cs typeface="Arial"/>
                </a:rPr>
                <a:t>We aim to:</a:t>
              </a:r>
            </a:p>
            <a:p>
              <a:pPr marL="302988" indent="-292167">
                <a:buClr>
                  <a:srgbClr val="C00A70"/>
                </a:buClr>
                <a:buFont typeface="Arial"/>
                <a:buChar char="•"/>
                <a:tabLst>
                  <a:tab pos="302988" algn="l"/>
                </a:tabLst>
              </a:pPr>
              <a:r>
                <a:rPr lang="en-GB" dirty="0">
                  <a:cs typeface="Arial"/>
                </a:rPr>
                <a:t>prevent ill </a:t>
              </a:r>
              <a:r>
                <a:rPr lang="en-GB" dirty="0" smtClean="0">
                  <a:cs typeface="Arial"/>
                </a:rPr>
                <a:t>health</a:t>
              </a:r>
            </a:p>
            <a:p>
              <a:pPr marL="302988" indent="-292167">
                <a:buClr>
                  <a:srgbClr val="C00A70"/>
                </a:buClr>
                <a:buFont typeface="Arial"/>
                <a:buChar char="•"/>
                <a:tabLst>
                  <a:tab pos="302988" algn="l"/>
                </a:tabLst>
              </a:pPr>
              <a:r>
                <a:rPr lang="en-GB" dirty="0" smtClean="0">
                  <a:cs typeface="Arial"/>
                </a:rPr>
                <a:t>intervene earlier</a:t>
              </a:r>
            </a:p>
            <a:p>
              <a:pPr marL="302988" indent="-292167">
                <a:buClr>
                  <a:srgbClr val="C00A70"/>
                </a:buClr>
                <a:buFont typeface="Arial"/>
                <a:buChar char="•"/>
                <a:tabLst>
                  <a:tab pos="302988" algn="l"/>
                </a:tabLst>
              </a:pPr>
              <a:r>
                <a:rPr lang="en-GB" dirty="0" smtClean="0">
                  <a:cs typeface="Arial"/>
                </a:rPr>
                <a:t>support wellbeing and independence</a:t>
              </a:r>
            </a:p>
            <a:p>
              <a:pPr marL="302988" indent="-292167">
                <a:buClr>
                  <a:srgbClr val="C00A70"/>
                </a:buClr>
                <a:buFont typeface="Arial"/>
                <a:buChar char="•"/>
                <a:tabLst>
                  <a:tab pos="302988" algn="l"/>
                </a:tabLst>
              </a:pPr>
              <a:r>
                <a:rPr lang="en-GB" dirty="0" smtClean="0">
                  <a:cs typeface="Arial"/>
                </a:rPr>
                <a:t>deliver integrated care closer to home.</a:t>
              </a:r>
              <a:endParaRPr lang="en-GB" dirty="0">
                <a:cs typeface="Arial"/>
              </a:endParaRPr>
            </a:p>
          </p:txBody>
        </p:sp>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l="13223" t="16280" r="7247" b="25025"/>
            <a:stretch/>
          </p:blipFill>
          <p:spPr>
            <a:xfrm>
              <a:off x="5601072" y="2486171"/>
              <a:ext cx="3412806" cy="1524350"/>
            </a:xfrm>
            <a:prstGeom prst="rect">
              <a:avLst/>
            </a:prstGeom>
          </p:spPr>
        </p:pic>
      </p:grpSp>
    </p:spTree>
    <p:extLst>
      <p:ext uri="{BB962C8B-B14F-4D97-AF65-F5344CB8AC3E}">
        <p14:creationId xmlns:p14="http://schemas.microsoft.com/office/powerpoint/2010/main" val="10912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109" t="12353" r="15321" b="20840"/>
          <a:stretch/>
        </p:blipFill>
        <p:spPr>
          <a:xfrm>
            <a:off x="393124" y="4369548"/>
            <a:ext cx="2157013" cy="168121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3540" t="21092" r="16626" b="22942"/>
          <a:stretch/>
        </p:blipFill>
        <p:spPr>
          <a:xfrm>
            <a:off x="982649" y="761151"/>
            <a:ext cx="3134976" cy="1974664"/>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9002" t="23109" r="17696" b="26807"/>
          <a:stretch/>
        </p:blipFill>
        <p:spPr>
          <a:xfrm>
            <a:off x="327547" y="2612608"/>
            <a:ext cx="2625783" cy="1468073"/>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6888" t="13581" r="18765" b="7815"/>
          <a:stretch/>
        </p:blipFill>
        <p:spPr>
          <a:xfrm>
            <a:off x="6673755" y="2612608"/>
            <a:ext cx="2737104" cy="1740780"/>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7019" t="14020" r="21021" b="17773"/>
          <a:stretch/>
        </p:blipFill>
        <p:spPr>
          <a:xfrm>
            <a:off x="6673755" y="450175"/>
            <a:ext cx="2293536" cy="2127546"/>
          </a:xfrm>
          <a:prstGeom prst="rect">
            <a:avLst/>
          </a:prstGeom>
        </p:spPr>
      </p:pic>
      <p:pic>
        <p:nvPicPr>
          <p:cNvPr id="12" name="Picture 11"/>
          <p:cNvPicPr>
            <a:picLocks noChangeAspect="1"/>
          </p:cNvPicPr>
          <p:nvPr/>
        </p:nvPicPr>
        <p:blipFill>
          <a:blip r:embed="rId8"/>
          <a:stretch>
            <a:fillRect/>
          </a:stretch>
        </p:blipFill>
        <p:spPr>
          <a:xfrm rot="20778758">
            <a:off x="4064542" y="3122368"/>
            <a:ext cx="1752600" cy="1518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l="13223" t="16280" r="7247" b="25025"/>
          <a:stretch/>
        </p:blipFill>
        <p:spPr>
          <a:xfrm>
            <a:off x="2743200" y="5245816"/>
            <a:ext cx="2183642" cy="1449285"/>
          </a:xfrm>
          <a:prstGeom prst="rect">
            <a:avLst/>
          </a:prstGeom>
        </p:spPr>
      </p:pic>
      <p:pic>
        <p:nvPicPr>
          <p:cNvPr id="9" name="Picture 8"/>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8147" t="16723" r="31116" b="20252"/>
          <a:stretch/>
        </p:blipFill>
        <p:spPr>
          <a:xfrm>
            <a:off x="7246257" y="4380684"/>
            <a:ext cx="1450562" cy="1585890"/>
          </a:xfrm>
          <a:prstGeom prst="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l="23614" t="17674" r="28500" b="17400"/>
          <a:stretch/>
        </p:blipFill>
        <p:spPr>
          <a:xfrm>
            <a:off x="5500048" y="5228540"/>
            <a:ext cx="1530669" cy="1466562"/>
          </a:xfrm>
          <a:prstGeom prst="rect">
            <a:avLst/>
          </a:prstGeom>
        </p:spPr>
      </p:pic>
      <p:sp>
        <p:nvSpPr>
          <p:cNvPr id="2" name="Title 1"/>
          <p:cNvSpPr>
            <a:spLocks noGrp="1"/>
          </p:cNvSpPr>
          <p:nvPr>
            <p:ph type="title"/>
          </p:nvPr>
        </p:nvSpPr>
        <p:spPr>
          <a:xfrm>
            <a:off x="3370997" y="2535047"/>
            <a:ext cx="3302758" cy="401536"/>
          </a:xfrm>
        </p:spPr>
        <p:txBody>
          <a:bodyPr>
            <a:noAutofit/>
          </a:bodyPr>
          <a:lstStyle/>
          <a:p>
            <a:pPr algn="ctr"/>
            <a:r>
              <a:rPr lang="en-GB" sz="2000" dirty="0">
                <a:latin typeface="Arial" panose="020B0604020202020204" pitchFamily="34" charset="0"/>
                <a:cs typeface="Arial" panose="020B0604020202020204" pitchFamily="34" charset="0"/>
              </a:rPr>
              <a:t>Our </a:t>
            </a:r>
            <a:r>
              <a:rPr lang="en-GB" sz="2000" dirty="0" smtClean="0">
                <a:latin typeface="Arial" panose="020B0604020202020204" pitchFamily="34" charset="0"/>
                <a:cs typeface="Arial" panose="020B0604020202020204" pitchFamily="34" charset="0"/>
              </a:rPr>
              <a:t>eight </a:t>
            </a:r>
            <a:r>
              <a:rPr lang="en-GB" sz="2000" dirty="0">
                <a:latin typeface="Arial" panose="020B0604020202020204" pitchFamily="34" charset="0"/>
                <a:cs typeface="Arial" panose="020B0604020202020204" pitchFamily="34" charset="0"/>
              </a:rPr>
              <a:t>ambitions for </a:t>
            </a:r>
            <a:r>
              <a:rPr lang="en-GB" sz="2000" dirty="0" smtClean="0">
                <a:latin typeface="Arial" panose="020B0604020202020204" pitchFamily="34" charset="0"/>
                <a:cs typeface="Arial" panose="020B0604020202020204" pitchFamily="34" charset="0"/>
              </a:rPr>
              <a:t>Dorothy, </a:t>
            </a:r>
            <a:r>
              <a:rPr lang="en-GB" sz="2000" dirty="0">
                <a:latin typeface="Arial" panose="020B0604020202020204" pitchFamily="34" charset="0"/>
                <a:cs typeface="Arial" panose="020B0604020202020204" pitchFamily="34" charset="0"/>
              </a:rPr>
              <a:t>and those like her</a:t>
            </a:r>
          </a:p>
        </p:txBody>
      </p:sp>
      <p:sp>
        <p:nvSpPr>
          <p:cNvPr id="3" name="TextBox 2">
            <a:extLst>
              <a:ext uri="{FF2B5EF4-FFF2-40B4-BE49-F238E27FC236}">
                <a16:creationId xmlns:a16="http://schemas.microsoft.com/office/drawing/2014/main" id="{C7B16C5F-EF7F-4B66-A782-470CD80D0769}"/>
              </a:ext>
            </a:extLst>
          </p:cNvPr>
          <p:cNvSpPr txBox="1"/>
          <p:nvPr/>
        </p:nvSpPr>
        <p:spPr>
          <a:xfrm>
            <a:off x="128980" y="266065"/>
            <a:ext cx="5815687" cy="400093"/>
          </a:xfrm>
          <a:prstGeom prst="rect">
            <a:avLst/>
          </a:prstGeom>
          <a:noFill/>
        </p:spPr>
        <p:txBody>
          <a:bodyPr wrap="square" lIns="91424" tIns="45712" rIns="91424" bIns="45712" rtlCol="0">
            <a:spAutoFit/>
          </a:bodyPr>
          <a:lstStyle/>
          <a:p>
            <a:r>
              <a:rPr lang="en-GB" sz="2000" b="1" dirty="0">
                <a:solidFill>
                  <a:schemeClr val="accent1"/>
                </a:solidFill>
              </a:rPr>
              <a:t>Implementing local care</a:t>
            </a:r>
          </a:p>
        </p:txBody>
      </p:sp>
    </p:spTree>
    <p:extLst>
      <p:ext uri="{BB962C8B-B14F-4D97-AF65-F5344CB8AC3E}">
        <p14:creationId xmlns:p14="http://schemas.microsoft.com/office/powerpoint/2010/main" val="109742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808" t="26945" r="17715" b="9443"/>
          <a:stretch/>
        </p:blipFill>
        <p:spPr bwMode="auto">
          <a:xfrm>
            <a:off x="31668" y="765117"/>
            <a:ext cx="9653869" cy="5172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668" y="356863"/>
            <a:ext cx="6014289" cy="400110"/>
          </a:xfrm>
          <a:prstGeom prst="rect">
            <a:avLst/>
          </a:prstGeom>
          <a:solidFill>
            <a:schemeClr val="bg1"/>
          </a:solidFill>
        </p:spPr>
        <p:txBody>
          <a:bodyPr wrap="square" rtlCol="0">
            <a:spAutoFit/>
          </a:bodyPr>
          <a:lstStyle/>
          <a:p>
            <a:r>
              <a:rPr lang="en-GB" sz="2000" b="1" dirty="0" smtClean="0">
                <a:solidFill>
                  <a:schemeClr val="accent1"/>
                </a:solidFill>
              </a:rPr>
              <a:t>The ambitions = the following interventions</a:t>
            </a:r>
            <a:endParaRPr lang="en-GB" sz="2000" b="1" dirty="0">
              <a:solidFill>
                <a:schemeClr val="accent1"/>
              </a:solidFill>
            </a:endParaRPr>
          </a:p>
        </p:txBody>
      </p:sp>
    </p:spTree>
    <p:extLst>
      <p:ext uri="{BB962C8B-B14F-4D97-AF65-F5344CB8AC3E}">
        <p14:creationId xmlns:p14="http://schemas.microsoft.com/office/powerpoint/2010/main" val="242084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22783" y="5370490"/>
            <a:ext cx="1483217" cy="1487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4" name="Diagram 3"/>
          <p:cNvGraphicFramePr/>
          <p:nvPr>
            <p:extLst>
              <p:ext uri="{D42A27DB-BD31-4B8C-83A1-F6EECF244321}">
                <p14:modId xmlns:p14="http://schemas.microsoft.com/office/powerpoint/2010/main" val="1944299496"/>
              </p:ext>
            </p:extLst>
          </p:nvPr>
        </p:nvGraphicFramePr>
        <p:xfrm>
          <a:off x="283338" y="410774"/>
          <a:ext cx="3155321" cy="6323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499806" y="5370490"/>
            <a:ext cx="204884" cy="564679"/>
            <a:chOff x="1520059" y="5318924"/>
            <a:chExt cx="204884" cy="564679"/>
          </a:xfrm>
        </p:grpSpPr>
        <p:sp>
          <p:nvSpPr>
            <p:cNvPr id="6" name="object 18"/>
            <p:cNvSpPr/>
            <p:nvPr/>
          </p:nvSpPr>
          <p:spPr>
            <a:xfrm>
              <a:off x="1520059" y="5481013"/>
              <a:ext cx="204884" cy="402590"/>
            </a:xfrm>
            <a:custGeom>
              <a:avLst/>
              <a:gdLst/>
              <a:ahLst/>
              <a:cxnLst/>
              <a:rect l="l" t="t" r="r" b="b"/>
              <a:pathLst>
                <a:path w="203835" h="402590">
                  <a:moveTo>
                    <a:pt x="163766" y="240347"/>
                  </a:moveTo>
                  <a:lnTo>
                    <a:pt x="39687" y="240347"/>
                  </a:lnTo>
                  <a:lnTo>
                    <a:pt x="39687" y="372808"/>
                  </a:lnTo>
                  <a:lnTo>
                    <a:pt x="42014" y="384338"/>
                  </a:lnTo>
                  <a:lnTo>
                    <a:pt x="48363" y="393757"/>
                  </a:lnTo>
                  <a:lnTo>
                    <a:pt x="57780" y="400108"/>
                  </a:lnTo>
                  <a:lnTo>
                    <a:pt x="69316" y="402437"/>
                  </a:lnTo>
                  <a:lnTo>
                    <a:pt x="134150" y="402437"/>
                  </a:lnTo>
                  <a:lnTo>
                    <a:pt x="145678" y="400108"/>
                  </a:lnTo>
                  <a:lnTo>
                    <a:pt x="155092" y="393757"/>
                  </a:lnTo>
                  <a:lnTo>
                    <a:pt x="161439" y="384338"/>
                  </a:lnTo>
                  <a:lnTo>
                    <a:pt x="163766" y="372808"/>
                  </a:lnTo>
                  <a:lnTo>
                    <a:pt x="163766" y="240347"/>
                  </a:lnTo>
                  <a:close/>
                </a:path>
                <a:path w="203835" h="402590">
                  <a:moveTo>
                    <a:pt x="164884" y="0"/>
                  </a:moveTo>
                  <a:lnTo>
                    <a:pt x="38569" y="0"/>
                  </a:lnTo>
                  <a:lnTo>
                    <a:pt x="23558" y="3031"/>
                  </a:lnTo>
                  <a:lnTo>
                    <a:pt x="11298" y="11298"/>
                  </a:lnTo>
                  <a:lnTo>
                    <a:pt x="3031" y="23558"/>
                  </a:lnTo>
                  <a:lnTo>
                    <a:pt x="0" y="38569"/>
                  </a:lnTo>
                  <a:lnTo>
                    <a:pt x="0" y="201777"/>
                  </a:lnTo>
                  <a:lnTo>
                    <a:pt x="3031" y="216789"/>
                  </a:lnTo>
                  <a:lnTo>
                    <a:pt x="11298" y="229049"/>
                  </a:lnTo>
                  <a:lnTo>
                    <a:pt x="23558" y="237315"/>
                  </a:lnTo>
                  <a:lnTo>
                    <a:pt x="38569" y="240347"/>
                  </a:lnTo>
                  <a:lnTo>
                    <a:pt x="164884" y="240347"/>
                  </a:lnTo>
                  <a:lnTo>
                    <a:pt x="179895" y="237315"/>
                  </a:lnTo>
                  <a:lnTo>
                    <a:pt x="192155" y="229049"/>
                  </a:lnTo>
                  <a:lnTo>
                    <a:pt x="200422" y="216789"/>
                  </a:lnTo>
                  <a:lnTo>
                    <a:pt x="203453" y="201777"/>
                  </a:lnTo>
                  <a:lnTo>
                    <a:pt x="203453" y="38569"/>
                  </a:lnTo>
                  <a:lnTo>
                    <a:pt x="200422" y="23558"/>
                  </a:lnTo>
                  <a:lnTo>
                    <a:pt x="192155" y="11298"/>
                  </a:lnTo>
                  <a:lnTo>
                    <a:pt x="179895" y="3031"/>
                  </a:lnTo>
                  <a:lnTo>
                    <a:pt x="164884" y="0"/>
                  </a:lnTo>
                  <a:close/>
                </a:path>
              </a:pathLst>
            </a:custGeom>
            <a:solidFill>
              <a:srgbClr val="BD1173"/>
            </a:solidFill>
          </p:spPr>
          <p:txBody>
            <a:bodyPr vert="horz" wrap="square" lIns="72000" tIns="72000" rIns="72000" bIns="72000" rtlCol="0"/>
            <a:lstStyle/>
            <a:p>
              <a:pPr defTabSz="0">
                <a:tabLst>
                  <a:tab pos="72000" algn="l"/>
                </a:tabLst>
              </a:pPr>
              <a:endParaRPr sz="1200">
                <a:latin typeface="Arial" panose="020B0604020202020204" pitchFamily="34" charset="0"/>
                <a:cs typeface="Arial" panose="020B0604020202020204" pitchFamily="34" charset="0"/>
              </a:endParaRPr>
            </a:p>
          </p:txBody>
        </p:sp>
        <p:sp>
          <p:nvSpPr>
            <p:cNvPr id="7" name="object 21"/>
            <p:cNvSpPr/>
            <p:nvPr/>
          </p:nvSpPr>
          <p:spPr>
            <a:xfrm>
              <a:off x="1547597" y="5318924"/>
              <a:ext cx="149993" cy="149225"/>
            </a:xfrm>
            <a:custGeom>
              <a:avLst/>
              <a:gdLst/>
              <a:ahLst/>
              <a:cxnLst/>
              <a:rect l="l" t="t" r="r" b="b"/>
              <a:pathLst>
                <a:path w="149225" h="149225">
                  <a:moveTo>
                    <a:pt x="74333" y="0"/>
                  </a:moveTo>
                  <a:lnTo>
                    <a:pt x="45396" y="5842"/>
                  </a:lnTo>
                  <a:lnTo>
                    <a:pt x="21769" y="21775"/>
                  </a:lnTo>
                  <a:lnTo>
                    <a:pt x="5840" y="45407"/>
                  </a:lnTo>
                  <a:lnTo>
                    <a:pt x="0" y="74345"/>
                  </a:lnTo>
                  <a:lnTo>
                    <a:pt x="5840" y="103276"/>
                  </a:lnTo>
                  <a:lnTo>
                    <a:pt x="21769" y="126904"/>
                  </a:lnTo>
                  <a:lnTo>
                    <a:pt x="45396" y="142836"/>
                  </a:lnTo>
                  <a:lnTo>
                    <a:pt x="74333" y="148678"/>
                  </a:lnTo>
                  <a:lnTo>
                    <a:pt x="103269" y="142836"/>
                  </a:lnTo>
                  <a:lnTo>
                    <a:pt x="126896" y="126904"/>
                  </a:lnTo>
                  <a:lnTo>
                    <a:pt x="142825" y="103276"/>
                  </a:lnTo>
                  <a:lnTo>
                    <a:pt x="148666" y="74345"/>
                  </a:lnTo>
                  <a:lnTo>
                    <a:pt x="142825" y="45407"/>
                  </a:lnTo>
                  <a:lnTo>
                    <a:pt x="126896" y="21775"/>
                  </a:lnTo>
                  <a:lnTo>
                    <a:pt x="103269" y="5842"/>
                  </a:lnTo>
                  <a:lnTo>
                    <a:pt x="74333" y="0"/>
                  </a:lnTo>
                  <a:close/>
                </a:path>
              </a:pathLst>
            </a:custGeom>
            <a:solidFill>
              <a:srgbClr val="BD1173"/>
            </a:solidFill>
          </p:spPr>
          <p:txBody>
            <a:bodyPr vert="horz" wrap="square" lIns="72000" tIns="72000" rIns="72000" bIns="72000" rtlCol="0"/>
            <a:lstStyle/>
            <a:p>
              <a:pPr defTabSz="0">
                <a:tabLst>
                  <a:tab pos="72000" algn="l"/>
                </a:tabLst>
              </a:pPr>
              <a:endParaRPr sz="1200">
                <a:latin typeface="Arial" panose="020B0604020202020204" pitchFamily="34" charset="0"/>
                <a:cs typeface="Arial" panose="020B0604020202020204" pitchFamily="34" charset="0"/>
              </a:endParaRPr>
            </a:p>
          </p:txBody>
        </p:sp>
      </p:grpSp>
      <p:pic>
        <p:nvPicPr>
          <p:cNvPr id="8" name="Graphic 187"/>
          <p:cNvPicPr>
            <a:picLocks noChangeAspect="1"/>
          </p:cNvPicPr>
          <p:nvPr/>
        </p:nvPicPr>
        <p:blipFill rotWithShape="1">
          <a:blip r:embed="rId7">
            <a:extLst>
              <a:ext uri="{96DAC541-7B7A-43D3-8B79-37D633B846F1}">
                <asvg:svgBlip xmlns:asvg="http://schemas.microsoft.com/office/drawing/2016/SVG/main" xmlns="" r:embed="rId53"/>
              </a:ext>
            </a:extLst>
          </a:blip>
          <a:srcRect l="24121" t="20564" r="29598" b="35270"/>
          <a:stretch/>
        </p:blipFill>
        <p:spPr>
          <a:xfrm>
            <a:off x="714091" y="4311206"/>
            <a:ext cx="377574" cy="466287"/>
          </a:xfrm>
          <a:prstGeom prst="rect">
            <a:avLst/>
          </a:prstGeom>
        </p:spPr>
      </p:pic>
      <p:pic>
        <p:nvPicPr>
          <p:cNvPr id="9" name="Graphic 167" descr="Users"/>
          <p:cNvPicPr>
            <a:picLocks noChangeAspect="1"/>
          </p:cNvPicPr>
          <p:nvPr/>
        </p:nvPicPr>
        <p:blipFill>
          <a:blip r:embed="rId54">
            <a:extLst>
              <a:ext uri="{96DAC541-7B7A-43D3-8B79-37D633B846F1}">
                <asvg:svgBlip xmlns:asvg="http://schemas.microsoft.com/office/drawing/2016/SVG/main" xmlns="" r:embed="rId51"/>
              </a:ext>
            </a:extLst>
          </a:blip>
          <a:stretch>
            <a:fillRect/>
          </a:stretch>
        </p:blipFill>
        <p:spPr>
          <a:xfrm>
            <a:off x="714091" y="3126498"/>
            <a:ext cx="650019" cy="581454"/>
          </a:xfrm>
          <a:prstGeom prst="rect">
            <a:avLst/>
          </a:prstGeom>
        </p:spPr>
      </p:pic>
      <p:pic>
        <p:nvPicPr>
          <p:cNvPr id="10" name="Graphic 199"/>
          <p:cNvPicPr>
            <a:picLocks noChangeAspect="1"/>
          </p:cNvPicPr>
          <p:nvPr/>
        </p:nvPicPr>
        <p:blipFill>
          <a:blip r:embed="rId55">
            <a:extLst>
              <a:ext uri="{96DAC541-7B7A-43D3-8B79-37D633B846F1}">
                <asvg:svgBlip xmlns:asvg="http://schemas.microsoft.com/office/drawing/2016/SVG/main" xmlns="" r:embed="rId59"/>
              </a:ext>
            </a:extLst>
          </a:blip>
          <a:stretch>
            <a:fillRect/>
          </a:stretch>
        </p:blipFill>
        <p:spPr>
          <a:xfrm>
            <a:off x="628152" y="2194112"/>
            <a:ext cx="549451" cy="256037"/>
          </a:xfrm>
          <a:prstGeom prst="rect">
            <a:avLst/>
          </a:prstGeom>
        </p:spPr>
      </p:pic>
      <p:pic>
        <p:nvPicPr>
          <p:cNvPr id="11" name="Graphic 108" descr="Network">
            <a:extLst>
              <a:ext uri="{FF2B5EF4-FFF2-40B4-BE49-F238E27FC236}">
                <a16:creationId xmlns:a16="http://schemas.microsoft.com/office/drawing/2014/main" id="{8F9E8A1F-1193-44EB-9943-33D47D20D65D}"/>
              </a:ext>
            </a:extLst>
          </p:cNvPr>
          <p:cNvPicPr>
            <a:picLocks noChangeAspect="1"/>
          </p:cNvPicPr>
          <p:nvPr/>
        </p:nvPicPr>
        <p:blipFill>
          <a:blip r:embed="rId60">
            <a:extLst>
              <a:ext uri="{96DAC541-7B7A-43D3-8B79-37D633B846F1}">
                <asvg:svgBlip xmlns:asvg="http://schemas.microsoft.com/office/drawing/2016/SVG/main" xmlns="" r:embed="rId61"/>
              </a:ext>
            </a:extLst>
          </a:blip>
          <a:stretch>
            <a:fillRect/>
          </a:stretch>
        </p:blipFill>
        <p:spPr>
          <a:xfrm>
            <a:off x="283241" y="836942"/>
            <a:ext cx="638014" cy="638014"/>
          </a:xfrm>
          <a:prstGeom prst="rect">
            <a:avLst/>
          </a:prstGeom>
        </p:spPr>
      </p:pic>
      <p:sp>
        <p:nvSpPr>
          <p:cNvPr id="12" name="Rounded Rectangle 11"/>
          <p:cNvSpPr/>
          <p:nvPr/>
        </p:nvSpPr>
        <p:spPr>
          <a:xfrm>
            <a:off x="3799268" y="5520988"/>
            <a:ext cx="5885646" cy="11116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smtClean="0"/>
              <a:t> </a:t>
            </a:r>
            <a:r>
              <a:rPr lang="en-GB" sz="1200" dirty="0"/>
              <a:t>People are aware of how to look after themselves and are encouraged and assisted to take responsibility for their own health.</a:t>
            </a:r>
          </a:p>
          <a:p>
            <a:pPr algn="ctr"/>
            <a:r>
              <a:rPr lang="en-GB" sz="1200" b="1" dirty="0" smtClean="0"/>
              <a:t>Helping people to stay well,  supported to self-care and access the right services when needed.</a:t>
            </a:r>
          </a:p>
        </p:txBody>
      </p:sp>
      <p:sp>
        <p:nvSpPr>
          <p:cNvPr id="13" name="Rounded Rectangle 12"/>
          <p:cNvSpPr/>
          <p:nvPr/>
        </p:nvSpPr>
        <p:spPr>
          <a:xfrm>
            <a:off x="3799268" y="4274649"/>
            <a:ext cx="5885646" cy="10056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smtClean="0"/>
          </a:p>
          <a:p>
            <a:pPr algn="ctr"/>
            <a:endParaRPr lang="en-GB" dirty="0" smtClean="0"/>
          </a:p>
          <a:p>
            <a:pPr algn="ctr"/>
            <a:r>
              <a:rPr lang="en-GB" sz="1200" dirty="0" smtClean="0"/>
              <a:t>General practice remains the cornerstone of Local Care, providing holistic care to patients and serving the health needs of local communities.</a:t>
            </a:r>
          </a:p>
          <a:p>
            <a:pPr algn="ctr"/>
            <a:r>
              <a:rPr lang="en-GB" sz="1200" b="1" dirty="0" smtClean="0"/>
              <a:t>Population growth, aging patient profile with more complex needs, and rising expectations, is placing ever growing pressure on GPs and staff</a:t>
            </a:r>
            <a:r>
              <a:rPr lang="en-GB" sz="1200" dirty="0" smtClean="0"/>
              <a:t> </a:t>
            </a:r>
          </a:p>
          <a:p>
            <a:pPr algn="ctr"/>
            <a:endParaRPr lang="en-GB" dirty="0" smtClean="0"/>
          </a:p>
          <a:p>
            <a:pPr algn="ctr"/>
            <a:endParaRPr lang="en-GB" dirty="0"/>
          </a:p>
        </p:txBody>
      </p:sp>
      <p:sp>
        <p:nvSpPr>
          <p:cNvPr id="14" name="Rounded Rectangle 13"/>
          <p:cNvSpPr/>
          <p:nvPr/>
        </p:nvSpPr>
        <p:spPr>
          <a:xfrm>
            <a:off x="3799268" y="2993212"/>
            <a:ext cx="5885646" cy="11022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smtClean="0"/>
              <a:t>Groups of GP practices coming together in partnership</a:t>
            </a:r>
            <a:r>
              <a:rPr lang="en-GB" sz="1200" dirty="0"/>
              <a:t> (federating)</a:t>
            </a:r>
            <a:r>
              <a:rPr lang="en-GB" sz="1200" dirty="0" smtClean="0"/>
              <a:t> with community services, social care and other providers of health and care services typically servicing populations of 30-50,000</a:t>
            </a:r>
          </a:p>
          <a:p>
            <a:pPr algn="ctr"/>
            <a:r>
              <a:rPr lang="en-GB" sz="1200" b="1" i="1" dirty="0" smtClean="0"/>
              <a:t>“Small enough to Care, Big enough to cope”</a:t>
            </a:r>
          </a:p>
          <a:p>
            <a:pPr algn="ctr"/>
            <a:r>
              <a:rPr lang="en-GB" sz="1200" b="1" dirty="0" smtClean="0"/>
              <a:t>Networks provide a platform for providers of care to be sustainable in the future</a:t>
            </a:r>
            <a:endParaRPr lang="en-GB" sz="1200" b="1" dirty="0"/>
          </a:p>
        </p:txBody>
      </p:sp>
      <p:sp>
        <p:nvSpPr>
          <p:cNvPr id="15" name="Rounded Rectangle 14"/>
          <p:cNvSpPr/>
          <p:nvPr/>
        </p:nvSpPr>
        <p:spPr>
          <a:xfrm>
            <a:off x="3799268" y="1803901"/>
            <a:ext cx="5834130" cy="8313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smtClean="0"/>
              <a:t>Organisations within a defined geography forming an alliance to </a:t>
            </a:r>
            <a:r>
              <a:rPr lang="en-GB" sz="1200" dirty="0"/>
              <a:t>deliver </a:t>
            </a:r>
            <a:r>
              <a:rPr lang="en-GB" sz="1200" dirty="0" smtClean="0"/>
              <a:t>services.</a:t>
            </a:r>
          </a:p>
          <a:p>
            <a:pPr algn="ctr"/>
            <a:r>
              <a:rPr lang="en-GB" sz="1200" b="1" dirty="0" smtClean="0"/>
              <a:t>Working </a:t>
            </a:r>
            <a:r>
              <a:rPr lang="en-GB" sz="1200" b="1" dirty="0"/>
              <a:t>together to deliver care by agreeing to collaborate rather than compete. </a:t>
            </a:r>
          </a:p>
        </p:txBody>
      </p:sp>
      <p:sp>
        <p:nvSpPr>
          <p:cNvPr id="17" name="Rounded Rectangle 16"/>
          <p:cNvSpPr/>
          <p:nvPr/>
        </p:nvSpPr>
        <p:spPr>
          <a:xfrm>
            <a:off x="3850784" y="410774"/>
            <a:ext cx="5782614" cy="1123712"/>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1200" dirty="0"/>
              <a:t>NHS organisations, in partnership with local </a:t>
            </a:r>
            <a:r>
              <a:rPr lang="en-GB" sz="1200" dirty="0" smtClean="0"/>
              <a:t>councils and </a:t>
            </a:r>
            <a:r>
              <a:rPr lang="en-GB" sz="1200" dirty="0"/>
              <a:t>others, across Kent and Medway </a:t>
            </a:r>
            <a:r>
              <a:rPr lang="en-GB" sz="1200" dirty="0" smtClean="0"/>
              <a:t>take </a:t>
            </a:r>
            <a:r>
              <a:rPr lang="en-GB" sz="1200" dirty="0"/>
              <a:t>collective responsibility for managing resources, delivering NHS standards, and improving the health of the population they serve</a:t>
            </a:r>
            <a:r>
              <a:rPr lang="en-GB" sz="1200" dirty="0" smtClean="0"/>
              <a:t>.</a:t>
            </a:r>
          </a:p>
          <a:p>
            <a:r>
              <a:rPr lang="en-GB" sz="1200" b="1" dirty="0" smtClean="0"/>
              <a:t>Will </a:t>
            </a:r>
            <a:r>
              <a:rPr lang="en-GB" sz="1200" b="1" dirty="0"/>
              <a:t>take more control of funding and performance with less involvement by national bodies and regulators. </a:t>
            </a:r>
          </a:p>
        </p:txBody>
      </p:sp>
      <p:sp>
        <p:nvSpPr>
          <p:cNvPr id="18" name="TextBox 17"/>
          <p:cNvSpPr txBox="1"/>
          <p:nvPr/>
        </p:nvSpPr>
        <p:spPr>
          <a:xfrm>
            <a:off x="0" y="265185"/>
            <a:ext cx="4031087" cy="646331"/>
          </a:xfrm>
          <a:prstGeom prst="rect">
            <a:avLst/>
          </a:prstGeom>
          <a:noFill/>
        </p:spPr>
        <p:txBody>
          <a:bodyPr wrap="square" rtlCol="0">
            <a:spAutoFit/>
          </a:bodyPr>
          <a:lstStyle/>
          <a:p>
            <a:r>
              <a:rPr lang="en-GB" b="1" dirty="0" smtClean="0">
                <a:solidFill>
                  <a:schemeClr val="accent1"/>
                </a:solidFill>
              </a:rPr>
              <a:t>The emerging model across the system:</a:t>
            </a:r>
            <a:endParaRPr lang="en-GB" b="1" dirty="0">
              <a:solidFill>
                <a:schemeClr val="accent1"/>
              </a:solidFill>
            </a:endParaRPr>
          </a:p>
        </p:txBody>
      </p:sp>
    </p:spTree>
    <p:extLst>
      <p:ext uri="{BB962C8B-B14F-4D97-AF65-F5344CB8AC3E}">
        <p14:creationId xmlns:p14="http://schemas.microsoft.com/office/powerpoint/2010/main" val="169695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4V39EbzvSl2wOWUw5g4J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QHuFoXARrupPBPMH7udvA"/>
</p:tagLst>
</file>

<file path=ppt/theme/theme1.xml><?xml version="1.0" encoding="utf-8"?>
<a:theme xmlns:a="http://schemas.openxmlformats.org/drawingml/2006/main" name="Kent_and_Medway_STP_presentation_template__April_2017_v001">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 PP Template 2" id="{0FE6E957-5FE9-4408-9B80-F8E04F1989A5}" vid="{13753AE7-D100-48F9-80B1-3E80EA2DD8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Kent_and_Medway_STP_presentation_template__April_2017_v001</Template>
  <TotalTime>1249</TotalTime>
  <Words>1846</Words>
  <Application>Microsoft Office PowerPoint</Application>
  <PresentationFormat>A4 Paper (210x297 mm)</PresentationFormat>
  <Paragraphs>304</Paragraphs>
  <Slides>15</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4" baseType="lpstr">
      <vt:lpstr>Arial</vt:lpstr>
      <vt:lpstr>Calibri</vt:lpstr>
      <vt:lpstr>Courier New</vt:lpstr>
      <vt:lpstr>Symbol</vt:lpstr>
      <vt:lpstr>Times New Roman</vt:lpstr>
      <vt:lpstr>Wingdings</vt:lpstr>
      <vt:lpstr>Kent_and_Medway_STP_presentation_template__April_2017_v001</vt:lpstr>
      <vt:lpstr>think-cell Slide</vt:lpstr>
      <vt:lpstr>Chart</vt:lpstr>
      <vt:lpstr> Local Care Update   Kent Housing Group  15 May 2019      </vt:lpstr>
      <vt:lpstr>Kent and Medway at a glance: Mirrors much of the rest of the country</vt:lpstr>
      <vt:lpstr>Local Services-  In Kent and Medway we have:</vt:lpstr>
      <vt:lpstr>Kent Population Segmentation</vt:lpstr>
      <vt:lpstr>PowerPoint Presentation</vt:lpstr>
      <vt:lpstr>Our future care model</vt:lpstr>
      <vt:lpstr>Our eight ambitions for Dorothy, and those like her</vt:lpstr>
      <vt:lpstr>PowerPoint Presentation</vt:lpstr>
      <vt:lpstr>PowerPoint Presentation</vt:lpstr>
      <vt:lpstr>PowerPoint Presentation</vt:lpstr>
      <vt:lpstr>PowerPoint Presentation</vt:lpstr>
      <vt:lpstr>What Difference Are We Making?</vt:lpstr>
      <vt:lpstr>PowerPoint Presentation</vt:lpstr>
      <vt:lpstr>PowerPoint Presentation</vt:lpstr>
      <vt:lpstr>PowerPoint Presentation</vt:lpstr>
    </vt:vector>
  </TitlesOfParts>
  <Company>Kent and Medway 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Bellman</dc:creator>
  <cp:lastModifiedBy>Rebecca Smith</cp:lastModifiedBy>
  <cp:revision>64</cp:revision>
  <dcterms:created xsi:type="dcterms:W3CDTF">2018-02-16T17:07:15Z</dcterms:created>
  <dcterms:modified xsi:type="dcterms:W3CDTF">2019-05-08T17:48:52Z</dcterms:modified>
</cp:coreProperties>
</file>