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674" r:id="rId2"/>
    <p:sldMasterId id="2147483660" r:id="rId3"/>
    <p:sldMasterId id="2147483737" r:id="rId4"/>
    <p:sldMasterId id="2147483773" r:id="rId5"/>
  </p:sldMasterIdLst>
  <p:notesMasterIdLst>
    <p:notesMasterId r:id="rId20"/>
  </p:notesMasterIdLst>
  <p:sldIdLst>
    <p:sldId id="289" r:id="rId6"/>
    <p:sldId id="290" r:id="rId7"/>
    <p:sldId id="291" r:id="rId8"/>
    <p:sldId id="308" r:id="rId9"/>
    <p:sldId id="304" r:id="rId10"/>
    <p:sldId id="313" r:id="rId11"/>
    <p:sldId id="316" r:id="rId12"/>
    <p:sldId id="317" r:id="rId13"/>
    <p:sldId id="305" r:id="rId14"/>
    <p:sldId id="311" r:id="rId15"/>
    <p:sldId id="312" r:id="rId16"/>
    <p:sldId id="309" r:id="rId17"/>
    <p:sldId id="310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1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Global\SHQ\ST%20Strategic%20Commissioning\Commissioning%20Portfolio\Accommodation\ACCOMMODATION%20SOLUTIONS%20UNIT\Accommodation%20Strategy\Refresh%202019\Data\2019%20Progress%20metrics%20v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Global\SHQ\ST%20Strategic%20Commissioning\Commissioning%20Portfolio\Accommodation\ACCOMMODATION%20SOLUTIONS%20UNIT\Accommodation%20Strategy\Refresh%202019\Data\2019%20Progress%20metrics%20v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Global\SHQ\ST%20Strategic%20Commissioning\Commissioning%20Portfolio\Accommodation\ACCOMMODATION%20SOLUTIONS%20UNIT\Accommodation%20Strategy\Refresh%202019\Data\2019%20Progress%20metrics%20v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Global\SHQ\ST%20Strategic%20Commissioning\Commissioning%20Portfolio\Accommodation\ACCOMMODATION%20SOLUTIONS%20UNIT\Accommodation%20Strategy\Refresh%202019\Data\2019%20Progress%20metrics%20v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Global\SHQ\ST%20Strategic%20Commissioning\Commissioning%20Portfolio\Accommodation\ACCOMMODATION%20SOLUTIONS%20UNIT\Accommodation%20Strategy\Refresh%202019\Data\2019%20Progress%20metrics%20v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Universal\SS%20Contracts%20Shared%20Information\ACCOMMODATION%20SOLUTIONS%20UNIT\Accommodation%20Strategy\Refresh%202019\Data\Progress%20metric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Global\SHQ\ST%20Strategic%20Commissioning\Commissioning%20Portfolio\Accommodation\ACCOMMODATION%20SOLUTIONS%20UNIT\Accommodation%20Strategy\Refresh%202019\Data\2019%20Progress%20metrics%20v0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victa.cantium.net\kccroot\Universal\SS%20Contracts%20Shared%20Information\ACCOMMODATION%20SOLUTIONS%20UNIT\Accommodation%20Strategy\Refresh%202019\Data\Progress%20metric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aseline="0" dirty="0"/>
              <a:t>Residential Care 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'Resi-Nurs OP'!$B$2</c:f>
              <c:strCache>
                <c:ptCount val="1"/>
                <c:pt idx="0">
                  <c:v>Jan-15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OP'!$B$3:$B$6</c:f>
            </c:numRef>
          </c:val>
          <c:extLst>
            <c:ext xmlns:c16="http://schemas.microsoft.com/office/drawing/2014/chart" uri="{C3380CC4-5D6E-409C-BE32-E72D297353CC}">
              <c16:uniqueId val="{00000000-651A-42E0-87C9-B98C667931DA}"/>
            </c:ext>
          </c:extLst>
        </c:ser>
        <c:ser>
          <c:idx val="1"/>
          <c:order val="1"/>
          <c:tx>
            <c:strRef>
              <c:f>'Resi-Nurs OP'!$C$2</c:f>
              <c:strCache>
                <c:ptCount val="1"/>
                <c:pt idx="0">
                  <c:v>Feb-15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OP'!$C$3:$C$6</c:f>
            </c:numRef>
          </c:val>
          <c:extLst>
            <c:ext xmlns:c16="http://schemas.microsoft.com/office/drawing/2014/chart" uri="{C3380CC4-5D6E-409C-BE32-E72D297353CC}">
              <c16:uniqueId val="{00000001-651A-42E0-87C9-B98C667931DA}"/>
            </c:ext>
          </c:extLst>
        </c:ser>
        <c:ser>
          <c:idx val="2"/>
          <c:order val="2"/>
          <c:tx>
            <c:strRef>
              <c:f>'Resi-Nurs OP'!$D$2</c:f>
              <c:strCache>
                <c:ptCount val="1"/>
                <c:pt idx="0">
                  <c:v>Mar-15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OP'!$D$3:$D$6</c:f>
            </c:numRef>
          </c:val>
          <c:extLst>
            <c:ext xmlns:c16="http://schemas.microsoft.com/office/drawing/2014/chart" uri="{C3380CC4-5D6E-409C-BE32-E72D297353CC}">
              <c16:uniqueId val="{00000002-651A-42E0-87C9-B98C667931DA}"/>
            </c:ext>
          </c:extLst>
        </c:ser>
        <c:ser>
          <c:idx val="3"/>
          <c:order val="3"/>
          <c:tx>
            <c:strRef>
              <c:f>'Resi-Nurs OP'!$E$2</c:f>
              <c:strCache>
                <c:ptCount val="1"/>
                <c:pt idx="0">
                  <c:v>Apr-15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OP'!$E$3:$E$6</c:f>
            </c:numRef>
          </c:val>
          <c:extLst>
            <c:ext xmlns:c16="http://schemas.microsoft.com/office/drawing/2014/chart" uri="{C3380CC4-5D6E-409C-BE32-E72D297353CC}">
              <c16:uniqueId val="{00000003-651A-42E0-87C9-B98C667931DA}"/>
            </c:ext>
          </c:extLst>
        </c:ser>
        <c:ser>
          <c:idx val="4"/>
          <c:order val="4"/>
          <c:tx>
            <c:strRef>
              <c:f>'Resi-Nurs OP'!$F$2</c:f>
              <c:strCache>
                <c:ptCount val="1"/>
                <c:pt idx="0">
                  <c:v>May-15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OP'!$F$3:$F$6</c:f>
            </c:numRef>
          </c:val>
          <c:extLst>
            <c:ext xmlns:c16="http://schemas.microsoft.com/office/drawing/2014/chart" uri="{C3380CC4-5D6E-409C-BE32-E72D297353CC}">
              <c16:uniqueId val="{00000004-651A-42E0-87C9-B98C667931DA}"/>
            </c:ext>
          </c:extLst>
        </c:ser>
        <c:ser>
          <c:idx val="5"/>
          <c:order val="5"/>
          <c:tx>
            <c:strRef>
              <c:f>'Resi-Nurs OP'!$G$2</c:f>
              <c:strCache>
                <c:ptCount val="1"/>
                <c:pt idx="0">
                  <c:v>Jun-15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OP'!$G$3:$G$6</c:f>
            </c:numRef>
          </c:val>
          <c:extLst>
            <c:ext xmlns:c16="http://schemas.microsoft.com/office/drawing/2014/chart" uri="{C3380CC4-5D6E-409C-BE32-E72D297353CC}">
              <c16:uniqueId val="{00000005-651A-42E0-87C9-B98C667931DA}"/>
            </c:ext>
          </c:extLst>
        </c:ser>
        <c:ser>
          <c:idx val="6"/>
          <c:order val="6"/>
          <c:tx>
            <c:strRef>
              <c:f>'Resi-Nurs OP'!$H$2</c:f>
              <c:strCache>
                <c:ptCount val="1"/>
                <c:pt idx="0">
                  <c:v>Jul-15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OP'!$H$3:$H$6</c:f>
            </c:numRef>
          </c:val>
          <c:extLst>
            <c:ext xmlns:c16="http://schemas.microsoft.com/office/drawing/2014/chart" uri="{C3380CC4-5D6E-409C-BE32-E72D297353CC}">
              <c16:uniqueId val="{00000006-651A-42E0-87C9-B98C667931DA}"/>
            </c:ext>
          </c:extLst>
        </c:ser>
        <c:ser>
          <c:idx val="7"/>
          <c:order val="7"/>
          <c:tx>
            <c:strRef>
              <c:f>'Resi-Nurs OP'!$I$2</c:f>
              <c:strCache>
                <c:ptCount val="1"/>
                <c:pt idx="0">
                  <c:v>Aug-15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OP'!$I$3:$I$6</c:f>
            </c:numRef>
          </c:val>
          <c:extLst>
            <c:ext xmlns:c16="http://schemas.microsoft.com/office/drawing/2014/chart" uri="{C3380CC4-5D6E-409C-BE32-E72D297353CC}">
              <c16:uniqueId val="{00000007-651A-42E0-87C9-B98C667931DA}"/>
            </c:ext>
          </c:extLst>
        </c:ser>
        <c:ser>
          <c:idx val="8"/>
          <c:order val="8"/>
          <c:tx>
            <c:strRef>
              <c:f>'Resi-Nurs OP'!$J$2</c:f>
              <c:strCache>
                <c:ptCount val="1"/>
                <c:pt idx="0">
                  <c:v>Sep-15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OP'!$J$3:$J$6</c:f>
            </c:numRef>
          </c:val>
          <c:extLst>
            <c:ext xmlns:c16="http://schemas.microsoft.com/office/drawing/2014/chart" uri="{C3380CC4-5D6E-409C-BE32-E72D297353CC}">
              <c16:uniqueId val="{00000008-651A-42E0-87C9-B98C667931DA}"/>
            </c:ext>
          </c:extLst>
        </c:ser>
        <c:ser>
          <c:idx val="9"/>
          <c:order val="9"/>
          <c:tx>
            <c:strRef>
              <c:f>'Resi-Nurs OP'!$K$2</c:f>
              <c:strCache>
                <c:ptCount val="1"/>
                <c:pt idx="0">
                  <c:v>Oct-15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OP'!$K$3:$K$6</c:f>
            </c:numRef>
          </c:val>
          <c:extLst>
            <c:ext xmlns:c16="http://schemas.microsoft.com/office/drawing/2014/chart" uri="{C3380CC4-5D6E-409C-BE32-E72D297353CC}">
              <c16:uniqueId val="{00000009-651A-42E0-87C9-B98C667931DA}"/>
            </c:ext>
          </c:extLst>
        </c:ser>
        <c:ser>
          <c:idx val="10"/>
          <c:order val="10"/>
          <c:tx>
            <c:strRef>
              <c:f>'Resi-Nurs OP'!$L$2</c:f>
              <c:strCache>
                <c:ptCount val="1"/>
                <c:pt idx="0">
                  <c:v>Nov-15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OP'!$L$3:$L$6</c:f>
            </c:numRef>
          </c:val>
          <c:extLst>
            <c:ext xmlns:c16="http://schemas.microsoft.com/office/drawing/2014/chart" uri="{C3380CC4-5D6E-409C-BE32-E72D297353CC}">
              <c16:uniqueId val="{0000000A-651A-42E0-87C9-B98C667931DA}"/>
            </c:ext>
          </c:extLst>
        </c:ser>
        <c:ser>
          <c:idx val="11"/>
          <c:order val="11"/>
          <c:tx>
            <c:strRef>
              <c:f>'Resi-Nurs OP'!$M$2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OP'!$M$3:$M$6</c:f>
              <c:numCache>
                <c:formatCode>General</c:formatCode>
                <c:ptCount val="4"/>
                <c:pt idx="0">
                  <c:v>463</c:v>
                </c:pt>
                <c:pt idx="1">
                  <c:v>913</c:v>
                </c:pt>
                <c:pt idx="2">
                  <c:v>471</c:v>
                </c:pt>
                <c:pt idx="3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1A-42E0-87C9-B98C667931DA}"/>
            </c:ext>
          </c:extLst>
        </c:ser>
        <c:ser>
          <c:idx val="12"/>
          <c:order val="12"/>
          <c:tx>
            <c:strRef>
              <c:f>'Resi-Nurs OP'!$N$2</c:f>
              <c:strCache>
                <c:ptCount val="1"/>
                <c:pt idx="0">
                  <c:v>42400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OP'!$N$3:$N$6</c:f>
            </c:numRef>
          </c:val>
          <c:extLst>
            <c:ext xmlns:c16="http://schemas.microsoft.com/office/drawing/2014/chart" uri="{C3380CC4-5D6E-409C-BE32-E72D297353CC}">
              <c16:uniqueId val="{0000000C-651A-42E0-87C9-B98C667931DA}"/>
            </c:ext>
          </c:extLst>
        </c:ser>
        <c:ser>
          <c:idx val="13"/>
          <c:order val="13"/>
          <c:tx>
            <c:strRef>
              <c:f>'Resi-Nurs OP'!$O$2</c:f>
              <c:strCache>
                <c:ptCount val="1"/>
                <c:pt idx="0">
                  <c:v>42429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OP'!$O$3:$O$6</c:f>
            </c:numRef>
          </c:val>
          <c:extLst>
            <c:ext xmlns:c16="http://schemas.microsoft.com/office/drawing/2014/chart" uri="{C3380CC4-5D6E-409C-BE32-E72D297353CC}">
              <c16:uniqueId val="{0000000D-651A-42E0-87C9-B98C667931DA}"/>
            </c:ext>
          </c:extLst>
        </c:ser>
        <c:ser>
          <c:idx val="14"/>
          <c:order val="14"/>
          <c:tx>
            <c:strRef>
              <c:f>'Resi-Nurs OP'!$P$2</c:f>
              <c:strCache>
                <c:ptCount val="1"/>
                <c:pt idx="0">
                  <c:v>42460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OP'!$P$3:$P$6</c:f>
            </c:numRef>
          </c:val>
          <c:extLst>
            <c:ext xmlns:c16="http://schemas.microsoft.com/office/drawing/2014/chart" uri="{C3380CC4-5D6E-409C-BE32-E72D297353CC}">
              <c16:uniqueId val="{0000000E-651A-42E0-87C9-B98C667931DA}"/>
            </c:ext>
          </c:extLst>
        </c:ser>
        <c:ser>
          <c:idx val="15"/>
          <c:order val="15"/>
          <c:tx>
            <c:strRef>
              <c:f>'Resi-Nurs OP'!$Q$2</c:f>
              <c:strCache>
                <c:ptCount val="1"/>
                <c:pt idx="0">
                  <c:v>42490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OP'!$Q$3:$Q$6</c:f>
            </c:numRef>
          </c:val>
          <c:extLst>
            <c:ext xmlns:c16="http://schemas.microsoft.com/office/drawing/2014/chart" uri="{C3380CC4-5D6E-409C-BE32-E72D297353CC}">
              <c16:uniqueId val="{0000000F-651A-42E0-87C9-B98C667931DA}"/>
            </c:ext>
          </c:extLst>
        </c:ser>
        <c:ser>
          <c:idx val="16"/>
          <c:order val="16"/>
          <c:tx>
            <c:strRef>
              <c:f>'Resi-Nurs OP'!$R$2</c:f>
              <c:strCache>
                <c:ptCount val="1"/>
                <c:pt idx="0">
                  <c:v>42521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OP'!$R$3:$R$6</c:f>
            </c:numRef>
          </c:val>
          <c:extLst>
            <c:ext xmlns:c16="http://schemas.microsoft.com/office/drawing/2014/chart" uri="{C3380CC4-5D6E-409C-BE32-E72D297353CC}">
              <c16:uniqueId val="{00000010-651A-42E0-87C9-B98C667931DA}"/>
            </c:ext>
          </c:extLst>
        </c:ser>
        <c:ser>
          <c:idx val="17"/>
          <c:order val="17"/>
          <c:tx>
            <c:strRef>
              <c:f>'Resi-Nurs OP'!$S$2</c:f>
              <c:strCache>
                <c:ptCount val="1"/>
                <c:pt idx="0">
                  <c:v>42551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OP'!$S$3:$S$6</c:f>
            </c:numRef>
          </c:val>
          <c:extLst>
            <c:ext xmlns:c16="http://schemas.microsoft.com/office/drawing/2014/chart" uri="{C3380CC4-5D6E-409C-BE32-E72D297353CC}">
              <c16:uniqueId val="{00000011-651A-42E0-87C9-B98C667931DA}"/>
            </c:ext>
          </c:extLst>
        </c:ser>
        <c:ser>
          <c:idx val="18"/>
          <c:order val="18"/>
          <c:tx>
            <c:strRef>
              <c:f>'Resi-Nurs OP'!$T$2</c:f>
              <c:strCache>
                <c:ptCount val="1"/>
                <c:pt idx="0">
                  <c:v>42582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OP'!$T$3:$T$6</c:f>
            </c:numRef>
          </c:val>
          <c:extLst>
            <c:ext xmlns:c16="http://schemas.microsoft.com/office/drawing/2014/chart" uri="{C3380CC4-5D6E-409C-BE32-E72D297353CC}">
              <c16:uniqueId val="{00000012-651A-42E0-87C9-B98C667931DA}"/>
            </c:ext>
          </c:extLst>
        </c:ser>
        <c:ser>
          <c:idx val="19"/>
          <c:order val="19"/>
          <c:tx>
            <c:strRef>
              <c:f>'Resi-Nurs OP'!$U$2</c:f>
              <c:strCache>
                <c:ptCount val="1"/>
                <c:pt idx="0">
                  <c:v>42613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OP'!$U$3:$U$6</c:f>
            </c:numRef>
          </c:val>
          <c:extLst>
            <c:ext xmlns:c16="http://schemas.microsoft.com/office/drawing/2014/chart" uri="{C3380CC4-5D6E-409C-BE32-E72D297353CC}">
              <c16:uniqueId val="{00000013-651A-42E0-87C9-B98C667931DA}"/>
            </c:ext>
          </c:extLst>
        </c:ser>
        <c:ser>
          <c:idx val="20"/>
          <c:order val="20"/>
          <c:tx>
            <c:strRef>
              <c:f>'Resi-Nurs OP'!$V$2</c:f>
              <c:strCache>
                <c:ptCount val="1"/>
                <c:pt idx="0">
                  <c:v>42643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OP'!$V$3:$V$6</c:f>
            </c:numRef>
          </c:val>
          <c:extLst>
            <c:ext xmlns:c16="http://schemas.microsoft.com/office/drawing/2014/chart" uri="{C3380CC4-5D6E-409C-BE32-E72D297353CC}">
              <c16:uniqueId val="{00000014-651A-42E0-87C9-B98C667931DA}"/>
            </c:ext>
          </c:extLst>
        </c:ser>
        <c:ser>
          <c:idx val="21"/>
          <c:order val="21"/>
          <c:tx>
            <c:strRef>
              <c:f>'Resi-Nurs OP'!$W$2</c:f>
              <c:strCache>
                <c:ptCount val="1"/>
                <c:pt idx="0">
                  <c:v>42674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OP'!$W$3:$W$6</c:f>
            </c:numRef>
          </c:val>
          <c:extLst>
            <c:ext xmlns:c16="http://schemas.microsoft.com/office/drawing/2014/chart" uri="{C3380CC4-5D6E-409C-BE32-E72D297353CC}">
              <c16:uniqueId val="{00000015-651A-42E0-87C9-B98C667931DA}"/>
            </c:ext>
          </c:extLst>
        </c:ser>
        <c:ser>
          <c:idx val="22"/>
          <c:order val="22"/>
          <c:tx>
            <c:strRef>
              <c:f>'Resi-Nurs OP'!$X$2</c:f>
              <c:strCache>
                <c:ptCount val="1"/>
                <c:pt idx="0">
                  <c:v>42704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OP'!$X$3:$X$6</c:f>
            </c:numRef>
          </c:val>
          <c:extLst>
            <c:ext xmlns:c16="http://schemas.microsoft.com/office/drawing/2014/chart" uri="{C3380CC4-5D6E-409C-BE32-E72D297353CC}">
              <c16:uniqueId val="{00000016-651A-42E0-87C9-B98C667931DA}"/>
            </c:ext>
          </c:extLst>
        </c:ser>
        <c:ser>
          <c:idx val="23"/>
          <c:order val="23"/>
          <c:tx>
            <c:strRef>
              <c:f>'Resi-Nurs OP'!$Y$2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OP'!$Y$3:$Y$6</c:f>
              <c:numCache>
                <c:formatCode>General</c:formatCode>
                <c:ptCount val="4"/>
                <c:pt idx="0">
                  <c:v>483</c:v>
                </c:pt>
                <c:pt idx="1">
                  <c:v>882</c:v>
                </c:pt>
                <c:pt idx="2">
                  <c:v>440</c:v>
                </c:pt>
                <c:pt idx="3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51A-42E0-87C9-B98C667931DA}"/>
            </c:ext>
          </c:extLst>
        </c:ser>
        <c:ser>
          <c:idx val="24"/>
          <c:order val="24"/>
          <c:tx>
            <c:strRef>
              <c:f>'Resi-Nurs OP'!$Z$2</c:f>
              <c:strCache>
                <c:ptCount val="1"/>
                <c:pt idx="0">
                  <c:v>42766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OP'!$Z$3:$Z$6</c:f>
            </c:numRef>
          </c:val>
          <c:extLst>
            <c:ext xmlns:c16="http://schemas.microsoft.com/office/drawing/2014/chart" uri="{C3380CC4-5D6E-409C-BE32-E72D297353CC}">
              <c16:uniqueId val="{00000018-651A-42E0-87C9-B98C667931DA}"/>
            </c:ext>
          </c:extLst>
        </c:ser>
        <c:ser>
          <c:idx val="25"/>
          <c:order val="25"/>
          <c:tx>
            <c:strRef>
              <c:f>'Resi-Nurs OP'!$AA$2</c:f>
              <c:strCache>
                <c:ptCount val="1"/>
                <c:pt idx="0">
                  <c:v>42794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OP'!$AA$3:$AA$6</c:f>
            </c:numRef>
          </c:val>
          <c:extLst>
            <c:ext xmlns:c16="http://schemas.microsoft.com/office/drawing/2014/chart" uri="{C3380CC4-5D6E-409C-BE32-E72D297353CC}">
              <c16:uniqueId val="{00000019-651A-42E0-87C9-B98C667931DA}"/>
            </c:ext>
          </c:extLst>
        </c:ser>
        <c:ser>
          <c:idx val="26"/>
          <c:order val="26"/>
          <c:tx>
            <c:strRef>
              <c:f>'Resi-Nurs OP'!$AB$2</c:f>
              <c:strCache>
                <c:ptCount val="1"/>
                <c:pt idx="0">
                  <c:v>42825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OP'!$AB$3:$AB$6</c:f>
            </c:numRef>
          </c:val>
          <c:extLst>
            <c:ext xmlns:c16="http://schemas.microsoft.com/office/drawing/2014/chart" uri="{C3380CC4-5D6E-409C-BE32-E72D297353CC}">
              <c16:uniqueId val="{0000001A-651A-42E0-87C9-B98C667931DA}"/>
            </c:ext>
          </c:extLst>
        </c:ser>
        <c:ser>
          <c:idx val="27"/>
          <c:order val="27"/>
          <c:tx>
            <c:strRef>
              <c:f>'Resi-Nurs OP'!$AC$2</c:f>
              <c:strCache>
                <c:ptCount val="1"/>
                <c:pt idx="0">
                  <c:v>42855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OP'!$AC$3:$AC$6</c:f>
            </c:numRef>
          </c:val>
          <c:extLst>
            <c:ext xmlns:c16="http://schemas.microsoft.com/office/drawing/2014/chart" uri="{C3380CC4-5D6E-409C-BE32-E72D297353CC}">
              <c16:uniqueId val="{0000001B-651A-42E0-87C9-B98C667931DA}"/>
            </c:ext>
          </c:extLst>
        </c:ser>
        <c:ser>
          <c:idx val="28"/>
          <c:order val="28"/>
          <c:tx>
            <c:strRef>
              <c:f>'Resi-Nurs OP'!$AD$2</c:f>
              <c:strCache>
                <c:ptCount val="1"/>
                <c:pt idx="0">
                  <c:v>42886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OP'!$AD$3:$AD$6</c:f>
            </c:numRef>
          </c:val>
          <c:extLst>
            <c:ext xmlns:c16="http://schemas.microsoft.com/office/drawing/2014/chart" uri="{C3380CC4-5D6E-409C-BE32-E72D297353CC}">
              <c16:uniqueId val="{0000001C-651A-42E0-87C9-B98C667931DA}"/>
            </c:ext>
          </c:extLst>
        </c:ser>
        <c:ser>
          <c:idx val="29"/>
          <c:order val="29"/>
          <c:tx>
            <c:strRef>
              <c:f>'Resi-Nurs OP'!$AE$2</c:f>
              <c:strCache>
                <c:ptCount val="1"/>
                <c:pt idx="0">
                  <c:v>42916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OP'!$AE$3:$AE$6</c:f>
            </c:numRef>
          </c:val>
          <c:extLst>
            <c:ext xmlns:c16="http://schemas.microsoft.com/office/drawing/2014/chart" uri="{C3380CC4-5D6E-409C-BE32-E72D297353CC}">
              <c16:uniqueId val="{0000001D-651A-42E0-87C9-B98C667931DA}"/>
            </c:ext>
          </c:extLst>
        </c:ser>
        <c:ser>
          <c:idx val="30"/>
          <c:order val="30"/>
          <c:tx>
            <c:strRef>
              <c:f>'Resi-Nurs OP'!$AF$2</c:f>
              <c:strCache>
                <c:ptCount val="1"/>
                <c:pt idx="0">
                  <c:v>42947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OP'!$AF$3:$AF$6</c:f>
            </c:numRef>
          </c:val>
          <c:extLst>
            <c:ext xmlns:c16="http://schemas.microsoft.com/office/drawing/2014/chart" uri="{C3380CC4-5D6E-409C-BE32-E72D297353CC}">
              <c16:uniqueId val="{0000001E-651A-42E0-87C9-B98C667931DA}"/>
            </c:ext>
          </c:extLst>
        </c:ser>
        <c:ser>
          <c:idx val="31"/>
          <c:order val="31"/>
          <c:tx>
            <c:strRef>
              <c:f>'Resi-Nurs OP'!$AG$2</c:f>
              <c:strCache>
                <c:ptCount val="1"/>
                <c:pt idx="0">
                  <c:v>42978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OP'!$AG$3:$AG$6</c:f>
            </c:numRef>
          </c:val>
          <c:extLst>
            <c:ext xmlns:c16="http://schemas.microsoft.com/office/drawing/2014/chart" uri="{C3380CC4-5D6E-409C-BE32-E72D297353CC}">
              <c16:uniqueId val="{0000001F-651A-42E0-87C9-B98C667931DA}"/>
            </c:ext>
          </c:extLst>
        </c:ser>
        <c:ser>
          <c:idx val="32"/>
          <c:order val="32"/>
          <c:tx>
            <c:strRef>
              <c:f>'Resi-Nurs OP'!$AH$2</c:f>
              <c:strCache>
                <c:ptCount val="1"/>
                <c:pt idx="0">
                  <c:v>43008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OP'!$AH$3:$AH$6</c:f>
            </c:numRef>
          </c:val>
          <c:extLst>
            <c:ext xmlns:c16="http://schemas.microsoft.com/office/drawing/2014/chart" uri="{C3380CC4-5D6E-409C-BE32-E72D297353CC}">
              <c16:uniqueId val="{00000020-651A-42E0-87C9-B98C667931DA}"/>
            </c:ext>
          </c:extLst>
        </c:ser>
        <c:ser>
          <c:idx val="33"/>
          <c:order val="33"/>
          <c:tx>
            <c:strRef>
              <c:f>'Resi-Nurs OP'!$AI$2</c:f>
              <c:strCache>
                <c:ptCount val="1"/>
                <c:pt idx="0">
                  <c:v>43039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OP'!$AI$3:$AI$6</c:f>
            </c:numRef>
          </c:val>
          <c:extLst>
            <c:ext xmlns:c16="http://schemas.microsoft.com/office/drawing/2014/chart" uri="{C3380CC4-5D6E-409C-BE32-E72D297353CC}">
              <c16:uniqueId val="{00000021-651A-42E0-87C9-B98C667931DA}"/>
            </c:ext>
          </c:extLst>
        </c:ser>
        <c:ser>
          <c:idx val="34"/>
          <c:order val="34"/>
          <c:tx>
            <c:strRef>
              <c:f>'Resi-Nurs OP'!$AJ$2</c:f>
              <c:strCache>
                <c:ptCount val="1"/>
                <c:pt idx="0">
                  <c:v>43069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OP'!$AJ$3:$AJ$6</c:f>
            </c:numRef>
          </c:val>
          <c:extLst>
            <c:ext xmlns:c16="http://schemas.microsoft.com/office/drawing/2014/chart" uri="{C3380CC4-5D6E-409C-BE32-E72D297353CC}">
              <c16:uniqueId val="{00000022-651A-42E0-87C9-B98C667931DA}"/>
            </c:ext>
          </c:extLst>
        </c:ser>
        <c:ser>
          <c:idx val="35"/>
          <c:order val="35"/>
          <c:tx>
            <c:strRef>
              <c:f>'Resi-Nurs OP'!$AK$2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OP'!$AK$3:$AK$6</c:f>
              <c:numCache>
                <c:formatCode>General</c:formatCode>
                <c:ptCount val="4"/>
                <c:pt idx="0">
                  <c:v>466</c:v>
                </c:pt>
                <c:pt idx="1">
                  <c:v>844</c:v>
                </c:pt>
                <c:pt idx="2">
                  <c:v>403</c:v>
                </c:pt>
                <c:pt idx="3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51A-42E0-87C9-B98C667931DA}"/>
            </c:ext>
          </c:extLst>
        </c:ser>
        <c:ser>
          <c:idx val="36"/>
          <c:order val="36"/>
          <c:tx>
            <c:strRef>
              <c:f>'Resi-Nurs OP'!$AL$2</c:f>
              <c:strCache>
                <c:ptCount val="1"/>
                <c:pt idx="0">
                  <c:v>43131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OP'!$AL$3:$AL$6</c:f>
            </c:numRef>
          </c:val>
          <c:extLst>
            <c:ext xmlns:c16="http://schemas.microsoft.com/office/drawing/2014/chart" uri="{C3380CC4-5D6E-409C-BE32-E72D297353CC}">
              <c16:uniqueId val="{00000024-651A-42E0-87C9-B98C667931DA}"/>
            </c:ext>
          </c:extLst>
        </c:ser>
        <c:ser>
          <c:idx val="37"/>
          <c:order val="37"/>
          <c:tx>
            <c:strRef>
              <c:f>'Resi-Nurs OP'!$AM$2</c:f>
              <c:strCache>
                <c:ptCount val="1"/>
                <c:pt idx="0">
                  <c:v>43159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OP'!$AM$3:$AM$6</c:f>
            </c:numRef>
          </c:val>
          <c:extLst>
            <c:ext xmlns:c16="http://schemas.microsoft.com/office/drawing/2014/chart" uri="{C3380CC4-5D6E-409C-BE32-E72D297353CC}">
              <c16:uniqueId val="{00000025-651A-42E0-87C9-B98C667931DA}"/>
            </c:ext>
          </c:extLst>
        </c:ser>
        <c:ser>
          <c:idx val="38"/>
          <c:order val="38"/>
          <c:tx>
            <c:strRef>
              <c:f>'Resi-Nurs OP'!$AN$2</c:f>
              <c:strCache>
                <c:ptCount val="1"/>
                <c:pt idx="0">
                  <c:v>43190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OP'!$AN$3:$AN$6</c:f>
            </c:numRef>
          </c:val>
          <c:extLst>
            <c:ext xmlns:c16="http://schemas.microsoft.com/office/drawing/2014/chart" uri="{C3380CC4-5D6E-409C-BE32-E72D297353CC}">
              <c16:uniqueId val="{00000026-651A-42E0-87C9-B98C667931DA}"/>
            </c:ext>
          </c:extLst>
        </c:ser>
        <c:ser>
          <c:idx val="39"/>
          <c:order val="39"/>
          <c:tx>
            <c:strRef>
              <c:f>'Resi-Nurs OP'!$AO$2</c:f>
              <c:strCache>
                <c:ptCount val="1"/>
                <c:pt idx="0">
                  <c:v>43220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OP'!$AO$3:$AO$6</c:f>
            </c:numRef>
          </c:val>
          <c:extLst>
            <c:ext xmlns:c16="http://schemas.microsoft.com/office/drawing/2014/chart" uri="{C3380CC4-5D6E-409C-BE32-E72D297353CC}">
              <c16:uniqueId val="{00000027-651A-42E0-87C9-B98C667931DA}"/>
            </c:ext>
          </c:extLst>
        </c:ser>
        <c:ser>
          <c:idx val="40"/>
          <c:order val="40"/>
          <c:tx>
            <c:strRef>
              <c:f>'Resi-Nurs OP'!$AP$2</c:f>
              <c:strCache>
                <c:ptCount val="1"/>
                <c:pt idx="0">
                  <c:v>43251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OP'!$AP$3:$AP$6</c:f>
            </c:numRef>
          </c:val>
          <c:extLst>
            <c:ext xmlns:c16="http://schemas.microsoft.com/office/drawing/2014/chart" uri="{C3380CC4-5D6E-409C-BE32-E72D297353CC}">
              <c16:uniqueId val="{00000028-651A-42E0-87C9-B98C667931DA}"/>
            </c:ext>
          </c:extLst>
        </c:ser>
        <c:ser>
          <c:idx val="41"/>
          <c:order val="41"/>
          <c:tx>
            <c:strRef>
              <c:f>'Resi-Nurs OP'!$AQ$2</c:f>
              <c:strCache>
                <c:ptCount val="1"/>
                <c:pt idx="0">
                  <c:v>43281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OP'!$AQ$3:$AQ$6</c:f>
            </c:numRef>
          </c:val>
          <c:extLst>
            <c:ext xmlns:c16="http://schemas.microsoft.com/office/drawing/2014/chart" uri="{C3380CC4-5D6E-409C-BE32-E72D297353CC}">
              <c16:uniqueId val="{00000029-651A-42E0-87C9-B98C667931DA}"/>
            </c:ext>
          </c:extLst>
        </c:ser>
        <c:ser>
          <c:idx val="42"/>
          <c:order val="42"/>
          <c:tx>
            <c:strRef>
              <c:f>'Resi-Nurs OP'!$AR$2</c:f>
              <c:strCache>
                <c:ptCount val="1"/>
                <c:pt idx="0">
                  <c:v>43312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OP'!$AR$3:$AR$6</c:f>
            </c:numRef>
          </c:val>
          <c:extLst>
            <c:ext xmlns:c16="http://schemas.microsoft.com/office/drawing/2014/chart" uri="{C3380CC4-5D6E-409C-BE32-E72D297353CC}">
              <c16:uniqueId val="{0000002A-651A-42E0-87C9-B98C667931DA}"/>
            </c:ext>
          </c:extLst>
        </c:ser>
        <c:ser>
          <c:idx val="43"/>
          <c:order val="43"/>
          <c:tx>
            <c:strRef>
              <c:f>'Resi-Nurs OP'!$AS$2</c:f>
              <c:strCache>
                <c:ptCount val="1"/>
                <c:pt idx="0">
                  <c:v>43343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OP'!$AS$3:$AS$6</c:f>
            </c:numRef>
          </c:val>
          <c:extLst>
            <c:ext xmlns:c16="http://schemas.microsoft.com/office/drawing/2014/chart" uri="{C3380CC4-5D6E-409C-BE32-E72D297353CC}">
              <c16:uniqueId val="{0000002B-651A-42E0-87C9-B98C667931DA}"/>
            </c:ext>
          </c:extLst>
        </c:ser>
        <c:ser>
          <c:idx val="44"/>
          <c:order val="44"/>
          <c:tx>
            <c:strRef>
              <c:f>'Resi-Nurs OP'!$AT$2</c:f>
              <c:strCache>
                <c:ptCount val="1"/>
                <c:pt idx="0">
                  <c:v>43373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OP'!$AT$3:$AT$6</c:f>
            </c:numRef>
          </c:val>
          <c:extLst>
            <c:ext xmlns:c16="http://schemas.microsoft.com/office/drawing/2014/chart" uri="{C3380CC4-5D6E-409C-BE32-E72D297353CC}">
              <c16:uniqueId val="{0000002C-651A-42E0-87C9-B98C667931DA}"/>
            </c:ext>
          </c:extLst>
        </c:ser>
        <c:ser>
          <c:idx val="45"/>
          <c:order val="45"/>
          <c:tx>
            <c:strRef>
              <c:f>'Resi-Nurs OP'!$AU$2</c:f>
              <c:strCache>
                <c:ptCount val="1"/>
                <c:pt idx="0">
                  <c:v>43404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OP'!$AU$3:$AU$6</c:f>
            </c:numRef>
          </c:val>
          <c:extLst>
            <c:ext xmlns:c16="http://schemas.microsoft.com/office/drawing/2014/chart" uri="{C3380CC4-5D6E-409C-BE32-E72D297353CC}">
              <c16:uniqueId val="{0000002D-651A-42E0-87C9-B98C667931DA}"/>
            </c:ext>
          </c:extLst>
        </c:ser>
        <c:ser>
          <c:idx val="46"/>
          <c:order val="46"/>
          <c:tx>
            <c:strRef>
              <c:f>'Resi-Nurs OP'!$AV$2</c:f>
              <c:strCache>
                <c:ptCount val="1"/>
                <c:pt idx="0">
                  <c:v>43434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OP'!$AV$3:$AV$6</c:f>
            </c:numRef>
          </c:val>
          <c:extLst>
            <c:ext xmlns:c16="http://schemas.microsoft.com/office/drawing/2014/chart" uri="{C3380CC4-5D6E-409C-BE32-E72D297353CC}">
              <c16:uniqueId val="{0000002E-651A-42E0-87C9-B98C667931DA}"/>
            </c:ext>
          </c:extLst>
        </c:ser>
        <c:ser>
          <c:idx val="47"/>
          <c:order val="47"/>
          <c:tx>
            <c:strRef>
              <c:f>'Resi-Nurs OP'!$AW$2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OP'!$AW$3:$AW$6</c:f>
              <c:numCache>
                <c:formatCode>General</c:formatCode>
                <c:ptCount val="4"/>
                <c:pt idx="0">
                  <c:v>457</c:v>
                </c:pt>
                <c:pt idx="1">
                  <c:v>807</c:v>
                </c:pt>
                <c:pt idx="2">
                  <c:v>398</c:v>
                </c:pt>
                <c:pt idx="3">
                  <c:v>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651A-42E0-87C9-B98C66793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697536"/>
        <c:axId val="371696880"/>
        <c:axId val="0"/>
      </c:bar3DChart>
      <c:catAx>
        <c:axId val="37169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96880"/>
        <c:crosses val="autoZero"/>
        <c:auto val="1"/>
        <c:lblAlgn val="ctr"/>
        <c:lblOffset val="100"/>
        <c:noMultiLvlLbl val="0"/>
      </c:catAx>
      <c:valAx>
        <c:axId val="37169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69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Nursing Care Homes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'Resi-Nurs OP'!$B$10</c:f>
              <c:strCache>
                <c:ptCount val="1"/>
                <c:pt idx="0">
                  <c:v>Jan-15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OP'!$B$11:$B$14</c:f>
            </c:numRef>
          </c:val>
          <c:extLst>
            <c:ext xmlns:c16="http://schemas.microsoft.com/office/drawing/2014/chart" uri="{C3380CC4-5D6E-409C-BE32-E72D297353CC}">
              <c16:uniqueId val="{00000000-E055-4029-A44E-451573CAE859}"/>
            </c:ext>
          </c:extLst>
        </c:ser>
        <c:ser>
          <c:idx val="1"/>
          <c:order val="1"/>
          <c:tx>
            <c:strRef>
              <c:f>'Resi-Nurs OP'!$C$10</c:f>
              <c:strCache>
                <c:ptCount val="1"/>
                <c:pt idx="0">
                  <c:v>Feb-15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OP'!$C$11:$C$14</c:f>
            </c:numRef>
          </c:val>
          <c:extLst>
            <c:ext xmlns:c16="http://schemas.microsoft.com/office/drawing/2014/chart" uri="{C3380CC4-5D6E-409C-BE32-E72D297353CC}">
              <c16:uniqueId val="{00000001-E055-4029-A44E-451573CAE859}"/>
            </c:ext>
          </c:extLst>
        </c:ser>
        <c:ser>
          <c:idx val="2"/>
          <c:order val="2"/>
          <c:tx>
            <c:strRef>
              <c:f>'Resi-Nurs OP'!$D$10</c:f>
              <c:strCache>
                <c:ptCount val="1"/>
                <c:pt idx="0">
                  <c:v>Mar-15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OP'!$D$11:$D$14</c:f>
            </c:numRef>
          </c:val>
          <c:extLst>
            <c:ext xmlns:c16="http://schemas.microsoft.com/office/drawing/2014/chart" uri="{C3380CC4-5D6E-409C-BE32-E72D297353CC}">
              <c16:uniqueId val="{00000002-E055-4029-A44E-451573CAE859}"/>
            </c:ext>
          </c:extLst>
        </c:ser>
        <c:ser>
          <c:idx val="3"/>
          <c:order val="3"/>
          <c:tx>
            <c:strRef>
              <c:f>'Resi-Nurs OP'!$E$10</c:f>
              <c:strCache>
                <c:ptCount val="1"/>
                <c:pt idx="0">
                  <c:v>Apr-15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OP'!$E$11:$E$14</c:f>
            </c:numRef>
          </c:val>
          <c:extLst>
            <c:ext xmlns:c16="http://schemas.microsoft.com/office/drawing/2014/chart" uri="{C3380CC4-5D6E-409C-BE32-E72D297353CC}">
              <c16:uniqueId val="{00000003-E055-4029-A44E-451573CAE859}"/>
            </c:ext>
          </c:extLst>
        </c:ser>
        <c:ser>
          <c:idx val="4"/>
          <c:order val="4"/>
          <c:tx>
            <c:strRef>
              <c:f>'Resi-Nurs OP'!$F$10</c:f>
              <c:strCache>
                <c:ptCount val="1"/>
                <c:pt idx="0">
                  <c:v>May-15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OP'!$F$11:$F$14</c:f>
            </c:numRef>
          </c:val>
          <c:extLst>
            <c:ext xmlns:c16="http://schemas.microsoft.com/office/drawing/2014/chart" uri="{C3380CC4-5D6E-409C-BE32-E72D297353CC}">
              <c16:uniqueId val="{00000004-E055-4029-A44E-451573CAE859}"/>
            </c:ext>
          </c:extLst>
        </c:ser>
        <c:ser>
          <c:idx val="5"/>
          <c:order val="5"/>
          <c:tx>
            <c:strRef>
              <c:f>'Resi-Nurs OP'!$G$10</c:f>
              <c:strCache>
                <c:ptCount val="1"/>
                <c:pt idx="0">
                  <c:v>Jun-15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OP'!$G$11:$G$14</c:f>
            </c:numRef>
          </c:val>
          <c:extLst>
            <c:ext xmlns:c16="http://schemas.microsoft.com/office/drawing/2014/chart" uri="{C3380CC4-5D6E-409C-BE32-E72D297353CC}">
              <c16:uniqueId val="{00000005-E055-4029-A44E-451573CAE859}"/>
            </c:ext>
          </c:extLst>
        </c:ser>
        <c:ser>
          <c:idx val="6"/>
          <c:order val="6"/>
          <c:tx>
            <c:strRef>
              <c:f>'Resi-Nurs OP'!$H$10</c:f>
              <c:strCache>
                <c:ptCount val="1"/>
                <c:pt idx="0">
                  <c:v>Jul-15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OP'!$H$11:$H$14</c:f>
            </c:numRef>
          </c:val>
          <c:extLst>
            <c:ext xmlns:c16="http://schemas.microsoft.com/office/drawing/2014/chart" uri="{C3380CC4-5D6E-409C-BE32-E72D297353CC}">
              <c16:uniqueId val="{00000006-E055-4029-A44E-451573CAE859}"/>
            </c:ext>
          </c:extLst>
        </c:ser>
        <c:ser>
          <c:idx val="7"/>
          <c:order val="7"/>
          <c:tx>
            <c:strRef>
              <c:f>'Resi-Nurs OP'!$I$10</c:f>
              <c:strCache>
                <c:ptCount val="1"/>
                <c:pt idx="0">
                  <c:v>Aug-15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OP'!$I$11:$I$14</c:f>
            </c:numRef>
          </c:val>
          <c:extLst>
            <c:ext xmlns:c16="http://schemas.microsoft.com/office/drawing/2014/chart" uri="{C3380CC4-5D6E-409C-BE32-E72D297353CC}">
              <c16:uniqueId val="{00000007-E055-4029-A44E-451573CAE859}"/>
            </c:ext>
          </c:extLst>
        </c:ser>
        <c:ser>
          <c:idx val="8"/>
          <c:order val="8"/>
          <c:tx>
            <c:strRef>
              <c:f>'Resi-Nurs OP'!$J$10</c:f>
              <c:strCache>
                <c:ptCount val="1"/>
                <c:pt idx="0">
                  <c:v>Sep-15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OP'!$J$11:$J$14</c:f>
            </c:numRef>
          </c:val>
          <c:extLst>
            <c:ext xmlns:c16="http://schemas.microsoft.com/office/drawing/2014/chart" uri="{C3380CC4-5D6E-409C-BE32-E72D297353CC}">
              <c16:uniqueId val="{00000008-E055-4029-A44E-451573CAE859}"/>
            </c:ext>
          </c:extLst>
        </c:ser>
        <c:ser>
          <c:idx val="9"/>
          <c:order val="9"/>
          <c:tx>
            <c:strRef>
              <c:f>'Resi-Nurs OP'!$K$10</c:f>
              <c:strCache>
                <c:ptCount val="1"/>
                <c:pt idx="0">
                  <c:v>Oct-15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OP'!$K$11:$K$14</c:f>
            </c:numRef>
          </c:val>
          <c:extLst>
            <c:ext xmlns:c16="http://schemas.microsoft.com/office/drawing/2014/chart" uri="{C3380CC4-5D6E-409C-BE32-E72D297353CC}">
              <c16:uniqueId val="{00000009-E055-4029-A44E-451573CAE859}"/>
            </c:ext>
          </c:extLst>
        </c:ser>
        <c:ser>
          <c:idx val="10"/>
          <c:order val="10"/>
          <c:tx>
            <c:strRef>
              <c:f>'Resi-Nurs OP'!$L$10</c:f>
              <c:strCache>
                <c:ptCount val="1"/>
                <c:pt idx="0">
                  <c:v>Nov-15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OP'!$L$11:$L$14</c:f>
            </c:numRef>
          </c:val>
          <c:extLst>
            <c:ext xmlns:c16="http://schemas.microsoft.com/office/drawing/2014/chart" uri="{C3380CC4-5D6E-409C-BE32-E72D297353CC}">
              <c16:uniqueId val="{0000000A-E055-4029-A44E-451573CAE859}"/>
            </c:ext>
          </c:extLst>
        </c:ser>
        <c:ser>
          <c:idx val="11"/>
          <c:order val="11"/>
          <c:tx>
            <c:strRef>
              <c:f>'Resi-Nurs OP'!$M$10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OP'!$M$11:$M$14</c:f>
              <c:numCache>
                <c:formatCode>General</c:formatCode>
                <c:ptCount val="4"/>
                <c:pt idx="0">
                  <c:v>259</c:v>
                </c:pt>
                <c:pt idx="1">
                  <c:v>242</c:v>
                </c:pt>
                <c:pt idx="2">
                  <c:v>269</c:v>
                </c:pt>
                <c:pt idx="3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55-4029-A44E-451573CAE859}"/>
            </c:ext>
          </c:extLst>
        </c:ser>
        <c:ser>
          <c:idx val="12"/>
          <c:order val="12"/>
          <c:tx>
            <c:strRef>
              <c:f>'Resi-Nurs OP'!$N$10</c:f>
              <c:strCache>
                <c:ptCount val="1"/>
                <c:pt idx="0">
                  <c:v>42400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OP'!$N$11:$N$14</c:f>
            </c:numRef>
          </c:val>
          <c:extLst>
            <c:ext xmlns:c16="http://schemas.microsoft.com/office/drawing/2014/chart" uri="{C3380CC4-5D6E-409C-BE32-E72D297353CC}">
              <c16:uniqueId val="{0000000C-E055-4029-A44E-451573CAE859}"/>
            </c:ext>
          </c:extLst>
        </c:ser>
        <c:ser>
          <c:idx val="13"/>
          <c:order val="13"/>
          <c:tx>
            <c:strRef>
              <c:f>'Resi-Nurs OP'!$O$10</c:f>
              <c:strCache>
                <c:ptCount val="1"/>
                <c:pt idx="0">
                  <c:v>42429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OP'!$O$11:$O$14</c:f>
            </c:numRef>
          </c:val>
          <c:extLst>
            <c:ext xmlns:c16="http://schemas.microsoft.com/office/drawing/2014/chart" uri="{C3380CC4-5D6E-409C-BE32-E72D297353CC}">
              <c16:uniqueId val="{0000000D-E055-4029-A44E-451573CAE859}"/>
            </c:ext>
          </c:extLst>
        </c:ser>
        <c:ser>
          <c:idx val="14"/>
          <c:order val="14"/>
          <c:tx>
            <c:strRef>
              <c:f>'Resi-Nurs OP'!$P$10</c:f>
              <c:strCache>
                <c:ptCount val="1"/>
                <c:pt idx="0">
                  <c:v>42460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OP'!$P$11:$P$14</c:f>
            </c:numRef>
          </c:val>
          <c:extLst>
            <c:ext xmlns:c16="http://schemas.microsoft.com/office/drawing/2014/chart" uri="{C3380CC4-5D6E-409C-BE32-E72D297353CC}">
              <c16:uniqueId val="{0000000E-E055-4029-A44E-451573CAE859}"/>
            </c:ext>
          </c:extLst>
        </c:ser>
        <c:ser>
          <c:idx val="15"/>
          <c:order val="15"/>
          <c:tx>
            <c:strRef>
              <c:f>'Resi-Nurs OP'!$Q$10</c:f>
              <c:strCache>
                <c:ptCount val="1"/>
                <c:pt idx="0">
                  <c:v>42490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OP'!$Q$11:$Q$14</c:f>
            </c:numRef>
          </c:val>
          <c:extLst>
            <c:ext xmlns:c16="http://schemas.microsoft.com/office/drawing/2014/chart" uri="{C3380CC4-5D6E-409C-BE32-E72D297353CC}">
              <c16:uniqueId val="{0000000F-E055-4029-A44E-451573CAE859}"/>
            </c:ext>
          </c:extLst>
        </c:ser>
        <c:ser>
          <c:idx val="16"/>
          <c:order val="16"/>
          <c:tx>
            <c:strRef>
              <c:f>'Resi-Nurs OP'!$R$10</c:f>
              <c:strCache>
                <c:ptCount val="1"/>
                <c:pt idx="0">
                  <c:v>42521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OP'!$R$11:$R$14</c:f>
            </c:numRef>
          </c:val>
          <c:extLst>
            <c:ext xmlns:c16="http://schemas.microsoft.com/office/drawing/2014/chart" uri="{C3380CC4-5D6E-409C-BE32-E72D297353CC}">
              <c16:uniqueId val="{00000010-E055-4029-A44E-451573CAE859}"/>
            </c:ext>
          </c:extLst>
        </c:ser>
        <c:ser>
          <c:idx val="17"/>
          <c:order val="17"/>
          <c:tx>
            <c:strRef>
              <c:f>'Resi-Nurs OP'!$S$10</c:f>
              <c:strCache>
                <c:ptCount val="1"/>
                <c:pt idx="0">
                  <c:v>42551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OP'!$S$11:$S$14</c:f>
            </c:numRef>
          </c:val>
          <c:extLst>
            <c:ext xmlns:c16="http://schemas.microsoft.com/office/drawing/2014/chart" uri="{C3380CC4-5D6E-409C-BE32-E72D297353CC}">
              <c16:uniqueId val="{00000011-E055-4029-A44E-451573CAE859}"/>
            </c:ext>
          </c:extLst>
        </c:ser>
        <c:ser>
          <c:idx val="18"/>
          <c:order val="18"/>
          <c:tx>
            <c:strRef>
              <c:f>'Resi-Nurs OP'!$T$10</c:f>
              <c:strCache>
                <c:ptCount val="1"/>
                <c:pt idx="0">
                  <c:v>42582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OP'!$T$11:$T$14</c:f>
            </c:numRef>
          </c:val>
          <c:extLst>
            <c:ext xmlns:c16="http://schemas.microsoft.com/office/drawing/2014/chart" uri="{C3380CC4-5D6E-409C-BE32-E72D297353CC}">
              <c16:uniqueId val="{00000012-E055-4029-A44E-451573CAE859}"/>
            </c:ext>
          </c:extLst>
        </c:ser>
        <c:ser>
          <c:idx val="19"/>
          <c:order val="19"/>
          <c:tx>
            <c:strRef>
              <c:f>'Resi-Nurs OP'!$U$10</c:f>
              <c:strCache>
                <c:ptCount val="1"/>
                <c:pt idx="0">
                  <c:v>42613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OP'!$U$11:$U$14</c:f>
            </c:numRef>
          </c:val>
          <c:extLst>
            <c:ext xmlns:c16="http://schemas.microsoft.com/office/drawing/2014/chart" uri="{C3380CC4-5D6E-409C-BE32-E72D297353CC}">
              <c16:uniqueId val="{00000013-E055-4029-A44E-451573CAE859}"/>
            </c:ext>
          </c:extLst>
        </c:ser>
        <c:ser>
          <c:idx val="20"/>
          <c:order val="20"/>
          <c:tx>
            <c:strRef>
              <c:f>'Resi-Nurs OP'!$V$10</c:f>
              <c:strCache>
                <c:ptCount val="1"/>
                <c:pt idx="0">
                  <c:v>42643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OP'!$V$11:$V$14</c:f>
            </c:numRef>
          </c:val>
          <c:extLst>
            <c:ext xmlns:c16="http://schemas.microsoft.com/office/drawing/2014/chart" uri="{C3380CC4-5D6E-409C-BE32-E72D297353CC}">
              <c16:uniqueId val="{00000014-E055-4029-A44E-451573CAE859}"/>
            </c:ext>
          </c:extLst>
        </c:ser>
        <c:ser>
          <c:idx val="21"/>
          <c:order val="21"/>
          <c:tx>
            <c:strRef>
              <c:f>'Resi-Nurs OP'!$W$10</c:f>
              <c:strCache>
                <c:ptCount val="1"/>
                <c:pt idx="0">
                  <c:v>42674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OP'!$W$11:$W$14</c:f>
            </c:numRef>
          </c:val>
          <c:extLst>
            <c:ext xmlns:c16="http://schemas.microsoft.com/office/drawing/2014/chart" uri="{C3380CC4-5D6E-409C-BE32-E72D297353CC}">
              <c16:uniqueId val="{00000015-E055-4029-A44E-451573CAE859}"/>
            </c:ext>
          </c:extLst>
        </c:ser>
        <c:ser>
          <c:idx val="22"/>
          <c:order val="22"/>
          <c:tx>
            <c:strRef>
              <c:f>'Resi-Nurs OP'!$X$10</c:f>
              <c:strCache>
                <c:ptCount val="1"/>
                <c:pt idx="0">
                  <c:v>42704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OP'!$X$11:$X$14</c:f>
            </c:numRef>
          </c:val>
          <c:extLst>
            <c:ext xmlns:c16="http://schemas.microsoft.com/office/drawing/2014/chart" uri="{C3380CC4-5D6E-409C-BE32-E72D297353CC}">
              <c16:uniqueId val="{00000016-E055-4029-A44E-451573CAE859}"/>
            </c:ext>
          </c:extLst>
        </c:ser>
        <c:ser>
          <c:idx val="23"/>
          <c:order val="23"/>
          <c:tx>
            <c:strRef>
              <c:f>'Resi-Nurs OP'!$Y$10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OP'!$Y$11:$Y$14</c:f>
              <c:numCache>
                <c:formatCode>General</c:formatCode>
                <c:ptCount val="4"/>
                <c:pt idx="0">
                  <c:v>224</c:v>
                </c:pt>
                <c:pt idx="1">
                  <c:v>218</c:v>
                </c:pt>
                <c:pt idx="2">
                  <c:v>248</c:v>
                </c:pt>
                <c:pt idx="3">
                  <c:v>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055-4029-A44E-451573CAE859}"/>
            </c:ext>
          </c:extLst>
        </c:ser>
        <c:ser>
          <c:idx val="24"/>
          <c:order val="24"/>
          <c:tx>
            <c:strRef>
              <c:f>'Resi-Nurs OP'!$Z$10</c:f>
              <c:strCache>
                <c:ptCount val="1"/>
                <c:pt idx="0">
                  <c:v>42766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OP'!$Z$11:$Z$14</c:f>
            </c:numRef>
          </c:val>
          <c:extLst>
            <c:ext xmlns:c16="http://schemas.microsoft.com/office/drawing/2014/chart" uri="{C3380CC4-5D6E-409C-BE32-E72D297353CC}">
              <c16:uniqueId val="{00000018-E055-4029-A44E-451573CAE859}"/>
            </c:ext>
          </c:extLst>
        </c:ser>
        <c:ser>
          <c:idx val="25"/>
          <c:order val="25"/>
          <c:tx>
            <c:strRef>
              <c:f>'Resi-Nurs OP'!$AA$10</c:f>
              <c:strCache>
                <c:ptCount val="1"/>
                <c:pt idx="0">
                  <c:v>42794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OP'!$AA$11:$AA$14</c:f>
            </c:numRef>
          </c:val>
          <c:extLst>
            <c:ext xmlns:c16="http://schemas.microsoft.com/office/drawing/2014/chart" uri="{C3380CC4-5D6E-409C-BE32-E72D297353CC}">
              <c16:uniqueId val="{00000019-E055-4029-A44E-451573CAE859}"/>
            </c:ext>
          </c:extLst>
        </c:ser>
        <c:ser>
          <c:idx val="26"/>
          <c:order val="26"/>
          <c:tx>
            <c:strRef>
              <c:f>'Resi-Nurs OP'!$AB$10</c:f>
              <c:strCache>
                <c:ptCount val="1"/>
                <c:pt idx="0">
                  <c:v>42825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OP'!$AB$11:$AB$14</c:f>
            </c:numRef>
          </c:val>
          <c:extLst>
            <c:ext xmlns:c16="http://schemas.microsoft.com/office/drawing/2014/chart" uri="{C3380CC4-5D6E-409C-BE32-E72D297353CC}">
              <c16:uniqueId val="{0000001A-E055-4029-A44E-451573CAE859}"/>
            </c:ext>
          </c:extLst>
        </c:ser>
        <c:ser>
          <c:idx val="27"/>
          <c:order val="27"/>
          <c:tx>
            <c:strRef>
              <c:f>'Resi-Nurs OP'!$AC$10</c:f>
              <c:strCache>
                <c:ptCount val="1"/>
                <c:pt idx="0">
                  <c:v>42855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OP'!$AC$11:$AC$14</c:f>
            </c:numRef>
          </c:val>
          <c:extLst>
            <c:ext xmlns:c16="http://schemas.microsoft.com/office/drawing/2014/chart" uri="{C3380CC4-5D6E-409C-BE32-E72D297353CC}">
              <c16:uniqueId val="{0000001B-E055-4029-A44E-451573CAE859}"/>
            </c:ext>
          </c:extLst>
        </c:ser>
        <c:ser>
          <c:idx val="28"/>
          <c:order val="28"/>
          <c:tx>
            <c:strRef>
              <c:f>'Resi-Nurs OP'!$AD$10</c:f>
              <c:strCache>
                <c:ptCount val="1"/>
                <c:pt idx="0">
                  <c:v>42886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OP'!$AD$11:$AD$14</c:f>
            </c:numRef>
          </c:val>
          <c:extLst>
            <c:ext xmlns:c16="http://schemas.microsoft.com/office/drawing/2014/chart" uri="{C3380CC4-5D6E-409C-BE32-E72D297353CC}">
              <c16:uniqueId val="{0000001C-E055-4029-A44E-451573CAE859}"/>
            </c:ext>
          </c:extLst>
        </c:ser>
        <c:ser>
          <c:idx val="29"/>
          <c:order val="29"/>
          <c:tx>
            <c:strRef>
              <c:f>'Resi-Nurs OP'!$AE$10</c:f>
              <c:strCache>
                <c:ptCount val="1"/>
                <c:pt idx="0">
                  <c:v>42916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OP'!$AE$11:$AE$14</c:f>
            </c:numRef>
          </c:val>
          <c:extLst>
            <c:ext xmlns:c16="http://schemas.microsoft.com/office/drawing/2014/chart" uri="{C3380CC4-5D6E-409C-BE32-E72D297353CC}">
              <c16:uniqueId val="{0000001D-E055-4029-A44E-451573CAE859}"/>
            </c:ext>
          </c:extLst>
        </c:ser>
        <c:ser>
          <c:idx val="30"/>
          <c:order val="30"/>
          <c:tx>
            <c:strRef>
              <c:f>'Resi-Nurs OP'!$AF$10</c:f>
              <c:strCache>
                <c:ptCount val="1"/>
                <c:pt idx="0">
                  <c:v>42947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OP'!$AF$11:$AF$14</c:f>
            </c:numRef>
          </c:val>
          <c:extLst>
            <c:ext xmlns:c16="http://schemas.microsoft.com/office/drawing/2014/chart" uri="{C3380CC4-5D6E-409C-BE32-E72D297353CC}">
              <c16:uniqueId val="{0000001E-E055-4029-A44E-451573CAE859}"/>
            </c:ext>
          </c:extLst>
        </c:ser>
        <c:ser>
          <c:idx val="31"/>
          <c:order val="31"/>
          <c:tx>
            <c:strRef>
              <c:f>'Resi-Nurs OP'!$AG$10</c:f>
              <c:strCache>
                <c:ptCount val="1"/>
                <c:pt idx="0">
                  <c:v>42978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OP'!$AG$11:$AG$14</c:f>
            </c:numRef>
          </c:val>
          <c:extLst>
            <c:ext xmlns:c16="http://schemas.microsoft.com/office/drawing/2014/chart" uri="{C3380CC4-5D6E-409C-BE32-E72D297353CC}">
              <c16:uniqueId val="{0000001F-E055-4029-A44E-451573CAE859}"/>
            </c:ext>
          </c:extLst>
        </c:ser>
        <c:ser>
          <c:idx val="32"/>
          <c:order val="32"/>
          <c:tx>
            <c:strRef>
              <c:f>'Resi-Nurs OP'!$AH$10</c:f>
              <c:strCache>
                <c:ptCount val="1"/>
                <c:pt idx="0">
                  <c:v>43008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OP'!$AH$11:$AH$14</c:f>
            </c:numRef>
          </c:val>
          <c:extLst>
            <c:ext xmlns:c16="http://schemas.microsoft.com/office/drawing/2014/chart" uri="{C3380CC4-5D6E-409C-BE32-E72D297353CC}">
              <c16:uniqueId val="{00000020-E055-4029-A44E-451573CAE859}"/>
            </c:ext>
          </c:extLst>
        </c:ser>
        <c:ser>
          <c:idx val="33"/>
          <c:order val="33"/>
          <c:tx>
            <c:strRef>
              <c:f>'Resi-Nurs OP'!$AI$10</c:f>
              <c:strCache>
                <c:ptCount val="1"/>
                <c:pt idx="0">
                  <c:v>43039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OP'!$AI$11:$AI$14</c:f>
            </c:numRef>
          </c:val>
          <c:extLst>
            <c:ext xmlns:c16="http://schemas.microsoft.com/office/drawing/2014/chart" uri="{C3380CC4-5D6E-409C-BE32-E72D297353CC}">
              <c16:uniqueId val="{00000021-E055-4029-A44E-451573CAE859}"/>
            </c:ext>
          </c:extLst>
        </c:ser>
        <c:ser>
          <c:idx val="34"/>
          <c:order val="34"/>
          <c:tx>
            <c:strRef>
              <c:f>'Resi-Nurs OP'!$AJ$10</c:f>
              <c:strCache>
                <c:ptCount val="1"/>
                <c:pt idx="0">
                  <c:v>43069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OP'!$AJ$11:$AJ$14</c:f>
            </c:numRef>
          </c:val>
          <c:extLst>
            <c:ext xmlns:c16="http://schemas.microsoft.com/office/drawing/2014/chart" uri="{C3380CC4-5D6E-409C-BE32-E72D297353CC}">
              <c16:uniqueId val="{00000022-E055-4029-A44E-451573CAE859}"/>
            </c:ext>
          </c:extLst>
        </c:ser>
        <c:ser>
          <c:idx val="35"/>
          <c:order val="35"/>
          <c:tx>
            <c:strRef>
              <c:f>'Resi-Nurs OP'!$AK$10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OP'!$AK$11:$AK$14</c:f>
              <c:numCache>
                <c:formatCode>General</c:formatCode>
                <c:ptCount val="4"/>
                <c:pt idx="0">
                  <c:v>215</c:v>
                </c:pt>
                <c:pt idx="1">
                  <c:v>209</c:v>
                </c:pt>
                <c:pt idx="2">
                  <c:v>242</c:v>
                </c:pt>
                <c:pt idx="3">
                  <c:v>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E055-4029-A44E-451573CAE859}"/>
            </c:ext>
          </c:extLst>
        </c:ser>
        <c:ser>
          <c:idx val="36"/>
          <c:order val="36"/>
          <c:tx>
            <c:strRef>
              <c:f>'Resi-Nurs OP'!$AL$10</c:f>
              <c:strCache>
                <c:ptCount val="1"/>
                <c:pt idx="0">
                  <c:v>43131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OP'!$AL$11:$AL$14</c:f>
            </c:numRef>
          </c:val>
          <c:extLst>
            <c:ext xmlns:c16="http://schemas.microsoft.com/office/drawing/2014/chart" uri="{C3380CC4-5D6E-409C-BE32-E72D297353CC}">
              <c16:uniqueId val="{00000024-E055-4029-A44E-451573CAE859}"/>
            </c:ext>
          </c:extLst>
        </c:ser>
        <c:ser>
          <c:idx val="37"/>
          <c:order val="37"/>
          <c:tx>
            <c:strRef>
              <c:f>'Resi-Nurs OP'!$AM$10</c:f>
              <c:strCache>
                <c:ptCount val="1"/>
                <c:pt idx="0">
                  <c:v>43159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OP'!$AM$11:$AM$14</c:f>
            </c:numRef>
          </c:val>
          <c:extLst>
            <c:ext xmlns:c16="http://schemas.microsoft.com/office/drawing/2014/chart" uri="{C3380CC4-5D6E-409C-BE32-E72D297353CC}">
              <c16:uniqueId val="{00000025-E055-4029-A44E-451573CAE859}"/>
            </c:ext>
          </c:extLst>
        </c:ser>
        <c:ser>
          <c:idx val="38"/>
          <c:order val="38"/>
          <c:tx>
            <c:strRef>
              <c:f>'Resi-Nurs OP'!$AN$10</c:f>
              <c:strCache>
                <c:ptCount val="1"/>
                <c:pt idx="0">
                  <c:v>43190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OP'!$AN$11:$AN$14</c:f>
            </c:numRef>
          </c:val>
          <c:extLst>
            <c:ext xmlns:c16="http://schemas.microsoft.com/office/drawing/2014/chart" uri="{C3380CC4-5D6E-409C-BE32-E72D297353CC}">
              <c16:uniqueId val="{00000026-E055-4029-A44E-451573CAE859}"/>
            </c:ext>
          </c:extLst>
        </c:ser>
        <c:ser>
          <c:idx val="39"/>
          <c:order val="39"/>
          <c:tx>
            <c:strRef>
              <c:f>'Resi-Nurs OP'!$AO$10</c:f>
              <c:strCache>
                <c:ptCount val="1"/>
                <c:pt idx="0">
                  <c:v>43220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OP'!$AO$11:$AO$14</c:f>
            </c:numRef>
          </c:val>
          <c:extLst>
            <c:ext xmlns:c16="http://schemas.microsoft.com/office/drawing/2014/chart" uri="{C3380CC4-5D6E-409C-BE32-E72D297353CC}">
              <c16:uniqueId val="{00000027-E055-4029-A44E-451573CAE859}"/>
            </c:ext>
          </c:extLst>
        </c:ser>
        <c:ser>
          <c:idx val="40"/>
          <c:order val="40"/>
          <c:tx>
            <c:strRef>
              <c:f>'Resi-Nurs OP'!$AP$10</c:f>
              <c:strCache>
                <c:ptCount val="1"/>
                <c:pt idx="0">
                  <c:v>43251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OP'!$AP$11:$AP$14</c:f>
            </c:numRef>
          </c:val>
          <c:extLst>
            <c:ext xmlns:c16="http://schemas.microsoft.com/office/drawing/2014/chart" uri="{C3380CC4-5D6E-409C-BE32-E72D297353CC}">
              <c16:uniqueId val="{00000028-E055-4029-A44E-451573CAE859}"/>
            </c:ext>
          </c:extLst>
        </c:ser>
        <c:ser>
          <c:idx val="41"/>
          <c:order val="41"/>
          <c:tx>
            <c:strRef>
              <c:f>'Resi-Nurs OP'!$AQ$10</c:f>
              <c:strCache>
                <c:ptCount val="1"/>
                <c:pt idx="0">
                  <c:v>43281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OP'!$AQ$11:$AQ$14</c:f>
            </c:numRef>
          </c:val>
          <c:extLst>
            <c:ext xmlns:c16="http://schemas.microsoft.com/office/drawing/2014/chart" uri="{C3380CC4-5D6E-409C-BE32-E72D297353CC}">
              <c16:uniqueId val="{00000029-E055-4029-A44E-451573CAE859}"/>
            </c:ext>
          </c:extLst>
        </c:ser>
        <c:ser>
          <c:idx val="42"/>
          <c:order val="42"/>
          <c:tx>
            <c:strRef>
              <c:f>'Resi-Nurs OP'!$AR$10</c:f>
              <c:strCache>
                <c:ptCount val="1"/>
                <c:pt idx="0">
                  <c:v>43312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OP'!$AR$11:$AR$14</c:f>
            </c:numRef>
          </c:val>
          <c:extLst>
            <c:ext xmlns:c16="http://schemas.microsoft.com/office/drawing/2014/chart" uri="{C3380CC4-5D6E-409C-BE32-E72D297353CC}">
              <c16:uniqueId val="{0000002A-E055-4029-A44E-451573CAE859}"/>
            </c:ext>
          </c:extLst>
        </c:ser>
        <c:ser>
          <c:idx val="43"/>
          <c:order val="43"/>
          <c:tx>
            <c:strRef>
              <c:f>'Resi-Nurs OP'!$AS$10</c:f>
              <c:strCache>
                <c:ptCount val="1"/>
                <c:pt idx="0">
                  <c:v>43343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OP'!$AS$11:$AS$14</c:f>
            </c:numRef>
          </c:val>
          <c:extLst>
            <c:ext xmlns:c16="http://schemas.microsoft.com/office/drawing/2014/chart" uri="{C3380CC4-5D6E-409C-BE32-E72D297353CC}">
              <c16:uniqueId val="{0000002B-E055-4029-A44E-451573CAE859}"/>
            </c:ext>
          </c:extLst>
        </c:ser>
        <c:ser>
          <c:idx val="44"/>
          <c:order val="44"/>
          <c:tx>
            <c:strRef>
              <c:f>'Resi-Nurs OP'!$AT$10</c:f>
              <c:strCache>
                <c:ptCount val="1"/>
                <c:pt idx="0">
                  <c:v>43373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OP'!$AT$11:$AT$14</c:f>
            </c:numRef>
          </c:val>
          <c:extLst>
            <c:ext xmlns:c16="http://schemas.microsoft.com/office/drawing/2014/chart" uri="{C3380CC4-5D6E-409C-BE32-E72D297353CC}">
              <c16:uniqueId val="{0000002C-E055-4029-A44E-451573CAE859}"/>
            </c:ext>
          </c:extLst>
        </c:ser>
        <c:ser>
          <c:idx val="45"/>
          <c:order val="45"/>
          <c:tx>
            <c:strRef>
              <c:f>'Resi-Nurs OP'!$AU$10</c:f>
              <c:strCache>
                <c:ptCount val="1"/>
                <c:pt idx="0">
                  <c:v>43404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OP'!$AU$11:$AU$14</c:f>
            </c:numRef>
          </c:val>
          <c:extLst>
            <c:ext xmlns:c16="http://schemas.microsoft.com/office/drawing/2014/chart" uri="{C3380CC4-5D6E-409C-BE32-E72D297353CC}">
              <c16:uniqueId val="{0000002D-E055-4029-A44E-451573CAE859}"/>
            </c:ext>
          </c:extLst>
        </c:ser>
        <c:ser>
          <c:idx val="46"/>
          <c:order val="46"/>
          <c:tx>
            <c:strRef>
              <c:f>'Resi-Nurs OP'!$AV$10</c:f>
              <c:strCache>
                <c:ptCount val="1"/>
                <c:pt idx="0">
                  <c:v>43434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OP'!$AV$11:$AV$14</c:f>
            </c:numRef>
          </c:val>
          <c:extLst>
            <c:ext xmlns:c16="http://schemas.microsoft.com/office/drawing/2014/chart" uri="{C3380CC4-5D6E-409C-BE32-E72D297353CC}">
              <c16:uniqueId val="{0000002E-E055-4029-A44E-451573CAE859}"/>
            </c:ext>
          </c:extLst>
        </c:ser>
        <c:ser>
          <c:idx val="47"/>
          <c:order val="47"/>
          <c:tx>
            <c:strRef>
              <c:f>'Resi-Nurs OP'!$AW$10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OP'!$A$11:$A$14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OP'!$AW$11:$AW$14</c:f>
              <c:numCache>
                <c:formatCode>General</c:formatCode>
                <c:ptCount val="4"/>
                <c:pt idx="0">
                  <c:v>184</c:v>
                </c:pt>
                <c:pt idx="1">
                  <c:v>221</c:v>
                </c:pt>
                <c:pt idx="2">
                  <c:v>251</c:v>
                </c:pt>
                <c:pt idx="3">
                  <c:v>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E055-4029-A44E-451573CAE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090816"/>
        <c:axId val="378086224"/>
        <c:axId val="0"/>
      </c:bar3DChart>
      <c:catAx>
        <c:axId val="3780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086224"/>
        <c:crosses val="autoZero"/>
        <c:auto val="1"/>
        <c:lblAlgn val="ctr"/>
        <c:lblOffset val="100"/>
        <c:noMultiLvlLbl val="0"/>
      </c:catAx>
      <c:valAx>
        <c:axId val="37808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09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Residential and Nursing Care Homes (18-64)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'REsi-Nurs PD'!$B$2</c:f>
              <c:strCache>
                <c:ptCount val="1"/>
                <c:pt idx="0">
                  <c:v>Jan-15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PD'!$B$3:$B$6</c:f>
            </c:numRef>
          </c:val>
          <c:extLst>
            <c:ext xmlns:c16="http://schemas.microsoft.com/office/drawing/2014/chart" uri="{C3380CC4-5D6E-409C-BE32-E72D297353CC}">
              <c16:uniqueId val="{00000000-CDDC-4770-986A-9797BD71A2FE}"/>
            </c:ext>
          </c:extLst>
        </c:ser>
        <c:ser>
          <c:idx val="1"/>
          <c:order val="1"/>
          <c:tx>
            <c:strRef>
              <c:f>'REsi-Nurs PD'!$C$2</c:f>
              <c:strCache>
                <c:ptCount val="1"/>
                <c:pt idx="0">
                  <c:v>Feb-15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PD'!$C$3:$C$6</c:f>
            </c:numRef>
          </c:val>
          <c:extLst>
            <c:ext xmlns:c16="http://schemas.microsoft.com/office/drawing/2014/chart" uri="{C3380CC4-5D6E-409C-BE32-E72D297353CC}">
              <c16:uniqueId val="{00000001-CDDC-4770-986A-9797BD71A2FE}"/>
            </c:ext>
          </c:extLst>
        </c:ser>
        <c:ser>
          <c:idx val="2"/>
          <c:order val="2"/>
          <c:tx>
            <c:strRef>
              <c:f>'REsi-Nurs PD'!$D$2</c:f>
              <c:strCache>
                <c:ptCount val="1"/>
                <c:pt idx="0">
                  <c:v>Mar-15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PD'!$D$3:$D$6</c:f>
            </c:numRef>
          </c:val>
          <c:extLst>
            <c:ext xmlns:c16="http://schemas.microsoft.com/office/drawing/2014/chart" uri="{C3380CC4-5D6E-409C-BE32-E72D297353CC}">
              <c16:uniqueId val="{00000002-CDDC-4770-986A-9797BD71A2FE}"/>
            </c:ext>
          </c:extLst>
        </c:ser>
        <c:ser>
          <c:idx val="3"/>
          <c:order val="3"/>
          <c:tx>
            <c:strRef>
              <c:f>'REsi-Nurs PD'!$E$2</c:f>
              <c:strCache>
                <c:ptCount val="1"/>
                <c:pt idx="0">
                  <c:v>Apr-15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PD'!$E$3:$E$6</c:f>
            </c:numRef>
          </c:val>
          <c:extLst>
            <c:ext xmlns:c16="http://schemas.microsoft.com/office/drawing/2014/chart" uri="{C3380CC4-5D6E-409C-BE32-E72D297353CC}">
              <c16:uniqueId val="{00000003-CDDC-4770-986A-9797BD71A2FE}"/>
            </c:ext>
          </c:extLst>
        </c:ser>
        <c:ser>
          <c:idx val="4"/>
          <c:order val="4"/>
          <c:tx>
            <c:strRef>
              <c:f>'REsi-Nurs PD'!$F$2</c:f>
              <c:strCache>
                <c:ptCount val="1"/>
                <c:pt idx="0">
                  <c:v>May-15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PD'!$F$3:$F$6</c:f>
            </c:numRef>
          </c:val>
          <c:extLst>
            <c:ext xmlns:c16="http://schemas.microsoft.com/office/drawing/2014/chart" uri="{C3380CC4-5D6E-409C-BE32-E72D297353CC}">
              <c16:uniqueId val="{00000004-CDDC-4770-986A-9797BD71A2FE}"/>
            </c:ext>
          </c:extLst>
        </c:ser>
        <c:ser>
          <c:idx val="5"/>
          <c:order val="5"/>
          <c:tx>
            <c:strRef>
              <c:f>'REsi-Nurs PD'!$G$2</c:f>
              <c:strCache>
                <c:ptCount val="1"/>
                <c:pt idx="0">
                  <c:v>Jun-15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PD'!$G$3:$G$6</c:f>
            </c:numRef>
          </c:val>
          <c:extLst>
            <c:ext xmlns:c16="http://schemas.microsoft.com/office/drawing/2014/chart" uri="{C3380CC4-5D6E-409C-BE32-E72D297353CC}">
              <c16:uniqueId val="{00000005-CDDC-4770-986A-9797BD71A2FE}"/>
            </c:ext>
          </c:extLst>
        </c:ser>
        <c:ser>
          <c:idx val="6"/>
          <c:order val="6"/>
          <c:tx>
            <c:strRef>
              <c:f>'REsi-Nurs PD'!$H$2</c:f>
              <c:strCache>
                <c:ptCount val="1"/>
                <c:pt idx="0">
                  <c:v>Jul-15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PD'!$H$3:$H$6</c:f>
            </c:numRef>
          </c:val>
          <c:extLst>
            <c:ext xmlns:c16="http://schemas.microsoft.com/office/drawing/2014/chart" uri="{C3380CC4-5D6E-409C-BE32-E72D297353CC}">
              <c16:uniqueId val="{00000006-CDDC-4770-986A-9797BD71A2FE}"/>
            </c:ext>
          </c:extLst>
        </c:ser>
        <c:ser>
          <c:idx val="7"/>
          <c:order val="7"/>
          <c:tx>
            <c:strRef>
              <c:f>'REsi-Nurs PD'!$I$2</c:f>
              <c:strCache>
                <c:ptCount val="1"/>
                <c:pt idx="0">
                  <c:v>Aug-15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PD'!$I$3:$I$6</c:f>
            </c:numRef>
          </c:val>
          <c:extLst>
            <c:ext xmlns:c16="http://schemas.microsoft.com/office/drawing/2014/chart" uri="{C3380CC4-5D6E-409C-BE32-E72D297353CC}">
              <c16:uniqueId val="{00000007-CDDC-4770-986A-9797BD71A2FE}"/>
            </c:ext>
          </c:extLst>
        </c:ser>
        <c:ser>
          <c:idx val="8"/>
          <c:order val="8"/>
          <c:tx>
            <c:strRef>
              <c:f>'REsi-Nurs PD'!$J$2</c:f>
              <c:strCache>
                <c:ptCount val="1"/>
                <c:pt idx="0">
                  <c:v>Sep-15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PD'!$J$3:$J$6</c:f>
            </c:numRef>
          </c:val>
          <c:extLst>
            <c:ext xmlns:c16="http://schemas.microsoft.com/office/drawing/2014/chart" uri="{C3380CC4-5D6E-409C-BE32-E72D297353CC}">
              <c16:uniqueId val="{00000008-CDDC-4770-986A-9797BD71A2FE}"/>
            </c:ext>
          </c:extLst>
        </c:ser>
        <c:ser>
          <c:idx val="9"/>
          <c:order val="9"/>
          <c:tx>
            <c:strRef>
              <c:f>'REsi-Nurs PD'!$K$2</c:f>
              <c:strCache>
                <c:ptCount val="1"/>
                <c:pt idx="0">
                  <c:v>Oct-15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PD'!$K$3:$K$6</c:f>
            </c:numRef>
          </c:val>
          <c:extLst>
            <c:ext xmlns:c16="http://schemas.microsoft.com/office/drawing/2014/chart" uri="{C3380CC4-5D6E-409C-BE32-E72D297353CC}">
              <c16:uniqueId val="{00000009-CDDC-4770-986A-9797BD71A2FE}"/>
            </c:ext>
          </c:extLst>
        </c:ser>
        <c:ser>
          <c:idx val="10"/>
          <c:order val="10"/>
          <c:tx>
            <c:strRef>
              <c:f>'REsi-Nurs PD'!$L$2</c:f>
              <c:strCache>
                <c:ptCount val="1"/>
                <c:pt idx="0">
                  <c:v>Nov-15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PD'!$L$3:$L$6</c:f>
            </c:numRef>
          </c:val>
          <c:extLst>
            <c:ext xmlns:c16="http://schemas.microsoft.com/office/drawing/2014/chart" uri="{C3380CC4-5D6E-409C-BE32-E72D297353CC}">
              <c16:uniqueId val="{0000000A-CDDC-4770-986A-9797BD71A2FE}"/>
            </c:ext>
          </c:extLst>
        </c:ser>
        <c:ser>
          <c:idx val="11"/>
          <c:order val="11"/>
          <c:tx>
            <c:strRef>
              <c:f>'REsi-Nurs PD'!$M$2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PD'!$M$3:$M$6</c:f>
              <c:numCache>
                <c:formatCode>General</c:formatCode>
                <c:ptCount val="4"/>
                <c:pt idx="0">
                  <c:v>52</c:v>
                </c:pt>
                <c:pt idx="1">
                  <c:v>95</c:v>
                </c:pt>
                <c:pt idx="2">
                  <c:v>74</c:v>
                </c:pt>
                <c:pt idx="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DC-4770-986A-9797BD71A2FE}"/>
            </c:ext>
          </c:extLst>
        </c:ser>
        <c:ser>
          <c:idx val="12"/>
          <c:order val="12"/>
          <c:tx>
            <c:strRef>
              <c:f>'REsi-Nurs PD'!$N$2</c:f>
              <c:strCache>
                <c:ptCount val="1"/>
                <c:pt idx="0">
                  <c:v>42400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PD'!$N$3:$N$6</c:f>
            </c:numRef>
          </c:val>
          <c:extLst>
            <c:ext xmlns:c16="http://schemas.microsoft.com/office/drawing/2014/chart" uri="{C3380CC4-5D6E-409C-BE32-E72D297353CC}">
              <c16:uniqueId val="{0000000C-CDDC-4770-986A-9797BD71A2FE}"/>
            </c:ext>
          </c:extLst>
        </c:ser>
        <c:ser>
          <c:idx val="13"/>
          <c:order val="13"/>
          <c:tx>
            <c:strRef>
              <c:f>'REsi-Nurs PD'!$O$2</c:f>
              <c:strCache>
                <c:ptCount val="1"/>
                <c:pt idx="0">
                  <c:v>42429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PD'!$O$3:$O$6</c:f>
            </c:numRef>
          </c:val>
          <c:extLst>
            <c:ext xmlns:c16="http://schemas.microsoft.com/office/drawing/2014/chart" uri="{C3380CC4-5D6E-409C-BE32-E72D297353CC}">
              <c16:uniqueId val="{0000000D-CDDC-4770-986A-9797BD71A2FE}"/>
            </c:ext>
          </c:extLst>
        </c:ser>
        <c:ser>
          <c:idx val="14"/>
          <c:order val="14"/>
          <c:tx>
            <c:strRef>
              <c:f>'REsi-Nurs PD'!$P$2</c:f>
              <c:strCache>
                <c:ptCount val="1"/>
                <c:pt idx="0">
                  <c:v>42460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PD'!$P$3:$P$6</c:f>
            </c:numRef>
          </c:val>
          <c:extLst>
            <c:ext xmlns:c16="http://schemas.microsoft.com/office/drawing/2014/chart" uri="{C3380CC4-5D6E-409C-BE32-E72D297353CC}">
              <c16:uniqueId val="{0000000E-CDDC-4770-986A-9797BD71A2FE}"/>
            </c:ext>
          </c:extLst>
        </c:ser>
        <c:ser>
          <c:idx val="15"/>
          <c:order val="15"/>
          <c:tx>
            <c:strRef>
              <c:f>'REsi-Nurs PD'!$Q$2</c:f>
              <c:strCache>
                <c:ptCount val="1"/>
                <c:pt idx="0">
                  <c:v>42490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PD'!$Q$3:$Q$6</c:f>
            </c:numRef>
          </c:val>
          <c:extLst>
            <c:ext xmlns:c16="http://schemas.microsoft.com/office/drawing/2014/chart" uri="{C3380CC4-5D6E-409C-BE32-E72D297353CC}">
              <c16:uniqueId val="{0000000F-CDDC-4770-986A-9797BD71A2FE}"/>
            </c:ext>
          </c:extLst>
        </c:ser>
        <c:ser>
          <c:idx val="16"/>
          <c:order val="16"/>
          <c:tx>
            <c:strRef>
              <c:f>'REsi-Nurs PD'!$R$2</c:f>
              <c:strCache>
                <c:ptCount val="1"/>
                <c:pt idx="0">
                  <c:v>42521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PD'!$R$3:$R$6</c:f>
            </c:numRef>
          </c:val>
          <c:extLst>
            <c:ext xmlns:c16="http://schemas.microsoft.com/office/drawing/2014/chart" uri="{C3380CC4-5D6E-409C-BE32-E72D297353CC}">
              <c16:uniqueId val="{00000010-CDDC-4770-986A-9797BD71A2FE}"/>
            </c:ext>
          </c:extLst>
        </c:ser>
        <c:ser>
          <c:idx val="17"/>
          <c:order val="17"/>
          <c:tx>
            <c:strRef>
              <c:f>'REsi-Nurs PD'!$S$2</c:f>
              <c:strCache>
                <c:ptCount val="1"/>
                <c:pt idx="0">
                  <c:v>42551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PD'!$S$3:$S$6</c:f>
            </c:numRef>
          </c:val>
          <c:extLst>
            <c:ext xmlns:c16="http://schemas.microsoft.com/office/drawing/2014/chart" uri="{C3380CC4-5D6E-409C-BE32-E72D297353CC}">
              <c16:uniqueId val="{00000011-CDDC-4770-986A-9797BD71A2FE}"/>
            </c:ext>
          </c:extLst>
        </c:ser>
        <c:ser>
          <c:idx val="18"/>
          <c:order val="18"/>
          <c:tx>
            <c:strRef>
              <c:f>'REsi-Nurs PD'!$T$2</c:f>
              <c:strCache>
                <c:ptCount val="1"/>
                <c:pt idx="0">
                  <c:v>42582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PD'!$T$3:$T$6</c:f>
            </c:numRef>
          </c:val>
          <c:extLst>
            <c:ext xmlns:c16="http://schemas.microsoft.com/office/drawing/2014/chart" uri="{C3380CC4-5D6E-409C-BE32-E72D297353CC}">
              <c16:uniqueId val="{00000012-CDDC-4770-986A-9797BD71A2FE}"/>
            </c:ext>
          </c:extLst>
        </c:ser>
        <c:ser>
          <c:idx val="19"/>
          <c:order val="19"/>
          <c:tx>
            <c:strRef>
              <c:f>'REsi-Nurs PD'!$U$2</c:f>
              <c:strCache>
                <c:ptCount val="1"/>
                <c:pt idx="0">
                  <c:v>42613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PD'!$U$3:$U$6</c:f>
            </c:numRef>
          </c:val>
          <c:extLst>
            <c:ext xmlns:c16="http://schemas.microsoft.com/office/drawing/2014/chart" uri="{C3380CC4-5D6E-409C-BE32-E72D297353CC}">
              <c16:uniqueId val="{00000013-CDDC-4770-986A-9797BD71A2FE}"/>
            </c:ext>
          </c:extLst>
        </c:ser>
        <c:ser>
          <c:idx val="20"/>
          <c:order val="20"/>
          <c:tx>
            <c:strRef>
              <c:f>'REsi-Nurs PD'!$V$2</c:f>
              <c:strCache>
                <c:ptCount val="1"/>
                <c:pt idx="0">
                  <c:v>42643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PD'!$V$3:$V$6</c:f>
            </c:numRef>
          </c:val>
          <c:extLst>
            <c:ext xmlns:c16="http://schemas.microsoft.com/office/drawing/2014/chart" uri="{C3380CC4-5D6E-409C-BE32-E72D297353CC}">
              <c16:uniqueId val="{00000014-CDDC-4770-986A-9797BD71A2FE}"/>
            </c:ext>
          </c:extLst>
        </c:ser>
        <c:ser>
          <c:idx val="21"/>
          <c:order val="21"/>
          <c:tx>
            <c:strRef>
              <c:f>'REsi-Nurs PD'!$W$2</c:f>
              <c:strCache>
                <c:ptCount val="1"/>
                <c:pt idx="0">
                  <c:v>42674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PD'!$W$3:$W$6</c:f>
            </c:numRef>
          </c:val>
          <c:extLst>
            <c:ext xmlns:c16="http://schemas.microsoft.com/office/drawing/2014/chart" uri="{C3380CC4-5D6E-409C-BE32-E72D297353CC}">
              <c16:uniqueId val="{00000015-CDDC-4770-986A-9797BD71A2FE}"/>
            </c:ext>
          </c:extLst>
        </c:ser>
        <c:ser>
          <c:idx val="22"/>
          <c:order val="22"/>
          <c:tx>
            <c:strRef>
              <c:f>'REsi-Nurs PD'!$X$2</c:f>
              <c:strCache>
                <c:ptCount val="1"/>
                <c:pt idx="0">
                  <c:v>42704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PD'!$X$3:$X$6</c:f>
            </c:numRef>
          </c:val>
          <c:extLst>
            <c:ext xmlns:c16="http://schemas.microsoft.com/office/drawing/2014/chart" uri="{C3380CC4-5D6E-409C-BE32-E72D297353CC}">
              <c16:uniqueId val="{00000016-CDDC-4770-986A-9797BD71A2FE}"/>
            </c:ext>
          </c:extLst>
        </c:ser>
        <c:ser>
          <c:idx val="23"/>
          <c:order val="23"/>
          <c:tx>
            <c:strRef>
              <c:f>'REsi-Nurs PD'!$Y$2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PD'!$Y$3:$Y$6</c:f>
              <c:numCache>
                <c:formatCode>General</c:formatCode>
                <c:ptCount val="4"/>
                <c:pt idx="0">
                  <c:v>49</c:v>
                </c:pt>
                <c:pt idx="1">
                  <c:v>88</c:v>
                </c:pt>
                <c:pt idx="2">
                  <c:v>57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DDC-4770-986A-9797BD71A2FE}"/>
            </c:ext>
          </c:extLst>
        </c:ser>
        <c:ser>
          <c:idx val="24"/>
          <c:order val="24"/>
          <c:tx>
            <c:strRef>
              <c:f>'REsi-Nurs PD'!$Z$2</c:f>
              <c:strCache>
                <c:ptCount val="1"/>
                <c:pt idx="0">
                  <c:v>42766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PD'!$Z$3:$Z$6</c:f>
            </c:numRef>
          </c:val>
          <c:extLst>
            <c:ext xmlns:c16="http://schemas.microsoft.com/office/drawing/2014/chart" uri="{C3380CC4-5D6E-409C-BE32-E72D297353CC}">
              <c16:uniqueId val="{00000018-CDDC-4770-986A-9797BD71A2FE}"/>
            </c:ext>
          </c:extLst>
        </c:ser>
        <c:ser>
          <c:idx val="25"/>
          <c:order val="25"/>
          <c:tx>
            <c:strRef>
              <c:f>'REsi-Nurs PD'!$AA$2</c:f>
              <c:strCache>
                <c:ptCount val="1"/>
                <c:pt idx="0">
                  <c:v>42794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PD'!$AA$3:$AA$6</c:f>
            </c:numRef>
          </c:val>
          <c:extLst>
            <c:ext xmlns:c16="http://schemas.microsoft.com/office/drawing/2014/chart" uri="{C3380CC4-5D6E-409C-BE32-E72D297353CC}">
              <c16:uniqueId val="{00000019-CDDC-4770-986A-9797BD71A2FE}"/>
            </c:ext>
          </c:extLst>
        </c:ser>
        <c:ser>
          <c:idx val="26"/>
          <c:order val="26"/>
          <c:tx>
            <c:strRef>
              <c:f>'REsi-Nurs PD'!$AB$2</c:f>
              <c:strCache>
                <c:ptCount val="1"/>
                <c:pt idx="0">
                  <c:v>42825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PD'!$AB$3:$AB$6</c:f>
            </c:numRef>
          </c:val>
          <c:extLst>
            <c:ext xmlns:c16="http://schemas.microsoft.com/office/drawing/2014/chart" uri="{C3380CC4-5D6E-409C-BE32-E72D297353CC}">
              <c16:uniqueId val="{0000001A-CDDC-4770-986A-9797BD71A2FE}"/>
            </c:ext>
          </c:extLst>
        </c:ser>
        <c:ser>
          <c:idx val="27"/>
          <c:order val="27"/>
          <c:tx>
            <c:strRef>
              <c:f>'REsi-Nurs PD'!$AC$2</c:f>
              <c:strCache>
                <c:ptCount val="1"/>
                <c:pt idx="0">
                  <c:v>42855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PD'!$AC$3:$AC$6</c:f>
            </c:numRef>
          </c:val>
          <c:extLst>
            <c:ext xmlns:c16="http://schemas.microsoft.com/office/drawing/2014/chart" uri="{C3380CC4-5D6E-409C-BE32-E72D297353CC}">
              <c16:uniqueId val="{0000001B-CDDC-4770-986A-9797BD71A2FE}"/>
            </c:ext>
          </c:extLst>
        </c:ser>
        <c:ser>
          <c:idx val="28"/>
          <c:order val="28"/>
          <c:tx>
            <c:strRef>
              <c:f>'REsi-Nurs PD'!$AD$2</c:f>
              <c:strCache>
                <c:ptCount val="1"/>
                <c:pt idx="0">
                  <c:v>42886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PD'!$AD$3:$AD$6</c:f>
            </c:numRef>
          </c:val>
          <c:extLst>
            <c:ext xmlns:c16="http://schemas.microsoft.com/office/drawing/2014/chart" uri="{C3380CC4-5D6E-409C-BE32-E72D297353CC}">
              <c16:uniqueId val="{0000001C-CDDC-4770-986A-9797BD71A2FE}"/>
            </c:ext>
          </c:extLst>
        </c:ser>
        <c:ser>
          <c:idx val="29"/>
          <c:order val="29"/>
          <c:tx>
            <c:strRef>
              <c:f>'REsi-Nurs PD'!$AE$2</c:f>
              <c:strCache>
                <c:ptCount val="1"/>
                <c:pt idx="0">
                  <c:v>42916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PD'!$AE$3:$AE$6</c:f>
            </c:numRef>
          </c:val>
          <c:extLst>
            <c:ext xmlns:c16="http://schemas.microsoft.com/office/drawing/2014/chart" uri="{C3380CC4-5D6E-409C-BE32-E72D297353CC}">
              <c16:uniqueId val="{0000001D-CDDC-4770-986A-9797BD71A2FE}"/>
            </c:ext>
          </c:extLst>
        </c:ser>
        <c:ser>
          <c:idx val="30"/>
          <c:order val="30"/>
          <c:tx>
            <c:strRef>
              <c:f>'REsi-Nurs PD'!$AF$2</c:f>
              <c:strCache>
                <c:ptCount val="1"/>
                <c:pt idx="0">
                  <c:v>42947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PD'!$AF$3:$AF$6</c:f>
            </c:numRef>
          </c:val>
          <c:extLst>
            <c:ext xmlns:c16="http://schemas.microsoft.com/office/drawing/2014/chart" uri="{C3380CC4-5D6E-409C-BE32-E72D297353CC}">
              <c16:uniqueId val="{0000001E-CDDC-4770-986A-9797BD71A2FE}"/>
            </c:ext>
          </c:extLst>
        </c:ser>
        <c:ser>
          <c:idx val="31"/>
          <c:order val="31"/>
          <c:tx>
            <c:strRef>
              <c:f>'REsi-Nurs PD'!$AG$2</c:f>
              <c:strCache>
                <c:ptCount val="1"/>
                <c:pt idx="0">
                  <c:v>42978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PD'!$AG$3:$AG$6</c:f>
            </c:numRef>
          </c:val>
          <c:extLst>
            <c:ext xmlns:c16="http://schemas.microsoft.com/office/drawing/2014/chart" uri="{C3380CC4-5D6E-409C-BE32-E72D297353CC}">
              <c16:uniqueId val="{0000001F-CDDC-4770-986A-9797BD71A2FE}"/>
            </c:ext>
          </c:extLst>
        </c:ser>
        <c:ser>
          <c:idx val="32"/>
          <c:order val="32"/>
          <c:tx>
            <c:strRef>
              <c:f>'REsi-Nurs PD'!$AH$2</c:f>
              <c:strCache>
                <c:ptCount val="1"/>
                <c:pt idx="0">
                  <c:v>43008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PD'!$AH$3:$AH$6</c:f>
            </c:numRef>
          </c:val>
          <c:extLst>
            <c:ext xmlns:c16="http://schemas.microsoft.com/office/drawing/2014/chart" uri="{C3380CC4-5D6E-409C-BE32-E72D297353CC}">
              <c16:uniqueId val="{00000020-CDDC-4770-986A-9797BD71A2FE}"/>
            </c:ext>
          </c:extLst>
        </c:ser>
        <c:ser>
          <c:idx val="33"/>
          <c:order val="33"/>
          <c:tx>
            <c:strRef>
              <c:f>'REsi-Nurs PD'!$AI$2</c:f>
              <c:strCache>
                <c:ptCount val="1"/>
                <c:pt idx="0">
                  <c:v>43039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PD'!$AI$3:$AI$6</c:f>
            </c:numRef>
          </c:val>
          <c:extLst>
            <c:ext xmlns:c16="http://schemas.microsoft.com/office/drawing/2014/chart" uri="{C3380CC4-5D6E-409C-BE32-E72D297353CC}">
              <c16:uniqueId val="{00000021-CDDC-4770-986A-9797BD71A2FE}"/>
            </c:ext>
          </c:extLst>
        </c:ser>
        <c:ser>
          <c:idx val="34"/>
          <c:order val="34"/>
          <c:tx>
            <c:strRef>
              <c:f>'REsi-Nurs PD'!$AJ$2</c:f>
              <c:strCache>
                <c:ptCount val="1"/>
                <c:pt idx="0">
                  <c:v>43069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PD'!$AJ$3:$AJ$6</c:f>
            </c:numRef>
          </c:val>
          <c:extLst>
            <c:ext xmlns:c16="http://schemas.microsoft.com/office/drawing/2014/chart" uri="{C3380CC4-5D6E-409C-BE32-E72D297353CC}">
              <c16:uniqueId val="{00000022-CDDC-4770-986A-9797BD71A2FE}"/>
            </c:ext>
          </c:extLst>
        </c:ser>
        <c:ser>
          <c:idx val="35"/>
          <c:order val="35"/>
          <c:tx>
            <c:strRef>
              <c:f>'REsi-Nurs PD'!$AK$2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PD'!$AK$3:$AK$6</c:f>
              <c:numCache>
                <c:formatCode>General</c:formatCode>
                <c:ptCount val="4"/>
                <c:pt idx="0">
                  <c:v>55</c:v>
                </c:pt>
                <c:pt idx="1">
                  <c:v>70</c:v>
                </c:pt>
                <c:pt idx="2">
                  <c:v>66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CDDC-4770-986A-9797BD71A2FE}"/>
            </c:ext>
          </c:extLst>
        </c:ser>
        <c:ser>
          <c:idx val="36"/>
          <c:order val="36"/>
          <c:tx>
            <c:strRef>
              <c:f>'REsi-Nurs PD'!$AL$2</c:f>
              <c:strCache>
                <c:ptCount val="1"/>
                <c:pt idx="0">
                  <c:v>43131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PD'!$AL$3:$AL$6</c:f>
            </c:numRef>
          </c:val>
          <c:extLst>
            <c:ext xmlns:c16="http://schemas.microsoft.com/office/drawing/2014/chart" uri="{C3380CC4-5D6E-409C-BE32-E72D297353CC}">
              <c16:uniqueId val="{00000024-CDDC-4770-986A-9797BD71A2FE}"/>
            </c:ext>
          </c:extLst>
        </c:ser>
        <c:ser>
          <c:idx val="37"/>
          <c:order val="37"/>
          <c:tx>
            <c:strRef>
              <c:f>'REsi-Nurs PD'!$AM$2</c:f>
              <c:strCache>
                <c:ptCount val="1"/>
                <c:pt idx="0">
                  <c:v>43159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PD'!$AM$3:$AM$6</c:f>
            </c:numRef>
          </c:val>
          <c:extLst>
            <c:ext xmlns:c16="http://schemas.microsoft.com/office/drawing/2014/chart" uri="{C3380CC4-5D6E-409C-BE32-E72D297353CC}">
              <c16:uniqueId val="{00000025-CDDC-4770-986A-9797BD71A2FE}"/>
            </c:ext>
          </c:extLst>
        </c:ser>
        <c:ser>
          <c:idx val="38"/>
          <c:order val="38"/>
          <c:tx>
            <c:strRef>
              <c:f>'REsi-Nurs PD'!$AN$2</c:f>
              <c:strCache>
                <c:ptCount val="1"/>
                <c:pt idx="0">
                  <c:v>43190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PD'!$AN$3:$AN$6</c:f>
            </c:numRef>
          </c:val>
          <c:extLst>
            <c:ext xmlns:c16="http://schemas.microsoft.com/office/drawing/2014/chart" uri="{C3380CC4-5D6E-409C-BE32-E72D297353CC}">
              <c16:uniqueId val="{00000026-CDDC-4770-986A-9797BD71A2FE}"/>
            </c:ext>
          </c:extLst>
        </c:ser>
        <c:ser>
          <c:idx val="39"/>
          <c:order val="39"/>
          <c:tx>
            <c:strRef>
              <c:f>'REsi-Nurs PD'!$AO$2</c:f>
              <c:strCache>
                <c:ptCount val="1"/>
                <c:pt idx="0">
                  <c:v>43220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PD'!$AO$3:$AO$6</c:f>
            </c:numRef>
          </c:val>
          <c:extLst>
            <c:ext xmlns:c16="http://schemas.microsoft.com/office/drawing/2014/chart" uri="{C3380CC4-5D6E-409C-BE32-E72D297353CC}">
              <c16:uniqueId val="{00000027-CDDC-4770-986A-9797BD71A2FE}"/>
            </c:ext>
          </c:extLst>
        </c:ser>
        <c:ser>
          <c:idx val="40"/>
          <c:order val="40"/>
          <c:tx>
            <c:strRef>
              <c:f>'REsi-Nurs PD'!$AP$2</c:f>
              <c:strCache>
                <c:ptCount val="1"/>
                <c:pt idx="0">
                  <c:v>43251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PD'!$AP$3:$AP$6</c:f>
            </c:numRef>
          </c:val>
          <c:extLst>
            <c:ext xmlns:c16="http://schemas.microsoft.com/office/drawing/2014/chart" uri="{C3380CC4-5D6E-409C-BE32-E72D297353CC}">
              <c16:uniqueId val="{00000028-CDDC-4770-986A-9797BD71A2FE}"/>
            </c:ext>
          </c:extLst>
        </c:ser>
        <c:ser>
          <c:idx val="41"/>
          <c:order val="41"/>
          <c:tx>
            <c:strRef>
              <c:f>'REsi-Nurs PD'!$AQ$2</c:f>
              <c:strCache>
                <c:ptCount val="1"/>
                <c:pt idx="0">
                  <c:v>43281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PD'!$AQ$3:$AQ$6</c:f>
            </c:numRef>
          </c:val>
          <c:extLst>
            <c:ext xmlns:c16="http://schemas.microsoft.com/office/drawing/2014/chart" uri="{C3380CC4-5D6E-409C-BE32-E72D297353CC}">
              <c16:uniqueId val="{00000029-CDDC-4770-986A-9797BD71A2FE}"/>
            </c:ext>
          </c:extLst>
        </c:ser>
        <c:ser>
          <c:idx val="42"/>
          <c:order val="42"/>
          <c:tx>
            <c:strRef>
              <c:f>'REsi-Nurs PD'!$AR$2</c:f>
              <c:strCache>
                <c:ptCount val="1"/>
                <c:pt idx="0">
                  <c:v>43312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PD'!$AR$3:$AR$6</c:f>
            </c:numRef>
          </c:val>
          <c:extLst>
            <c:ext xmlns:c16="http://schemas.microsoft.com/office/drawing/2014/chart" uri="{C3380CC4-5D6E-409C-BE32-E72D297353CC}">
              <c16:uniqueId val="{0000002A-CDDC-4770-986A-9797BD71A2FE}"/>
            </c:ext>
          </c:extLst>
        </c:ser>
        <c:ser>
          <c:idx val="43"/>
          <c:order val="43"/>
          <c:tx>
            <c:strRef>
              <c:f>'REsi-Nurs PD'!$AS$2</c:f>
              <c:strCache>
                <c:ptCount val="1"/>
                <c:pt idx="0">
                  <c:v>43343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PD'!$AS$3:$AS$6</c:f>
            </c:numRef>
          </c:val>
          <c:extLst>
            <c:ext xmlns:c16="http://schemas.microsoft.com/office/drawing/2014/chart" uri="{C3380CC4-5D6E-409C-BE32-E72D297353CC}">
              <c16:uniqueId val="{0000002B-CDDC-4770-986A-9797BD71A2FE}"/>
            </c:ext>
          </c:extLst>
        </c:ser>
        <c:ser>
          <c:idx val="44"/>
          <c:order val="44"/>
          <c:tx>
            <c:strRef>
              <c:f>'REsi-Nurs PD'!$AT$2</c:f>
              <c:strCache>
                <c:ptCount val="1"/>
                <c:pt idx="0">
                  <c:v>43373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PD'!$AT$3:$AT$6</c:f>
            </c:numRef>
          </c:val>
          <c:extLst>
            <c:ext xmlns:c16="http://schemas.microsoft.com/office/drawing/2014/chart" uri="{C3380CC4-5D6E-409C-BE32-E72D297353CC}">
              <c16:uniqueId val="{0000002C-CDDC-4770-986A-9797BD71A2FE}"/>
            </c:ext>
          </c:extLst>
        </c:ser>
        <c:ser>
          <c:idx val="45"/>
          <c:order val="45"/>
          <c:tx>
            <c:strRef>
              <c:f>'REsi-Nurs PD'!$AU$2</c:f>
              <c:strCache>
                <c:ptCount val="1"/>
                <c:pt idx="0">
                  <c:v>43404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PD'!$AU$3:$AU$6</c:f>
            </c:numRef>
          </c:val>
          <c:extLst>
            <c:ext xmlns:c16="http://schemas.microsoft.com/office/drawing/2014/chart" uri="{C3380CC4-5D6E-409C-BE32-E72D297353CC}">
              <c16:uniqueId val="{0000002D-CDDC-4770-986A-9797BD71A2FE}"/>
            </c:ext>
          </c:extLst>
        </c:ser>
        <c:ser>
          <c:idx val="46"/>
          <c:order val="46"/>
          <c:tx>
            <c:strRef>
              <c:f>'REsi-Nurs PD'!$AV$2</c:f>
              <c:strCache>
                <c:ptCount val="1"/>
                <c:pt idx="0">
                  <c:v>43434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PD'!$AV$3:$AV$6</c:f>
            </c:numRef>
          </c:val>
          <c:extLst>
            <c:ext xmlns:c16="http://schemas.microsoft.com/office/drawing/2014/chart" uri="{C3380CC4-5D6E-409C-BE32-E72D297353CC}">
              <c16:uniqueId val="{0000002E-CDDC-4770-986A-9797BD71A2FE}"/>
            </c:ext>
          </c:extLst>
        </c:ser>
        <c:ser>
          <c:idx val="47"/>
          <c:order val="47"/>
          <c:tx>
            <c:strRef>
              <c:f>'REsi-Nurs PD'!$AW$2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PD'!$A$3:$A$6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PD'!$AW$3:$AW$6</c:f>
              <c:numCache>
                <c:formatCode>General</c:formatCode>
                <c:ptCount val="4"/>
                <c:pt idx="0">
                  <c:v>60</c:v>
                </c:pt>
                <c:pt idx="1">
                  <c:v>81</c:v>
                </c:pt>
                <c:pt idx="2">
                  <c:v>67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CDDC-4770-986A-9797BD71A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260576"/>
        <c:axId val="370265168"/>
        <c:axId val="0"/>
      </c:bar3DChart>
      <c:catAx>
        <c:axId val="3702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65168"/>
        <c:crosses val="autoZero"/>
        <c:auto val="1"/>
        <c:lblAlgn val="ctr"/>
        <c:lblOffset val="100"/>
        <c:noMultiLvlLbl val="0"/>
      </c:catAx>
      <c:valAx>
        <c:axId val="37026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26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Supported Living</a:t>
            </a:r>
          </a:p>
        </c:rich>
      </c:tx>
      <c:layout>
        <c:manualLayout>
          <c:xMode val="edge"/>
          <c:yMode val="edge"/>
          <c:x val="0.11979679698757949"/>
          <c:y val="2.9080522297956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bg1">
              <a:lumMod val="85000"/>
            </a:schemeClr>
          </a:solidFill>
        </a:ln>
        <a:effectLst/>
        <a:sp3d>
          <a:contourClr>
            <a:schemeClr val="bg1">
              <a:lumMod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'REsi-Nurs PD'!$B$10</c:f>
              <c:strCache>
                <c:ptCount val="1"/>
                <c:pt idx="0">
                  <c:v>Jan-15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PD'!$B$11:$B$14</c:f>
            </c:numRef>
          </c:val>
          <c:extLst>
            <c:ext xmlns:c16="http://schemas.microsoft.com/office/drawing/2014/chart" uri="{C3380CC4-5D6E-409C-BE32-E72D297353CC}">
              <c16:uniqueId val="{00000000-A42B-4A24-8825-BCDC592EE5A8}"/>
            </c:ext>
          </c:extLst>
        </c:ser>
        <c:ser>
          <c:idx val="1"/>
          <c:order val="1"/>
          <c:tx>
            <c:strRef>
              <c:f>'REsi-Nurs PD'!$C$10</c:f>
              <c:strCache>
                <c:ptCount val="1"/>
                <c:pt idx="0">
                  <c:v>Feb-15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PD'!$C$11:$C$14</c:f>
            </c:numRef>
          </c:val>
          <c:extLst>
            <c:ext xmlns:c16="http://schemas.microsoft.com/office/drawing/2014/chart" uri="{C3380CC4-5D6E-409C-BE32-E72D297353CC}">
              <c16:uniqueId val="{00000001-A42B-4A24-8825-BCDC592EE5A8}"/>
            </c:ext>
          </c:extLst>
        </c:ser>
        <c:ser>
          <c:idx val="2"/>
          <c:order val="2"/>
          <c:tx>
            <c:strRef>
              <c:f>'REsi-Nurs PD'!$D$10</c:f>
              <c:strCache>
                <c:ptCount val="1"/>
                <c:pt idx="0">
                  <c:v>Mar-15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PD'!$D$11:$D$14</c:f>
            </c:numRef>
          </c:val>
          <c:extLst>
            <c:ext xmlns:c16="http://schemas.microsoft.com/office/drawing/2014/chart" uri="{C3380CC4-5D6E-409C-BE32-E72D297353CC}">
              <c16:uniqueId val="{00000002-A42B-4A24-8825-BCDC592EE5A8}"/>
            </c:ext>
          </c:extLst>
        </c:ser>
        <c:ser>
          <c:idx val="3"/>
          <c:order val="3"/>
          <c:tx>
            <c:strRef>
              <c:f>'REsi-Nurs PD'!$E$10</c:f>
              <c:strCache>
                <c:ptCount val="1"/>
                <c:pt idx="0">
                  <c:v>Apr-15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PD'!$E$11:$E$14</c:f>
            </c:numRef>
          </c:val>
          <c:extLst>
            <c:ext xmlns:c16="http://schemas.microsoft.com/office/drawing/2014/chart" uri="{C3380CC4-5D6E-409C-BE32-E72D297353CC}">
              <c16:uniqueId val="{00000003-A42B-4A24-8825-BCDC592EE5A8}"/>
            </c:ext>
          </c:extLst>
        </c:ser>
        <c:ser>
          <c:idx val="4"/>
          <c:order val="4"/>
          <c:tx>
            <c:strRef>
              <c:f>'REsi-Nurs PD'!$F$10</c:f>
              <c:strCache>
                <c:ptCount val="1"/>
                <c:pt idx="0">
                  <c:v>May-15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PD'!$F$11:$F$14</c:f>
            </c:numRef>
          </c:val>
          <c:extLst>
            <c:ext xmlns:c16="http://schemas.microsoft.com/office/drawing/2014/chart" uri="{C3380CC4-5D6E-409C-BE32-E72D297353CC}">
              <c16:uniqueId val="{00000004-A42B-4A24-8825-BCDC592EE5A8}"/>
            </c:ext>
          </c:extLst>
        </c:ser>
        <c:ser>
          <c:idx val="5"/>
          <c:order val="5"/>
          <c:tx>
            <c:strRef>
              <c:f>'REsi-Nurs PD'!$G$10</c:f>
              <c:strCache>
                <c:ptCount val="1"/>
                <c:pt idx="0">
                  <c:v>Jun-15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PD'!$G$11:$G$14</c:f>
            </c:numRef>
          </c:val>
          <c:extLst>
            <c:ext xmlns:c16="http://schemas.microsoft.com/office/drawing/2014/chart" uri="{C3380CC4-5D6E-409C-BE32-E72D297353CC}">
              <c16:uniqueId val="{00000005-A42B-4A24-8825-BCDC592EE5A8}"/>
            </c:ext>
          </c:extLst>
        </c:ser>
        <c:ser>
          <c:idx val="6"/>
          <c:order val="6"/>
          <c:tx>
            <c:strRef>
              <c:f>'REsi-Nurs PD'!$H$10</c:f>
              <c:strCache>
                <c:ptCount val="1"/>
                <c:pt idx="0">
                  <c:v>Jul-15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PD'!$H$11:$H$14</c:f>
            </c:numRef>
          </c:val>
          <c:extLst>
            <c:ext xmlns:c16="http://schemas.microsoft.com/office/drawing/2014/chart" uri="{C3380CC4-5D6E-409C-BE32-E72D297353CC}">
              <c16:uniqueId val="{00000006-A42B-4A24-8825-BCDC592EE5A8}"/>
            </c:ext>
          </c:extLst>
        </c:ser>
        <c:ser>
          <c:idx val="7"/>
          <c:order val="7"/>
          <c:tx>
            <c:strRef>
              <c:f>'REsi-Nurs PD'!$I$10</c:f>
              <c:strCache>
                <c:ptCount val="1"/>
                <c:pt idx="0">
                  <c:v>Aug-15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PD'!$I$11:$I$14</c:f>
            </c:numRef>
          </c:val>
          <c:extLst>
            <c:ext xmlns:c16="http://schemas.microsoft.com/office/drawing/2014/chart" uri="{C3380CC4-5D6E-409C-BE32-E72D297353CC}">
              <c16:uniqueId val="{00000007-A42B-4A24-8825-BCDC592EE5A8}"/>
            </c:ext>
          </c:extLst>
        </c:ser>
        <c:ser>
          <c:idx val="8"/>
          <c:order val="8"/>
          <c:tx>
            <c:strRef>
              <c:f>'REsi-Nurs PD'!$J$10</c:f>
              <c:strCache>
                <c:ptCount val="1"/>
                <c:pt idx="0">
                  <c:v>Sep-15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PD'!$J$11:$J$14</c:f>
            </c:numRef>
          </c:val>
          <c:extLst>
            <c:ext xmlns:c16="http://schemas.microsoft.com/office/drawing/2014/chart" uri="{C3380CC4-5D6E-409C-BE32-E72D297353CC}">
              <c16:uniqueId val="{00000008-A42B-4A24-8825-BCDC592EE5A8}"/>
            </c:ext>
          </c:extLst>
        </c:ser>
        <c:ser>
          <c:idx val="9"/>
          <c:order val="9"/>
          <c:tx>
            <c:strRef>
              <c:f>'REsi-Nurs PD'!$K$10</c:f>
              <c:strCache>
                <c:ptCount val="1"/>
                <c:pt idx="0">
                  <c:v>Oct-15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PD'!$K$11:$K$14</c:f>
            </c:numRef>
          </c:val>
          <c:extLst>
            <c:ext xmlns:c16="http://schemas.microsoft.com/office/drawing/2014/chart" uri="{C3380CC4-5D6E-409C-BE32-E72D297353CC}">
              <c16:uniqueId val="{00000009-A42B-4A24-8825-BCDC592EE5A8}"/>
            </c:ext>
          </c:extLst>
        </c:ser>
        <c:ser>
          <c:idx val="10"/>
          <c:order val="10"/>
          <c:tx>
            <c:strRef>
              <c:f>'REsi-Nurs PD'!$L$10</c:f>
              <c:strCache>
                <c:ptCount val="1"/>
                <c:pt idx="0">
                  <c:v>Nov-15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PD'!$L$11:$L$14</c:f>
            </c:numRef>
          </c:val>
          <c:extLst>
            <c:ext xmlns:c16="http://schemas.microsoft.com/office/drawing/2014/chart" uri="{C3380CC4-5D6E-409C-BE32-E72D297353CC}">
              <c16:uniqueId val="{0000000A-A42B-4A24-8825-BCDC592EE5A8}"/>
            </c:ext>
          </c:extLst>
        </c:ser>
        <c:ser>
          <c:idx val="11"/>
          <c:order val="11"/>
          <c:tx>
            <c:strRef>
              <c:f>'REsi-Nurs PD'!$M$10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PD'!$M$11:$M$14</c:f>
              <c:numCache>
                <c:formatCode>General</c:formatCode>
                <c:ptCount val="4"/>
                <c:pt idx="0">
                  <c:v>45</c:v>
                </c:pt>
                <c:pt idx="1">
                  <c:v>81</c:v>
                </c:pt>
                <c:pt idx="2">
                  <c:v>33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2B-4A24-8825-BCDC592EE5A8}"/>
            </c:ext>
          </c:extLst>
        </c:ser>
        <c:ser>
          <c:idx val="12"/>
          <c:order val="12"/>
          <c:tx>
            <c:strRef>
              <c:f>'REsi-Nurs PD'!$N$10</c:f>
              <c:strCache>
                <c:ptCount val="1"/>
                <c:pt idx="0">
                  <c:v>42400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PD'!$N$11:$N$14</c:f>
            </c:numRef>
          </c:val>
          <c:extLst>
            <c:ext xmlns:c16="http://schemas.microsoft.com/office/drawing/2014/chart" uri="{C3380CC4-5D6E-409C-BE32-E72D297353CC}">
              <c16:uniqueId val="{0000000C-A42B-4A24-8825-BCDC592EE5A8}"/>
            </c:ext>
          </c:extLst>
        </c:ser>
        <c:ser>
          <c:idx val="13"/>
          <c:order val="13"/>
          <c:tx>
            <c:strRef>
              <c:f>'REsi-Nurs PD'!$O$10</c:f>
              <c:strCache>
                <c:ptCount val="1"/>
                <c:pt idx="0">
                  <c:v>42429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PD'!$O$11:$O$14</c:f>
            </c:numRef>
          </c:val>
          <c:extLst>
            <c:ext xmlns:c16="http://schemas.microsoft.com/office/drawing/2014/chart" uri="{C3380CC4-5D6E-409C-BE32-E72D297353CC}">
              <c16:uniqueId val="{0000000D-A42B-4A24-8825-BCDC592EE5A8}"/>
            </c:ext>
          </c:extLst>
        </c:ser>
        <c:ser>
          <c:idx val="14"/>
          <c:order val="14"/>
          <c:tx>
            <c:strRef>
              <c:f>'REsi-Nurs PD'!$P$10</c:f>
              <c:strCache>
                <c:ptCount val="1"/>
                <c:pt idx="0">
                  <c:v>42460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PD'!$P$11:$P$14</c:f>
            </c:numRef>
          </c:val>
          <c:extLst>
            <c:ext xmlns:c16="http://schemas.microsoft.com/office/drawing/2014/chart" uri="{C3380CC4-5D6E-409C-BE32-E72D297353CC}">
              <c16:uniqueId val="{0000000E-A42B-4A24-8825-BCDC592EE5A8}"/>
            </c:ext>
          </c:extLst>
        </c:ser>
        <c:ser>
          <c:idx val="15"/>
          <c:order val="15"/>
          <c:tx>
            <c:strRef>
              <c:f>'REsi-Nurs PD'!$Q$10</c:f>
              <c:strCache>
                <c:ptCount val="1"/>
                <c:pt idx="0">
                  <c:v>42490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PD'!$Q$11:$Q$14</c:f>
            </c:numRef>
          </c:val>
          <c:extLst>
            <c:ext xmlns:c16="http://schemas.microsoft.com/office/drawing/2014/chart" uri="{C3380CC4-5D6E-409C-BE32-E72D297353CC}">
              <c16:uniqueId val="{0000000F-A42B-4A24-8825-BCDC592EE5A8}"/>
            </c:ext>
          </c:extLst>
        </c:ser>
        <c:ser>
          <c:idx val="16"/>
          <c:order val="16"/>
          <c:tx>
            <c:strRef>
              <c:f>'REsi-Nurs PD'!$R$10</c:f>
              <c:strCache>
                <c:ptCount val="1"/>
                <c:pt idx="0">
                  <c:v>42521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PD'!$R$11:$R$14</c:f>
            </c:numRef>
          </c:val>
          <c:extLst>
            <c:ext xmlns:c16="http://schemas.microsoft.com/office/drawing/2014/chart" uri="{C3380CC4-5D6E-409C-BE32-E72D297353CC}">
              <c16:uniqueId val="{00000010-A42B-4A24-8825-BCDC592EE5A8}"/>
            </c:ext>
          </c:extLst>
        </c:ser>
        <c:ser>
          <c:idx val="17"/>
          <c:order val="17"/>
          <c:tx>
            <c:strRef>
              <c:f>'REsi-Nurs PD'!$S$10</c:f>
              <c:strCache>
                <c:ptCount val="1"/>
                <c:pt idx="0">
                  <c:v>42551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PD'!$S$11:$S$14</c:f>
            </c:numRef>
          </c:val>
          <c:extLst>
            <c:ext xmlns:c16="http://schemas.microsoft.com/office/drawing/2014/chart" uri="{C3380CC4-5D6E-409C-BE32-E72D297353CC}">
              <c16:uniqueId val="{00000011-A42B-4A24-8825-BCDC592EE5A8}"/>
            </c:ext>
          </c:extLst>
        </c:ser>
        <c:ser>
          <c:idx val="18"/>
          <c:order val="18"/>
          <c:tx>
            <c:strRef>
              <c:f>'REsi-Nurs PD'!$T$10</c:f>
              <c:strCache>
                <c:ptCount val="1"/>
                <c:pt idx="0">
                  <c:v>42582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PD'!$T$11:$T$14</c:f>
            </c:numRef>
          </c:val>
          <c:extLst>
            <c:ext xmlns:c16="http://schemas.microsoft.com/office/drawing/2014/chart" uri="{C3380CC4-5D6E-409C-BE32-E72D297353CC}">
              <c16:uniqueId val="{00000012-A42B-4A24-8825-BCDC592EE5A8}"/>
            </c:ext>
          </c:extLst>
        </c:ser>
        <c:ser>
          <c:idx val="19"/>
          <c:order val="19"/>
          <c:tx>
            <c:strRef>
              <c:f>'REsi-Nurs PD'!$U$10</c:f>
              <c:strCache>
                <c:ptCount val="1"/>
                <c:pt idx="0">
                  <c:v>42613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PD'!$U$11:$U$14</c:f>
            </c:numRef>
          </c:val>
          <c:extLst>
            <c:ext xmlns:c16="http://schemas.microsoft.com/office/drawing/2014/chart" uri="{C3380CC4-5D6E-409C-BE32-E72D297353CC}">
              <c16:uniqueId val="{00000013-A42B-4A24-8825-BCDC592EE5A8}"/>
            </c:ext>
          </c:extLst>
        </c:ser>
        <c:ser>
          <c:idx val="20"/>
          <c:order val="20"/>
          <c:tx>
            <c:strRef>
              <c:f>'REsi-Nurs PD'!$V$10</c:f>
              <c:strCache>
                <c:ptCount val="1"/>
                <c:pt idx="0">
                  <c:v>42643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PD'!$V$11:$V$14</c:f>
            </c:numRef>
          </c:val>
          <c:extLst>
            <c:ext xmlns:c16="http://schemas.microsoft.com/office/drawing/2014/chart" uri="{C3380CC4-5D6E-409C-BE32-E72D297353CC}">
              <c16:uniqueId val="{00000014-A42B-4A24-8825-BCDC592EE5A8}"/>
            </c:ext>
          </c:extLst>
        </c:ser>
        <c:ser>
          <c:idx val="21"/>
          <c:order val="21"/>
          <c:tx>
            <c:strRef>
              <c:f>'REsi-Nurs PD'!$W$10</c:f>
              <c:strCache>
                <c:ptCount val="1"/>
                <c:pt idx="0">
                  <c:v>42674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PD'!$W$11:$W$14</c:f>
            </c:numRef>
          </c:val>
          <c:extLst>
            <c:ext xmlns:c16="http://schemas.microsoft.com/office/drawing/2014/chart" uri="{C3380CC4-5D6E-409C-BE32-E72D297353CC}">
              <c16:uniqueId val="{00000015-A42B-4A24-8825-BCDC592EE5A8}"/>
            </c:ext>
          </c:extLst>
        </c:ser>
        <c:ser>
          <c:idx val="22"/>
          <c:order val="22"/>
          <c:tx>
            <c:strRef>
              <c:f>'REsi-Nurs PD'!$X$10</c:f>
              <c:strCache>
                <c:ptCount val="1"/>
                <c:pt idx="0">
                  <c:v>42704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PD'!$X$11:$X$14</c:f>
            </c:numRef>
          </c:val>
          <c:extLst>
            <c:ext xmlns:c16="http://schemas.microsoft.com/office/drawing/2014/chart" uri="{C3380CC4-5D6E-409C-BE32-E72D297353CC}">
              <c16:uniqueId val="{00000016-A42B-4A24-8825-BCDC592EE5A8}"/>
            </c:ext>
          </c:extLst>
        </c:ser>
        <c:ser>
          <c:idx val="23"/>
          <c:order val="23"/>
          <c:tx>
            <c:strRef>
              <c:f>'REsi-Nurs PD'!$Y$10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PD'!$Y$11:$Y$14</c:f>
              <c:numCache>
                <c:formatCode>General</c:formatCode>
                <c:ptCount val="4"/>
                <c:pt idx="0">
                  <c:v>69</c:v>
                </c:pt>
                <c:pt idx="1">
                  <c:v>98</c:v>
                </c:pt>
                <c:pt idx="2">
                  <c:v>23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42B-4A24-8825-BCDC592EE5A8}"/>
            </c:ext>
          </c:extLst>
        </c:ser>
        <c:ser>
          <c:idx val="24"/>
          <c:order val="24"/>
          <c:tx>
            <c:strRef>
              <c:f>'REsi-Nurs PD'!$Z$10</c:f>
              <c:strCache>
                <c:ptCount val="1"/>
                <c:pt idx="0">
                  <c:v>42766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PD'!$Z$11:$Z$14</c:f>
            </c:numRef>
          </c:val>
          <c:extLst>
            <c:ext xmlns:c16="http://schemas.microsoft.com/office/drawing/2014/chart" uri="{C3380CC4-5D6E-409C-BE32-E72D297353CC}">
              <c16:uniqueId val="{00000018-A42B-4A24-8825-BCDC592EE5A8}"/>
            </c:ext>
          </c:extLst>
        </c:ser>
        <c:ser>
          <c:idx val="25"/>
          <c:order val="25"/>
          <c:tx>
            <c:strRef>
              <c:f>'REsi-Nurs PD'!$AA$10</c:f>
              <c:strCache>
                <c:ptCount val="1"/>
                <c:pt idx="0">
                  <c:v>42794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PD'!$AA$11:$AA$14</c:f>
            </c:numRef>
          </c:val>
          <c:extLst>
            <c:ext xmlns:c16="http://schemas.microsoft.com/office/drawing/2014/chart" uri="{C3380CC4-5D6E-409C-BE32-E72D297353CC}">
              <c16:uniqueId val="{00000019-A42B-4A24-8825-BCDC592EE5A8}"/>
            </c:ext>
          </c:extLst>
        </c:ser>
        <c:ser>
          <c:idx val="26"/>
          <c:order val="26"/>
          <c:tx>
            <c:strRef>
              <c:f>'REsi-Nurs PD'!$AB$10</c:f>
              <c:strCache>
                <c:ptCount val="1"/>
                <c:pt idx="0">
                  <c:v>42825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PD'!$AB$11:$AB$14</c:f>
            </c:numRef>
          </c:val>
          <c:extLst>
            <c:ext xmlns:c16="http://schemas.microsoft.com/office/drawing/2014/chart" uri="{C3380CC4-5D6E-409C-BE32-E72D297353CC}">
              <c16:uniqueId val="{0000001A-A42B-4A24-8825-BCDC592EE5A8}"/>
            </c:ext>
          </c:extLst>
        </c:ser>
        <c:ser>
          <c:idx val="27"/>
          <c:order val="27"/>
          <c:tx>
            <c:strRef>
              <c:f>'REsi-Nurs PD'!$AC$10</c:f>
              <c:strCache>
                <c:ptCount val="1"/>
                <c:pt idx="0">
                  <c:v>42855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PD'!$AC$11:$AC$14</c:f>
            </c:numRef>
          </c:val>
          <c:extLst>
            <c:ext xmlns:c16="http://schemas.microsoft.com/office/drawing/2014/chart" uri="{C3380CC4-5D6E-409C-BE32-E72D297353CC}">
              <c16:uniqueId val="{0000001B-A42B-4A24-8825-BCDC592EE5A8}"/>
            </c:ext>
          </c:extLst>
        </c:ser>
        <c:ser>
          <c:idx val="28"/>
          <c:order val="28"/>
          <c:tx>
            <c:strRef>
              <c:f>'REsi-Nurs PD'!$AD$10</c:f>
              <c:strCache>
                <c:ptCount val="1"/>
                <c:pt idx="0">
                  <c:v>42886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PD'!$AD$11:$AD$14</c:f>
            </c:numRef>
          </c:val>
          <c:extLst>
            <c:ext xmlns:c16="http://schemas.microsoft.com/office/drawing/2014/chart" uri="{C3380CC4-5D6E-409C-BE32-E72D297353CC}">
              <c16:uniqueId val="{0000001C-A42B-4A24-8825-BCDC592EE5A8}"/>
            </c:ext>
          </c:extLst>
        </c:ser>
        <c:ser>
          <c:idx val="29"/>
          <c:order val="29"/>
          <c:tx>
            <c:strRef>
              <c:f>'REsi-Nurs PD'!$AE$10</c:f>
              <c:strCache>
                <c:ptCount val="1"/>
                <c:pt idx="0">
                  <c:v>42916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PD'!$AE$11:$AE$14</c:f>
            </c:numRef>
          </c:val>
          <c:extLst>
            <c:ext xmlns:c16="http://schemas.microsoft.com/office/drawing/2014/chart" uri="{C3380CC4-5D6E-409C-BE32-E72D297353CC}">
              <c16:uniqueId val="{0000001D-A42B-4A24-8825-BCDC592EE5A8}"/>
            </c:ext>
          </c:extLst>
        </c:ser>
        <c:ser>
          <c:idx val="30"/>
          <c:order val="30"/>
          <c:tx>
            <c:strRef>
              <c:f>'REsi-Nurs PD'!$AF$10</c:f>
              <c:strCache>
                <c:ptCount val="1"/>
                <c:pt idx="0">
                  <c:v>42947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PD'!$AF$11:$AF$14</c:f>
            </c:numRef>
          </c:val>
          <c:extLst>
            <c:ext xmlns:c16="http://schemas.microsoft.com/office/drawing/2014/chart" uri="{C3380CC4-5D6E-409C-BE32-E72D297353CC}">
              <c16:uniqueId val="{0000001E-A42B-4A24-8825-BCDC592EE5A8}"/>
            </c:ext>
          </c:extLst>
        </c:ser>
        <c:ser>
          <c:idx val="31"/>
          <c:order val="31"/>
          <c:tx>
            <c:strRef>
              <c:f>'REsi-Nurs PD'!$AG$10</c:f>
              <c:strCache>
                <c:ptCount val="1"/>
                <c:pt idx="0">
                  <c:v>42978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PD'!$AG$11:$AG$14</c:f>
            </c:numRef>
          </c:val>
          <c:extLst>
            <c:ext xmlns:c16="http://schemas.microsoft.com/office/drawing/2014/chart" uri="{C3380CC4-5D6E-409C-BE32-E72D297353CC}">
              <c16:uniqueId val="{0000001F-A42B-4A24-8825-BCDC592EE5A8}"/>
            </c:ext>
          </c:extLst>
        </c:ser>
        <c:ser>
          <c:idx val="32"/>
          <c:order val="32"/>
          <c:tx>
            <c:strRef>
              <c:f>'REsi-Nurs PD'!$AH$10</c:f>
              <c:strCache>
                <c:ptCount val="1"/>
                <c:pt idx="0">
                  <c:v>43008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PD'!$AH$11:$AH$14</c:f>
            </c:numRef>
          </c:val>
          <c:extLst>
            <c:ext xmlns:c16="http://schemas.microsoft.com/office/drawing/2014/chart" uri="{C3380CC4-5D6E-409C-BE32-E72D297353CC}">
              <c16:uniqueId val="{00000020-A42B-4A24-8825-BCDC592EE5A8}"/>
            </c:ext>
          </c:extLst>
        </c:ser>
        <c:ser>
          <c:idx val="33"/>
          <c:order val="33"/>
          <c:tx>
            <c:strRef>
              <c:f>'REsi-Nurs PD'!$AI$10</c:f>
              <c:strCache>
                <c:ptCount val="1"/>
                <c:pt idx="0">
                  <c:v>43039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PD'!$AI$11:$AI$14</c:f>
            </c:numRef>
          </c:val>
          <c:extLst>
            <c:ext xmlns:c16="http://schemas.microsoft.com/office/drawing/2014/chart" uri="{C3380CC4-5D6E-409C-BE32-E72D297353CC}">
              <c16:uniqueId val="{00000021-A42B-4A24-8825-BCDC592EE5A8}"/>
            </c:ext>
          </c:extLst>
        </c:ser>
        <c:ser>
          <c:idx val="34"/>
          <c:order val="34"/>
          <c:tx>
            <c:strRef>
              <c:f>'REsi-Nurs PD'!$AJ$10</c:f>
              <c:strCache>
                <c:ptCount val="1"/>
                <c:pt idx="0">
                  <c:v>43069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PD'!$AJ$11:$AJ$14</c:f>
            </c:numRef>
          </c:val>
          <c:extLst>
            <c:ext xmlns:c16="http://schemas.microsoft.com/office/drawing/2014/chart" uri="{C3380CC4-5D6E-409C-BE32-E72D297353CC}">
              <c16:uniqueId val="{00000022-A42B-4A24-8825-BCDC592EE5A8}"/>
            </c:ext>
          </c:extLst>
        </c:ser>
        <c:ser>
          <c:idx val="35"/>
          <c:order val="35"/>
          <c:tx>
            <c:strRef>
              <c:f>'REsi-Nurs PD'!$AK$10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PD'!$AK$11:$AK$14</c:f>
              <c:numCache>
                <c:formatCode>General</c:formatCode>
                <c:ptCount val="4"/>
                <c:pt idx="0">
                  <c:v>85</c:v>
                </c:pt>
                <c:pt idx="1">
                  <c:v>103</c:v>
                </c:pt>
                <c:pt idx="2">
                  <c:v>47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A42B-4A24-8825-BCDC592EE5A8}"/>
            </c:ext>
          </c:extLst>
        </c:ser>
        <c:ser>
          <c:idx val="36"/>
          <c:order val="36"/>
          <c:tx>
            <c:strRef>
              <c:f>'REsi-Nurs PD'!$AL$10</c:f>
              <c:strCache>
                <c:ptCount val="1"/>
                <c:pt idx="0">
                  <c:v>43131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PD'!$AL$11:$AL$14</c:f>
            </c:numRef>
          </c:val>
          <c:extLst>
            <c:ext xmlns:c16="http://schemas.microsoft.com/office/drawing/2014/chart" uri="{C3380CC4-5D6E-409C-BE32-E72D297353CC}">
              <c16:uniqueId val="{00000024-A42B-4A24-8825-BCDC592EE5A8}"/>
            </c:ext>
          </c:extLst>
        </c:ser>
        <c:ser>
          <c:idx val="37"/>
          <c:order val="37"/>
          <c:tx>
            <c:strRef>
              <c:f>'REsi-Nurs PD'!$AM$10</c:f>
              <c:strCache>
                <c:ptCount val="1"/>
                <c:pt idx="0">
                  <c:v>43159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PD'!$AM$11:$AM$14</c:f>
            </c:numRef>
          </c:val>
          <c:extLst>
            <c:ext xmlns:c16="http://schemas.microsoft.com/office/drawing/2014/chart" uri="{C3380CC4-5D6E-409C-BE32-E72D297353CC}">
              <c16:uniqueId val="{00000025-A42B-4A24-8825-BCDC592EE5A8}"/>
            </c:ext>
          </c:extLst>
        </c:ser>
        <c:ser>
          <c:idx val="38"/>
          <c:order val="38"/>
          <c:tx>
            <c:strRef>
              <c:f>'REsi-Nurs PD'!$AN$10</c:f>
              <c:strCache>
                <c:ptCount val="1"/>
                <c:pt idx="0">
                  <c:v>43190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PD'!$AN$11:$AN$14</c:f>
            </c:numRef>
          </c:val>
          <c:extLst>
            <c:ext xmlns:c16="http://schemas.microsoft.com/office/drawing/2014/chart" uri="{C3380CC4-5D6E-409C-BE32-E72D297353CC}">
              <c16:uniqueId val="{00000026-A42B-4A24-8825-BCDC592EE5A8}"/>
            </c:ext>
          </c:extLst>
        </c:ser>
        <c:ser>
          <c:idx val="39"/>
          <c:order val="39"/>
          <c:tx>
            <c:strRef>
              <c:f>'REsi-Nurs PD'!$AO$10</c:f>
              <c:strCache>
                <c:ptCount val="1"/>
                <c:pt idx="0">
                  <c:v>43220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PD'!$AO$11:$AO$14</c:f>
            </c:numRef>
          </c:val>
          <c:extLst>
            <c:ext xmlns:c16="http://schemas.microsoft.com/office/drawing/2014/chart" uri="{C3380CC4-5D6E-409C-BE32-E72D297353CC}">
              <c16:uniqueId val="{00000027-A42B-4A24-8825-BCDC592EE5A8}"/>
            </c:ext>
          </c:extLst>
        </c:ser>
        <c:ser>
          <c:idx val="40"/>
          <c:order val="40"/>
          <c:tx>
            <c:strRef>
              <c:f>'REsi-Nurs PD'!$AP$10</c:f>
              <c:strCache>
                <c:ptCount val="1"/>
                <c:pt idx="0">
                  <c:v>43251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PD'!$AP$11:$AP$14</c:f>
            </c:numRef>
          </c:val>
          <c:extLst>
            <c:ext xmlns:c16="http://schemas.microsoft.com/office/drawing/2014/chart" uri="{C3380CC4-5D6E-409C-BE32-E72D297353CC}">
              <c16:uniqueId val="{00000028-A42B-4A24-8825-BCDC592EE5A8}"/>
            </c:ext>
          </c:extLst>
        </c:ser>
        <c:ser>
          <c:idx val="41"/>
          <c:order val="41"/>
          <c:tx>
            <c:strRef>
              <c:f>'REsi-Nurs PD'!$AQ$10</c:f>
              <c:strCache>
                <c:ptCount val="1"/>
                <c:pt idx="0">
                  <c:v>43281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PD'!$AQ$11:$AQ$14</c:f>
            </c:numRef>
          </c:val>
          <c:extLst>
            <c:ext xmlns:c16="http://schemas.microsoft.com/office/drawing/2014/chart" uri="{C3380CC4-5D6E-409C-BE32-E72D297353CC}">
              <c16:uniqueId val="{00000029-A42B-4A24-8825-BCDC592EE5A8}"/>
            </c:ext>
          </c:extLst>
        </c:ser>
        <c:ser>
          <c:idx val="42"/>
          <c:order val="42"/>
          <c:tx>
            <c:strRef>
              <c:f>'REsi-Nurs PD'!$AR$10</c:f>
              <c:strCache>
                <c:ptCount val="1"/>
                <c:pt idx="0">
                  <c:v>43312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PD'!$AR$11:$AR$14</c:f>
            </c:numRef>
          </c:val>
          <c:extLst>
            <c:ext xmlns:c16="http://schemas.microsoft.com/office/drawing/2014/chart" uri="{C3380CC4-5D6E-409C-BE32-E72D297353CC}">
              <c16:uniqueId val="{0000002A-A42B-4A24-8825-BCDC592EE5A8}"/>
            </c:ext>
          </c:extLst>
        </c:ser>
        <c:ser>
          <c:idx val="43"/>
          <c:order val="43"/>
          <c:tx>
            <c:strRef>
              <c:f>'REsi-Nurs PD'!$AS$10</c:f>
              <c:strCache>
                <c:ptCount val="1"/>
                <c:pt idx="0">
                  <c:v>43343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PD'!$AS$11:$AS$14</c:f>
            </c:numRef>
          </c:val>
          <c:extLst>
            <c:ext xmlns:c16="http://schemas.microsoft.com/office/drawing/2014/chart" uri="{C3380CC4-5D6E-409C-BE32-E72D297353CC}">
              <c16:uniqueId val="{0000002B-A42B-4A24-8825-BCDC592EE5A8}"/>
            </c:ext>
          </c:extLst>
        </c:ser>
        <c:ser>
          <c:idx val="44"/>
          <c:order val="44"/>
          <c:tx>
            <c:strRef>
              <c:f>'REsi-Nurs PD'!$AT$10</c:f>
              <c:strCache>
                <c:ptCount val="1"/>
                <c:pt idx="0">
                  <c:v>43373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PD'!$AT$11:$AT$14</c:f>
            </c:numRef>
          </c:val>
          <c:extLst>
            <c:ext xmlns:c16="http://schemas.microsoft.com/office/drawing/2014/chart" uri="{C3380CC4-5D6E-409C-BE32-E72D297353CC}">
              <c16:uniqueId val="{0000002C-A42B-4A24-8825-BCDC592EE5A8}"/>
            </c:ext>
          </c:extLst>
        </c:ser>
        <c:ser>
          <c:idx val="45"/>
          <c:order val="45"/>
          <c:tx>
            <c:strRef>
              <c:f>'REsi-Nurs PD'!$AU$10</c:f>
              <c:strCache>
                <c:ptCount val="1"/>
                <c:pt idx="0">
                  <c:v>43404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PD'!$AU$11:$AU$14</c:f>
            </c:numRef>
          </c:val>
          <c:extLst>
            <c:ext xmlns:c16="http://schemas.microsoft.com/office/drawing/2014/chart" uri="{C3380CC4-5D6E-409C-BE32-E72D297353CC}">
              <c16:uniqueId val="{0000002D-A42B-4A24-8825-BCDC592EE5A8}"/>
            </c:ext>
          </c:extLst>
        </c:ser>
        <c:ser>
          <c:idx val="46"/>
          <c:order val="46"/>
          <c:tx>
            <c:strRef>
              <c:f>'REsi-Nurs PD'!$AV$10</c:f>
              <c:strCache>
                <c:ptCount val="1"/>
                <c:pt idx="0">
                  <c:v>43434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PD'!$AV$11:$AV$14</c:f>
            </c:numRef>
          </c:val>
          <c:extLst>
            <c:ext xmlns:c16="http://schemas.microsoft.com/office/drawing/2014/chart" uri="{C3380CC4-5D6E-409C-BE32-E72D297353CC}">
              <c16:uniqueId val="{0000002E-A42B-4A24-8825-BCDC592EE5A8}"/>
            </c:ext>
          </c:extLst>
        </c:ser>
        <c:ser>
          <c:idx val="47"/>
          <c:order val="47"/>
          <c:tx>
            <c:strRef>
              <c:f>'REsi-Nurs PD'!$AW$10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'REsi-Nurs PD'!$A$11:$A$14</c:f>
              <c:strCache>
                <c:ptCount val="4"/>
                <c:pt idx="0">
                  <c:v>Canterbury &amp; Ashford</c:v>
                </c:pt>
                <c:pt idx="1">
                  <c:v>South Kent Coastal &amp; Thanet</c:v>
                </c:pt>
                <c:pt idx="2">
                  <c:v>North Kent</c:v>
                </c:pt>
                <c:pt idx="3">
                  <c:v>West Kent</c:v>
                </c:pt>
              </c:strCache>
            </c:strRef>
          </c:cat>
          <c:val>
            <c:numRef>
              <c:f>'REsi-Nurs PD'!$AW$11:$AW$14</c:f>
              <c:numCache>
                <c:formatCode>General</c:formatCode>
                <c:ptCount val="4"/>
                <c:pt idx="0">
                  <c:v>82</c:v>
                </c:pt>
                <c:pt idx="1">
                  <c:v>147</c:v>
                </c:pt>
                <c:pt idx="2">
                  <c:v>63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A42B-4A24-8825-BCDC592EE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437712"/>
        <c:axId val="285440336"/>
        <c:axId val="0"/>
      </c:bar3DChart>
      <c:catAx>
        <c:axId val="28543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440336"/>
        <c:crosses val="autoZero"/>
        <c:auto val="1"/>
        <c:lblAlgn val="ctr"/>
        <c:lblOffset val="100"/>
        <c:noMultiLvlLbl val="0"/>
      </c:catAx>
      <c:valAx>
        <c:axId val="28544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43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All Kent - Mental 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'MH Res'!$B$85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'MH Res'!$A$86:$A$87</c:f>
              <c:strCache>
                <c:ptCount val="2"/>
                <c:pt idx="0">
                  <c:v>Residential</c:v>
                </c:pt>
                <c:pt idx="1">
                  <c:v>Supported Independence Service</c:v>
                </c:pt>
              </c:strCache>
            </c:strRef>
          </c:cat>
          <c:val>
            <c:numRef>
              <c:f>'MH Res'!$B$86:$B$87</c:f>
              <c:numCache>
                <c:formatCode>General</c:formatCode>
                <c:ptCount val="2"/>
                <c:pt idx="0">
                  <c:v>277</c:v>
                </c:pt>
                <c:pt idx="1">
                  <c:v>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A-453F-9CCE-E37E2C4553F9}"/>
            </c:ext>
          </c:extLst>
        </c:ser>
        <c:ser>
          <c:idx val="1"/>
          <c:order val="1"/>
          <c:tx>
            <c:strRef>
              <c:f>'MH Res'!$C$85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'MH Res'!$A$86:$A$87</c:f>
              <c:strCache>
                <c:ptCount val="2"/>
                <c:pt idx="0">
                  <c:v>Residential</c:v>
                </c:pt>
                <c:pt idx="1">
                  <c:v>Supported Independence Service</c:v>
                </c:pt>
              </c:strCache>
            </c:strRef>
          </c:cat>
          <c:val>
            <c:numRef>
              <c:f>'MH Res'!$C$86:$C$87</c:f>
              <c:numCache>
                <c:formatCode>General</c:formatCode>
                <c:ptCount val="2"/>
                <c:pt idx="0">
                  <c:v>252</c:v>
                </c:pt>
                <c:pt idx="1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A-453F-9CCE-E37E2C4553F9}"/>
            </c:ext>
          </c:extLst>
        </c:ser>
        <c:ser>
          <c:idx val="2"/>
          <c:order val="2"/>
          <c:tx>
            <c:strRef>
              <c:f>'MH Res'!$D$85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'MH Res'!$A$86:$A$87</c:f>
              <c:strCache>
                <c:ptCount val="2"/>
                <c:pt idx="0">
                  <c:v>Residential</c:v>
                </c:pt>
                <c:pt idx="1">
                  <c:v>Supported Independence Service</c:v>
                </c:pt>
              </c:strCache>
            </c:strRef>
          </c:cat>
          <c:val>
            <c:numRef>
              <c:f>'MH Res'!$D$86:$D$87</c:f>
              <c:numCache>
                <c:formatCode>0</c:formatCode>
                <c:ptCount val="2"/>
                <c:pt idx="0">
                  <c:v>265</c:v>
                </c:pt>
                <c:pt idx="1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5A-453F-9CCE-E37E2C4553F9}"/>
            </c:ext>
          </c:extLst>
        </c:ser>
        <c:ser>
          <c:idx val="3"/>
          <c:order val="3"/>
          <c:tx>
            <c:strRef>
              <c:f>'MH Res'!$E$85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'MH Res'!$A$86:$A$87</c:f>
              <c:strCache>
                <c:ptCount val="2"/>
                <c:pt idx="0">
                  <c:v>Residential</c:v>
                </c:pt>
                <c:pt idx="1">
                  <c:v>Supported Independence Service</c:v>
                </c:pt>
              </c:strCache>
            </c:strRef>
          </c:cat>
          <c:val>
            <c:numRef>
              <c:f>'MH Res'!$E$86:$E$87</c:f>
              <c:numCache>
                <c:formatCode>0</c:formatCode>
                <c:ptCount val="2"/>
                <c:pt idx="0" formatCode="General">
                  <c:v>270</c:v>
                </c:pt>
                <c:pt idx="1">
                  <c:v>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5A-453F-9CCE-E37E2C45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5445528"/>
        <c:axId val="285445856"/>
      </c:barChart>
      <c:catAx>
        <c:axId val="285445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445856"/>
        <c:crosses val="autoZero"/>
        <c:auto val="1"/>
        <c:lblAlgn val="ctr"/>
        <c:lblOffset val="100"/>
        <c:noMultiLvlLbl val="0"/>
      </c:catAx>
      <c:valAx>
        <c:axId val="2854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544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</a:rPr>
              <a:t>Learning Disability Accommodation Placements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multiLvlStrRef>
              <c:f>Sheet1!$B$1:$D$2</c:f>
              <c:multiLvlStrCache>
                <c:ptCount val="3"/>
                <c:lvl>
                  <c:pt idx="0">
                    <c:v>In County</c:v>
                  </c:pt>
                  <c:pt idx="1">
                    <c:v>Out of County</c:v>
                  </c:pt>
                </c:lvl>
                <c:lvl>
                  <c:pt idx="0">
                    <c:v>Residential Care</c:v>
                  </c:pt>
                  <c:pt idx="2">
                    <c:v>Supported Living</c:v>
                  </c:pt>
                </c:lvl>
              </c:multiLvlStrCache>
            </c:multiLvl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1050</c:v>
                </c:pt>
                <c:pt idx="1">
                  <c:v>200</c:v>
                </c:pt>
                <c:pt idx="2">
                  <c:v>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F-4A44-8570-56B386BB2A63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multiLvlStrRef>
              <c:f>Sheet1!$B$1:$D$2</c:f>
              <c:multiLvlStrCache>
                <c:ptCount val="3"/>
                <c:lvl>
                  <c:pt idx="0">
                    <c:v>In County</c:v>
                  </c:pt>
                  <c:pt idx="1">
                    <c:v>Out of County</c:v>
                  </c:pt>
                </c:lvl>
                <c:lvl>
                  <c:pt idx="0">
                    <c:v>Residential Care</c:v>
                  </c:pt>
                  <c:pt idx="2">
                    <c:v>Supported Living</c:v>
                  </c:pt>
                </c:lvl>
              </c:multiLvlStrCache>
            </c:multiLvl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841</c:v>
                </c:pt>
                <c:pt idx="1">
                  <c:v>188</c:v>
                </c:pt>
                <c:pt idx="2">
                  <c:v>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F-4A44-8570-56B386BB2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64380904"/>
        <c:axId val="364381232"/>
        <c:axId val="0"/>
      </c:bar3DChart>
      <c:catAx>
        <c:axId val="36438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81232"/>
        <c:crosses val="autoZero"/>
        <c:auto val="1"/>
        <c:lblAlgn val="ctr"/>
        <c:lblOffset val="100"/>
        <c:noMultiLvlLbl val="0"/>
      </c:catAx>
      <c:valAx>
        <c:axId val="3643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8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Forecast Percentage growth in population from 2017 to 2037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noFill/>
              <a:round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1BFA-4450-B17A-F41389844A11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7-4D1D-A316-B7DAC44908D2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7-4D1D-A316-B7DAC44908D2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F7A-4FD4-ACA7-F4E44D3FBECC}"/>
              </c:ext>
            </c:extLst>
          </c:dPt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B7-4D1D-A316-B7DAC4490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Popn!$A$3:$A$15</c:f>
              <c:strCache>
                <c:ptCount val="13"/>
                <c:pt idx="0">
                  <c:v>Dartford</c:v>
                </c:pt>
                <c:pt idx="1">
                  <c:v>Ashford </c:v>
                </c:pt>
                <c:pt idx="2">
                  <c:v>Sevenoaks</c:v>
                </c:pt>
                <c:pt idx="3">
                  <c:v>Thanet</c:v>
                </c:pt>
                <c:pt idx="4">
                  <c:v>Tunbridge Wells </c:v>
                </c:pt>
                <c:pt idx="5">
                  <c:v>Kent</c:v>
                </c:pt>
                <c:pt idx="6">
                  <c:v>Canterbury</c:v>
                </c:pt>
                <c:pt idx="7">
                  <c:v>Tonbridge &amp; Malling</c:v>
                </c:pt>
                <c:pt idx="8">
                  <c:v>Maidstone</c:v>
                </c:pt>
                <c:pt idx="9">
                  <c:v>Swale</c:v>
                </c:pt>
                <c:pt idx="10">
                  <c:v>Folkestone &amp; Hythe</c:v>
                </c:pt>
                <c:pt idx="11">
                  <c:v>Dover</c:v>
                </c:pt>
                <c:pt idx="12">
                  <c:v>Gravesham</c:v>
                </c:pt>
              </c:strCache>
            </c:strRef>
          </c:cat>
          <c:val>
            <c:numRef>
              <c:f>Popn!$X$3:$X$15</c:f>
              <c:numCache>
                <c:formatCode>0.0</c:formatCode>
                <c:ptCount val="13"/>
                <c:pt idx="0" formatCode="General">
                  <c:v>37.200000000000003</c:v>
                </c:pt>
                <c:pt idx="1">
                  <c:v>23.8</c:v>
                </c:pt>
                <c:pt idx="2" formatCode="General">
                  <c:v>23.3</c:v>
                </c:pt>
                <c:pt idx="3" formatCode="General">
                  <c:v>21.9</c:v>
                </c:pt>
                <c:pt idx="4" formatCode="General">
                  <c:v>19.600000000000001</c:v>
                </c:pt>
                <c:pt idx="5" formatCode="General">
                  <c:v>19.2</c:v>
                </c:pt>
                <c:pt idx="6" formatCode="General">
                  <c:v>18.5</c:v>
                </c:pt>
                <c:pt idx="7" formatCode="General">
                  <c:v>18.5</c:v>
                </c:pt>
                <c:pt idx="8" formatCode="General">
                  <c:v>18.3</c:v>
                </c:pt>
                <c:pt idx="9" formatCode="General">
                  <c:v>15.1</c:v>
                </c:pt>
                <c:pt idx="10" formatCode="General">
                  <c:v>13.2</c:v>
                </c:pt>
                <c:pt idx="11" formatCode="General">
                  <c:v>11.2</c:v>
                </c:pt>
                <c:pt idx="12" formatCode="General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B7-4D1D-A316-B7DAC4490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53302072"/>
        <c:axId val="653302400"/>
      </c:barChart>
      <c:catAx>
        <c:axId val="653302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302400"/>
        <c:crosses val="autoZero"/>
        <c:auto val="1"/>
        <c:lblAlgn val="ctr"/>
        <c:lblOffset val="100"/>
        <c:noMultiLvlLbl val="0"/>
      </c:catAx>
      <c:valAx>
        <c:axId val="65330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30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Projected older people population growth (numbers) by 2031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OP!$B$103</c:f>
              <c:strCache>
                <c:ptCount val="1"/>
                <c:pt idx="0">
                  <c:v>64-74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OP!$A$104:$A$115</c:f>
              <c:strCache>
                <c:ptCount val="12"/>
                <c:pt idx="0">
                  <c:v>Ashford</c:v>
                </c:pt>
                <c:pt idx="1">
                  <c:v>Cantebury</c:v>
                </c:pt>
                <c:pt idx="2">
                  <c:v>Dartford</c:v>
                </c:pt>
                <c:pt idx="3">
                  <c:v>Dover</c:v>
                </c:pt>
                <c:pt idx="4">
                  <c:v>Folkestone &amp; Hythe</c:v>
                </c:pt>
                <c:pt idx="5">
                  <c:v>Gravesham</c:v>
                </c:pt>
                <c:pt idx="6">
                  <c:v>Maidstone</c:v>
                </c:pt>
                <c:pt idx="7">
                  <c:v>Sevenoaks</c:v>
                </c:pt>
                <c:pt idx="8">
                  <c:v>Swale</c:v>
                </c:pt>
                <c:pt idx="9">
                  <c:v>Thanet</c:v>
                </c:pt>
                <c:pt idx="10">
                  <c:v>Tonbridge &amp; Malling</c:v>
                </c:pt>
                <c:pt idx="11">
                  <c:v>Tunbridge Wells</c:v>
                </c:pt>
              </c:strCache>
            </c:strRef>
          </c:cat>
          <c:val>
            <c:numRef>
              <c:f>OP!$B$104:$B$115</c:f>
              <c:numCache>
                <c:formatCode>General</c:formatCode>
                <c:ptCount val="12"/>
                <c:pt idx="0">
                  <c:v>3400</c:v>
                </c:pt>
                <c:pt idx="1">
                  <c:v>3300</c:v>
                </c:pt>
                <c:pt idx="2">
                  <c:v>3500</c:v>
                </c:pt>
                <c:pt idx="3">
                  <c:v>3800</c:v>
                </c:pt>
                <c:pt idx="4">
                  <c:v>3000</c:v>
                </c:pt>
                <c:pt idx="5">
                  <c:v>2100</c:v>
                </c:pt>
                <c:pt idx="6">
                  <c:v>3400</c:v>
                </c:pt>
                <c:pt idx="7">
                  <c:v>1800</c:v>
                </c:pt>
                <c:pt idx="8">
                  <c:v>3800</c:v>
                </c:pt>
                <c:pt idx="9">
                  <c:v>4600</c:v>
                </c:pt>
                <c:pt idx="10">
                  <c:v>3200</c:v>
                </c:pt>
                <c:pt idx="11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01-439B-AFC1-6BD9D3101FD7}"/>
            </c:ext>
          </c:extLst>
        </c:ser>
        <c:ser>
          <c:idx val="1"/>
          <c:order val="1"/>
          <c:tx>
            <c:strRef>
              <c:f>OP!$C$103</c:f>
              <c:strCache>
                <c:ptCount val="1"/>
                <c:pt idx="0">
                  <c:v>75-84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OP!$A$104:$A$115</c:f>
              <c:strCache>
                <c:ptCount val="12"/>
                <c:pt idx="0">
                  <c:v>Ashford</c:v>
                </c:pt>
                <c:pt idx="1">
                  <c:v>Cantebury</c:v>
                </c:pt>
                <c:pt idx="2">
                  <c:v>Dartford</c:v>
                </c:pt>
                <c:pt idx="3">
                  <c:v>Dover</c:v>
                </c:pt>
                <c:pt idx="4">
                  <c:v>Folkestone &amp; Hythe</c:v>
                </c:pt>
                <c:pt idx="5">
                  <c:v>Gravesham</c:v>
                </c:pt>
                <c:pt idx="6">
                  <c:v>Maidstone</c:v>
                </c:pt>
                <c:pt idx="7">
                  <c:v>Sevenoaks</c:v>
                </c:pt>
                <c:pt idx="8">
                  <c:v>Swale</c:v>
                </c:pt>
                <c:pt idx="9">
                  <c:v>Thanet</c:v>
                </c:pt>
                <c:pt idx="10">
                  <c:v>Tonbridge &amp; Malling</c:v>
                </c:pt>
                <c:pt idx="11">
                  <c:v>Tunbridge Wells</c:v>
                </c:pt>
              </c:strCache>
            </c:strRef>
          </c:cat>
          <c:val>
            <c:numRef>
              <c:f>OP!$C$104:$C$115</c:f>
              <c:numCache>
                <c:formatCode>General</c:formatCode>
                <c:ptCount val="12"/>
                <c:pt idx="0">
                  <c:v>4700</c:v>
                </c:pt>
                <c:pt idx="1">
                  <c:v>5200</c:v>
                </c:pt>
                <c:pt idx="2">
                  <c:v>2200</c:v>
                </c:pt>
                <c:pt idx="3">
                  <c:v>4900</c:v>
                </c:pt>
                <c:pt idx="4">
                  <c:v>4700</c:v>
                </c:pt>
                <c:pt idx="5">
                  <c:v>1700</c:v>
                </c:pt>
                <c:pt idx="6">
                  <c:v>5100</c:v>
                </c:pt>
                <c:pt idx="7">
                  <c:v>3500</c:v>
                </c:pt>
                <c:pt idx="8">
                  <c:v>4900</c:v>
                </c:pt>
                <c:pt idx="9">
                  <c:v>6000</c:v>
                </c:pt>
                <c:pt idx="10">
                  <c:v>3200</c:v>
                </c:pt>
                <c:pt idx="11">
                  <c:v>3400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01-439B-AFC1-6BD9D3101FD7}"/>
            </c:ext>
          </c:extLst>
        </c:ser>
        <c:ser>
          <c:idx val="2"/>
          <c:order val="2"/>
          <c:tx>
            <c:strRef>
              <c:f>OP!$D$103</c:f>
              <c:strCache>
                <c:ptCount val="1"/>
                <c:pt idx="0">
                  <c:v>85+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OP!$A$104:$A$115</c:f>
              <c:strCache>
                <c:ptCount val="12"/>
                <c:pt idx="0">
                  <c:v>Ashford</c:v>
                </c:pt>
                <c:pt idx="1">
                  <c:v>Cantebury</c:v>
                </c:pt>
                <c:pt idx="2">
                  <c:v>Dartford</c:v>
                </c:pt>
                <c:pt idx="3">
                  <c:v>Dover</c:v>
                </c:pt>
                <c:pt idx="4">
                  <c:v>Folkestone &amp; Hythe</c:v>
                </c:pt>
                <c:pt idx="5">
                  <c:v>Gravesham</c:v>
                </c:pt>
                <c:pt idx="6">
                  <c:v>Maidstone</c:v>
                </c:pt>
                <c:pt idx="7">
                  <c:v>Sevenoaks</c:v>
                </c:pt>
                <c:pt idx="8">
                  <c:v>Swale</c:v>
                </c:pt>
                <c:pt idx="9">
                  <c:v>Thanet</c:v>
                </c:pt>
                <c:pt idx="10">
                  <c:v>Tonbridge &amp; Malling</c:v>
                </c:pt>
                <c:pt idx="11">
                  <c:v>Tunbridge Wells</c:v>
                </c:pt>
              </c:strCache>
            </c:strRef>
          </c:cat>
          <c:val>
            <c:numRef>
              <c:f>OP!$D$104:$D$115</c:f>
              <c:numCache>
                <c:formatCode>General</c:formatCode>
                <c:ptCount val="12"/>
                <c:pt idx="0">
                  <c:v>2200</c:v>
                </c:pt>
                <c:pt idx="1">
                  <c:v>2300</c:v>
                </c:pt>
                <c:pt idx="2">
                  <c:v>1100</c:v>
                </c:pt>
                <c:pt idx="3">
                  <c:v>1800</c:v>
                </c:pt>
                <c:pt idx="4">
                  <c:v>2100</c:v>
                </c:pt>
                <c:pt idx="5">
                  <c:v>1100</c:v>
                </c:pt>
                <c:pt idx="6">
                  <c:v>2900</c:v>
                </c:pt>
                <c:pt idx="7">
                  <c:v>2000</c:v>
                </c:pt>
                <c:pt idx="8">
                  <c:v>2200</c:v>
                </c:pt>
                <c:pt idx="9">
                  <c:v>2000</c:v>
                </c:pt>
                <c:pt idx="10">
                  <c:v>1800</c:v>
                </c:pt>
                <c:pt idx="1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01-439B-AFC1-6BD9D3101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4140520"/>
        <c:axId val="644139536"/>
        <c:axId val="0"/>
      </c:bar3DChart>
      <c:catAx>
        <c:axId val="64414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139536"/>
        <c:crosses val="autoZero"/>
        <c:auto val="1"/>
        <c:lblAlgn val="ctr"/>
        <c:lblOffset val="100"/>
        <c:noMultiLvlLbl val="0"/>
      </c:catAx>
      <c:valAx>
        <c:axId val="64413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414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Percentage</a:t>
            </a:r>
            <a:r>
              <a:rPr lang="en-GB" baseline="0"/>
              <a:t> Population change (2017-2037) by District and Age Group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Popn!$B$44</c:f>
              <c:strCache>
                <c:ptCount val="1"/>
                <c:pt idx="0">
                  <c:v>0-15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Popn!$A$45:$A$57</c:f>
              <c:strCache>
                <c:ptCount val="13"/>
                <c:pt idx="0">
                  <c:v>Ashford </c:v>
                </c:pt>
                <c:pt idx="1">
                  <c:v>Canterbury</c:v>
                </c:pt>
                <c:pt idx="2">
                  <c:v>Dartford</c:v>
                </c:pt>
                <c:pt idx="3">
                  <c:v>Dover</c:v>
                </c:pt>
                <c:pt idx="4">
                  <c:v>Folkestone &amp; Hythe</c:v>
                </c:pt>
                <c:pt idx="5">
                  <c:v>Gravesham</c:v>
                </c:pt>
                <c:pt idx="6">
                  <c:v>Maidstone</c:v>
                </c:pt>
                <c:pt idx="7">
                  <c:v>Sevenoaks</c:v>
                </c:pt>
                <c:pt idx="8">
                  <c:v>Swale</c:v>
                </c:pt>
                <c:pt idx="9">
                  <c:v>Thanet</c:v>
                </c:pt>
                <c:pt idx="10">
                  <c:v>Tonbridge &amp; Malling</c:v>
                </c:pt>
                <c:pt idx="11">
                  <c:v>Tunbridge Wells </c:v>
                </c:pt>
                <c:pt idx="12">
                  <c:v>Kent</c:v>
                </c:pt>
              </c:strCache>
            </c:strRef>
          </c:cat>
          <c:val>
            <c:numRef>
              <c:f>Popn!$B$45:$B$57</c:f>
              <c:numCache>
                <c:formatCode>General</c:formatCode>
                <c:ptCount val="13"/>
                <c:pt idx="0">
                  <c:v>12.9</c:v>
                </c:pt>
                <c:pt idx="1">
                  <c:v>5.7</c:v>
                </c:pt>
                <c:pt idx="2">
                  <c:v>30</c:v>
                </c:pt>
                <c:pt idx="3">
                  <c:v>-2.2000000000000002</c:v>
                </c:pt>
                <c:pt idx="4">
                  <c:v>-3.7</c:v>
                </c:pt>
                <c:pt idx="5">
                  <c:v>2.1</c:v>
                </c:pt>
                <c:pt idx="6">
                  <c:v>9.8000000000000007</c:v>
                </c:pt>
                <c:pt idx="7">
                  <c:v>21.9</c:v>
                </c:pt>
                <c:pt idx="8">
                  <c:v>3.4</c:v>
                </c:pt>
                <c:pt idx="9">
                  <c:v>6.8</c:v>
                </c:pt>
                <c:pt idx="10">
                  <c:v>11</c:v>
                </c:pt>
                <c:pt idx="11">
                  <c:v>9.6</c:v>
                </c:pt>
                <c:pt idx="1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D-4B6A-943F-DED114DA1CC7}"/>
            </c:ext>
          </c:extLst>
        </c:ser>
        <c:ser>
          <c:idx val="1"/>
          <c:order val="1"/>
          <c:tx>
            <c:strRef>
              <c:f>Popn!$C$44</c:f>
              <c:strCache>
                <c:ptCount val="1"/>
                <c:pt idx="0">
                  <c:v>16-64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Popn!$A$45:$A$57</c:f>
              <c:strCache>
                <c:ptCount val="13"/>
                <c:pt idx="0">
                  <c:v>Ashford </c:v>
                </c:pt>
                <c:pt idx="1">
                  <c:v>Canterbury</c:v>
                </c:pt>
                <c:pt idx="2">
                  <c:v>Dartford</c:v>
                </c:pt>
                <c:pt idx="3">
                  <c:v>Dover</c:v>
                </c:pt>
                <c:pt idx="4">
                  <c:v>Folkestone &amp; Hythe</c:v>
                </c:pt>
                <c:pt idx="5">
                  <c:v>Gravesham</c:v>
                </c:pt>
                <c:pt idx="6">
                  <c:v>Maidstone</c:v>
                </c:pt>
                <c:pt idx="7">
                  <c:v>Sevenoaks</c:v>
                </c:pt>
                <c:pt idx="8">
                  <c:v>Swale</c:v>
                </c:pt>
                <c:pt idx="9">
                  <c:v>Thanet</c:v>
                </c:pt>
                <c:pt idx="10">
                  <c:v>Tonbridge &amp; Malling</c:v>
                </c:pt>
                <c:pt idx="11">
                  <c:v>Tunbridge Wells </c:v>
                </c:pt>
                <c:pt idx="12">
                  <c:v>Kent</c:v>
                </c:pt>
              </c:strCache>
            </c:strRef>
          </c:cat>
          <c:val>
            <c:numRef>
              <c:f>Popn!$C$45:$C$57</c:f>
              <c:numCache>
                <c:formatCode>General</c:formatCode>
                <c:ptCount val="13"/>
                <c:pt idx="0">
                  <c:v>15.4</c:v>
                </c:pt>
                <c:pt idx="1">
                  <c:v>12.2</c:v>
                </c:pt>
                <c:pt idx="2">
                  <c:v>33.200000000000003</c:v>
                </c:pt>
                <c:pt idx="3">
                  <c:v>-1.5</c:v>
                </c:pt>
                <c:pt idx="4">
                  <c:v>1.4</c:v>
                </c:pt>
                <c:pt idx="5">
                  <c:v>4.5</c:v>
                </c:pt>
                <c:pt idx="6">
                  <c:v>10.5</c:v>
                </c:pt>
                <c:pt idx="7">
                  <c:v>16.7</c:v>
                </c:pt>
                <c:pt idx="8">
                  <c:v>6</c:v>
                </c:pt>
                <c:pt idx="9">
                  <c:v>12.8</c:v>
                </c:pt>
                <c:pt idx="10">
                  <c:v>11.1</c:v>
                </c:pt>
                <c:pt idx="11">
                  <c:v>11.9</c:v>
                </c:pt>
                <c:pt idx="1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D-4B6A-943F-DED114DA1CC7}"/>
            </c:ext>
          </c:extLst>
        </c:ser>
        <c:ser>
          <c:idx val="2"/>
          <c:order val="2"/>
          <c:tx>
            <c:strRef>
              <c:f>Popn!$D$44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Popn!$A$45:$A$57</c:f>
              <c:strCache>
                <c:ptCount val="13"/>
                <c:pt idx="0">
                  <c:v>Ashford </c:v>
                </c:pt>
                <c:pt idx="1">
                  <c:v>Canterbury</c:v>
                </c:pt>
                <c:pt idx="2">
                  <c:v>Dartford</c:v>
                </c:pt>
                <c:pt idx="3">
                  <c:v>Dover</c:v>
                </c:pt>
                <c:pt idx="4">
                  <c:v>Folkestone &amp; Hythe</c:v>
                </c:pt>
                <c:pt idx="5">
                  <c:v>Gravesham</c:v>
                </c:pt>
                <c:pt idx="6">
                  <c:v>Maidstone</c:v>
                </c:pt>
                <c:pt idx="7">
                  <c:v>Sevenoaks</c:v>
                </c:pt>
                <c:pt idx="8">
                  <c:v>Swale</c:v>
                </c:pt>
                <c:pt idx="9">
                  <c:v>Thanet</c:v>
                </c:pt>
                <c:pt idx="10">
                  <c:v>Tonbridge &amp; Malling</c:v>
                </c:pt>
                <c:pt idx="11">
                  <c:v>Tunbridge Wells </c:v>
                </c:pt>
                <c:pt idx="12">
                  <c:v>Kent</c:v>
                </c:pt>
              </c:strCache>
            </c:strRef>
          </c:cat>
          <c:val>
            <c:numRef>
              <c:f>Popn!$D$45:$D$57</c:f>
              <c:numCache>
                <c:formatCode>General</c:formatCode>
                <c:ptCount val="13"/>
                <c:pt idx="0">
                  <c:v>61.6</c:v>
                </c:pt>
                <c:pt idx="1">
                  <c:v>48.8</c:v>
                </c:pt>
                <c:pt idx="2">
                  <c:v>65.8</c:v>
                </c:pt>
                <c:pt idx="3">
                  <c:v>54</c:v>
                </c:pt>
                <c:pt idx="4">
                  <c:v>53.7</c:v>
                </c:pt>
                <c:pt idx="5">
                  <c:v>40.9</c:v>
                </c:pt>
                <c:pt idx="6">
                  <c:v>52.2</c:v>
                </c:pt>
                <c:pt idx="7">
                  <c:v>42.8</c:v>
                </c:pt>
                <c:pt idx="8">
                  <c:v>56.2</c:v>
                </c:pt>
                <c:pt idx="9">
                  <c:v>56.8</c:v>
                </c:pt>
                <c:pt idx="10">
                  <c:v>51.1</c:v>
                </c:pt>
                <c:pt idx="11">
                  <c:v>55.1</c:v>
                </c:pt>
                <c:pt idx="12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D-4B6A-943F-DED114DA1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119408"/>
        <c:axId val="321118096"/>
        <c:axId val="0"/>
      </c:bar3DChart>
      <c:catAx>
        <c:axId val="32111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18096"/>
        <c:crosses val="autoZero"/>
        <c:auto val="1"/>
        <c:lblAlgn val="ctr"/>
        <c:lblOffset val="100"/>
        <c:noMultiLvlLbl val="0"/>
      </c:catAx>
      <c:valAx>
        <c:axId val="32111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1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91C00-EC32-449D-99D7-0CB50AC3843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4F6BB-2C97-4763-968B-F3D104611B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9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7CCC906-CE96-40E4-84CA-BFB19A6E439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6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4F6BB-2C97-4763-968B-F3D104611B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53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4F6BB-2C97-4763-968B-F3D104611B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48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4F6BB-2C97-4763-968B-F3D104611B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8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4F6BB-2C97-4763-968B-F3D104611B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3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4F6BB-2C97-4763-968B-F3D104611B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4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4F6BB-2C97-4763-968B-F3D104611B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02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EBE6-F141-4C78-B596-8EA90151E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5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14FD-FD03-499F-A4BA-D55595FCD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2A7D-3B7F-43B3-B4DB-4109DF37B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110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6207-992E-4B26-BDBC-4F55852BC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EBE6-F141-4C78-B596-8EA90151E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54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C2D3-1A23-4FB8-A9A2-6698A1D3C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5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E728-6931-4530-9370-655F6B195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7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8B95-6E1B-49DC-956E-62BA2CB7E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4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4B21-3278-4091-814E-20B0829AF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1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EB95-6EFE-46F4-B38D-4863FFF27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46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60E1-62FF-449B-92D9-361E1A2C7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6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C2D3-1A23-4FB8-A9A2-6698A1D3C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056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BAE3-B286-4F62-B15D-1735B833C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4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BC26-426E-488F-8658-93ABD0B04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00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14FD-FD03-499F-A4BA-D55595FCD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321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2A7D-3B7F-43B3-B4DB-4109DF37B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11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6207-992E-4B26-BDBC-4F55852BC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21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8EBE6-F141-4C78-B596-8EA90151E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C2D3-1A23-4FB8-A9A2-6698A1D3C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8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E728-6931-4530-9370-655F6B195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49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8B95-6E1B-49DC-956E-62BA2CB7E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05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4B21-3278-4091-814E-20B0829AF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E728-6931-4530-9370-655F6B195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79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EB95-6EFE-46F4-B38D-4863FFF27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871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60E1-62FF-449B-92D9-361E1A2C7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7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BAE3-B286-4F62-B15D-1735B833C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15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BC26-426E-488F-8658-93ABD0B04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738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14FD-FD03-499F-A4BA-D55595FCD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03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2A7D-3B7F-43B3-B4DB-4109DF37BE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32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6207-992E-4B26-BDBC-4F55852BC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81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87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47F02-E6A2-447B-8FA6-D140CCD29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998D6-E358-44D1-807D-149CD8006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407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498234" y="5661025"/>
            <a:ext cx="809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8192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4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CC67E4-C11A-4E13-A7A1-0C31C18C5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E881-EA41-4044-B4DD-4E67C6DE8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9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327247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53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C16E3-B35A-4C5F-9377-5CFAF041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1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3C534-7516-432F-A94C-6FB1C3957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1" y="458947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9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6"/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18364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8B95-6E1B-49DC-956E-62BA2CB7E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44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4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D66ABE-DF5C-4202-9C03-3687FC6D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BB2D-83EF-46E8-B154-CD126466A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16320-B8FA-4C79-87A1-41117F329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9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732761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83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0469D0-35D7-4ED6-8B25-78B2C6DC2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E28C7-784E-40C2-A040-05ABCC40E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7303A-2A4D-4908-BC3B-3FA5C0884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9B4FD-9647-4AB6-AEAC-596DF32B8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B25FC-55C9-495B-A6C6-CFFE77EEA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9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6"/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490150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4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77D05B-9019-4193-AF14-C0E46148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2F2CA-433F-47A7-8F60-98853EFB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4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9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088491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jpg@01D320A7.27F94070">
            <a:extLst>
              <a:ext uri="{FF2B5EF4-FFF2-40B4-BE49-F238E27FC236}">
                <a16:creationId xmlns:a16="http://schemas.microsoft.com/office/drawing/2014/main" id="{E1C8E476-10B6-4884-AEA8-7EAF925071D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83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32A26-6AA1-4EF1-B74B-DC2EDA00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B26E9E66-107D-4B0E-8C75-83D33002C7C1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D2F28-DF87-4860-90FC-507159D8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4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BF106-FF51-47DB-9620-D2C3950E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7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2" descr="C:\Documents and Settings\PlummO01\Desktop\KCC_Logo_New_2012_Frame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9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6"/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178866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AF75-EEFB-41B9-ADD9-344F3E9B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09A86-DA3E-49B9-BB8A-53ECA466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E2B1E-D218-4AEF-B322-AC6BF534D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469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348C-8463-4118-8CA0-A4819448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8B7E4-69AD-451A-8230-8BC117C12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8FDE6-08A9-4DE1-AABA-2D12978B4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5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B390B-7CD4-4C77-936C-52E47199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EA079BD4-484C-4903-B165-B25267DAD913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8C946-BC7D-49D3-AE7F-D85F95ED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4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4A823-5F15-4141-9A75-756031C2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7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4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549D-9749-445C-B815-9A216E85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FEE7F-EF85-416C-8F3F-2217E9E9D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3311-0F7F-4D04-A2D4-5198880E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628199DF-0C7B-4F6F-8E48-DBB584A6F1C1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479A-8CF4-4A73-B545-C628F234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4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14FB-210F-4891-821D-BCF8489F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7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11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3F54B-19D0-4B38-8C11-094217611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8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5C739-540B-41C3-97BC-EB8D8BF4F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6FE3F-1475-48B8-8CF9-2DC4B07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C94C75AA-14DE-4BEB-80DA-EC2A92080B69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84108-E534-4960-BF45-88209BE2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4" y="6356358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ED9E1-C442-4041-B196-5F3F4538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751" y="6356358"/>
            <a:ext cx="2057400" cy="365125"/>
          </a:xfrm>
          <a:prstGeom prst="rect">
            <a:avLst/>
          </a:prstGeom>
        </p:spPr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77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0CCC-16AB-4233-9166-07AB8B908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FE4C1-3EAE-4846-82E5-52BBB7EBC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D344-63D0-4EB5-8760-DB704720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EB894-3044-4718-AEA9-7BE0B8B7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13A4E-1D7B-4EB1-820C-06ADB184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d:image002.jpg@01D320A7.27F94070">
            <a:extLst>
              <a:ext uri="{FF2B5EF4-FFF2-40B4-BE49-F238E27FC236}">
                <a16:creationId xmlns:a16="http://schemas.microsoft.com/office/drawing/2014/main" id="{A7C77A83-0718-428B-BBAD-CCA8280F9B0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84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DE4A1AA7-FED7-4FB7-96B4-ED380FF54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404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FC4D5DB0-1E46-4BB0-8DC5-42BC7E69062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091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84775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537-10A0-4B49-B5C1-02B52A56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4B70-6132-412B-B945-D726F09D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F533D-4C08-4B1A-94E9-D575A6F8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421D-EABD-4E4B-B3C2-0071AF41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847B2-FF47-4975-8450-CC49A6E3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d:image002.jpg@01D320A7.27F94070">
            <a:extLst>
              <a:ext uri="{FF2B5EF4-FFF2-40B4-BE49-F238E27FC236}">
                <a16:creationId xmlns:a16="http://schemas.microsoft.com/office/drawing/2014/main" id="{EE86304F-7A6D-444E-AB97-B630EB83014A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1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84156D6F-C8E2-4503-A1C6-F424BA7EE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6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25E4AC8F-1175-42B3-A937-787AF485AE0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2980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4B21-3278-4091-814E-20B0829AF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16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D3A-3833-460E-A248-85B95DB3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6BD93-3500-42EF-871A-F9E66F1C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FD27C-76F8-4819-BDCB-EE5389DB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34B8-EADD-4E56-83F0-7693AACE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4267A-1528-4967-868F-8C5D0D99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id:image002.jpg@01D320A7.27F94070">
            <a:extLst>
              <a:ext uri="{FF2B5EF4-FFF2-40B4-BE49-F238E27FC236}">
                <a16:creationId xmlns:a16="http://schemas.microsoft.com/office/drawing/2014/main" id="{1382A0D1-5759-4B09-BCF1-CA2D9924761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50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D8044325-209A-49F5-97DF-F90516BFF6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6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FCF0DA84-8B05-4A80-B4E3-25C9D9C37B5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88922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C961-A431-44B4-B6D2-442EC29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BB1F6-CF2E-4927-91C9-9052D3866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CD342-9893-43B2-9524-539015CBD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0A9BA-691B-4A5E-BAB8-B90AEF2F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916E4-34B5-433C-BF79-1EC5E848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32AF-0585-4903-9B3B-6F57A1DE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cid:image002.jpg@01D320A7.27F94070">
            <a:extLst>
              <a:ext uri="{FF2B5EF4-FFF2-40B4-BE49-F238E27FC236}">
                <a16:creationId xmlns:a16="http://schemas.microsoft.com/office/drawing/2014/main" id="{A07A25FC-0E14-4D1C-9F3D-9B91863010D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41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2044FA02-362F-4263-A67D-8033D009CA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6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A6BB4ACE-CF40-4120-91FA-96878B19C2C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47199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F84C-2614-4DFB-96E5-35440035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2F7D-E73B-42F8-959E-198F6215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A2AD-C8C6-4189-B226-E6D0DBB49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78DCBD-05C5-4194-B7C1-48FC00369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1FD188-3A02-4313-84C3-BA7C564A6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528BB-6EAE-4EF1-9DB6-2D104073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349A8-2EA1-4E4D-9765-BF858E6D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B932C-0E26-4FF5-A4B9-408E18EA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cid:image002.jpg@01D320A7.27F94070">
            <a:extLst>
              <a:ext uri="{FF2B5EF4-FFF2-40B4-BE49-F238E27FC236}">
                <a16:creationId xmlns:a16="http://schemas.microsoft.com/office/drawing/2014/main" id="{A96F8987-55A3-4D36-8FFC-374506F8E0F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80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2B8DDB57-86EC-4BC6-939C-7F96A99E2B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6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1FF1939D-D792-4B75-92CA-236D8F6829F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865975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1332-AD2C-4953-983D-A064DFEEB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712B0B-55D0-44CA-BF41-CCA0448B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3D696-AD97-4E48-A635-71242863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6265F-5B6E-428A-8D7B-3085F600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cid:image002.jpg@01D320A7.27F94070">
            <a:extLst>
              <a:ext uri="{FF2B5EF4-FFF2-40B4-BE49-F238E27FC236}">
                <a16:creationId xmlns:a16="http://schemas.microsoft.com/office/drawing/2014/main" id="{E9D9AA71-6179-4055-9845-18CEED4BBE62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11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5BFAE3D4-D5AC-4870-BB85-4010029B6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6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EB517D-022B-4442-9DEE-814B643B936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256096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302114-1239-4F59-BCA1-D252C124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9E66-107D-4B0E-8C75-83D33002C7C1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E3388-DCAE-4C2C-B73D-A40679EC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A2455-A3C1-4DDD-8E97-E4E85D80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4" descr="cid:image002.jpg@01D320A7.27F94070">
            <a:extLst>
              <a:ext uri="{FF2B5EF4-FFF2-40B4-BE49-F238E27FC236}">
                <a16:creationId xmlns:a16="http://schemas.microsoft.com/office/drawing/2014/main" id="{B57B6818-4B0D-484C-BED2-CDD9926265A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80" y="5742214"/>
            <a:ext cx="208137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Documents and Settings\PlummO01\Desktop\KCC_Logo_New_2012_Framed.jpg">
            <a:extLst>
              <a:ext uri="{FF2B5EF4-FFF2-40B4-BE49-F238E27FC236}">
                <a16:creationId xmlns:a16="http://schemas.microsoft.com/office/drawing/2014/main" id="{BC40862D-0273-41B5-89A0-DE14D03C9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936" y="5821363"/>
            <a:ext cx="1129811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0EE8E-332E-4E19-97AB-AD773380FE5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98231" y="5661025"/>
            <a:ext cx="82899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3781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EFB7-CC03-4619-92E9-E3D12C8C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60150-6FE0-493A-9999-7F092C7C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3ED79-43D4-4D89-A5C4-5A4F75B15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224A2-46A6-4EAC-9AF7-9980F695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CE7B7-0AB5-4245-8C71-C10509EBB88B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80EB4-41FC-4689-A2C3-0D8A84E6B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9CDFD-4C6C-4E69-B748-522EA8C6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EA52-35DF-475A-8C81-8A75BE01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6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06E9-DB4A-41D4-9CFE-F37F1864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5E5DBB-108F-4FC4-83D8-0D1DF760C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F2AC8-6F70-4DCB-BFA7-D616581BC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9C9D5-33D9-4F6C-B94A-B63469E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9BD4-484C-4903-B165-B25267DAD913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CE406-CF50-4DAE-9BE6-D3D366DC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A4F31-F38C-4FA6-A448-8E45F32B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33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5242-FB9C-4606-9327-9A04C3DC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8E3EB-94CC-4719-BB5A-2BF818B9B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25E19-EB59-4F99-A4A1-7308C77F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99DF-0C7B-4F6F-8E48-DBB584A6F1C1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CB873-6A2E-4A77-A4DD-CB25D44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318C2-C482-4762-999C-69E3502E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0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DF027-55C0-46D0-A7AD-F102099B0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62942-A8D8-42F1-86E5-8BA0B28B0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C5903-C548-458C-94A0-41B3A213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75AA-14DE-4BEB-80DA-EC2A92080B69}" type="datetime1">
              <a:rPr lang="en-GB" smtClean="0">
                <a:solidFill>
                  <a:prstClr val="black"/>
                </a:solidFill>
              </a:rPr>
              <a:pPr/>
              <a:t>15/05/2019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8BFE0-B346-4EA1-B5F3-978073CE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1DADD-5039-467D-9DFC-65BA4D90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E52F-AC95-4AE6-9260-5F01212C4D5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6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EB95-6EFE-46F4-B38D-4863FFF27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4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B60E1-62FF-449B-92D9-361E1A2C7B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6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6BAE3-B286-4F62-B15D-1735B833CB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4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BC26-426E-488F-8658-93ABD0B04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38294F-03D5-4029-B8E7-0498C453A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6"/>
            <a:ext cx="2736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1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38294F-03D5-4029-B8E7-0498C453A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6"/>
            <a:ext cx="2736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16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38294F-03D5-4029-B8E7-0498C453A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8916"/>
            <a:ext cx="2736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2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737B5-4B33-4DCC-819B-1595FF4B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A2729-8A34-4F97-92F4-D6CD4DBC2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06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2AACA1-A500-4894-A6A5-C2425319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AF235-5C0E-42A9-A1DC-A96617C35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2CE59-5B83-476A-8AF5-798213435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C8F9-392E-48A7-B25C-8C07FC6FF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CA044-302D-4862-BD0C-08E057BB1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38294F-03D5-4029-B8E7-0498C453A50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9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12255-16E6-417C-9176-B0FAF47DB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99" y="2152030"/>
            <a:ext cx="2926080" cy="2176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AE9BF-E3B3-48AE-97EF-729A1EEF0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91183"/>
            <a:ext cx="4354195" cy="2892647"/>
          </a:xfrm>
          <a:prstGeom prst="rect">
            <a:avLst/>
          </a:prstGeom>
        </p:spPr>
      </p:pic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37368" y="541366"/>
            <a:ext cx="3845128" cy="54799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Accommodation Strategy 2019</a:t>
            </a:r>
          </a:p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endParaRPr lang="en-GB" sz="32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endParaRPr lang="en-GB" sz="10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endParaRPr lang="en-GB" sz="32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36513">
              <a:lnSpc>
                <a:spcPct val="110000"/>
              </a:lnSpc>
              <a:buClr>
                <a:srgbClr val="4283C4"/>
              </a:buClr>
              <a:buSzPct val="100000"/>
            </a:pPr>
            <a:endParaRPr lang="en-GB" sz="32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3200" b="1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rgbClr val="4283C4"/>
              </a:solidFill>
              <a:latin typeface="Arial" charset="0"/>
              <a:cs typeface="Arial" charset="0"/>
            </a:endParaRPr>
          </a:p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Five years on… </a:t>
            </a:r>
          </a:p>
          <a:p>
            <a:pPr>
              <a:buClr>
                <a:srgbClr val="376092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a renewed strategy</a:t>
            </a:r>
          </a:p>
        </p:txBody>
      </p: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3640364" cy="0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</p:spPr>
      </p:cxnSp>
      <p:sp>
        <p:nvSpPr>
          <p:cNvPr id="2" name="TextBox 1"/>
          <p:cNvSpPr txBox="1"/>
          <p:nvPr/>
        </p:nvSpPr>
        <p:spPr>
          <a:xfrm>
            <a:off x="437369" y="5781163"/>
            <a:ext cx="72228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Simon Mitchell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Strategic Commissioning</a:t>
            </a: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5793D-C16B-4F35-B68A-6D14EE10B1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1366"/>
            <a:ext cx="3600400" cy="24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7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we forecast will change…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76446E3-1A8F-4689-9122-271598D59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500432"/>
              </p:ext>
            </p:extLst>
          </p:nvPr>
        </p:nvGraphicFramePr>
        <p:xfrm>
          <a:off x="611560" y="764704"/>
          <a:ext cx="7848871" cy="539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26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193ECF5-84D2-4284-AD86-CDA5AB096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451031"/>
              </p:ext>
            </p:extLst>
          </p:nvPr>
        </p:nvGraphicFramePr>
        <p:xfrm>
          <a:off x="231033" y="3789040"/>
          <a:ext cx="747628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we forecast will change…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16938C-60D8-4DAC-94AF-211644E93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455876"/>
              </p:ext>
            </p:extLst>
          </p:nvPr>
        </p:nvGraphicFramePr>
        <p:xfrm>
          <a:off x="1619672" y="609600"/>
          <a:ext cx="7524328" cy="3335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1143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Performance against the Outcomes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A2812-066A-45C9-AD16-BC026120F675}"/>
              </a:ext>
            </a:extLst>
          </p:cNvPr>
          <p:cNvSpPr txBox="1"/>
          <p:nvPr/>
        </p:nvSpPr>
        <p:spPr>
          <a:xfrm>
            <a:off x="179512" y="932522"/>
            <a:ext cx="8856984" cy="5940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Right beds in the right place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 number of varying factors across the County by District and Care Group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GB" altLang="en-US" sz="10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extra care housing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Yes.  Since 2014 almost 1000 Extra Care homes have been completed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altLang="en-US" sz="1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dementia specific care homes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GB" altLang="en-US" sz="20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More care homes catering for those with Dementia – though not specifically a care home for those with Dementia.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GB" altLang="en-US" sz="10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nursing homes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Yes.  As the CQC data shows the total number of Nursing beds available has increased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altLang="en-US" sz="1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supported accommodation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Yes.  There has been an increase in Supported Accommodation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altLang="en-US" sz="1000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Less reliance on care homes</a:t>
            </a:r>
          </a:p>
          <a:p>
            <a:pPr marL="8001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Yes.  As the KCC data shows there has been a steady decline in the number of people placed in residential or nursing care homes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844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Implementing the new strategy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A2812-066A-45C9-AD16-BC026120F675}"/>
              </a:ext>
            </a:extLst>
          </p:cNvPr>
          <p:cNvSpPr txBox="1"/>
          <p:nvPr/>
        </p:nvSpPr>
        <p:spPr>
          <a:xfrm>
            <a:off x="669959" y="1844824"/>
            <a:ext cx="7804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Need to build in accountability for all stakeholders in delivering the new strategy.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 dirty="0"/>
              <a:t>Strategy needs to be overseen and owned by a stakeholder body, that takes quarterly and annual reports of delivery against the strategic outcomes.</a:t>
            </a:r>
          </a:p>
        </p:txBody>
      </p:sp>
    </p:spTree>
    <p:extLst>
      <p:ext uri="{BB962C8B-B14F-4D97-AF65-F5344CB8AC3E}">
        <p14:creationId xmlns:p14="http://schemas.microsoft.com/office/powerpoint/2010/main" val="105291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:\SS Contracts Shared Information\BHAL\Better Homes Active Lives - Operational &amp; Construction\Photos\King Edward Court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5232400"/>
          </a:xfrm>
          <a:prstGeom prst="rect">
            <a:avLst/>
          </a:prstGeom>
          <a:noFill/>
          <a:ln w="38100">
            <a:solidFill>
              <a:srgbClr val="66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155" name="Straight Connector 6"/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657600" y="4378404"/>
            <a:ext cx="5105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600" b="1" i="1" dirty="0">
                <a:solidFill>
                  <a:schemeClr val="bg1"/>
                </a:solidFill>
                <a:ea typeface="ＭＳ Ｐゴシック"/>
                <a:cs typeface="Arial" charset="0"/>
              </a:rPr>
              <a:t>Thank you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799" y="5733256"/>
            <a:ext cx="6715473" cy="126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altLang="en-US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Simon Mitchell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altLang="en-US" dirty="0">
                <a:solidFill>
                  <a:prstClr val="black"/>
                </a:solidFill>
                <a:ea typeface="ＭＳ Ｐゴシック" pitchFamily="34" charset="-128"/>
                <a:cs typeface="Arial" pitchFamily="34" charset="0"/>
              </a:rPr>
              <a:t>Strategic Commissioning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altLang="en-US" sz="14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altLang="en-US" sz="1400" dirty="0">
              <a:solidFill>
                <a:prstClr val="black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16649" y="228600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i="1" dirty="0">
                <a:solidFill>
                  <a:schemeClr val="bg1"/>
                </a:solidFill>
              </a:rPr>
              <a:t>King Edward Court ,Herne Bay </a:t>
            </a:r>
          </a:p>
        </p:txBody>
      </p:sp>
      <p:pic>
        <p:nvPicPr>
          <p:cNvPr id="7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5976938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765175"/>
            <a:ext cx="4152900" cy="566420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32363" y="609600"/>
            <a:ext cx="38163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793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Right beds in the right place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extra care housing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dementia specific care homes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nursing homes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 in supported accommodation</a:t>
            </a:r>
          </a:p>
          <a:p>
            <a:pPr>
              <a:spcBef>
                <a:spcPct val="0"/>
              </a:spcBef>
            </a:pPr>
            <a:r>
              <a:rPr lang="en-GB" alt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Less reliance on care homes</a:t>
            </a:r>
          </a:p>
          <a:p>
            <a:pPr>
              <a:spcBef>
                <a:spcPct val="0"/>
              </a:spcBef>
            </a:pPr>
            <a:endParaRPr lang="en-GB" altLang="en-US" sz="2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</a:rPr>
              <a:t>2014 Strategy Overview</a:t>
            </a:r>
            <a:endParaRPr lang="en-GB" sz="2800" b="1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4101" name="Picture 2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97693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9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i="1" dirty="0">
                <a:solidFill>
                  <a:schemeClr val="bg1"/>
                </a:solidFill>
              </a:rPr>
              <a:t>The outcomes of the Strategy?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22FE50-44F7-4108-BE79-0A4F5218B2CB}"/>
              </a:ext>
            </a:extLst>
          </p:cNvPr>
          <p:cNvSpPr txBox="1"/>
          <p:nvPr/>
        </p:nvSpPr>
        <p:spPr>
          <a:xfrm>
            <a:off x="323528" y="980728"/>
            <a:ext cx="84824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Feedback from engagement with Stakeholders: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Useful as a reference point for Districts, Providers and Developers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Set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Too focussed on older people – minimal impact for people with disabilities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Varying degrees of impact across county in furthering / development of Extra Care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9" name="Picture 8" descr="C:\Documents and Settings\PlummO01\Desktop\KCC_Logo_New_2012_Framed.jpg">
            <a:extLst>
              <a:ext uri="{FF2B5EF4-FFF2-40B4-BE49-F238E27FC236}">
                <a16:creationId xmlns:a16="http://schemas.microsoft.com/office/drawing/2014/main" id="{CC58436F-7B01-4BAD-BCCE-C61761F0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205" y="6402184"/>
            <a:ext cx="504746" cy="3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611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has changed in the last 5 years?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54B4906C-16E5-4BDE-AF71-0E2F2DCA08CF}"/>
              </a:ext>
            </a:extLst>
          </p:cNvPr>
          <p:cNvSpPr/>
          <p:nvPr/>
        </p:nvSpPr>
        <p:spPr>
          <a:xfrm>
            <a:off x="683568" y="1875076"/>
            <a:ext cx="1944216" cy="1553924"/>
          </a:xfrm>
          <a:prstGeom prst="irregularSeal2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Brexit?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C2363DB-56AE-4F8B-A142-05A6CEC5D4B4}"/>
              </a:ext>
            </a:extLst>
          </p:cNvPr>
          <p:cNvSpPr/>
          <p:nvPr/>
        </p:nvSpPr>
        <p:spPr>
          <a:xfrm>
            <a:off x="2827096" y="2924790"/>
            <a:ext cx="2216049" cy="100841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Planning applications</a:t>
            </a:r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70CA68EF-117A-4931-8D2A-A79675B7B823}"/>
              </a:ext>
            </a:extLst>
          </p:cNvPr>
          <p:cNvSpPr/>
          <p:nvPr/>
        </p:nvSpPr>
        <p:spPr>
          <a:xfrm>
            <a:off x="6739094" y="4083324"/>
            <a:ext cx="1752032" cy="1555437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Brush Script MT" panose="03060802040406070304" pitchFamily="66" charset="0"/>
              </a:rPr>
              <a:t>Relevant changes in legislation or policy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60F9BB5-D868-45C6-A19F-D5811A407AD8}"/>
              </a:ext>
            </a:extLst>
          </p:cNvPr>
          <p:cNvSpPr/>
          <p:nvPr/>
        </p:nvSpPr>
        <p:spPr>
          <a:xfrm>
            <a:off x="5491264" y="2025956"/>
            <a:ext cx="2216049" cy="1008419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Resident voice / opinion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0FA629F-F661-4777-B5E5-91CBD73586EC}"/>
              </a:ext>
            </a:extLst>
          </p:cNvPr>
          <p:cNvSpPr/>
          <p:nvPr/>
        </p:nvSpPr>
        <p:spPr>
          <a:xfrm>
            <a:off x="1055383" y="4348865"/>
            <a:ext cx="1785112" cy="1024354"/>
          </a:xfrm>
          <a:custGeom>
            <a:avLst/>
            <a:gdLst>
              <a:gd name="connsiteX0" fmla="*/ 0 w 1851925"/>
              <a:gd name="connsiteY0" fmla="*/ 0 h 609599"/>
              <a:gd name="connsiteX1" fmla="*/ 1851925 w 1851925"/>
              <a:gd name="connsiteY1" fmla="*/ 0 h 609599"/>
              <a:gd name="connsiteX2" fmla="*/ 1851925 w 1851925"/>
              <a:gd name="connsiteY2" fmla="*/ 609599 h 609599"/>
              <a:gd name="connsiteX3" fmla="*/ 0 w 1851925"/>
              <a:gd name="connsiteY3" fmla="*/ 609599 h 609599"/>
              <a:gd name="connsiteX4" fmla="*/ 0 w 1851925"/>
              <a:gd name="connsiteY4" fmla="*/ 0 h 609599"/>
              <a:gd name="connsiteX0" fmla="*/ 365760 w 1851925"/>
              <a:gd name="connsiteY0" fmla="*/ 0 h 1059765"/>
              <a:gd name="connsiteX1" fmla="*/ 1851925 w 1851925"/>
              <a:gd name="connsiteY1" fmla="*/ 450166 h 1059765"/>
              <a:gd name="connsiteX2" fmla="*/ 1851925 w 1851925"/>
              <a:gd name="connsiteY2" fmla="*/ 1059765 h 1059765"/>
              <a:gd name="connsiteX3" fmla="*/ 0 w 1851925"/>
              <a:gd name="connsiteY3" fmla="*/ 1059765 h 1059765"/>
              <a:gd name="connsiteX4" fmla="*/ 365760 w 1851925"/>
              <a:gd name="connsiteY4" fmla="*/ 0 h 1059765"/>
              <a:gd name="connsiteX0" fmla="*/ 365760 w 1950399"/>
              <a:gd name="connsiteY0" fmla="*/ 0 h 1059765"/>
              <a:gd name="connsiteX1" fmla="*/ 1950399 w 1950399"/>
              <a:gd name="connsiteY1" fmla="*/ 253218 h 1059765"/>
              <a:gd name="connsiteX2" fmla="*/ 1851925 w 1950399"/>
              <a:gd name="connsiteY2" fmla="*/ 1059765 h 1059765"/>
              <a:gd name="connsiteX3" fmla="*/ 0 w 1950399"/>
              <a:gd name="connsiteY3" fmla="*/ 1059765 h 1059765"/>
              <a:gd name="connsiteX4" fmla="*/ 365760 w 1950399"/>
              <a:gd name="connsiteY4" fmla="*/ 0 h 1059765"/>
              <a:gd name="connsiteX0" fmla="*/ 759655 w 2344294"/>
              <a:gd name="connsiteY0" fmla="*/ 0 h 1087900"/>
              <a:gd name="connsiteX1" fmla="*/ 2344294 w 2344294"/>
              <a:gd name="connsiteY1" fmla="*/ 253218 h 1087900"/>
              <a:gd name="connsiteX2" fmla="*/ 2245820 w 2344294"/>
              <a:gd name="connsiteY2" fmla="*/ 1059765 h 1087900"/>
              <a:gd name="connsiteX3" fmla="*/ 0 w 2344294"/>
              <a:gd name="connsiteY3" fmla="*/ 1087900 h 1087900"/>
              <a:gd name="connsiteX4" fmla="*/ 759655 w 2344294"/>
              <a:gd name="connsiteY4" fmla="*/ 0 h 1087900"/>
              <a:gd name="connsiteX0" fmla="*/ 759655 w 2344294"/>
              <a:gd name="connsiteY0" fmla="*/ 0 h 1087900"/>
              <a:gd name="connsiteX1" fmla="*/ 2344294 w 2344294"/>
              <a:gd name="connsiteY1" fmla="*/ 253218 h 1087900"/>
              <a:gd name="connsiteX2" fmla="*/ 2245820 w 2344294"/>
              <a:gd name="connsiteY2" fmla="*/ 1059765 h 1087900"/>
              <a:gd name="connsiteX3" fmla="*/ 0 w 2344294"/>
              <a:gd name="connsiteY3" fmla="*/ 1087900 h 1087900"/>
              <a:gd name="connsiteX4" fmla="*/ 225772 w 2344294"/>
              <a:gd name="connsiteY4" fmla="*/ 288923 h 1087900"/>
              <a:gd name="connsiteX5" fmla="*/ 759655 w 2344294"/>
              <a:gd name="connsiteY5" fmla="*/ 0 h 10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4294" h="1087900">
                <a:moveTo>
                  <a:pt x="759655" y="0"/>
                </a:moveTo>
                <a:lnTo>
                  <a:pt x="2344294" y="253218"/>
                </a:lnTo>
                <a:lnTo>
                  <a:pt x="2245820" y="1059765"/>
                </a:lnTo>
                <a:lnTo>
                  <a:pt x="0" y="1087900"/>
                </a:lnTo>
                <a:cubicBezTo>
                  <a:pt x="140907" y="891913"/>
                  <a:pt x="84865" y="484910"/>
                  <a:pt x="225772" y="288923"/>
                </a:cubicBezTo>
                <a:lnTo>
                  <a:pt x="759655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Availability of Land </a:t>
            </a: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8375ADB8-F5F0-4087-8D73-92147B55F02C}"/>
              </a:ext>
            </a:extLst>
          </p:cNvPr>
          <p:cNvSpPr/>
          <p:nvPr/>
        </p:nvSpPr>
        <p:spPr>
          <a:xfrm>
            <a:off x="3707904" y="4348865"/>
            <a:ext cx="1656184" cy="102435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FF86D-E27B-447F-BF3F-E093AC4A55B3}"/>
              </a:ext>
            </a:extLst>
          </p:cNvPr>
          <p:cNvSpPr txBox="1"/>
          <p:nvPr/>
        </p:nvSpPr>
        <p:spPr>
          <a:xfrm>
            <a:off x="4658923" y="5373219"/>
            <a:ext cx="141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AUSTERITY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75F06-B45A-4AD4-87C5-C74D632C2951}"/>
              </a:ext>
            </a:extLst>
          </p:cNvPr>
          <p:cNvSpPr txBox="1"/>
          <p:nvPr/>
        </p:nvSpPr>
        <p:spPr>
          <a:xfrm>
            <a:off x="5174353" y="47251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0EC52-DC07-4499-A21A-F33FACA617AC}"/>
              </a:ext>
            </a:extLst>
          </p:cNvPr>
          <p:cNvSpPr txBox="1"/>
          <p:nvPr/>
        </p:nvSpPr>
        <p:spPr>
          <a:xfrm rot="1115078">
            <a:off x="5440968" y="491829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5F8450-68E8-4766-8B7D-84DE54AD49EC}"/>
              </a:ext>
            </a:extLst>
          </p:cNvPr>
          <p:cNvSpPr txBox="1"/>
          <p:nvPr/>
        </p:nvSpPr>
        <p:spPr>
          <a:xfrm rot="20062935" flipH="1">
            <a:off x="4345118" y="5017558"/>
            <a:ext cx="9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D904B-9D65-44BB-A4BB-A15E10F1A76F}"/>
              </a:ext>
            </a:extLst>
          </p:cNvPr>
          <p:cNvSpPr txBox="1"/>
          <p:nvPr/>
        </p:nvSpPr>
        <p:spPr>
          <a:xfrm rot="1878324">
            <a:off x="5631553" y="518234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</a:t>
            </a:r>
          </a:p>
        </p:txBody>
      </p:sp>
    </p:spTree>
    <p:extLst>
      <p:ext uri="{BB962C8B-B14F-4D97-AF65-F5344CB8AC3E}">
        <p14:creationId xmlns:p14="http://schemas.microsoft.com/office/powerpoint/2010/main" val="340432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do we know has changed?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3A87E4-65EC-47BB-B4A6-DFCAB3054470}"/>
              </a:ext>
            </a:extLst>
          </p:cNvPr>
          <p:cNvSpPr txBox="1"/>
          <p:nvPr/>
        </p:nvSpPr>
        <p:spPr>
          <a:xfrm>
            <a:off x="1475655" y="836712"/>
            <a:ext cx="62316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Residential				    Nursing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08AF37-D59A-4DF8-8E8E-7D0518CA9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412776"/>
            <a:ext cx="4330912" cy="36745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24FBA6-3D0F-42F9-B9D1-2F119EEEB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412776"/>
            <a:ext cx="4289972" cy="3901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18239D-3F14-4F18-8000-8F15F7918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233" y="6117585"/>
            <a:ext cx="1763490" cy="5939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07FE3-4416-4572-AF3C-AECE1F1BF25D}"/>
              </a:ext>
            </a:extLst>
          </p:cNvPr>
          <p:cNvSpPr txBox="1"/>
          <p:nvPr/>
        </p:nvSpPr>
        <p:spPr>
          <a:xfrm>
            <a:off x="354036" y="5309797"/>
            <a:ext cx="7768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These charts represent the total number of beds available in the county (not the number of placements) </a:t>
            </a:r>
          </a:p>
        </p:txBody>
      </p:sp>
    </p:spTree>
    <p:extLst>
      <p:ext uri="{BB962C8B-B14F-4D97-AF65-F5344CB8AC3E}">
        <p14:creationId xmlns:p14="http://schemas.microsoft.com/office/powerpoint/2010/main" val="37785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we know has changed – Older People 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25425B0-DA38-41C9-8521-F3609FAA4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99788"/>
              </p:ext>
            </p:extLst>
          </p:nvPr>
        </p:nvGraphicFramePr>
        <p:xfrm>
          <a:off x="2051720" y="620688"/>
          <a:ext cx="6898480" cy="297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6A8672B-7ACE-448E-A4B8-17AFAA0FC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94645"/>
              </p:ext>
            </p:extLst>
          </p:nvPr>
        </p:nvGraphicFramePr>
        <p:xfrm>
          <a:off x="107504" y="3597250"/>
          <a:ext cx="7278440" cy="3137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11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we know has changed – Physical Disability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8A5067D-B9FA-4EBB-A8F7-0DDCBE180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629053"/>
              </p:ext>
            </p:extLst>
          </p:nvPr>
        </p:nvGraphicFramePr>
        <p:xfrm>
          <a:off x="1979712" y="692696"/>
          <a:ext cx="6825952" cy="316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C102D47-0733-4F4B-A909-DA62F1536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330934"/>
              </p:ext>
            </p:extLst>
          </p:nvPr>
        </p:nvGraphicFramePr>
        <p:xfrm>
          <a:off x="18516" y="3645024"/>
          <a:ext cx="6497700" cy="327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008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we know has changed – Mental Health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BE5405-3CFD-4F63-97E4-3FA872B04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55864"/>
              </p:ext>
            </p:extLst>
          </p:nvPr>
        </p:nvGraphicFramePr>
        <p:xfrm>
          <a:off x="827584" y="1340768"/>
          <a:ext cx="73448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60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3200" b="1" dirty="0">
                <a:solidFill>
                  <a:schemeClr val="bg1"/>
                </a:solidFill>
              </a:rPr>
              <a:t>What we know has changed – Learning Disability</a:t>
            </a:r>
          </a:p>
        </p:txBody>
      </p:sp>
      <p:pic>
        <p:nvPicPr>
          <p:cNvPr id="7" name="Picture 6" descr="C:\Documents and Settings\PlummO01\Desktop\KCC_Logo_New_2012_Fr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7313" y="6158056"/>
            <a:ext cx="860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77581F-DC57-4FF1-B8F5-00A60671B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139885"/>
              </p:ext>
            </p:extLst>
          </p:nvPr>
        </p:nvGraphicFramePr>
        <p:xfrm>
          <a:off x="395536" y="980728"/>
          <a:ext cx="80648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0762756"/>
      </p:ext>
    </p:extLst>
  </p:cSld>
  <p:clrMapOvr>
    <a:masterClrMapping/>
  </p:clrMapOvr>
</p:sld>
</file>

<file path=ppt/theme/theme1.xml><?xml version="1.0" encoding="utf-8"?>
<a:theme xmlns:a="http://schemas.openxmlformats.org/drawingml/2006/main" name="3_CCC PowerPoint">
  <a:themeElements>
    <a:clrScheme name="CCC Power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C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C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C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CC PowerPoint">
  <a:themeElements>
    <a:clrScheme name="CCC Power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C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C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C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CC PowerPoint">
  <a:themeElements>
    <a:clrScheme name="CCC Power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C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C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C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C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446</Words>
  <Application>Microsoft Office PowerPoint</Application>
  <PresentationFormat>On-screen Show (4:3)</PresentationFormat>
  <Paragraphs>89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Brush Script MT</vt:lpstr>
      <vt:lpstr>Calibri</vt:lpstr>
      <vt:lpstr>Calibri Light</vt:lpstr>
      <vt:lpstr>Wingdings</vt:lpstr>
      <vt:lpstr>3_CCC PowerPoint</vt:lpstr>
      <vt:lpstr>1_CCC PowerPoint</vt:lpstr>
      <vt:lpstr>CCC PowerPoint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Gerald</dc:creator>
  <cp:lastModifiedBy>Rebecca Smith</cp:lastModifiedBy>
  <cp:revision>104</cp:revision>
  <dcterms:created xsi:type="dcterms:W3CDTF">2015-10-27T14:43:47Z</dcterms:created>
  <dcterms:modified xsi:type="dcterms:W3CDTF">2019-05-15T19:46:40Z</dcterms:modified>
</cp:coreProperties>
</file>