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57" r:id="rId5"/>
    <p:sldId id="258" r:id="rId6"/>
    <p:sldId id="267" r:id="rId7"/>
    <p:sldId id="266"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51" autoAdjust="0"/>
    <p:restoredTop sz="94660"/>
  </p:normalViewPr>
  <p:slideViewPr>
    <p:cSldViewPr snapToGrid="0">
      <p:cViewPr varScale="1">
        <p:scale>
          <a:sx n="86" d="100"/>
          <a:sy n="86" d="100"/>
        </p:scale>
        <p:origin x="330"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571FC49-AA3B-4C73-ADDE-76ACF1808BF3}"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606E36-AA6D-441E-B78F-9DD966C4F96F}" type="slidenum">
              <a:rPr lang="en-GB" smtClean="0"/>
              <a:t>‹#›</a:t>
            </a:fld>
            <a:endParaRPr lang="en-GB"/>
          </a:p>
        </p:txBody>
      </p:sp>
    </p:spTree>
    <p:extLst>
      <p:ext uri="{BB962C8B-B14F-4D97-AF65-F5344CB8AC3E}">
        <p14:creationId xmlns:p14="http://schemas.microsoft.com/office/powerpoint/2010/main" val="156913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71FC49-AA3B-4C73-ADDE-76ACF1808BF3}"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606E36-AA6D-441E-B78F-9DD966C4F96F}" type="slidenum">
              <a:rPr lang="en-GB" smtClean="0"/>
              <a:t>‹#›</a:t>
            </a:fld>
            <a:endParaRPr lang="en-GB"/>
          </a:p>
        </p:txBody>
      </p:sp>
    </p:spTree>
    <p:extLst>
      <p:ext uri="{BB962C8B-B14F-4D97-AF65-F5344CB8AC3E}">
        <p14:creationId xmlns:p14="http://schemas.microsoft.com/office/powerpoint/2010/main" val="67957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71FC49-AA3B-4C73-ADDE-76ACF1808BF3}"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606E36-AA6D-441E-B78F-9DD966C4F96F}" type="slidenum">
              <a:rPr lang="en-GB" smtClean="0"/>
              <a:t>‹#›</a:t>
            </a:fld>
            <a:endParaRPr lang="en-GB"/>
          </a:p>
        </p:txBody>
      </p:sp>
    </p:spTree>
    <p:extLst>
      <p:ext uri="{BB962C8B-B14F-4D97-AF65-F5344CB8AC3E}">
        <p14:creationId xmlns:p14="http://schemas.microsoft.com/office/powerpoint/2010/main" val="402319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71FC49-AA3B-4C73-ADDE-76ACF1808BF3}"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606E36-AA6D-441E-B78F-9DD966C4F96F}" type="slidenum">
              <a:rPr lang="en-GB" smtClean="0"/>
              <a:t>‹#›</a:t>
            </a:fld>
            <a:endParaRPr lang="en-GB"/>
          </a:p>
        </p:txBody>
      </p:sp>
    </p:spTree>
    <p:extLst>
      <p:ext uri="{BB962C8B-B14F-4D97-AF65-F5344CB8AC3E}">
        <p14:creationId xmlns:p14="http://schemas.microsoft.com/office/powerpoint/2010/main" val="247399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71FC49-AA3B-4C73-ADDE-76ACF1808BF3}"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606E36-AA6D-441E-B78F-9DD966C4F96F}" type="slidenum">
              <a:rPr lang="en-GB" smtClean="0"/>
              <a:t>‹#›</a:t>
            </a:fld>
            <a:endParaRPr lang="en-GB"/>
          </a:p>
        </p:txBody>
      </p:sp>
    </p:spTree>
    <p:extLst>
      <p:ext uri="{BB962C8B-B14F-4D97-AF65-F5344CB8AC3E}">
        <p14:creationId xmlns:p14="http://schemas.microsoft.com/office/powerpoint/2010/main" val="299969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571FC49-AA3B-4C73-ADDE-76ACF1808BF3}" type="datetimeFigureOut">
              <a:rPr lang="en-GB" smtClean="0"/>
              <a:t>09/05/2019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606E36-AA6D-441E-B78F-9DD966C4F96F}" type="slidenum">
              <a:rPr lang="en-GB" smtClean="0"/>
              <a:t>‹#›</a:t>
            </a:fld>
            <a:endParaRPr lang="en-GB"/>
          </a:p>
        </p:txBody>
      </p:sp>
    </p:spTree>
    <p:extLst>
      <p:ext uri="{BB962C8B-B14F-4D97-AF65-F5344CB8AC3E}">
        <p14:creationId xmlns:p14="http://schemas.microsoft.com/office/powerpoint/2010/main" val="2042789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571FC49-AA3B-4C73-ADDE-76ACF1808BF3}" type="datetimeFigureOut">
              <a:rPr lang="en-GB" smtClean="0"/>
              <a:t>09/05/2019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606E36-AA6D-441E-B78F-9DD966C4F96F}" type="slidenum">
              <a:rPr lang="en-GB" smtClean="0"/>
              <a:t>‹#›</a:t>
            </a:fld>
            <a:endParaRPr lang="en-GB"/>
          </a:p>
        </p:txBody>
      </p:sp>
    </p:spTree>
    <p:extLst>
      <p:ext uri="{BB962C8B-B14F-4D97-AF65-F5344CB8AC3E}">
        <p14:creationId xmlns:p14="http://schemas.microsoft.com/office/powerpoint/2010/main" val="369670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571FC49-AA3B-4C73-ADDE-76ACF1808BF3}" type="datetimeFigureOut">
              <a:rPr lang="en-GB" smtClean="0"/>
              <a:t>09/05/2019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606E36-AA6D-441E-B78F-9DD966C4F96F}" type="slidenum">
              <a:rPr lang="en-GB" smtClean="0"/>
              <a:t>‹#›</a:t>
            </a:fld>
            <a:endParaRPr lang="en-GB"/>
          </a:p>
        </p:txBody>
      </p:sp>
    </p:spTree>
    <p:extLst>
      <p:ext uri="{BB962C8B-B14F-4D97-AF65-F5344CB8AC3E}">
        <p14:creationId xmlns:p14="http://schemas.microsoft.com/office/powerpoint/2010/main" val="88601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1FC49-AA3B-4C73-ADDE-76ACF1808BF3}" type="datetimeFigureOut">
              <a:rPr lang="en-GB" smtClean="0"/>
              <a:t>09/05/2019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606E36-AA6D-441E-B78F-9DD966C4F96F}" type="slidenum">
              <a:rPr lang="en-GB" smtClean="0"/>
              <a:t>‹#›</a:t>
            </a:fld>
            <a:endParaRPr lang="en-GB"/>
          </a:p>
        </p:txBody>
      </p:sp>
    </p:spTree>
    <p:extLst>
      <p:ext uri="{BB962C8B-B14F-4D97-AF65-F5344CB8AC3E}">
        <p14:creationId xmlns:p14="http://schemas.microsoft.com/office/powerpoint/2010/main" val="261125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71FC49-AA3B-4C73-ADDE-76ACF1808BF3}" type="datetimeFigureOut">
              <a:rPr lang="en-GB" smtClean="0"/>
              <a:t>09/05/2019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606E36-AA6D-441E-B78F-9DD966C4F96F}" type="slidenum">
              <a:rPr lang="en-GB" smtClean="0"/>
              <a:t>‹#›</a:t>
            </a:fld>
            <a:endParaRPr lang="en-GB"/>
          </a:p>
        </p:txBody>
      </p:sp>
    </p:spTree>
    <p:extLst>
      <p:ext uri="{BB962C8B-B14F-4D97-AF65-F5344CB8AC3E}">
        <p14:creationId xmlns:p14="http://schemas.microsoft.com/office/powerpoint/2010/main" val="292683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71FC49-AA3B-4C73-ADDE-76ACF1808BF3}" type="datetimeFigureOut">
              <a:rPr lang="en-GB" smtClean="0"/>
              <a:t>09/05/2019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606E36-AA6D-441E-B78F-9DD966C4F96F}" type="slidenum">
              <a:rPr lang="en-GB" smtClean="0"/>
              <a:t>‹#›</a:t>
            </a:fld>
            <a:endParaRPr lang="en-GB"/>
          </a:p>
        </p:txBody>
      </p:sp>
    </p:spTree>
    <p:extLst>
      <p:ext uri="{BB962C8B-B14F-4D97-AF65-F5344CB8AC3E}">
        <p14:creationId xmlns:p14="http://schemas.microsoft.com/office/powerpoint/2010/main" val="3949667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1FC49-AA3B-4C73-ADDE-76ACF1808BF3}" type="datetimeFigureOut">
              <a:rPr lang="en-GB" smtClean="0"/>
              <a:t>09/05/2019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06E36-AA6D-441E-B78F-9DD966C4F96F}" type="slidenum">
              <a:rPr lang="en-GB" smtClean="0"/>
              <a:t>‹#›</a:t>
            </a:fld>
            <a:endParaRPr lang="en-GB"/>
          </a:p>
        </p:txBody>
      </p:sp>
    </p:spTree>
    <p:extLst>
      <p:ext uri="{BB962C8B-B14F-4D97-AF65-F5344CB8AC3E}">
        <p14:creationId xmlns:p14="http://schemas.microsoft.com/office/powerpoint/2010/main" val="1884022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g"/><Relationship Id="rId17" Type="http://schemas.openxmlformats.org/officeDocument/2006/relationships/image" Target="../media/image19.jpeg"/><Relationship Id="rId2" Type="http://schemas.openxmlformats.org/officeDocument/2006/relationships/image" Target="../media/image3.jpeg"/><Relationship Id="rId16"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G"/><Relationship Id="rId15" Type="http://schemas.openxmlformats.org/officeDocument/2006/relationships/image" Target="../media/image1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640" y="-258909"/>
            <a:ext cx="10931611" cy="8517547"/>
          </a:xfrm>
          <a:prstGeom prst="rect">
            <a:avLst/>
          </a:prstGeom>
        </p:spPr>
      </p:pic>
      <p:sp>
        <p:nvSpPr>
          <p:cNvPr id="2" name="Title 1"/>
          <p:cNvSpPr>
            <a:spLocks noGrp="1"/>
          </p:cNvSpPr>
          <p:nvPr>
            <p:ph type="ctrTitle"/>
          </p:nvPr>
        </p:nvSpPr>
        <p:spPr>
          <a:xfrm>
            <a:off x="1276110" y="3429000"/>
            <a:ext cx="9144000" cy="2136441"/>
          </a:xfrm>
        </p:spPr>
        <p:txBody>
          <a:bodyPr>
            <a:normAutofit fontScale="90000"/>
          </a:bodyPr>
          <a:lstStyle/>
          <a:p>
            <a:r>
              <a:rPr lang="en-GB" dirty="0">
                <a:latin typeface="Montserrat" panose="00000500000000000000" pitchFamily="2" charset="0"/>
              </a:rPr>
              <a:t/>
            </a:r>
            <a:br>
              <a:rPr lang="en-GB" dirty="0">
                <a:latin typeface="Montserrat" panose="00000500000000000000" pitchFamily="2" charset="0"/>
              </a:rPr>
            </a:br>
            <a:r>
              <a:rPr lang="en-GB" dirty="0">
                <a:latin typeface="Montserrat" panose="00000500000000000000" pitchFamily="2" charset="0"/>
              </a:rPr>
              <a:t/>
            </a:r>
            <a:br>
              <a:rPr lang="en-GB" dirty="0">
                <a:latin typeface="Montserrat" panose="00000500000000000000" pitchFamily="2" charset="0"/>
              </a:rPr>
            </a:br>
            <a:r>
              <a:rPr lang="en-GB" dirty="0">
                <a:latin typeface="Montserrat" panose="00000500000000000000" pitchFamily="2" charset="0"/>
              </a:rPr>
              <a:t/>
            </a:r>
            <a:br>
              <a:rPr lang="en-GB" dirty="0">
                <a:latin typeface="Montserrat" panose="00000500000000000000" pitchFamily="2" charset="0"/>
              </a:rPr>
            </a:br>
            <a:r>
              <a:rPr lang="en-GB" dirty="0">
                <a:latin typeface="Montserrat" panose="00000500000000000000" pitchFamily="2" charset="0"/>
              </a:rPr>
              <a:t/>
            </a:r>
            <a:br>
              <a:rPr lang="en-GB" dirty="0">
                <a:latin typeface="Montserrat" panose="00000500000000000000" pitchFamily="2" charset="0"/>
              </a:rPr>
            </a:br>
            <a:r>
              <a:rPr lang="en-GB" dirty="0">
                <a:latin typeface="Montserrat" panose="00000500000000000000" pitchFamily="2" charset="0"/>
              </a:rPr>
              <a:t/>
            </a:r>
            <a:br>
              <a:rPr lang="en-GB" dirty="0">
                <a:latin typeface="Montserrat" panose="00000500000000000000" pitchFamily="2" charset="0"/>
              </a:rPr>
            </a:br>
            <a:r>
              <a:rPr lang="en-GB" dirty="0">
                <a:latin typeface="Montserrat" panose="00000500000000000000" pitchFamily="2" charset="0"/>
              </a:rPr>
              <a:t/>
            </a:r>
            <a:br>
              <a:rPr lang="en-GB" dirty="0">
                <a:latin typeface="Montserrat" panose="00000500000000000000" pitchFamily="2" charset="0"/>
              </a:rPr>
            </a:br>
            <a:r>
              <a:rPr lang="en-GB" dirty="0">
                <a:latin typeface="Montserrat" panose="00000500000000000000" pitchFamily="2" charset="0"/>
              </a:rPr>
              <a:t/>
            </a:r>
            <a:br>
              <a:rPr lang="en-GB" dirty="0">
                <a:latin typeface="Montserrat" panose="00000500000000000000" pitchFamily="2" charset="0"/>
              </a:rPr>
            </a:br>
            <a:r>
              <a:rPr lang="en-GB" dirty="0">
                <a:latin typeface="Montserrat" panose="00000500000000000000" pitchFamily="2" charset="0"/>
              </a:rPr>
              <a:t/>
            </a:r>
            <a:br>
              <a:rPr lang="en-GB" dirty="0">
                <a:latin typeface="Montserrat" panose="00000500000000000000" pitchFamily="2" charset="0"/>
              </a:rPr>
            </a:br>
            <a:r>
              <a:rPr lang="en-GB" dirty="0">
                <a:latin typeface="Montserrat" panose="00000500000000000000" pitchFamily="2" charset="0"/>
              </a:rPr>
              <a:t/>
            </a:r>
            <a:br>
              <a:rPr lang="en-GB" dirty="0">
                <a:latin typeface="Montserrat" panose="00000500000000000000" pitchFamily="2" charset="0"/>
              </a:rPr>
            </a:br>
            <a:r>
              <a:rPr lang="en-GB" dirty="0">
                <a:latin typeface="Montserrat" panose="00000500000000000000" pitchFamily="2" charset="0"/>
              </a:rPr>
              <a:t/>
            </a:r>
            <a:br>
              <a:rPr lang="en-GB" dirty="0">
                <a:latin typeface="Montserrat" panose="00000500000000000000" pitchFamily="2" charset="0"/>
              </a:rPr>
            </a:br>
            <a:r>
              <a:rPr lang="en-GB" dirty="0">
                <a:latin typeface="+mn-lt"/>
              </a:rPr>
              <a:t>I-Construct</a:t>
            </a:r>
            <a:br>
              <a:rPr lang="en-GB" dirty="0">
                <a:latin typeface="+mn-lt"/>
              </a:rPr>
            </a:br>
            <a:r>
              <a:rPr lang="en-GB" sz="4900" dirty="0">
                <a:latin typeface="+mn-lt"/>
              </a:rPr>
              <a:t>Innovation in Construction</a:t>
            </a:r>
            <a:r>
              <a:rPr lang="en-GB" dirty="0">
                <a:latin typeface="+mn-lt"/>
              </a:rPr>
              <a:t/>
            </a:r>
            <a:br>
              <a:rPr lang="en-GB" dirty="0">
                <a:latin typeface="+mn-lt"/>
              </a:rPr>
            </a:br>
            <a:r>
              <a:rPr lang="en-GB" dirty="0">
                <a:latin typeface="Montserrat" panose="00000500000000000000" pitchFamily="2" charset="0"/>
              </a:rPr>
              <a:t/>
            </a:r>
            <a:br>
              <a:rPr lang="en-GB" dirty="0">
                <a:latin typeface="Montserrat" panose="00000500000000000000" pitchFamily="2" charset="0"/>
              </a:rPr>
            </a:br>
            <a:r>
              <a:rPr lang="en-GB" sz="3100" dirty="0">
                <a:latin typeface="+mn-lt"/>
              </a:rPr>
              <a:t>Jemma Little, HGP</a:t>
            </a:r>
            <a:br>
              <a:rPr lang="en-GB" sz="3100" dirty="0">
                <a:latin typeface="+mn-lt"/>
              </a:rPr>
            </a:br>
            <a:r>
              <a:rPr lang="en-GB" sz="3100" dirty="0">
                <a:latin typeface="+mn-lt"/>
              </a:rPr>
              <a:t>Kent Housing Group</a:t>
            </a:r>
            <a:br>
              <a:rPr lang="en-GB" sz="3100" dirty="0">
                <a:latin typeface="+mn-lt"/>
              </a:rPr>
            </a:br>
            <a:r>
              <a:rPr lang="en-GB" sz="3100" dirty="0">
                <a:latin typeface="+mn-lt"/>
              </a:rPr>
              <a:t>15</a:t>
            </a:r>
            <a:r>
              <a:rPr lang="en-GB" sz="3100" baseline="30000" dirty="0">
                <a:latin typeface="+mn-lt"/>
              </a:rPr>
              <a:t>th</a:t>
            </a:r>
            <a:r>
              <a:rPr lang="en-GB" sz="3100" dirty="0">
                <a:latin typeface="+mn-lt"/>
              </a:rPr>
              <a:t> May 2019</a:t>
            </a:r>
            <a:r>
              <a:rPr lang="en-GB" sz="4000" dirty="0">
                <a:latin typeface="Montserrat" panose="00000500000000000000" pitchFamily="2" charset="0"/>
              </a:rPr>
              <a:t/>
            </a:r>
            <a:br>
              <a:rPr lang="en-GB" sz="4000" dirty="0">
                <a:latin typeface="Montserrat" panose="00000500000000000000" pitchFamily="2" charset="0"/>
              </a:rPr>
            </a:br>
            <a:endParaRPr lang="en-GB" sz="4000" dirty="0">
              <a:latin typeface="Montserrat" panose="00000500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749" y="182880"/>
            <a:ext cx="2791495" cy="1598596"/>
          </a:xfrm>
          <a:prstGeom prst="rect">
            <a:avLst/>
          </a:prstGeom>
        </p:spPr>
      </p:pic>
    </p:spTree>
    <p:extLst>
      <p:ext uri="{BB962C8B-B14F-4D97-AF65-F5344CB8AC3E}">
        <p14:creationId xmlns:p14="http://schemas.microsoft.com/office/powerpoint/2010/main" val="2491562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dirty="0">
                <a:latin typeface="Arial" panose="020B0604020202020204" pitchFamily="34" charset="0"/>
                <a:cs typeface="Arial" panose="020B0604020202020204" pitchFamily="34" charset="0"/>
              </a:rPr>
              <a:t>I</a:t>
            </a:r>
            <a:endParaRPr lang="en-GB" sz="2800" dirty="0">
              <a:latin typeface="Arial" panose="020B0604020202020204" pitchFamily="34" charset="0"/>
              <a:cs typeface="Arial" panose="020B0604020202020204" pitchFamily="34" charset="0"/>
            </a:endParaRPr>
          </a:p>
        </p:txBody>
      </p:sp>
      <p:sp>
        <p:nvSpPr>
          <p:cNvPr id="5" name="TextBox 4"/>
          <p:cNvSpPr txBox="1"/>
          <p:nvPr/>
        </p:nvSpPr>
        <p:spPr>
          <a:xfrm>
            <a:off x="341153" y="1891524"/>
            <a:ext cx="6415368" cy="5078313"/>
          </a:xfrm>
          <a:prstGeom prst="rect">
            <a:avLst/>
          </a:prstGeom>
          <a:noFill/>
        </p:spPr>
        <p:txBody>
          <a:bodyPr wrap="square" rtlCol="0">
            <a:spAutoFit/>
          </a:bodyPr>
          <a:lstStyle/>
          <a:p>
            <a:r>
              <a:rPr lang="en-GB" dirty="0">
                <a:solidFill>
                  <a:srgbClr val="50535A"/>
                </a:solidFill>
              </a:rPr>
              <a:t>Formed in 2001 by a partners across North Essex and South Suffolk to promote the area as a distinct economic sub region</a:t>
            </a:r>
            <a:r>
              <a:rPr lang="en-GB" dirty="0">
                <a:solidFill>
                  <a:srgbClr val="50535A"/>
                </a:solidFill>
                <a:latin typeface="Montserrat"/>
              </a:rPr>
              <a:t> based upon its strong links with the Haven Ports of Felixstowe and Harwich.</a:t>
            </a:r>
            <a:endParaRPr lang="en-GB" dirty="0">
              <a:solidFill>
                <a:srgbClr val="50535A"/>
              </a:solidFill>
            </a:endParaRPr>
          </a:p>
          <a:p>
            <a:endParaRPr lang="en-GB" dirty="0">
              <a:solidFill>
                <a:srgbClr val="50535A"/>
              </a:solidFill>
            </a:endParaRPr>
          </a:p>
          <a:p>
            <a:r>
              <a:rPr lang="en-GB" dirty="0">
                <a:solidFill>
                  <a:srgbClr val="50535A"/>
                </a:solidFill>
              </a:rPr>
              <a:t>Our Vision is to:</a:t>
            </a:r>
          </a:p>
          <a:p>
            <a:pPr algn="just"/>
            <a:r>
              <a:rPr lang="en-GB" i="1" dirty="0">
                <a:solidFill>
                  <a:srgbClr val="50535A"/>
                </a:solidFill>
              </a:rPr>
              <a:t>To work with partners to facilitate the delivery of an inclusive economy for the Haven Gateway area’s residents, workers and businesses by capitalising on its location as a key international gateway and realising its potential for significant growth through an additional focus on innovative sectors, knowledge-based employment and the provision of appropriate housing and infrastructure and skills.</a:t>
            </a:r>
          </a:p>
          <a:p>
            <a:pPr algn="just"/>
            <a:endParaRPr lang="en-GB" i="1" dirty="0">
              <a:solidFill>
                <a:srgbClr val="50535A"/>
              </a:solidFill>
            </a:endParaRPr>
          </a:p>
          <a:p>
            <a:pPr algn="just"/>
            <a:r>
              <a:rPr lang="en-GB" dirty="0">
                <a:solidFill>
                  <a:srgbClr val="50535A"/>
                </a:solidFill>
                <a:latin typeface="Montserrat"/>
              </a:rPr>
              <a:t>Today, the Partnership still embraces Ports and Logistics but now supports its partners, through evidence backed advocacy and project work, to drive economic growth more generally in support of the New Anglia and South East Local Enterprise Partnerships.</a:t>
            </a:r>
          </a:p>
          <a:p>
            <a:pPr algn="just"/>
            <a:endParaRPr lang="en-GB" i="1" dirty="0">
              <a:solidFill>
                <a:srgbClr val="50535A"/>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1153" y="156471"/>
            <a:ext cx="2819774" cy="1614791"/>
          </a:xfrm>
        </p:spPr>
      </p:pic>
      <p:pic>
        <p:nvPicPr>
          <p:cNvPr id="9" name="Picture 8">
            <a:extLst>
              <a:ext uri="{FF2B5EF4-FFF2-40B4-BE49-F238E27FC236}">
                <a16:creationId xmlns:a16="http://schemas.microsoft.com/office/drawing/2014/main" id="{1121929D-448A-4692-892A-2FD64F0E3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021" y="1690687"/>
            <a:ext cx="4971826" cy="4882046"/>
          </a:xfrm>
          <a:prstGeom prst="rect">
            <a:avLst/>
          </a:prstGeom>
        </p:spPr>
      </p:pic>
      <p:sp>
        <p:nvSpPr>
          <p:cNvPr id="7" name="Title 1">
            <a:extLst>
              <a:ext uri="{FF2B5EF4-FFF2-40B4-BE49-F238E27FC236}">
                <a16:creationId xmlns:a16="http://schemas.microsoft.com/office/drawing/2014/main" id="{3FB2E98D-9217-A442-9A44-12EF8D1BED1A}"/>
              </a:ext>
            </a:extLst>
          </p:cNvPr>
          <p:cNvSpPr txBox="1">
            <a:spLocks/>
          </p:cNvSpPr>
          <p:nvPr/>
        </p:nvSpPr>
        <p:spPr>
          <a:xfrm>
            <a:off x="3160926" y="365124"/>
            <a:ext cx="892439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	</a:t>
            </a:r>
            <a:r>
              <a:rPr lang="en-GB" dirty="0">
                <a:cs typeface="Arial" panose="020B0604020202020204" pitchFamily="34" charset="0"/>
              </a:rPr>
              <a:t> </a:t>
            </a:r>
            <a:r>
              <a:rPr lang="en-GB" b="1" dirty="0">
                <a:cs typeface="Arial" panose="020B0604020202020204" pitchFamily="34" charset="0"/>
              </a:rPr>
              <a:t>About Us</a:t>
            </a:r>
            <a:endParaRPr lang="en-GB" sz="2800" b="1" dirty="0">
              <a:latin typeface="+mn-lt"/>
              <a:cs typeface="Arial" panose="020B0604020202020204" pitchFamily="34" charset="0"/>
            </a:endParaRPr>
          </a:p>
        </p:txBody>
      </p:sp>
    </p:spTree>
    <p:extLst>
      <p:ext uri="{BB962C8B-B14F-4D97-AF65-F5344CB8AC3E}">
        <p14:creationId xmlns:p14="http://schemas.microsoft.com/office/powerpoint/2010/main" val="198496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dirty="0">
                <a:latin typeface="Arial" panose="020B0604020202020204" pitchFamily="34" charset="0"/>
                <a:cs typeface="Arial" panose="020B0604020202020204" pitchFamily="34" charset="0"/>
              </a:rPr>
              <a:t>I</a:t>
            </a:r>
            <a:endParaRPr lang="en-GB" sz="28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643" y="55505"/>
            <a:ext cx="3138329" cy="1797217"/>
          </a:xfrm>
        </p:spPr>
      </p:pic>
      <p:sp>
        <p:nvSpPr>
          <p:cNvPr id="7" name="Title 1">
            <a:extLst>
              <a:ext uri="{FF2B5EF4-FFF2-40B4-BE49-F238E27FC236}">
                <a16:creationId xmlns:a16="http://schemas.microsoft.com/office/drawing/2014/main" id="{3FB2E98D-9217-A442-9A44-12EF8D1BED1A}"/>
              </a:ext>
            </a:extLst>
          </p:cNvPr>
          <p:cNvSpPr txBox="1">
            <a:spLocks/>
          </p:cNvSpPr>
          <p:nvPr/>
        </p:nvSpPr>
        <p:spPr>
          <a:xfrm>
            <a:off x="3160926" y="365124"/>
            <a:ext cx="892439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	</a:t>
            </a:r>
            <a:r>
              <a:rPr lang="en-GB" dirty="0">
                <a:cs typeface="Arial" panose="020B0604020202020204" pitchFamily="34" charset="0"/>
              </a:rPr>
              <a:t> </a:t>
            </a:r>
            <a:r>
              <a:rPr lang="en-GB" b="1" dirty="0">
                <a:cs typeface="Arial" panose="020B0604020202020204" pitchFamily="34" charset="0"/>
              </a:rPr>
              <a:t>Our Partnership Board</a:t>
            </a:r>
            <a:endParaRPr lang="en-GB" sz="2800" b="1" dirty="0">
              <a:latin typeface="+mn-lt"/>
              <a:cs typeface="Arial" panose="020B0604020202020204" pitchFamily="34" charset="0"/>
            </a:endParaRPr>
          </a:p>
        </p:txBody>
      </p:sp>
      <p:pic>
        <p:nvPicPr>
          <p:cNvPr id="4" name="Picture 3">
            <a:extLst>
              <a:ext uri="{FF2B5EF4-FFF2-40B4-BE49-F238E27FC236}">
                <a16:creationId xmlns:a16="http://schemas.microsoft.com/office/drawing/2014/main" id="{0231F509-994C-884C-A872-895F2929C6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3034" y="2017987"/>
            <a:ext cx="1688386" cy="1122878"/>
          </a:xfrm>
          <a:prstGeom prst="rect">
            <a:avLst/>
          </a:prstGeom>
        </p:spPr>
      </p:pic>
      <p:pic>
        <p:nvPicPr>
          <p:cNvPr id="11" name="Picture 10">
            <a:extLst>
              <a:ext uri="{FF2B5EF4-FFF2-40B4-BE49-F238E27FC236}">
                <a16:creationId xmlns:a16="http://schemas.microsoft.com/office/drawing/2014/main" id="{0A478E25-1BFF-4140-975E-2BD0056B7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364" y="2028530"/>
            <a:ext cx="2222500" cy="1041400"/>
          </a:xfrm>
          <a:prstGeom prst="rect">
            <a:avLst/>
          </a:prstGeom>
        </p:spPr>
      </p:pic>
      <p:pic>
        <p:nvPicPr>
          <p:cNvPr id="13" name="Picture 12">
            <a:extLst>
              <a:ext uri="{FF2B5EF4-FFF2-40B4-BE49-F238E27FC236}">
                <a16:creationId xmlns:a16="http://schemas.microsoft.com/office/drawing/2014/main" id="{CAAAE2A9-F266-454B-93C8-B74778FAF0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258" y="3203581"/>
            <a:ext cx="1632465" cy="1673793"/>
          </a:xfrm>
          <a:prstGeom prst="rect">
            <a:avLst/>
          </a:prstGeom>
        </p:spPr>
      </p:pic>
      <p:pic>
        <p:nvPicPr>
          <p:cNvPr id="15" name="Picture 14">
            <a:extLst>
              <a:ext uri="{FF2B5EF4-FFF2-40B4-BE49-F238E27FC236}">
                <a16:creationId xmlns:a16="http://schemas.microsoft.com/office/drawing/2014/main" id="{8D294030-E35B-994B-9F24-E8752D018C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4753" y="3214047"/>
            <a:ext cx="1935114" cy="775371"/>
          </a:xfrm>
          <a:prstGeom prst="rect">
            <a:avLst/>
          </a:prstGeom>
        </p:spPr>
      </p:pic>
      <p:pic>
        <p:nvPicPr>
          <p:cNvPr id="17" name="Picture 16">
            <a:extLst>
              <a:ext uri="{FF2B5EF4-FFF2-40B4-BE49-F238E27FC236}">
                <a16:creationId xmlns:a16="http://schemas.microsoft.com/office/drawing/2014/main" id="{31958C31-28CC-904A-AB8C-259CA5A056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37775" y="5320035"/>
            <a:ext cx="1833181" cy="885364"/>
          </a:xfrm>
          <a:prstGeom prst="rect">
            <a:avLst/>
          </a:prstGeom>
        </p:spPr>
      </p:pic>
      <p:pic>
        <p:nvPicPr>
          <p:cNvPr id="19" name="Picture 18">
            <a:extLst>
              <a:ext uri="{FF2B5EF4-FFF2-40B4-BE49-F238E27FC236}">
                <a16:creationId xmlns:a16="http://schemas.microsoft.com/office/drawing/2014/main" id="{2052CEC4-7041-8A4B-BF25-F1821130B1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5020" y="5011025"/>
            <a:ext cx="1393188" cy="1393188"/>
          </a:xfrm>
          <a:prstGeom prst="rect">
            <a:avLst/>
          </a:prstGeom>
        </p:spPr>
      </p:pic>
      <p:pic>
        <p:nvPicPr>
          <p:cNvPr id="21" name="Picture 20">
            <a:extLst>
              <a:ext uri="{FF2B5EF4-FFF2-40B4-BE49-F238E27FC236}">
                <a16:creationId xmlns:a16="http://schemas.microsoft.com/office/drawing/2014/main" id="{A7E9F460-BA67-CB47-BA6E-EB528C51E52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770" y="2924060"/>
            <a:ext cx="3928849" cy="1147445"/>
          </a:xfrm>
          <a:prstGeom prst="rect">
            <a:avLst/>
          </a:prstGeom>
        </p:spPr>
      </p:pic>
      <p:pic>
        <p:nvPicPr>
          <p:cNvPr id="27" name="Picture 26">
            <a:extLst>
              <a:ext uri="{FF2B5EF4-FFF2-40B4-BE49-F238E27FC236}">
                <a16:creationId xmlns:a16="http://schemas.microsoft.com/office/drawing/2014/main" id="{7CDF5E68-5B07-FE49-ADE4-241D0509B0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82266" y="4198126"/>
            <a:ext cx="3511019" cy="873253"/>
          </a:xfrm>
          <a:prstGeom prst="rect">
            <a:avLst/>
          </a:prstGeom>
        </p:spPr>
      </p:pic>
      <p:pic>
        <p:nvPicPr>
          <p:cNvPr id="29" name="Picture 28">
            <a:extLst>
              <a:ext uri="{FF2B5EF4-FFF2-40B4-BE49-F238E27FC236}">
                <a16:creationId xmlns:a16="http://schemas.microsoft.com/office/drawing/2014/main" id="{20C7DAE6-3F58-3D49-BFE4-DC6F0F59B7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83523" y="4158122"/>
            <a:ext cx="1195387" cy="1195387"/>
          </a:xfrm>
          <a:prstGeom prst="rect">
            <a:avLst/>
          </a:prstGeom>
        </p:spPr>
      </p:pic>
      <p:pic>
        <p:nvPicPr>
          <p:cNvPr id="31" name="Picture 30">
            <a:extLst>
              <a:ext uri="{FF2B5EF4-FFF2-40B4-BE49-F238E27FC236}">
                <a16:creationId xmlns:a16="http://schemas.microsoft.com/office/drawing/2014/main" id="{BD63345E-C946-C84E-88DE-8EB8BD5FDD5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52379" y="3418717"/>
            <a:ext cx="1797412" cy="779409"/>
          </a:xfrm>
          <a:prstGeom prst="rect">
            <a:avLst/>
          </a:prstGeom>
        </p:spPr>
      </p:pic>
      <p:pic>
        <p:nvPicPr>
          <p:cNvPr id="33" name="Picture 32">
            <a:extLst>
              <a:ext uri="{FF2B5EF4-FFF2-40B4-BE49-F238E27FC236}">
                <a16:creationId xmlns:a16="http://schemas.microsoft.com/office/drawing/2014/main" id="{AD48C511-F096-9143-940A-7E76D92F8C3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83376" y="1881047"/>
            <a:ext cx="2578600" cy="988463"/>
          </a:xfrm>
          <a:prstGeom prst="rect">
            <a:avLst/>
          </a:prstGeom>
        </p:spPr>
      </p:pic>
      <p:pic>
        <p:nvPicPr>
          <p:cNvPr id="35" name="Picture 34">
            <a:extLst>
              <a:ext uri="{FF2B5EF4-FFF2-40B4-BE49-F238E27FC236}">
                <a16:creationId xmlns:a16="http://schemas.microsoft.com/office/drawing/2014/main" id="{E6F7159E-997F-5F4F-BCDD-D29384D1EA3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62476" y="5616583"/>
            <a:ext cx="2129448" cy="700927"/>
          </a:xfrm>
          <a:prstGeom prst="rect">
            <a:avLst/>
          </a:prstGeom>
        </p:spPr>
      </p:pic>
      <p:pic>
        <p:nvPicPr>
          <p:cNvPr id="38" name="Picture 37">
            <a:extLst>
              <a:ext uri="{FF2B5EF4-FFF2-40B4-BE49-F238E27FC236}">
                <a16:creationId xmlns:a16="http://schemas.microsoft.com/office/drawing/2014/main" id="{A587DE29-73B2-BB43-922C-CD7D146CA7D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12773" y="4451368"/>
            <a:ext cx="2798012" cy="876300"/>
          </a:xfrm>
          <a:prstGeom prst="rect">
            <a:avLst/>
          </a:prstGeom>
        </p:spPr>
      </p:pic>
      <p:pic>
        <p:nvPicPr>
          <p:cNvPr id="40" name="Picture 39">
            <a:extLst>
              <a:ext uri="{FF2B5EF4-FFF2-40B4-BE49-F238E27FC236}">
                <a16:creationId xmlns:a16="http://schemas.microsoft.com/office/drawing/2014/main" id="{BD691B26-398B-2644-B3A0-F5BF26579A3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83574" y="5635640"/>
            <a:ext cx="2057400" cy="736600"/>
          </a:xfrm>
          <a:prstGeom prst="rect">
            <a:avLst/>
          </a:prstGeom>
        </p:spPr>
      </p:pic>
      <p:pic>
        <p:nvPicPr>
          <p:cNvPr id="42" name="Picture 41">
            <a:extLst>
              <a:ext uri="{FF2B5EF4-FFF2-40B4-BE49-F238E27FC236}">
                <a16:creationId xmlns:a16="http://schemas.microsoft.com/office/drawing/2014/main" id="{9FEA5CA7-F23B-5E44-B4F2-0DE84F274B9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34248" y="1756742"/>
            <a:ext cx="1989745" cy="1248598"/>
          </a:xfrm>
          <a:prstGeom prst="rect">
            <a:avLst/>
          </a:prstGeom>
        </p:spPr>
      </p:pic>
    </p:spTree>
    <p:extLst>
      <p:ext uri="{BB962C8B-B14F-4D97-AF65-F5344CB8AC3E}">
        <p14:creationId xmlns:p14="http://schemas.microsoft.com/office/powerpoint/2010/main" val="207789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0853" y="231331"/>
            <a:ext cx="9204960" cy="1325563"/>
          </a:xfrm>
        </p:spPr>
        <p:txBody>
          <a:bodyPr/>
          <a:lstStyle/>
          <a:p>
            <a:r>
              <a:rPr lang="en-GB" dirty="0"/>
              <a:t>	</a:t>
            </a:r>
            <a:r>
              <a:rPr lang="en-GB" dirty="0">
                <a:cs typeface="Arial" panose="020B0604020202020204" pitchFamily="34" charset="0"/>
              </a:rPr>
              <a:t> </a:t>
            </a:r>
            <a:r>
              <a:rPr lang="en-GB" b="1" dirty="0">
                <a:cs typeface="Arial" panose="020B0604020202020204" pitchFamily="34" charset="0"/>
              </a:rPr>
              <a:t>Context for I-Construct</a:t>
            </a:r>
            <a:endParaRPr lang="en-GB" sz="2800" b="1" dirty="0">
              <a:latin typeface="+mn-lt"/>
              <a:cs typeface="Arial" panose="020B0604020202020204"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9280" y="23431"/>
            <a:ext cx="2476941" cy="1418462"/>
          </a:xfrm>
        </p:spPr>
      </p:pic>
      <p:sp>
        <p:nvSpPr>
          <p:cNvPr id="3" name="TextBox 2">
            <a:extLst>
              <a:ext uri="{FF2B5EF4-FFF2-40B4-BE49-F238E27FC236}">
                <a16:creationId xmlns:a16="http://schemas.microsoft.com/office/drawing/2014/main" id="{4E9296F0-4A83-1642-B7D2-4D908B60B550}"/>
              </a:ext>
            </a:extLst>
          </p:cNvPr>
          <p:cNvSpPr txBox="1"/>
          <p:nvPr/>
        </p:nvSpPr>
        <p:spPr>
          <a:xfrm>
            <a:off x="1303020" y="2411730"/>
            <a:ext cx="184731" cy="369332"/>
          </a:xfrm>
          <a:prstGeom prst="rect">
            <a:avLst/>
          </a:prstGeom>
          <a:noFill/>
        </p:spPr>
        <p:txBody>
          <a:bodyPr wrap="none" rtlCol="0">
            <a:spAutoFit/>
          </a:bodyPr>
          <a:lstStyle/>
          <a:p>
            <a:endParaRPr lang="en-US" dirty="0"/>
          </a:p>
        </p:txBody>
      </p:sp>
      <p:sp>
        <p:nvSpPr>
          <p:cNvPr id="4" name="Rectangle 3">
            <a:extLst>
              <a:ext uri="{FF2B5EF4-FFF2-40B4-BE49-F238E27FC236}">
                <a16:creationId xmlns:a16="http://schemas.microsoft.com/office/drawing/2014/main" id="{E281B1CB-74FF-0A42-9A89-F6DD7E99A185}"/>
              </a:ext>
            </a:extLst>
          </p:cNvPr>
          <p:cNvSpPr/>
          <p:nvPr/>
        </p:nvSpPr>
        <p:spPr>
          <a:xfrm>
            <a:off x="509488" y="1444951"/>
            <a:ext cx="6451576" cy="5078313"/>
          </a:xfrm>
          <a:prstGeom prst="rect">
            <a:avLst/>
          </a:prstGeom>
        </p:spPr>
        <p:txBody>
          <a:bodyPr wrap="square">
            <a:spAutoFit/>
          </a:bodyPr>
          <a:lstStyle/>
          <a:p>
            <a:r>
              <a:rPr lang="en-GB" dirty="0"/>
              <a:t> </a:t>
            </a:r>
            <a:r>
              <a:rPr lang="en-GB" b="1" dirty="0"/>
              <a:t>The I-Construct project’s aims are</a:t>
            </a:r>
            <a:r>
              <a:rPr lang="en-GB" dirty="0"/>
              <a:t>: </a:t>
            </a:r>
          </a:p>
          <a:p>
            <a:endParaRPr lang="en-GB" i="1" dirty="0"/>
          </a:p>
          <a:p>
            <a:pPr marL="285750" indent="-285750" algn="just">
              <a:buFont typeface="Wingdings" pitchFamily="2" charset="2"/>
              <a:buChar char="Ø"/>
            </a:pPr>
            <a:r>
              <a:rPr lang="en-GB" dirty="0"/>
              <a:t>To drive innovation and productivity in the construction sector in the South East Local Enterprise Partnership area </a:t>
            </a:r>
          </a:p>
          <a:p>
            <a:pPr marL="285750" indent="-285750" algn="just">
              <a:buFont typeface="Wingdings" pitchFamily="2" charset="2"/>
              <a:buChar char="Ø"/>
            </a:pPr>
            <a:r>
              <a:rPr lang="en-GB" dirty="0"/>
              <a:t>To enable timely delivery of high quality and sustainable housing, commercial and infrastructure development</a:t>
            </a:r>
          </a:p>
          <a:p>
            <a:pPr marL="285750" indent="-285750" algn="just">
              <a:buFont typeface="Wingdings" pitchFamily="2" charset="2"/>
              <a:buChar char="Ø"/>
            </a:pPr>
            <a:r>
              <a:rPr lang="en-GB" dirty="0"/>
              <a:t>To generate economic growth in construction and related priority growth sectors such as ICT, Advanced Manufacturing and Engineering and Renewable Energy.</a:t>
            </a:r>
          </a:p>
          <a:p>
            <a:pPr algn="just"/>
            <a:endParaRPr lang="en-GB" i="1" dirty="0"/>
          </a:p>
          <a:p>
            <a:pPr algn="just"/>
            <a:r>
              <a:rPr lang="en-GB" dirty="0"/>
              <a:t>The project was developed to support the delivery of national policy and SELEP’s Strategic Economic Plan and address the sector’s serious structural issues and opportunities shown in the:</a:t>
            </a:r>
          </a:p>
          <a:p>
            <a:pPr algn="just"/>
            <a:endParaRPr lang="en-GB" dirty="0"/>
          </a:p>
          <a:p>
            <a:pPr marL="285750" indent="-285750" algn="just">
              <a:buFont typeface="Wingdings" pitchFamily="2" charset="2"/>
              <a:buChar char="§"/>
            </a:pPr>
            <a:r>
              <a:rPr lang="en-GB" dirty="0"/>
              <a:t>Farmer Review – Modernise or Die</a:t>
            </a:r>
          </a:p>
          <a:p>
            <a:pPr marL="285750" indent="-285750" algn="just">
              <a:buFont typeface="Wingdings" pitchFamily="2" charset="2"/>
              <a:buChar char="§"/>
            </a:pPr>
            <a:r>
              <a:rPr lang="en-GB" dirty="0"/>
              <a:t>Housing White Paper – Fixing our Broken Housing Market</a:t>
            </a:r>
          </a:p>
          <a:p>
            <a:pPr marL="285750" indent="-285750" algn="just">
              <a:buFont typeface="Wingdings" pitchFamily="2" charset="2"/>
              <a:buChar char="§"/>
            </a:pPr>
            <a:r>
              <a:rPr lang="en-GB" dirty="0"/>
              <a:t>Industrial Strategy – Productivity and Grand Challenges</a:t>
            </a:r>
          </a:p>
          <a:p>
            <a:pPr marL="285750" indent="-285750" algn="just">
              <a:buFont typeface="Wingdings" pitchFamily="2" charset="2"/>
              <a:buChar char="§"/>
            </a:pPr>
            <a:r>
              <a:rPr lang="en-GB" dirty="0"/>
              <a:t>Letwin Review – Build Out Rate Review</a:t>
            </a:r>
          </a:p>
        </p:txBody>
      </p:sp>
      <p:sp>
        <p:nvSpPr>
          <p:cNvPr id="8" name="Rectangle 3">
            <a:extLst>
              <a:ext uri="{FF2B5EF4-FFF2-40B4-BE49-F238E27FC236}">
                <a16:creationId xmlns:a16="http://schemas.microsoft.com/office/drawing/2014/main" id="{8D8CD727-391E-0246-AE05-E6A9B81405A2}"/>
              </a:ext>
            </a:extLst>
          </p:cNvPr>
          <p:cNvSpPr>
            <a:spLocks noChangeArrowheads="1"/>
          </p:cNvSpPr>
          <p:nvPr/>
        </p:nvSpPr>
        <p:spPr bwMode="auto">
          <a:xfrm>
            <a:off x="9964623" y="3841191"/>
            <a:ext cx="2623617" cy="507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030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400" b="0" i="0" u="none" strike="noStrike" cap="none" normalizeH="0" baseline="0" dirty="0">
                <a:ln>
                  <a:noFill/>
                </a:ln>
                <a:solidFill>
                  <a:srgbClr val="444444"/>
                </a:solidFill>
                <a:effectLst/>
                <a:latin typeface="Antenna Cond"/>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400" b="0" i="0" u="none" strike="noStrike" cap="none" normalizeH="0" baseline="0" dirty="0">
              <a:ln>
                <a:noFill/>
              </a:ln>
              <a:solidFill>
                <a:srgbClr val="000000"/>
              </a:solidFill>
              <a:effectLst/>
              <a:latin typeface="Antenna Con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102" name="Picture 6">
            <a:extLst>
              <a:ext uri="{FF2B5EF4-FFF2-40B4-BE49-F238E27FC236}">
                <a16:creationId xmlns:a16="http://schemas.microsoft.com/office/drawing/2014/main" id="{049453F4-3AE3-414E-9654-50189CFC9C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8487" y="1343239"/>
            <a:ext cx="2641639" cy="283244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A4878374-FE18-8445-A419-0803A4A1B0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000" y="3896716"/>
            <a:ext cx="4550879" cy="289601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var/folders/vc/5s0z0xj51h56dw1vxk406ch00000gn/T/com.microsoft.Powerpoint/WebArchiveCopyPasteTempFiles/wFFsyqA3+NlegAAAABJRU5ErkJggg==">
            <a:extLst>
              <a:ext uri="{FF2B5EF4-FFF2-40B4-BE49-F238E27FC236}">
                <a16:creationId xmlns:a16="http://schemas.microsoft.com/office/drawing/2014/main" id="{D71B4A21-AC45-6D47-B816-EFBEEDC153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3333" y="3096112"/>
            <a:ext cx="2434627" cy="768952"/>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65177A9C-2A3A-2341-879C-DD531DB04FB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29586" y="1294089"/>
            <a:ext cx="2428561" cy="260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914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707" y="365125"/>
            <a:ext cx="9433093" cy="1325563"/>
          </a:xfrm>
        </p:spPr>
        <p:txBody>
          <a:bodyPr/>
          <a:lstStyle/>
          <a:p>
            <a:r>
              <a:rPr lang="en-GB" dirty="0"/>
              <a:t>		</a:t>
            </a:r>
            <a:r>
              <a:rPr lang="en-GB" dirty="0">
                <a:latin typeface="+mn-lt"/>
              </a:rPr>
              <a:t>I-Construct </a:t>
            </a:r>
            <a:r>
              <a:rPr lang="en-GB" dirty="0">
                <a:latin typeface="+mn-lt"/>
                <a:cs typeface="Arial" panose="020B0604020202020204" pitchFamily="34" charset="0"/>
              </a:rPr>
              <a:t>Project Summary</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882" y="188918"/>
            <a:ext cx="2347427" cy="1344294"/>
          </a:xfrm>
        </p:spPr>
      </p:pic>
      <p:sp>
        <p:nvSpPr>
          <p:cNvPr id="7" name="Rectangle 6">
            <a:extLst>
              <a:ext uri="{FF2B5EF4-FFF2-40B4-BE49-F238E27FC236}">
                <a16:creationId xmlns:a16="http://schemas.microsoft.com/office/drawing/2014/main" id="{99284DF5-F07F-A547-800B-02AA2AA9F11F}"/>
              </a:ext>
            </a:extLst>
          </p:cNvPr>
          <p:cNvSpPr/>
          <p:nvPr/>
        </p:nvSpPr>
        <p:spPr>
          <a:xfrm>
            <a:off x="571500" y="1533212"/>
            <a:ext cx="10447020" cy="5632311"/>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I-Construct is a £7.5m, 3 year ERDF (European Regional Development Fund) supported project focussed on innovation and jobs growth in the construction industry and its supply chain across the whole of the South East Local Enterprise Partnership (SELEP) region.</a:t>
            </a:r>
            <a:r>
              <a:rPr lang="en-GB" dirty="0"/>
              <a:t> </a:t>
            </a:r>
            <a:endParaRPr lang="en-US" dirty="0"/>
          </a:p>
          <a:p>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The three main elements of the project are:</a:t>
            </a:r>
          </a:p>
          <a:p>
            <a:pPr marL="285750" indent="-285750">
              <a:buFont typeface="Wingdings"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the creation of a hub building and centre of excellence for construction linked to BRE national network</a:t>
            </a:r>
          </a:p>
          <a:p>
            <a:pPr marL="285750" indent="-285750">
              <a:buFont typeface="Wingdings"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a business support programme and grant scheme for SMEs (Small and Medium Enterprises) to enable SMEs to offer innovation in housing and infrastructure delivery</a:t>
            </a:r>
          </a:p>
          <a:p>
            <a:pPr marL="285750" indent="-285750">
              <a:buFont typeface="Wingdings"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the creation of an innovation and supply chain network for client groups, industry and wider stakeholders</a:t>
            </a:r>
          </a:p>
          <a:p>
            <a:pPr marL="285750" indent="-285750">
              <a:buFont typeface="Wingdings"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legacy of job creation, permanent hub and network, technology adoption and improved productivity</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We have in principle funding approval from MHCLG, subject to securing planning permission for the hub building. The project start date is planned for summer 2019 with a formal launch in the autumn.</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The Haven Gateway Partnership is leading the project and we are working with four delivery partners: Braintree District Council; BRE; Colchester Institute and Daedalus Environmental Ltd.</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SELEP’s Housing and Development Group is providing strategic advice and linking us into wider SELEP work on accelerated housing delivery and development.</a:t>
            </a:r>
          </a:p>
          <a:p>
            <a:r>
              <a:rPr lang="en-GB"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39208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8084" y="33919"/>
            <a:ext cx="8935716" cy="1656769"/>
          </a:xfrm>
        </p:spPr>
        <p:txBody>
          <a:bodyPr/>
          <a:lstStyle/>
          <a:p>
            <a:r>
              <a:rPr lang="en-GB" dirty="0"/>
              <a:t>		</a:t>
            </a:r>
            <a:r>
              <a:rPr lang="en-GB" dirty="0">
                <a:latin typeface="+mn-lt"/>
              </a:rPr>
              <a:t>I-Construct Focus</a:t>
            </a:r>
            <a:r>
              <a:rPr lang="en-GB" sz="2800" dirty="0"/>
              <a:t/>
            </a:r>
            <a:br>
              <a:rPr lang="en-GB" sz="2800" dirty="0"/>
            </a:br>
            <a:r>
              <a:rPr lang="en-GB" sz="2800" dirty="0"/>
              <a:t>		</a:t>
            </a:r>
            <a:endParaRPr lang="en-GB" sz="28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723" y="33919"/>
            <a:ext cx="2359361" cy="1351128"/>
          </a:xfrm>
        </p:spPr>
      </p:pic>
      <p:sp>
        <p:nvSpPr>
          <p:cNvPr id="3" name="Rectangle 2">
            <a:extLst>
              <a:ext uri="{FF2B5EF4-FFF2-40B4-BE49-F238E27FC236}">
                <a16:creationId xmlns:a16="http://schemas.microsoft.com/office/drawing/2014/main" id="{9F711A61-CCCD-443B-961C-1107577DA64E}"/>
              </a:ext>
            </a:extLst>
          </p:cNvPr>
          <p:cNvSpPr/>
          <p:nvPr/>
        </p:nvSpPr>
        <p:spPr>
          <a:xfrm>
            <a:off x="58723" y="1593908"/>
            <a:ext cx="12038202" cy="646331"/>
          </a:xfrm>
          <a:prstGeom prst="rect">
            <a:avLst/>
          </a:prstGeom>
        </p:spPr>
        <p:txBody>
          <a:bodyPr wrap="square">
            <a:spAutoFit/>
          </a:bodyPr>
          <a:lstStyle/>
          <a:p>
            <a:endParaRPr lang="en-GB" i="1" dirty="0">
              <a:solidFill>
                <a:srgbClr val="4A4C52"/>
              </a:solidFill>
              <a:latin typeface="ProximaNova-Light"/>
            </a:endParaRPr>
          </a:p>
          <a:p>
            <a:pPr marL="285750" indent="-285750">
              <a:buFont typeface="Arial" panose="020B0604020202020204" pitchFamily="34" charset="0"/>
              <a:buChar char="•"/>
            </a:pPr>
            <a:endParaRPr lang="en-GB" i="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207F34E-B3F4-5F44-BB5C-87991B92ADCE}"/>
              </a:ext>
            </a:extLst>
          </p:cNvPr>
          <p:cNvSpPr/>
          <p:nvPr/>
        </p:nvSpPr>
        <p:spPr>
          <a:xfrm>
            <a:off x="672106" y="1385047"/>
            <a:ext cx="11241741" cy="5170390"/>
          </a:xfrm>
          <a:prstGeom prst="rect">
            <a:avLst/>
          </a:prstGeom>
        </p:spPr>
        <p:txBody>
          <a:bodyPr wrap="square">
            <a:spAutoFit/>
          </a:bodyPr>
          <a:lstStyle/>
          <a:p>
            <a:pPr>
              <a:lnSpc>
                <a:spcPct val="115000"/>
              </a:lnSpc>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1. Raising Awareness of Opportunity </a:t>
            </a:r>
          </a:p>
          <a:p>
            <a:pPr marL="342900" lvl="0" indent="-342900" algn="just">
              <a:lnSpc>
                <a:spcPct val="115000"/>
              </a:lnSpc>
              <a:spcAft>
                <a:spcPts val="0"/>
              </a:spcAft>
              <a:buFont typeface="Calibri Light" panose="020F030202020403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Working with partners to build awareness of the long term development pipeline and market demand</a:t>
            </a:r>
          </a:p>
          <a:p>
            <a:pPr marL="342900" lvl="0" indent="-342900" algn="just">
              <a:lnSpc>
                <a:spcPct val="115000"/>
              </a:lnSpc>
              <a:spcAft>
                <a:spcPts val="0"/>
              </a:spcAft>
              <a:buFont typeface="Calibri Light" panose="020F030202020403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Building awareness of the need for innovation/</a:t>
            </a:r>
            <a:r>
              <a:rPr lang="en-GB" dirty="0" err="1">
                <a:latin typeface="Calibri" panose="020F0502020204030204" pitchFamily="34" charset="0"/>
                <a:ea typeface="Times New Roman" panose="02020603050405020304" pitchFamily="18" charset="0"/>
                <a:cs typeface="Calibri" panose="020F0502020204030204" pitchFamily="34" charset="0"/>
              </a:rPr>
              <a:t>chnage</a:t>
            </a:r>
            <a:r>
              <a:rPr lang="en-GB" dirty="0">
                <a:latin typeface="Calibri" panose="020F0502020204030204" pitchFamily="34" charset="0"/>
                <a:ea typeface="Times New Roman" panose="02020603050405020304" pitchFamily="18" charset="0"/>
                <a:cs typeface="Calibri" panose="020F0502020204030204" pitchFamily="34" charset="0"/>
              </a:rPr>
              <a:t>, quality, new skills and wider support for SMEs</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alibri Light" panose="020F030202020403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FE and HE student enterprise and “get into construction markets” programme</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alibri Light" panose="020F030202020403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Sharing learning and promoting the work of the I-Construct community</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2. Creating Market Opportunities for SMEs</a:t>
            </a:r>
          </a:p>
          <a:p>
            <a:pPr marL="342900" lvl="0" indent="-342900" algn="just">
              <a:lnSpc>
                <a:spcPct val="115000"/>
              </a:lnSpc>
              <a:spcAft>
                <a:spcPts val="0"/>
              </a:spcAft>
              <a:buFont typeface="Calibri Light" panose="020F030202020403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Working with major site promoters/developers in the public, affordable housing and private sectors to provide routes to market for SMEs, to give them scale-up and innovation opportunities</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Calibri Light" panose="020F030202020403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Supply chain development and procurement readiness support for SMEs and clients/commissioners</a:t>
            </a:r>
          </a:p>
          <a:p>
            <a:pPr marL="342900" indent="-342900" algn="just">
              <a:lnSpc>
                <a:spcPct val="115000"/>
              </a:lnSpc>
              <a:buFont typeface="Calibri Light" panose="020F030202020403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Access to Finance and innovative finance/JVs including working with Homes England </a:t>
            </a:r>
          </a:p>
          <a:p>
            <a:pPr marL="342900" indent="-342900" algn="just">
              <a:lnSpc>
                <a:spcPct val="115000"/>
              </a:lnSpc>
              <a:buFont typeface="Calibri Light" panose="020F030202020403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Supporting new product/service launches and support to try new technologies</a:t>
            </a:r>
          </a:p>
          <a:p>
            <a:pPr algn="just">
              <a:lnSpc>
                <a:spcPct val="115000"/>
              </a:lnSpc>
            </a:pPr>
            <a:r>
              <a:rPr lang="en-GB" b="1" dirty="0">
                <a:latin typeface="Calibri" panose="020F0502020204030204" pitchFamily="34" charset="0"/>
                <a:ea typeface="Times New Roman" panose="02020603050405020304" pitchFamily="18" charset="0"/>
                <a:cs typeface="Calibri" panose="020F0502020204030204" pitchFamily="34" charset="0"/>
              </a:rPr>
              <a:t>3. Improving Viability and Productivity of SMEs</a:t>
            </a:r>
          </a:p>
          <a:p>
            <a:pPr marL="342900" lvl="0" indent="-342900" algn="just">
              <a:lnSpc>
                <a:spcPct val="115000"/>
              </a:lnSpc>
              <a:spcAft>
                <a:spcPts val="0"/>
              </a:spcAft>
              <a:buFont typeface="Calibri Light" panose="020F030202020403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Acceleration of delivery via off-site construction and pre-manufactured solutions</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alibri Light" panose="020F030202020403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Adoption of BIM Level 2 – Building Information Modelling</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alibri Light" panose="020F030202020403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Improving quality via adoption of ICT, Renewables, Off-site and Quality Design;</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Calibri Light" panose="020F030202020403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New business models, business growth strategy and links to skills especially future skills, sustainability and diversity</a:t>
            </a:r>
          </a:p>
        </p:txBody>
      </p:sp>
    </p:spTree>
    <p:extLst>
      <p:ext uri="{BB962C8B-B14F-4D97-AF65-F5344CB8AC3E}">
        <p14:creationId xmlns:p14="http://schemas.microsoft.com/office/powerpoint/2010/main" val="535258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288" y="33919"/>
            <a:ext cx="10506512" cy="1656769"/>
          </a:xfrm>
        </p:spPr>
        <p:txBody>
          <a:bodyPr/>
          <a:lstStyle/>
          <a:p>
            <a:r>
              <a:rPr lang="en-GB" dirty="0"/>
              <a:t>		</a:t>
            </a:r>
            <a:r>
              <a:rPr lang="en-GB" dirty="0">
                <a:latin typeface="+mn-lt"/>
                <a:cs typeface="Arial" panose="020B0604020202020204" pitchFamily="34" charset="0"/>
              </a:rPr>
              <a:t>How you can get involved</a:t>
            </a:r>
            <a:r>
              <a:rPr lang="en-GB" sz="2800" dirty="0"/>
              <a:t/>
            </a:r>
            <a:br>
              <a:rPr lang="en-GB" sz="2800" dirty="0"/>
            </a:br>
            <a:r>
              <a:rPr lang="en-GB" sz="2800" dirty="0"/>
              <a:t>		</a:t>
            </a:r>
            <a:endParaRPr lang="en-GB" sz="28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06031"/>
            <a:ext cx="2250560" cy="1288821"/>
          </a:xfrm>
        </p:spPr>
      </p:pic>
      <p:sp>
        <p:nvSpPr>
          <p:cNvPr id="3" name="Rectangle 2">
            <a:extLst>
              <a:ext uri="{FF2B5EF4-FFF2-40B4-BE49-F238E27FC236}">
                <a16:creationId xmlns:a16="http://schemas.microsoft.com/office/drawing/2014/main" id="{9F711A61-CCCD-443B-961C-1107577DA64E}"/>
              </a:ext>
            </a:extLst>
          </p:cNvPr>
          <p:cNvSpPr/>
          <p:nvPr/>
        </p:nvSpPr>
        <p:spPr>
          <a:xfrm>
            <a:off x="58723" y="1593908"/>
            <a:ext cx="12038202" cy="646331"/>
          </a:xfrm>
          <a:prstGeom prst="rect">
            <a:avLst/>
          </a:prstGeom>
        </p:spPr>
        <p:txBody>
          <a:bodyPr wrap="square">
            <a:spAutoFit/>
          </a:bodyPr>
          <a:lstStyle/>
          <a:p>
            <a:endParaRPr lang="en-GB" i="1" dirty="0">
              <a:solidFill>
                <a:srgbClr val="4A4C52"/>
              </a:solidFill>
              <a:latin typeface="ProximaNova-Light"/>
            </a:endParaRPr>
          </a:p>
          <a:p>
            <a:pPr marL="285750" indent="-285750">
              <a:buFont typeface="Arial" panose="020B0604020202020204" pitchFamily="34" charset="0"/>
              <a:buChar char="•"/>
            </a:pPr>
            <a:endParaRPr lang="en-GB" i="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95BA653-5BB3-41A2-81E8-DBA005DE8D6B}"/>
              </a:ext>
            </a:extLst>
          </p:cNvPr>
          <p:cNvSpPr/>
          <p:nvPr/>
        </p:nvSpPr>
        <p:spPr>
          <a:xfrm>
            <a:off x="632013" y="1394853"/>
            <a:ext cx="7503458" cy="5119094"/>
          </a:xfrm>
          <a:prstGeom prst="rect">
            <a:avLst/>
          </a:prstGeom>
        </p:spPr>
        <p:txBody>
          <a:bodyPr wrap="square">
            <a:spAutoFit/>
          </a:bodyPr>
          <a:lstStyle/>
          <a:p>
            <a:pPr lvl="0" algn="just">
              <a:lnSpc>
                <a:spcPct val="115000"/>
              </a:lnSpc>
              <a:spcAft>
                <a:spcPts val="1000"/>
              </a:spcAft>
            </a:pPr>
            <a:r>
              <a:rPr lang="en-GB" sz="2000" b="1" dirty="0"/>
              <a:t>Collaborative approach is key and we would welcome your input.</a:t>
            </a:r>
          </a:p>
          <a:p>
            <a:pPr marL="285750" lvl="0" indent="-285750">
              <a:lnSpc>
                <a:spcPct val="115000"/>
              </a:lnSpc>
              <a:spcAft>
                <a:spcPts val="1000"/>
              </a:spcAft>
              <a:buFont typeface="Wingdings" pitchFamily="2" charset="2"/>
              <a:buChar char="ü"/>
            </a:pPr>
            <a:r>
              <a:rPr lang="en-GB" dirty="0"/>
              <a:t>Help shape the workshop programme around a site/location or initiative</a:t>
            </a:r>
          </a:p>
          <a:p>
            <a:pPr marL="285750" lvl="0" indent="-285750">
              <a:lnSpc>
                <a:spcPct val="115000"/>
              </a:lnSpc>
              <a:spcAft>
                <a:spcPts val="1000"/>
              </a:spcAft>
              <a:buFont typeface="Wingdings" pitchFamily="2" charset="2"/>
              <a:buChar char="ü"/>
            </a:pPr>
            <a:r>
              <a:rPr lang="en-GB" dirty="0"/>
              <a:t>Help us promote I-Construct and feed your ideas into the project</a:t>
            </a:r>
          </a:p>
          <a:p>
            <a:pPr marL="285750" lvl="0" indent="-285750">
              <a:lnSpc>
                <a:spcPct val="115000"/>
              </a:lnSpc>
              <a:spcAft>
                <a:spcPts val="1000"/>
              </a:spcAft>
              <a:buFont typeface="Wingdings" pitchFamily="2" charset="2"/>
              <a:buChar char="ü"/>
            </a:pPr>
            <a:r>
              <a:rPr lang="en-GB" dirty="0"/>
              <a:t>Join the network and take part - speak, network, share ideas, and make things happen</a:t>
            </a:r>
          </a:p>
          <a:p>
            <a:pPr marL="285750" lvl="0" indent="-285750">
              <a:lnSpc>
                <a:spcPct val="115000"/>
              </a:lnSpc>
              <a:spcAft>
                <a:spcPts val="1000"/>
              </a:spcAft>
              <a:buFont typeface="Wingdings" pitchFamily="2" charset="2"/>
              <a:buChar char="ü"/>
            </a:pPr>
            <a:r>
              <a:rPr lang="en-GB" dirty="0"/>
              <a:t>Collaborate and co-host e.g. let us work with your supply chain</a:t>
            </a:r>
          </a:p>
          <a:p>
            <a:pPr marL="285750" lvl="0" indent="-285750">
              <a:lnSpc>
                <a:spcPct val="115000"/>
              </a:lnSpc>
              <a:spcAft>
                <a:spcPts val="1000"/>
              </a:spcAft>
              <a:buFont typeface="Wingdings" pitchFamily="2" charset="2"/>
              <a:buChar char="ü"/>
            </a:pPr>
            <a:r>
              <a:rPr lang="en-GB" dirty="0"/>
              <a:t>Add our resource to your plans and leverage more impact </a:t>
            </a:r>
          </a:p>
          <a:p>
            <a:pPr marL="285750" lvl="0" indent="-285750">
              <a:lnSpc>
                <a:spcPct val="115000"/>
              </a:lnSpc>
              <a:spcAft>
                <a:spcPts val="1000"/>
              </a:spcAft>
              <a:buFont typeface="Wingdings" pitchFamily="2" charset="2"/>
              <a:buChar char="ü"/>
            </a:pPr>
            <a:r>
              <a:rPr lang="en-GB" dirty="0"/>
              <a:t>Promote your work, share your future plans and develop your supply chain</a:t>
            </a:r>
          </a:p>
          <a:p>
            <a:pPr marL="285750" lvl="0" indent="-285750">
              <a:lnSpc>
                <a:spcPct val="115000"/>
              </a:lnSpc>
              <a:spcAft>
                <a:spcPts val="1000"/>
              </a:spcAft>
              <a:buFont typeface="Wingdings" pitchFamily="2" charset="2"/>
              <a:buChar char="ü"/>
            </a:pPr>
            <a:r>
              <a:rPr lang="en-GB" dirty="0"/>
              <a:t>Visit us as we build the hub and hold your events and meetings there</a:t>
            </a:r>
          </a:p>
          <a:p>
            <a:pPr marL="285750" lvl="0" indent="-285750">
              <a:lnSpc>
                <a:spcPct val="115000"/>
              </a:lnSpc>
              <a:spcAft>
                <a:spcPts val="1000"/>
              </a:spcAft>
              <a:buFont typeface="Wingdings" pitchFamily="2" charset="2"/>
              <a:buChar char="ü"/>
            </a:pPr>
            <a:r>
              <a:rPr lang="en-GB" dirty="0"/>
              <a:t>Work with us to create virtual hub/s for industry to cluster around</a:t>
            </a:r>
          </a:p>
          <a:p>
            <a:pPr marL="285750" lvl="0" indent="-285750">
              <a:lnSpc>
                <a:spcPct val="115000"/>
              </a:lnSpc>
              <a:spcAft>
                <a:spcPts val="1000"/>
              </a:spcAft>
              <a:buFont typeface="Wingdings" pitchFamily="2" charset="2"/>
              <a:buChar char="ü"/>
            </a:pPr>
            <a:r>
              <a:rPr lang="en-GB" dirty="0"/>
              <a:t>Get in touch to talk further ahead of our launch</a:t>
            </a:r>
            <a:r>
              <a:rPr lang="en-GB" sz="2000" dirty="0"/>
              <a:t/>
            </a:r>
            <a:br>
              <a:rPr lang="en-GB" sz="2000" dirty="0"/>
            </a:br>
            <a:endParaRPr lang="en-GB" sz="2000" dirty="0">
              <a:ea typeface="Calibri" panose="020F0502020204030204" pitchFamily="34" charset="0"/>
              <a:cs typeface="Times New Roman" panose="02020603050405020304" pitchFamily="18" charset="0"/>
            </a:endParaRPr>
          </a:p>
        </p:txBody>
      </p:sp>
      <p:pic>
        <p:nvPicPr>
          <p:cNvPr id="5122" name="Picture 2">
            <a:extLst>
              <a:ext uri="{FF2B5EF4-FFF2-40B4-BE49-F238E27FC236}">
                <a16:creationId xmlns:a16="http://schemas.microsoft.com/office/drawing/2014/main" id="{B78C9238-10DD-D343-9990-DC6C62073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6773" y="1154026"/>
            <a:ext cx="3458589" cy="21724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9E0F8530-41E8-2449-A00F-BA5A860B2F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3110" y="3250677"/>
            <a:ext cx="2514363" cy="32707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EAA9F3D-8516-BD49-89DF-F32C6A54D3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5249" y="4963286"/>
            <a:ext cx="2122603" cy="1653862"/>
          </a:xfrm>
          <a:prstGeom prst="rect">
            <a:avLst/>
          </a:prstGeom>
        </p:spPr>
      </p:pic>
      <p:pic>
        <p:nvPicPr>
          <p:cNvPr id="5126" name="Picture 6">
            <a:extLst>
              <a:ext uri="{FF2B5EF4-FFF2-40B4-BE49-F238E27FC236}">
                <a16:creationId xmlns:a16="http://schemas.microsoft.com/office/drawing/2014/main" id="{D8D8ECA6-07AF-264B-87C2-C00F6494DEA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5410" y="3154922"/>
            <a:ext cx="2100182" cy="236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542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859" y="395630"/>
            <a:ext cx="7913696" cy="1091955"/>
          </a:xfrm>
        </p:spPr>
        <p:txBody>
          <a:bodyPr>
            <a:normAutofit fontScale="90000"/>
          </a:bodyPr>
          <a:lstStyle/>
          <a:p>
            <a:r>
              <a:rPr lang="en-GB" dirty="0">
                <a:ea typeface="Calibri" panose="020F0502020204030204" pitchFamily="34" charset="0"/>
                <a:cs typeface="Times New Roman" panose="02020603050405020304" pitchFamily="18" charset="0"/>
              </a:rPr>
              <a:t/>
            </a:r>
            <a:br>
              <a:rPr lang="en-GB" dirty="0">
                <a:ea typeface="Calibri" panose="020F0502020204030204" pitchFamily="34" charset="0"/>
                <a:cs typeface="Times New Roman" panose="02020603050405020304" pitchFamily="18" charset="0"/>
              </a:rPr>
            </a:br>
            <a:r>
              <a:rPr lang="en-GB" dirty="0">
                <a:latin typeface="+mn-lt"/>
                <a:ea typeface="Calibri" panose="020F0502020204030204" pitchFamily="34" charset="0"/>
                <a:cs typeface="Times New Roman" panose="02020603050405020304" pitchFamily="18" charset="0"/>
              </a:rPr>
              <a:t>Thank You and Questions</a:t>
            </a:r>
            <a:r>
              <a:rPr lang="en-GB" dirty="0">
                <a:ea typeface="Calibri" panose="020F0502020204030204" pitchFamily="34" charset="0"/>
                <a:cs typeface="Times New Roman" panose="02020603050405020304" pitchFamily="18" charset="0"/>
              </a:rPr>
              <a:t/>
            </a:r>
            <a:br>
              <a:rPr lang="en-GB" dirty="0">
                <a:ea typeface="Calibri" panose="020F0502020204030204" pitchFamily="34" charset="0"/>
                <a:cs typeface="Times New Roman" panose="02020603050405020304" pitchFamily="18" charset="0"/>
              </a:rPr>
            </a:br>
            <a:r>
              <a:rPr lang="en-GB" dirty="0"/>
              <a:t>	</a:t>
            </a:r>
            <a:r>
              <a:rPr lang="en-GB" sz="2800" dirty="0"/>
              <a:t/>
            </a:r>
            <a:br>
              <a:rPr lang="en-GB" sz="2800" dirty="0"/>
            </a:br>
            <a:r>
              <a:rPr lang="en-GB" sz="2800" dirty="0"/>
              <a:t>		</a:t>
            </a:r>
            <a:endParaRPr lang="en-GB" sz="28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2445" y="106317"/>
            <a:ext cx="2393576" cy="1370722"/>
          </a:xfrm>
        </p:spPr>
      </p:pic>
      <p:sp>
        <p:nvSpPr>
          <p:cNvPr id="3" name="Rectangle 2">
            <a:extLst>
              <a:ext uri="{FF2B5EF4-FFF2-40B4-BE49-F238E27FC236}">
                <a16:creationId xmlns:a16="http://schemas.microsoft.com/office/drawing/2014/main" id="{9F711A61-CCCD-443B-961C-1107577DA64E}"/>
              </a:ext>
            </a:extLst>
          </p:cNvPr>
          <p:cNvSpPr/>
          <p:nvPr/>
        </p:nvSpPr>
        <p:spPr>
          <a:xfrm>
            <a:off x="58723" y="1593908"/>
            <a:ext cx="12038202" cy="646331"/>
          </a:xfrm>
          <a:prstGeom prst="rect">
            <a:avLst/>
          </a:prstGeom>
        </p:spPr>
        <p:txBody>
          <a:bodyPr wrap="square">
            <a:spAutoFit/>
          </a:bodyPr>
          <a:lstStyle/>
          <a:p>
            <a:endParaRPr lang="en-GB" i="1" dirty="0">
              <a:solidFill>
                <a:srgbClr val="4A4C52"/>
              </a:solidFill>
              <a:latin typeface="ProximaNova-Light"/>
            </a:endParaRPr>
          </a:p>
          <a:p>
            <a:pPr marL="285750" indent="-285750">
              <a:buFont typeface="Arial" panose="020B0604020202020204" pitchFamily="34" charset="0"/>
              <a:buChar char="•"/>
            </a:pPr>
            <a:endParaRPr lang="en-GB" i="1" dirty="0">
              <a:latin typeface="Arial" panose="020B0604020202020204" pitchFamily="34" charset="0"/>
              <a:cs typeface="Arial" panose="020B0604020202020204" pitchFamily="34" charset="0"/>
            </a:endParaRPr>
          </a:p>
        </p:txBody>
      </p:sp>
      <p:pic>
        <p:nvPicPr>
          <p:cNvPr id="6146" name="Picture 2">
            <a:extLst>
              <a:ext uri="{FF2B5EF4-FFF2-40B4-BE49-F238E27FC236}">
                <a16:creationId xmlns:a16="http://schemas.microsoft.com/office/drawing/2014/main" id="{2B16E1DE-DEFB-9C4F-956F-8B5441FDE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75" y="1593908"/>
            <a:ext cx="10942880" cy="51893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39533E4-860C-2649-BD84-D853F3ACFF83}"/>
              </a:ext>
            </a:extLst>
          </p:cNvPr>
          <p:cNvSpPr/>
          <p:nvPr/>
        </p:nvSpPr>
        <p:spPr>
          <a:xfrm>
            <a:off x="2648184" y="2206554"/>
            <a:ext cx="8727141" cy="1288558"/>
          </a:xfrm>
          <a:prstGeom prst="rect">
            <a:avLst/>
          </a:prstGeom>
        </p:spPr>
        <p:txBody>
          <a:bodyPr wrap="square">
            <a:spAutoFit/>
          </a:bodyPr>
          <a:lstStyle/>
          <a:p>
            <a:pPr lvl="0" algn="just">
              <a:lnSpc>
                <a:spcPct val="115000"/>
              </a:lnSpc>
              <a:spcAft>
                <a:spcPts val="1000"/>
              </a:spcAft>
            </a:pPr>
            <a:r>
              <a:rPr lang="en-GB" sz="3600" b="1" dirty="0">
                <a:solidFill>
                  <a:schemeClr val="bg1"/>
                </a:solidFill>
                <a:latin typeface="Calibri" panose="020F0502020204030204" pitchFamily="34" charset="0"/>
                <a:cs typeface="Arial" panose="020B0604020202020204" pitchFamily="34" charset="0"/>
              </a:rPr>
              <a:t>We need you to be part of I-Construct</a:t>
            </a:r>
          </a:p>
          <a:p>
            <a:endParaRPr lang="en-GB" sz="2800" b="1" dirty="0">
              <a:latin typeface="Calibri" panose="020F0502020204030204" pitchFamily="34" charset="0"/>
            </a:endParaRPr>
          </a:p>
        </p:txBody>
      </p:sp>
      <p:pic>
        <p:nvPicPr>
          <p:cNvPr id="10" name="Picture 9">
            <a:extLst>
              <a:ext uri="{FF2B5EF4-FFF2-40B4-BE49-F238E27FC236}">
                <a16:creationId xmlns:a16="http://schemas.microsoft.com/office/drawing/2014/main" id="{D76F0B3F-05A0-5845-81E0-45AAF6CCE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977" y="3146329"/>
            <a:ext cx="6186144" cy="2942866"/>
          </a:xfrm>
          <a:prstGeom prst="rect">
            <a:avLst/>
          </a:prstGeom>
        </p:spPr>
      </p:pic>
      <p:sp>
        <p:nvSpPr>
          <p:cNvPr id="9" name="Rectangle 8">
            <a:extLst>
              <a:ext uri="{FF2B5EF4-FFF2-40B4-BE49-F238E27FC236}">
                <a16:creationId xmlns:a16="http://schemas.microsoft.com/office/drawing/2014/main" id="{8D6DCB35-7F69-C74F-A4CA-3317D42C7F77}"/>
              </a:ext>
            </a:extLst>
          </p:cNvPr>
          <p:cNvSpPr/>
          <p:nvPr/>
        </p:nvSpPr>
        <p:spPr>
          <a:xfrm>
            <a:off x="3508613" y="3843894"/>
            <a:ext cx="4727070" cy="1938992"/>
          </a:xfrm>
          <a:prstGeom prst="rect">
            <a:avLst/>
          </a:prstGeom>
        </p:spPr>
        <p:txBody>
          <a:bodyPr wrap="square">
            <a:spAutoFit/>
          </a:bodyPr>
          <a:lstStyle/>
          <a:p>
            <a:r>
              <a:rPr lang="en-GB" sz="2400" b="1" dirty="0">
                <a:latin typeface="Calibri" panose="020F0502020204030204" pitchFamily="34" charset="0"/>
              </a:rPr>
              <a:t>Jemma Little</a:t>
            </a:r>
          </a:p>
          <a:p>
            <a:r>
              <a:rPr lang="en-GB" sz="2400" b="1" dirty="0">
                <a:latin typeface="Calibri" panose="020F0502020204030204" pitchFamily="34" charset="0"/>
              </a:rPr>
              <a:t>Innovation and Funding Manager</a:t>
            </a:r>
            <a:br>
              <a:rPr lang="en-GB" sz="2400" b="1" dirty="0">
                <a:latin typeface="Calibri" panose="020F0502020204030204" pitchFamily="34" charset="0"/>
              </a:rPr>
            </a:br>
            <a:r>
              <a:rPr lang="en-GB" sz="2400" b="1" dirty="0">
                <a:latin typeface="Calibri" panose="020F0502020204030204" pitchFamily="34" charset="0"/>
              </a:rPr>
              <a:t>T: 01206 713618 │ M: 07912310066 </a:t>
            </a:r>
            <a:r>
              <a:rPr lang="en-GB" sz="2400" dirty="0">
                <a:latin typeface="Calibri" panose="020F0502020204030204" pitchFamily="34" charset="0"/>
              </a:rPr>
              <a:t>│ </a:t>
            </a:r>
          </a:p>
          <a:p>
            <a:r>
              <a:rPr lang="en-GB" sz="2400" b="1" dirty="0">
                <a:latin typeface="Calibri" panose="020F0502020204030204" pitchFamily="34" charset="0"/>
              </a:rPr>
              <a:t>E:</a:t>
            </a:r>
            <a:r>
              <a:rPr lang="en-GB" sz="2400" dirty="0">
                <a:latin typeface="Calibri" panose="020F0502020204030204" pitchFamily="34" charset="0"/>
              </a:rPr>
              <a:t> </a:t>
            </a:r>
            <a:r>
              <a:rPr lang="en-GB" sz="2400" b="1" dirty="0" err="1">
                <a:latin typeface="Calibri" panose="020F0502020204030204" pitchFamily="34" charset="0"/>
              </a:rPr>
              <a:t>jemma.little@haven-gateway.org</a:t>
            </a:r>
            <a:endParaRPr lang="en-GB" sz="2400" b="1" dirty="0">
              <a:latin typeface="Calibri" panose="020F0502020204030204" pitchFamily="34" charset="0"/>
            </a:endParaRPr>
          </a:p>
        </p:txBody>
      </p:sp>
      <p:sp>
        <p:nvSpPr>
          <p:cNvPr id="11" name="Rectangle 10">
            <a:extLst>
              <a:ext uri="{FF2B5EF4-FFF2-40B4-BE49-F238E27FC236}">
                <a16:creationId xmlns:a16="http://schemas.microsoft.com/office/drawing/2014/main" id="{FB8D62EA-5823-E34E-A8B5-09444C4795B5}"/>
              </a:ext>
            </a:extLst>
          </p:cNvPr>
          <p:cNvSpPr/>
          <p:nvPr/>
        </p:nvSpPr>
        <p:spPr>
          <a:xfrm>
            <a:off x="4584377" y="3371075"/>
            <a:ext cx="2952059" cy="392159"/>
          </a:xfrm>
          <a:prstGeom prst="rect">
            <a:avLst/>
          </a:prstGeom>
        </p:spPr>
        <p:txBody>
          <a:bodyPr wrap="square">
            <a:spAutoFit/>
          </a:bodyPr>
          <a:lstStyle/>
          <a:p>
            <a:pPr lvl="0" algn="just">
              <a:lnSpc>
                <a:spcPct val="115000"/>
              </a:lnSpc>
              <a:spcAft>
                <a:spcPts val="1000"/>
              </a:spcAft>
            </a:pPr>
            <a:r>
              <a:rPr lang="en-GB" b="1" dirty="0">
                <a:latin typeface="Calibri" panose="020F0502020204030204" pitchFamily="34" charset="0"/>
                <a:ea typeface="Calibri" panose="020F0502020204030204" pitchFamily="34" charset="0"/>
                <a:cs typeface="Arial" panose="020B0604020202020204" pitchFamily="34" charset="0"/>
              </a:rPr>
              <a:t>So please do get in touch:</a:t>
            </a:r>
          </a:p>
        </p:txBody>
      </p:sp>
    </p:spTree>
    <p:extLst>
      <p:ext uri="{BB962C8B-B14F-4D97-AF65-F5344CB8AC3E}">
        <p14:creationId xmlns:p14="http://schemas.microsoft.com/office/powerpoint/2010/main" val="3272142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7496</TotalTime>
  <Words>496</Words>
  <Application>Microsoft Office PowerPoint</Application>
  <PresentationFormat>Widescreen</PresentationFormat>
  <Paragraphs>73</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Antenna Cond</vt:lpstr>
      <vt:lpstr>Arial</vt:lpstr>
      <vt:lpstr>Calibri</vt:lpstr>
      <vt:lpstr>Calibri Light</vt:lpstr>
      <vt:lpstr>Montserrat</vt:lpstr>
      <vt:lpstr>ProximaNova-Light</vt:lpstr>
      <vt:lpstr>Times New Roman</vt:lpstr>
      <vt:lpstr>Wingdings</vt:lpstr>
      <vt:lpstr>Office Theme</vt:lpstr>
      <vt:lpstr>          I-Construct Innovation in Construction  Jemma Little, HGP Kent Housing Group 15th May 2019 </vt:lpstr>
      <vt:lpstr> I</vt:lpstr>
      <vt:lpstr> I</vt:lpstr>
      <vt:lpstr>  Context for I-Construct</vt:lpstr>
      <vt:lpstr>  I-Construct Project Summary</vt:lpstr>
      <vt:lpstr>  I-Construct Focus   </vt:lpstr>
      <vt:lpstr>  How you can get involved   </vt:lpstr>
      <vt:lpstr> Thank You and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I-CONSTRUCT</dc:title>
  <dc:creator>Lisa Brazier</dc:creator>
  <cp:lastModifiedBy>Rebecca Smith</cp:lastModifiedBy>
  <cp:revision>85</cp:revision>
  <dcterms:created xsi:type="dcterms:W3CDTF">2017-10-05T11:10:19Z</dcterms:created>
  <dcterms:modified xsi:type="dcterms:W3CDTF">2019-05-09T17:44:28Z</dcterms:modified>
</cp:coreProperties>
</file>