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6858000" cx="12192000"/>
  <p:notesSz cx="6858000" cy="9144000"/>
  <p:embeddedFontLst>
    <p:embeddedFont>
      <p:font typeface="Helvetica Neue"/>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HelveticaNeue-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HelveticaNeue-italic.fntdata"/><Relationship Id="rId14" Type="http://schemas.openxmlformats.org/officeDocument/2006/relationships/font" Target="fonts/HelveticaNeue-bold.fntdata"/><Relationship Id="rId16" Type="http://schemas.openxmlformats.org/officeDocument/2006/relationships/font" Target="fonts/HelveticaNeue-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4f368159b2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4f368159b2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g4f368159b2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4f368159b2_0_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4f368159b2_0_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g4f368159b2_0_7: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4f368159b2_0_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4f368159b2_0_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g4f368159b2_0_14: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4f368159b2_0_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4f368159b2_0_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g4f368159b2_0_26: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4ea1c23812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4ea1c23812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t/>
            </a:r>
            <a:endParaRPr sz="1100">
              <a:solidFill>
                <a:srgbClr val="222222"/>
              </a:solidFill>
              <a:latin typeface="Arial"/>
              <a:ea typeface="Arial"/>
              <a:cs typeface="Arial"/>
              <a:sym typeface="Arial"/>
            </a:endParaRPr>
          </a:p>
          <a:p>
            <a:pPr indent="0" lvl="0" marL="0" rtl="0" algn="l">
              <a:spcBef>
                <a:spcPts val="0"/>
              </a:spcBef>
              <a:spcAft>
                <a:spcPts val="0"/>
              </a:spcAft>
              <a:buNone/>
            </a:pPr>
            <a:r>
              <a:t/>
            </a:r>
            <a:endParaRPr/>
          </a:p>
        </p:txBody>
      </p:sp>
      <p:sp>
        <p:nvSpPr>
          <p:cNvPr id="124" name="Google Shape;124;g4ea1c23812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4f368159b2_0_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4f368159b2_0_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g4f368159b2_0_2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6" name="Shape 16"/>
        <p:cNvGrpSpPr/>
        <p:nvPr/>
      </p:nvGrpSpPr>
      <p:grpSpPr>
        <a:xfrm>
          <a:off x="0" y="0"/>
          <a:ext cx="0" cy="0"/>
          <a:chOff x="0" y="0"/>
          <a:chExt cx="0" cy="0"/>
        </a:xfrm>
      </p:grpSpPr>
      <p:sp>
        <p:nvSpPr>
          <p:cNvPr id="17" name="Google Shape;17;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lstStyle>
            <a:lvl1pPr lvl="0" marR="0" rtl="0" algn="ctr">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8" name="Google Shape;18;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lstStyle>
            <a:lvl1pPr lvl="0" marR="0" rtl="0" algn="ctr">
              <a:lnSpc>
                <a:spcPct val="90000"/>
              </a:lnSpc>
              <a:spcBef>
                <a:spcPts val="10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2pPr>
            <a:lvl3pPr lvl="2"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4pPr>
            <a:lvl5pPr lvl="4"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sp>
        <p:nvSpPr>
          <p:cNvPr id="19" name="Google Shape;19;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0" name="Google Shape;20;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1" name="Google Shape;21;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3" name="Shape 73"/>
        <p:cNvGrpSpPr/>
        <p:nvPr/>
      </p:nvGrpSpPr>
      <p:grpSpPr>
        <a:xfrm>
          <a:off x="0" y="0"/>
          <a:ext cx="0" cy="0"/>
          <a:chOff x="0" y="0"/>
          <a:chExt cx="0" cy="0"/>
        </a:xfrm>
      </p:grpSpPr>
      <p:sp>
        <p:nvSpPr>
          <p:cNvPr id="74" name="Google Shape;7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5" name="Google Shape;7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76" name="Google Shape;76;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7" name="Google Shape;77;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8" name="Google Shape;78;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9" name="Shape 79"/>
        <p:cNvGrpSpPr/>
        <p:nvPr/>
      </p:nvGrpSpPr>
      <p:grpSpPr>
        <a:xfrm>
          <a:off x="0" y="0"/>
          <a:ext cx="0" cy="0"/>
          <a:chOff x="0" y="0"/>
          <a:chExt cx="0" cy="0"/>
        </a:xfrm>
      </p:grpSpPr>
      <p:sp>
        <p:nvSpPr>
          <p:cNvPr id="80" name="Google Shape;80;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1" name="Google Shape;81;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2" name="Google Shape;82;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3" name="Google Shape;83;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4" name="Google Shape;8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2" name="Shape 22"/>
        <p:cNvGrpSpPr/>
        <p:nvPr/>
      </p:nvGrpSpPr>
      <p:grpSpPr>
        <a:xfrm>
          <a:off x="0" y="0"/>
          <a:ext cx="0" cy="0"/>
          <a:chOff x="0" y="0"/>
          <a:chExt cx="0" cy="0"/>
        </a:xfrm>
      </p:grpSpPr>
      <p:sp>
        <p:nvSpPr>
          <p:cNvPr id="23" name="Google Shape;23;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4" name="Google Shape;24;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5" name="Google Shape;25;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 name="Google Shape;26;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7" name="Google Shape;27;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8" name="Shape 28"/>
        <p:cNvGrpSpPr/>
        <p:nvPr/>
      </p:nvGrpSpPr>
      <p:grpSpPr>
        <a:xfrm>
          <a:off x="0" y="0"/>
          <a:ext cx="0" cy="0"/>
          <a:chOff x="0" y="0"/>
          <a:chExt cx="0" cy="0"/>
        </a:xfrm>
      </p:grpSpPr>
      <p:sp>
        <p:nvSpPr>
          <p:cNvPr id="29" name="Google Shape;29;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lstStyle>
            <a:lvl1pPr lvl="0" marR="0" rtl="0" algn="l">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0" name="Google Shape;30;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100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1pPr>
            <a:lvl2pPr indent="-228600" lvl="1" marL="914400" marR="0" rtl="0" algn="l">
              <a:lnSpc>
                <a:spcPct val="90000"/>
              </a:lnSpc>
              <a:spcBef>
                <a:spcPts val="5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2pPr>
            <a:lvl3pPr indent="-228600" lvl="2" marL="1371600" marR="0" rtl="0" algn="l">
              <a:lnSpc>
                <a:spcPct val="90000"/>
              </a:lnSpc>
              <a:spcBef>
                <a:spcPts val="50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3pPr>
            <a:lvl4pPr indent="-228600" lvl="3" marL="1828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4pPr>
            <a:lvl5pPr indent="-228600" lvl="4" marL="22860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5pPr>
            <a:lvl6pPr indent="-228600" lvl="5" marL="27432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6pPr>
            <a:lvl7pPr indent="-228600" lvl="6" marL="32004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7pPr>
            <a:lvl8pPr indent="-228600" lvl="7" marL="36576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8pPr>
            <a:lvl9pPr indent="-228600" lvl="8" marL="4114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9pPr>
          </a:lstStyle>
          <a:p/>
        </p:txBody>
      </p:sp>
      <p:sp>
        <p:nvSpPr>
          <p:cNvPr id="31" name="Google Shape;31;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Google Shape;32;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3" name="Google Shape;33;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4" name="Shape 34"/>
        <p:cNvGrpSpPr/>
        <p:nvPr/>
      </p:nvGrpSpPr>
      <p:grpSpPr>
        <a:xfrm>
          <a:off x="0" y="0"/>
          <a:ext cx="0" cy="0"/>
          <a:chOff x="0" y="0"/>
          <a:chExt cx="0" cy="0"/>
        </a:xfrm>
      </p:grpSpPr>
      <p:sp>
        <p:nvSpPr>
          <p:cNvPr id="35" name="Google Shape;35;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6" name="Google Shape;36;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Google Shape;37;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8" name="Google Shape;38;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Google Shape;39;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0" name="Google Shape;40;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1" name="Shape 41"/>
        <p:cNvGrpSpPr/>
        <p:nvPr/>
      </p:nvGrpSpPr>
      <p:grpSpPr>
        <a:xfrm>
          <a:off x="0" y="0"/>
          <a:ext cx="0" cy="0"/>
          <a:chOff x="0" y="0"/>
          <a:chExt cx="0" cy="0"/>
        </a:xfrm>
      </p:grpSpPr>
      <p:sp>
        <p:nvSpPr>
          <p:cNvPr id="42" name="Google Shape;42;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3" name="Google Shape;43;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4" name="Google Shape;44;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5" name="Google Shape;45;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6" name="Google Shape;46;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7" name="Google Shape;47;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8" name="Google Shape;48;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9" name="Google Shape;49;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0" name="Shape 50"/>
        <p:cNvGrpSpPr/>
        <p:nvPr/>
      </p:nvGrpSpPr>
      <p:grpSpPr>
        <a:xfrm>
          <a:off x="0" y="0"/>
          <a:ext cx="0" cy="0"/>
          <a:chOff x="0" y="0"/>
          <a:chExt cx="0" cy="0"/>
        </a:xfrm>
      </p:grpSpPr>
      <p:sp>
        <p:nvSpPr>
          <p:cNvPr id="51" name="Google Shape;51;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2" name="Google Shape;52;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4" name="Google Shape;54;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5" name="Shape 55"/>
        <p:cNvGrpSpPr/>
        <p:nvPr/>
      </p:nvGrpSpPr>
      <p:grpSpPr>
        <a:xfrm>
          <a:off x="0" y="0"/>
          <a:ext cx="0" cy="0"/>
          <a:chOff x="0" y="0"/>
          <a:chExt cx="0" cy="0"/>
        </a:xfrm>
      </p:grpSpPr>
      <p:sp>
        <p:nvSpPr>
          <p:cNvPr id="56" name="Google Shape;56;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7" name="Google Shape;57;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8" name="Google Shape;58;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9" name="Shape 59"/>
        <p:cNvGrpSpPr/>
        <p:nvPr/>
      </p:nvGrpSpPr>
      <p:grpSpPr>
        <a:xfrm>
          <a:off x="0" y="0"/>
          <a:ext cx="0" cy="0"/>
          <a:chOff x="0" y="0"/>
          <a:chExt cx="0" cy="0"/>
        </a:xfrm>
      </p:grpSpPr>
      <p:sp>
        <p:nvSpPr>
          <p:cNvPr id="60" name="Google Shape;60;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lstStyle>
            <a:lvl1pPr lv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1" name="Google Shape;61;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lstStyle>
            <a:lvl1pPr indent="-431800" lvl="0" marL="457200" marR="0" rtl="0" algn="l">
              <a:lnSpc>
                <a:spcPct val="90000"/>
              </a:lnSpc>
              <a:spcBef>
                <a:spcPts val="10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2" name="Google Shape;62;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63" name="Google Shape;63;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Google Shape;64;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5" name="Google Shape;65;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6" name="Shape 66"/>
        <p:cNvGrpSpPr/>
        <p:nvPr/>
      </p:nvGrpSpPr>
      <p:grpSpPr>
        <a:xfrm>
          <a:off x="0" y="0"/>
          <a:ext cx="0" cy="0"/>
          <a:chOff x="0" y="0"/>
          <a:chExt cx="0" cy="0"/>
        </a:xfrm>
      </p:grpSpPr>
      <p:sp>
        <p:nvSpPr>
          <p:cNvPr id="67" name="Google Shape;67;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lstStyle>
            <a:lvl1pPr lv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8" name="Google Shape;68;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9" name="Google Shape;69;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70" name="Google Shape;70;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Google Shape;71;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pic>
        <p:nvPicPr>
          <p:cNvPr id="10" name="Google Shape;10;p1"/>
          <p:cNvPicPr preferRelativeResize="0"/>
          <p:nvPr/>
        </p:nvPicPr>
        <p:blipFill rotWithShape="1">
          <a:blip r:embed="rId1">
            <a:alphaModFix/>
          </a:blip>
          <a:srcRect b="0" l="0" r="0" t="0"/>
          <a:stretch/>
        </p:blipFill>
        <p:spPr>
          <a:xfrm>
            <a:off x="0" y="-8466"/>
            <a:ext cx="12192000" cy="6866466"/>
          </a:xfrm>
          <a:prstGeom prst="rect">
            <a:avLst/>
          </a:prstGeom>
          <a:noFill/>
          <a:ln>
            <a:noFill/>
          </a:ln>
        </p:spPr>
      </p:pic>
      <p:sp>
        <p:nvSpPr>
          <p:cNvPr id="11" name="Google Shape;11;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www.kent.gov.uk/__data/assets/pdf_file/0008/79946/Joyce-Jackson-2015-Executive-Summary-domestic-homicide.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www.kent.gov.uk/__data/assets/pdf_file/0008/79946/Joyce-Jackson-2015-Executive-Summary-domestic-homicide.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pic>
        <p:nvPicPr>
          <p:cNvPr id="89" name="Google Shape;89;p13"/>
          <p:cNvPicPr preferRelativeResize="0"/>
          <p:nvPr/>
        </p:nvPicPr>
        <p:blipFill rotWithShape="1">
          <a:blip r:embed="rId3">
            <a:alphaModFix/>
          </a:blip>
          <a:srcRect b="0" l="0" r="0" t="0"/>
          <a:stretch/>
        </p:blipFill>
        <p:spPr>
          <a:xfrm>
            <a:off x="3" y="-4237"/>
            <a:ext cx="12191998" cy="6866465"/>
          </a:xfrm>
          <a:prstGeom prst="rect">
            <a:avLst/>
          </a:prstGeom>
          <a:noFill/>
          <a:ln>
            <a:noFill/>
          </a:ln>
        </p:spPr>
      </p:pic>
      <p:sp>
        <p:nvSpPr>
          <p:cNvPr id="90" name="Google Shape;90;p13"/>
          <p:cNvSpPr txBox="1"/>
          <p:nvPr>
            <p:ph type="ctrTitle"/>
          </p:nvPr>
        </p:nvSpPr>
        <p:spPr>
          <a:xfrm>
            <a:off x="359425" y="2321750"/>
            <a:ext cx="10911900" cy="148140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rgbClr val="004C6C"/>
              </a:buClr>
              <a:buSzPts val="6000"/>
              <a:buFont typeface="Helvetica Neue"/>
              <a:buNone/>
            </a:pPr>
            <a:r>
              <a:rPr b="1" i="0" lang="en-GB" sz="3600" u="none" cap="none" strike="noStrike">
                <a:solidFill>
                  <a:srgbClr val="004C6C"/>
                </a:solidFill>
                <a:latin typeface="Helvetica Neue"/>
                <a:ea typeface="Helvetica Neue"/>
                <a:cs typeface="Helvetica Neue"/>
                <a:sym typeface="Helvetica Neue"/>
              </a:rPr>
              <a:t>Kent </a:t>
            </a:r>
            <a:r>
              <a:rPr b="1" lang="en-GB" sz="3600">
                <a:solidFill>
                  <a:srgbClr val="004C6C"/>
                </a:solidFill>
                <a:latin typeface="Helvetica Neue"/>
                <a:ea typeface="Helvetica Neue"/>
                <a:cs typeface="Helvetica Neue"/>
                <a:sym typeface="Helvetica Neue"/>
              </a:rPr>
              <a:t>Housing Group</a:t>
            </a:r>
            <a:br>
              <a:rPr b="1" i="0" lang="en-GB" sz="3600" u="none" cap="none" strike="noStrike">
                <a:solidFill>
                  <a:srgbClr val="004C6C"/>
                </a:solidFill>
                <a:latin typeface="Helvetica Neue"/>
                <a:ea typeface="Helvetica Neue"/>
                <a:cs typeface="Helvetica Neue"/>
                <a:sym typeface="Helvetica Neue"/>
              </a:rPr>
            </a:br>
            <a:r>
              <a:rPr b="1" lang="en-GB" sz="3600">
                <a:solidFill>
                  <a:srgbClr val="004C6C"/>
                </a:solidFill>
                <a:latin typeface="Helvetica Neue"/>
                <a:ea typeface="Helvetica Neue"/>
                <a:cs typeface="Helvetica Neue"/>
                <a:sym typeface="Helvetica Neue"/>
              </a:rPr>
              <a:t>6 February 2019</a:t>
            </a:r>
            <a:endParaRPr b="1" sz="3600">
              <a:solidFill>
                <a:srgbClr val="004C6C"/>
              </a:solidFill>
              <a:latin typeface="Helvetica Neue"/>
              <a:ea typeface="Helvetica Neue"/>
              <a:cs typeface="Helvetica Neue"/>
              <a:sym typeface="Helvetica Neue"/>
            </a:endParaRPr>
          </a:p>
          <a:p>
            <a:pPr indent="0" lvl="0" marL="0" marR="0" rtl="0" algn="l">
              <a:lnSpc>
                <a:spcPct val="90000"/>
              </a:lnSpc>
              <a:spcBef>
                <a:spcPts val="0"/>
              </a:spcBef>
              <a:spcAft>
                <a:spcPts val="0"/>
              </a:spcAft>
              <a:buClr>
                <a:srgbClr val="004C6C"/>
              </a:buClr>
              <a:buSzPts val="6000"/>
              <a:buFont typeface="Helvetica Neue"/>
              <a:buNone/>
            </a:pPr>
            <a:r>
              <a:t/>
            </a:r>
            <a:endParaRPr b="1" sz="3600">
              <a:solidFill>
                <a:srgbClr val="004C6C"/>
              </a:solidFill>
              <a:latin typeface="Helvetica Neue"/>
              <a:ea typeface="Helvetica Neue"/>
              <a:cs typeface="Helvetica Neue"/>
              <a:sym typeface="Helvetica Neue"/>
            </a:endParaRPr>
          </a:p>
          <a:p>
            <a:pPr indent="0" lvl="0" marL="0" marR="0" rtl="0" algn="l">
              <a:lnSpc>
                <a:spcPct val="90000"/>
              </a:lnSpc>
              <a:spcBef>
                <a:spcPts val="0"/>
              </a:spcBef>
              <a:spcAft>
                <a:spcPts val="0"/>
              </a:spcAft>
              <a:buClr>
                <a:srgbClr val="004C6C"/>
              </a:buClr>
              <a:buSzPts val="6000"/>
              <a:buFont typeface="Helvetica Neue"/>
              <a:buNone/>
            </a:pPr>
            <a:r>
              <a:rPr b="1" lang="en-GB">
                <a:solidFill>
                  <a:srgbClr val="15839F"/>
                </a:solidFill>
                <a:latin typeface="Helvetica Neue"/>
                <a:ea typeface="Helvetica Neue"/>
                <a:cs typeface="Helvetica Neue"/>
                <a:sym typeface="Helvetica Neue"/>
              </a:rPr>
              <a:t>DHR 19 - Joyce Jackson</a:t>
            </a:r>
            <a:br>
              <a:rPr b="1" i="0" lang="en-GB" sz="6000" u="none" cap="none" strike="noStrike">
                <a:solidFill>
                  <a:srgbClr val="15839F"/>
                </a:solidFill>
                <a:latin typeface="Helvetica Neue"/>
                <a:ea typeface="Helvetica Neue"/>
                <a:cs typeface="Helvetica Neue"/>
                <a:sym typeface="Helvetica Neue"/>
              </a:rPr>
            </a:br>
            <a:endParaRPr b="1" i="0" sz="3600" u="none" cap="none" strike="noStrike">
              <a:solidFill>
                <a:srgbClr val="005372"/>
              </a:solidFill>
              <a:latin typeface="Helvetica Neue"/>
              <a:ea typeface="Helvetica Neue"/>
              <a:cs typeface="Helvetica Neue"/>
              <a:sym typeface="Helvetica Neue"/>
            </a:endParaRPr>
          </a:p>
        </p:txBody>
      </p:sp>
      <p:sp>
        <p:nvSpPr>
          <p:cNvPr id="91" name="Google Shape;91;p13"/>
          <p:cNvSpPr txBox="1"/>
          <p:nvPr/>
        </p:nvSpPr>
        <p:spPr>
          <a:xfrm>
            <a:off x="206175" y="4115874"/>
            <a:ext cx="7858200" cy="10665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2000" u="none" cap="none" strike="noStrike">
                <a:solidFill>
                  <a:srgbClr val="004C6C"/>
                </a:solidFill>
                <a:latin typeface="Calibri"/>
                <a:ea typeface="Calibri"/>
                <a:cs typeface="Calibri"/>
                <a:sym typeface="Calibri"/>
              </a:rPr>
              <a:t>Bob Porter, Head of Housing and P</a:t>
            </a:r>
            <a:r>
              <a:rPr lang="en-GB" sz="2000">
                <a:solidFill>
                  <a:srgbClr val="004C6C"/>
                </a:solidFill>
                <a:latin typeface="Calibri"/>
                <a:ea typeface="Calibri"/>
                <a:cs typeface="Calibri"/>
                <a:sym typeface="Calibri"/>
              </a:rPr>
              <a:t>l</a:t>
            </a:r>
            <a:r>
              <a:rPr b="0" i="0" lang="en-GB" sz="2000" u="none" cap="none" strike="noStrike">
                <a:solidFill>
                  <a:srgbClr val="004C6C"/>
                </a:solidFill>
                <a:latin typeface="Calibri"/>
                <a:ea typeface="Calibri"/>
                <a:cs typeface="Calibri"/>
                <a:sym typeface="Calibri"/>
              </a:rPr>
              <a:t>anning</a:t>
            </a:r>
            <a:endParaRPr sz="2000"/>
          </a:p>
          <a:p>
            <a:pPr indent="0" lvl="0" marL="0" marR="0" rtl="0" algn="l">
              <a:spcBef>
                <a:spcPts val="0"/>
              </a:spcBef>
              <a:spcAft>
                <a:spcPts val="0"/>
              </a:spcAft>
              <a:buNone/>
            </a:pPr>
            <a:r>
              <a:rPr lang="en-GB" sz="2000">
                <a:solidFill>
                  <a:srgbClr val="004C6C"/>
                </a:solidFill>
                <a:latin typeface="Calibri"/>
                <a:ea typeface="Calibri"/>
                <a:cs typeface="Calibri"/>
                <a:sym typeface="Calibri"/>
              </a:rPr>
              <a:t>Thanet District Council</a:t>
            </a:r>
            <a:endParaRPr sz="2000"/>
          </a:p>
          <a:p>
            <a:pPr indent="0" lvl="0" marL="0" marR="0" rtl="0" algn="l">
              <a:spcBef>
                <a:spcPts val="0"/>
              </a:spcBef>
              <a:spcAft>
                <a:spcPts val="0"/>
              </a:spcAft>
              <a:buNone/>
            </a:pPr>
            <a:r>
              <a:rPr lang="en-GB" sz="2000">
                <a:solidFill>
                  <a:srgbClr val="004C6C"/>
                </a:solidFill>
                <a:latin typeface="Calibri"/>
                <a:ea typeface="Calibri"/>
                <a:cs typeface="Calibri"/>
                <a:sym typeface="Calibri"/>
              </a:rPr>
              <a:t>E-Mail: bob.porter@thanet.gov.uk</a:t>
            </a:r>
            <a:endParaRPr sz="2000"/>
          </a:p>
        </p:txBody>
      </p:sp>
      <p:pic>
        <p:nvPicPr>
          <p:cNvPr id="92" name="Google Shape;92;p13"/>
          <p:cNvPicPr preferRelativeResize="0"/>
          <p:nvPr/>
        </p:nvPicPr>
        <p:blipFill rotWithShape="1">
          <a:blip r:embed="rId4">
            <a:alphaModFix/>
          </a:blip>
          <a:srcRect b="0" l="0" r="0" t="0"/>
          <a:stretch/>
        </p:blipFill>
        <p:spPr>
          <a:xfrm>
            <a:off x="8546096" y="5723525"/>
            <a:ext cx="3376730" cy="90996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4"/>
          <p:cNvSpPr txBox="1"/>
          <p:nvPr>
            <p:ph type="ctrTitle"/>
          </p:nvPr>
        </p:nvSpPr>
        <p:spPr>
          <a:xfrm>
            <a:off x="1272625" y="330516"/>
            <a:ext cx="9144000" cy="687600"/>
          </a:xfrm>
          <a:prstGeom prst="rect">
            <a:avLst/>
          </a:prstGeom>
        </p:spPr>
        <p:txBody>
          <a:bodyPr anchorCtr="0" anchor="b" bIns="45700" lIns="91425" spcFirstLastPara="1" rIns="91425" wrap="square" tIns="45700">
            <a:noAutofit/>
          </a:bodyPr>
          <a:lstStyle/>
          <a:p>
            <a:pPr indent="0" lvl="0" marL="0" rtl="0" algn="ctr">
              <a:spcBef>
                <a:spcPts val="0"/>
              </a:spcBef>
              <a:spcAft>
                <a:spcPts val="0"/>
              </a:spcAft>
              <a:buNone/>
            </a:pPr>
            <a:r>
              <a:rPr lang="en-GB"/>
              <a:t>Joyce Jackson</a:t>
            </a:r>
            <a:endParaRPr/>
          </a:p>
        </p:txBody>
      </p:sp>
      <p:sp>
        <p:nvSpPr>
          <p:cNvPr id="99" name="Google Shape;99;p14"/>
          <p:cNvSpPr txBox="1"/>
          <p:nvPr>
            <p:ph idx="1" type="subTitle"/>
          </p:nvPr>
        </p:nvSpPr>
        <p:spPr>
          <a:xfrm>
            <a:off x="553050" y="1156375"/>
            <a:ext cx="11312100" cy="5543100"/>
          </a:xfrm>
          <a:prstGeom prst="rect">
            <a:avLst/>
          </a:prstGeom>
        </p:spPr>
        <p:txBody>
          <a:bodyPr anchorCtr="0" anchor="t" bIns="45700" lIns="91425" spcFirstLastPara="1" rIns="91425" wrap="square" tIns="45700">
            <a:noAutofit/>
          </a:bodyPr>
          <a:lstStyle/>
          <a:p>
            <a:pPr indent="0" lvl="0" marL="0" rtl="0" algn="just">
              <a:spcBef>
                <a:spcPts val="1000"/>
              </a:spcBef>
              <a:spcAft>
                <a:spcPts val="0"/>
              </a:spcAft>
              <a:buNone/>
            </a:pPr>
            <a:r>
              <a:rPr lang="en-GB" sz="2000"/>
              <a:t>Joyce Jackson was aged 54 years at the time of her death. She was unmarried and lived with her father until he died in 1991. Her mother left the family home when she was 11 years old. She had no children. Joyce continued to live in the same Thanet Council owned two bedroomed house until her death. She has two brothers and a sister who in recent months saw her rarely, but in the past helped with her mental health problems.</a:t>
            </a:r>
            <a:endParaRPr sz="2000"/>
          </a:p>
          <a:p>
            <a:pPr indent="0" lvl="0" marL="0" rtl="0" algn="just">
              <a:spcBef>
                <a:spcPts val="1000"/>
              </a:spcBef>
              <a:spcAft>
                <a:spcPts val="0"/>
              </a:spcAft>
              <a:buClr>
                <a:schemeClr val="dk1"/>
              </a:buClr>
              <a:buSzPts val="1100"/>
              <a:buFont typeface="Arial"/>
              <a:buNone/>
            </a:pPr>
            <a:r>
              <a:t/>
            </a:r>
            <a:endParaRPr sz="2000"/>
          </a:p>
          <a:p>
            <a:pPr indent="0" lvl="0" marL="0" rtl="0" algn="just">
              <a:spcBef>
                <a:spcPts val="1000"/>
              </a:spcBef>
              <a:spcAft>
                <a:spcPts val="0"/>
              </a:spcAft>
              <a:buNone/>
            </a:pPr>
            <a:r>
              <a:rPr lang="en-GB" sz="2000"/>
              <a:t>For several years concerns had been raised by some of the organisations contributing to this review regarding Joyce’s mental health, and her increasing dependency and abuse of prescribed medication. Joyce alternated between receiving help from her GP and specialist mental health services. In addition to her dependency on prescribed drugs, she was also diagnosed as bipolar and suffering from depression.</a:t>
            </a:r>
            <a:endParaRPr sz="2000"/>
          </a:p>
          <a:p>
            <a:pPr indent="0" lvl="0" marL="0" rtl="0" algn="just">
              <a:spcBef>
                <a:spcPts val="1000"/>
              </a:spcBef>
              <a:spcAft>
                <a:spcPts val="0"/>
              </a:spcAft>
              <a:buClr>
                <a:schemeClr val="dk1"/>
              </a:buClr>
              <a:buSzPts val="1100"/>
              <a:buFont typeface="Arial"/>
              <a:buNone/>
            </a:pPr>
            <a:r>
              <a:t/>
            </a:r>
            <a:endParaRPr sz="2000"/>
          </a:p>
          <a:p>
            <a:pPr indent="0" lvl="0" marL="0" rtl="0" algn="just">
              <a:spcBef>
                <a:spcPts val="1000"/>
              </a:spcBef>
              <a:spcAft>
                <a:spcPts val="0"/>
              </a:spcAft>
              <a:buClr>
                <a:schemeClr val="dk1"/>
              </a:buClr>
              <a:buSzPts val="1100"/>
              <a:buFont typeface="Arial"/>
              <a:buNone/>
            </a:pPr>
            <a:r>
              <a:rPr lang="en-GB" sz="2000"/>
              <a:t>Joyce often presented as being in control of her life whereas on other occasions she was clearly very fragile and ‘vulnerable’ (even though not technically defined as such by the authorities).</a:t>
            </a:r>
            <a:endParaRPr sz="2000"/>
          </a:p>
          <a:p>
            <a:pPr indent="0" lvl="0" marL="0" rtl="0" algn="ctr">
              <a:spcBef>
                <a:spcPts val="100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5"/>
          <p:cNvSpPr txBox="1"/>
          <p:nvPr>
            <p:ph type="ctrTitle"/>
          </p:nvPr>
        </p:nvSpPr>
        <p:spPr>
          <a:xfrm>
            <a:off x="1524000" y="317967"/>
            <a:ext cx="9144000" cy="851100"/>
          </a:xfrm>
          <a:prstGeom prst="rect">
            <a:avLst/>
          </a:prstGeom>
        </p:spPr>
        <p:txBody>
          <a:bodyPr anchorCtr="0" anchor="b" bIns="45700" lIns="91425" spcFirstLastPara="1" rIns="91425" wrap="square" tIns="45700">
            <a:noAutofit/>
          </a:bodyPr>
          <a:lstStyle/>
          <a:p>
            <a:pPr indent="0" lvl="0" marL="0" rtl="0" algn="ctr">
              <a:spcBef>
                <a:spcPts val="0"/>
              </a:spcBef>
              <a:spcAft>
                <a:spcPts val="0"/>
              </a:spcAft>
              <a:buNone/>
            </a:pPr>
            <a:r>
              <a:rPr lang="en-GB"/>
              <a:t>Sandra Wilson</a:t>
            </a:r>
            <a:endParaRPr/>
          </a:p>
        </p:txBody>
      </p:sp>
      <p:sp>
        <p:nvSpPr>
          <p:cNvPr id="106" name="Google Shape;106;p15"/>
          <p:cNvSpPr txBox="1"/>
          <p:nvPr>
            <p:ph idx="1" type="subTitle"/>
          </p:nvPr>
        </p:nvSpPr>
        <p:spPr>
          <a:xfrm>
            <a:off x="1524000" y="1231802"/>
            <a:ext cx="9144000" cy="5103000"/>
          </a:xfrm>
          <a:prstGeom prst="rect">
            <a:avLst/>
          </a:prstGeom>
        </p:spPr>
        <p:txBody>
          <a:bodyPr anchorCtr="0" anchor="t" bIns="45700" lIns="91425" spcFirstLastPara="1" rIns="91425" wrap="square" tIns="45700">
            <a:noAutofit/>
          </a:bodyPr>
          <a:lstStyle/>
          <a:p>
            <a:pPr indent="0" lvl="0" marL="0" rtl="0" algn="just">
              <a:spcBef>
                <a:spcPts val="1000"/>
              </a:spcBef>
              <a:spcAft>
                <a:spcPts val="0"/>
              </a:spcAft>
              <a:buNone/>
            </a:pPr>
            <a:r>
              <a:rPr lang="en-GB"/>
              <a:t>Sandra Wilson was aged 39 years at the time of Joyce’s death. She had three sons (David, Sean and Dean) by her estranged partner from whom she had separated several years prior to the events subject of this review. Sandra befriended Joyce sometime in 2012.</a:t>
            </a:r>
            <a:endParaRPr/>
          </a:p>
          <a:p>
            <a:pPr indent="0" lvl="0" marL="0" rtl="0" algn="just">
              <a:spcBef>
                <a:spcPts val="1000"/>
              </a:spcBef>
              <a:spcAft>
                <a:spcPts val="0"/>
              </a:spcAft>
              <a:buNone/>
            </a:pPr>
            <a:r>
              <a:rPr lang="en-GB"/>
              <a:t>The three sons had a range of complex issues, a background of local authority care, criminal records, including assault and drug misuse and were known to services.</a:t>
            </a:r>
            <a:endParaRPr/>
          </a:p>
          <a:p>
            <a:pPr indent="0" lvl="0" marL="0" rtl="0" algn="just">
              <a:spcBef>
                <a:spcPts val="1000"/>
              </a:spcBef>
              <a:spcAft>
                <a:spcPts val="0"/>
              </a:spcAft>
              <a:buClr>
                <a:schemeClr val="dk1"/>
              </a:buClr>
              <a:buSzPts val="1100"/>
              <a:buFont typeface="Arial"/>
              <a:buNone/>
            </a:pPr>
            <a:r>
              <a:rPr lang="en-GB"/>
              <a:t>From 2012 onwards, after Sandra moved to the address, there is a history of complaints of anti-social behaviour and nuisance from neighbours, including expressions of concern for Joyce’s welfare.</a:t>
            </a:r>
            <a:endParaRPr/>
          </a:p>
          <a:p>
            <a:pPr indent="0" lvl="0" marL="0" rtl="0" algn="just">
              <a:spcBef>
                <a:spcPts val="1000"/>
              </a:spcBef>
              <a:spcAft>
                <a:spcPts val="0"/>
              </a:spcAft>
              <a:buNone/>
            </a:pPr>
            <a:r>
              <a:rPr lang="en-GB"/>
              <a:t>There were also crime reports made by Joyce about Sandra and her sons.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16"/>
          <p:cNvSpPr txBox="1"/>
          <p:nvPr>
            <p:ph type="ctrTitle"/>
          </p:nvPr>
        </p:nvSpPr>
        <p:spPr>
          <a:xfrm>
            <a:off x="1398325" y="368241"/>
            <a:ext cx="9144000" cy="675000"/>
          </a:xfrm>
          <a:prstGeom prst="rect">
            <a:avLst/>
          </a:prstGeom>
        </p:spPr>
        <p:txBody>
          <a:bodyPr anchorCtr="0" anchor="b" bIns="45700" lIns="91425" spcFirstLastPara="1" rIns="91425" wrap="square" tIns="45700">
            <a:noAutofit/>
          </a:bodyPr>
          <a:lstStyle/>
          <a:p>
            <a:pPr indent="0" lvl="0" marL="0" rtl="0" algn="ctr">
              <a:spcBef>
                <a:spcPts val="0"/>
              </a:spcBef>
              <a:spcAft>
                <a:spcPts val="0"/>
              </a:spcAft>
              <a:buNone/>
            </a:pPr>
            <a:r>
              <a:rPr lang="en-GB"/>
              <a:t>What happened</a:t>
            </a:r>
            <a:endParaRPr/>
          </a:p>
        </p:txBody>
      </p:sp>
      <p:sp>
        <p:nvSpPr>
          <p:cNvPr id="113" name="Google Shape;113;p16"/>
          <p:cNvSpPr txBox="1"/>
          <p:nvPr>
            <p:ph idx="1" type="subTitle"/>
          </p:nvPr>
        </p:nvSpPr>
        <p:spPr>
          <a:xfrm>
            <a:off x="1524000" y="1131252"/>
            <a:ext cx="9144000" cy="5329200"/>
          </a:xfrm>
          <a:prstGeom prst="rect">
            <a:avLst/>
          </a:prstGeom>
        </p:spPr>
        <p:txBody>
          <a:bodyPr anchorCtr="0" anchor="t" bIns="45700" lIns="91425" spcFirstLastPara="1" rIns="91425" wrap="square" tIns="45700">
            <a:noAutofit/>
          </a:bodyPr>
          <a:lstStyle/>
          <a:p>
            <a:pPr indent="-381000" lvl="0" marL="457200" rtl="0" algn="l">
              <a:spcBef>
                <a:spcPts val="1000"/>
              </a:spcBef>
              <a:spcAft>
                <a:spcPts val="0"/>
              </a:spcAft>
              <a:buSzPts val="2400"/>
              <a:buChar char="●"/>
            </a:pPr>
            <a:r>
              <a:rPr lang="en-GB"/>
              <a:t>Joyce expressed her wish that Sandra continue to live with her.</a:t>
            </a:r>
            <a:endParaRPr/>
          </a:p>
          <a:p>
            <a:pPr indent="-381000" lvl="0" marL="457200" rtl="0" algn="l">
              <a:spcBef>
                <a:spcPts val="0"/>
              </a:spcBef>
              <a:spcAft>
                <a:spcPts val="0"/>
              </a:spcAft>
              <a:buSzPts val="2400"/>
              <a:buChar char="●"/>
            </a:pPr>
            <a:r>
              <a:rPr lang="en-GB"/>
              <a:t>All agreed that the 3 sons should not be there mainly </a:t>
            </a:r>
            <a:r>
              <a:rPr lang="en-GB"/>
              <a:t>because</a:t>
            </a:r>
            <a:r>
              <a:rPr lang="en-GB"/>
              <a:t> of anti-social behaviour</a:t>
            </a:r>
            <a:endParaRPr/>
          </a:p>
          <a:p>
            <a:pPr indent="-381000" lvl="0" marL="457200" rtl="0" algn="l">
              <a:spcBef>
                <a:spcPts val="0"/>
              </a:spcBef>
              <a:spcAft>
                <a:spcPts val="0"/>
              </a:spcAft>
              <a:buSzPts val="2400"/>
              <a:buChar char="●"/>
            </a:pPr>
            <a:r>
              <a:rPr lang="en-GB"/>
              <a:t>Little was done to support the 3 sons living elsewhere, and there were no records of any risk assessments, particularly by those supporting the 3 sons</a:t>
            </a:r>
            <a:endParaRPr/>
          </a:p>
          <a:p>
            <a:pPr indent="-381000" lvl="0" marL="457200" rtl="0" algn="l">
              <a:spcBef>
                <a:spcPts val="0"/>
              </a:spcBef>
              <a:spcAft>
                <a:spcPts val="0"/>
              </a:spcAft>
              <a:buSzPts val="2400"/>
              <a:buChar char="●"/>
            </a:pPr>
            <a:r>
              <a:rPr lang="en-GB"/>
              <a:t>Joyce was seen by agencies as part of the ASB problem, and not as a vulnerable person in her own right</a:t>
            </a:r>
            <a:endParaRPr/>
          </a:p>
          <a:p>
            <a:pPr indent="-381000" lvl="0" marL="457200" rtl="0" algn="l">
              <a:spcBef>
                <a:spcPts val="0"/>
              </a:spcBef>
              <a:spcAft>
                <a:spcPts val="0"/>
              </a:spcAft>
              <a:buSzPts val="2400"/>
              <a:buChar char="●"/>
            </a:pPr>
            <a:r>
              <a:rPr lang="en-GB"/>
              <a:t>Professionals visiting the house from all </a:t>
            </a:r>
            <a:r>
              <a:rPr lang="en-GB"/>
              <a:t>agencies</a:t>
            </a:r>
            <a:r>
              <a:rPr lang="en-GB"/>
              <a:t> failed to exercise sufficient ‘professional </a:t>
            </a:r>
            <a:r>
              <a:rPr lang="en-GB"/>
              <a:t>curiosity</a:t>
            </a:r>
            <a:r>
              <a:rPr lang="en-GB"/>
              <a:t>’</a:t>
            </a:r>
            <a:endParaRPr/>
          </a:p>
          <a:p>
            <a:pPr indent="-381000" lvl="0" marL="457200" rtl="0" algn="l">
              <a:spcBef>
                <a:spcPts val="0"/>
              </a:spcBef>
              <a:spcAft>
                <a:spcPts val="0"/>
              </a:spcAft>
              <a:buSzPts val="2400"/>
              <a:buChar char="●"/>
            </a:pPr>
            <a:r>
              <a:rPr lang="en-GB"/>
              <a:t>The 3 sons </a:t>
            </a:r>
            <a:r>
              <a:rPr lang="en-GB"/>
              <a:t>assaulted</a:t>
            </a:r>
            <a:r>
              <a:rPr lang="en-GB"/>
              <a:t> and murdered Joyce on 17 November 2017</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17"/>
          <p:cNvSpPr txBox="1"/>
          <p:nvPr>
            <p:ph type="ctrTitle"/>
          </p:nvPr>
        </p:nvSpPr>
        <p:spPr>
          <a:xfrm>
            <a:off x="1109225" y="339375"/>
            <a:ext cx="9549300" cy="854700"/>
          </a:xfrm>
          <a:prstGeom prst="rect">
            <a:avLst/>
          </a:prstGeom>
        </p:spPr>
        <p:txBody>
          <a:bodyPr anchorCtr="0" anchor="b" bIns="45700" lIns="91425" spcFirstLastPara="1" rIns="91425" wrap="square" tIns="45700">
            <a:noAutofit/>
          </a:bodyPr>
          <a:lstStyle/>
          <a:p>
            <a:pPr indent="0" lvl="0" marL="0" rtl="0" algn="ctr">
              <a:spcBef>
                <a:spcPts val="0"/>
              </a:spcBef>
              <a:spcAft>
                <a:spcPts val="0"/>
              </a:spcAft>
              <a:buNone/>
            </a:pPr>
            <a:r>
              <a:rPr lang="en-GB"/>
              <a:t>Learning Points</a:t>
            </a:r>
            <a:endParaRPr/>
          </a:p>
        </p:txBody>
      </p:sp>
      <p:sp>
        <p:nvSpPr>
          <p:cNvPr id="120" name="Google Shape;120;p17"/>
          <p:cNvSpPr txBox="1"/>
          <p:nvPr>
            <p:ph idx="1" type="subTitle"/>
          </p:nvPr>
        </p:nvSpPr>
        <p:spPr>
          <a:xfrm>
            <a:off x="1109225" y="1194075"/>
            <a:ext cx="9549300" cy="4857000"/>
          </a:xfrm>
          <a:prstGeom prst="rect">
            <a:avLst/>
          </a:prstGeom>
        </p:spPr>
        <p:txBody>
          <a:bodyPr anchorCtr="0" anchor="t" bIns="45700" lIns="91425" spcFirstLastPara="1" rIns="91425" wrap="square" tIns="45700">
            <a:noAutofit/>
          </a:bodyPr>
          <a:lstStyle/>
          <a:p>
            <a:pPr indent="-381000" lvl="0" marL="457200" rtl="0" algn="l">
              <a:spcBef>
                <a:spcPts val="1000"/>
              </a:spcBef>
              <a:spcAft>
                <a:spcPts val="0"/>
              </a:spcAft>
              <a:buSzPts val="2400"/>
              <a:buChar char="●"/>
            </a:pPr>
            <a:r>
              <a:rPr lang="en-GB"/>
              <a:t>Definitions of </a:t>
            </a:r>
            <a:r>
              <a:rPr lang="en-GB"/>
              <a:t>domestic</a:t>
            </a:r>
            <a:r>
              <a:rPr lang="en-GB"/>
              <a:t> abuse did not include references to ‘mate crime’</a:t>
            </a:r>
            <a:endParaRPr/>
          </a:p>
          <a:p>
            <a:pPr indent="-381000" lvl="0" marL="457200" rtl="0" algn="l">
              <a:spcBef>
                <a:spcPts val="0"/>
              </a:spcBef>
              <a:spcAft>
                <a:spcPts val="0"/>
              </a:spcAft>
              <a:buSzPts val="2400"/>
              <a:buChar char="●"/>
            </a:pPr>
            <a:r>
              <a:rPr lang="en-GB"/>
              <a:t>The focus on narrow professional roles meant that there was a lack of broader ‘professional </a:t>
            </a:r>
            <a:r>
              <a:rPr lang="en-GB"/>
              <a:t>curiosity’</a:t>
            </a:r>
            <a:endParaRPr/>
          </a:p>
          <a:p>
            <a:pPr indent="-381000" lvl="0" marL="457200" rtl="0" algn="l">
              <a:spcBef>
                <a:spcPts val="0"/>
              </a:spcBef>
              <a:spcAft>
                <a:spcPts val="0"/>
              </a:spcAft>
              <a:buSzPts val="2400"/>
              <a:buChar char="●"/>
            </a:pPr>
            <a:r>
              <a:rPr lang="en-GB"/>
              <a:t>Issues dealt with in isolation with little reference to the ‘bigger picture’</a:t>
            </a:r>
            <a:endParaRPr/>
          </a:p>
          <a:p>
            <a:pPr indent="-381000" lvl="0" marL="457200" rtl="0" algn="l">
              <a:spcBef>
                <a:spcPts val="0"/>
              </a:spcBef>
              <a:spcAft>
                <a:spcPts val="0"/>
              </a:spcAft>
              <a:buSzPts val="2400"/>
              <a:buChar char="●"/>
            </a:pPr>
            <a:r>
              <a:rPr lang="en-GB"/>
              <a:t>No assessment of who the vulnerable victims were</a:t>
            </a:r>
            <a:r>
              <a:rPr lang="en-GB"/>
              <a:t> when dealing with ASB</a:t>
            </a:r>
            <a:endParaRPr/>
          </a:p>
          <a:p>
            <a:pPr indent="-381000" lvl="0" marL="457200" rtl="0" algn="l">
              <a:spcBef>
                <a:spcPts val="0"/>
              </a:spcBef>
              <a:spcAft>
                <a:spcPts val="0"/>
              </a:spcAft>
              <a:buSzPts val="2400"/>
              <a:buChar char="●"/>
            </a:pPr>
            <a:r>
              <a:rPr lang="en-GB"/>
              <a:t>An over-reliance on Joyce’s own assessment of her wellbeing</a:t>
            </a:r>
            <a:endParaRPr/>
          </a:p>
          <a:p>
            <a:pPr indent="-381000" lvl="0" marL="457200" rtl="0" algn="l">
              <a:spcBef>
                <a:spcPts val="0"/>
              </a:spcBef>
              <a:spcAft>
                <a:spcPts val="0"/>
              </a:spcAft>
              <a:buSzPts val="2400"/>
              <a:buChar char="●"/>
            </a:pPr>
            <a:r>
              <a:rPr lang="en-GB"/>
              <a:t>Insufficient risk assessment undertaken by those working with the 3 sons, particularly the risks to others in the household</a:t>
            </a:r>
            <a:endParaRPr/>
          </a:p>
          <a:p>
            <a:pPr indent="-381000" lvl="0" marL="457200" rtl="0" algn="l">
              <a:spcBef>
                <a:spcPts val="0"/>
              </a:spcBef>
              <a:spcAft>
                <a:spcPts val="0"/>
              </a:spcAft>
              <a:buSzPts val="2400"/>
              <a:buChar char="●"/>
            </a:pPr>
            <a:r>
              <a:rPr lang="en-GB"/>
              <a:t>Poor information sharing</a:t>
            </a:r>
            <a:endParaRPr/>
          </a:p>
          <a:p>
            <a:pPr indent="-381000" lvl="0" marL="457200" rtl="0" algn="l">
              <a:spcBef>
                <a:spcPts val="0"/>
              </a:spcBef>
              <a:spcAft>
                <a:spcPts val="0"/>
              </a:spcAft>
              <a:buSzPts val="2400"/>
              <a:buChar char="●"/>
            </a:pPr>
            <a:r>
              <a:rPr lang="en-GB"/>
              <a:t>Unannounced visits</a:t>
            </a:r>
            <a:endParaRPr/>
          </a:p>
          <a:p>
            <a:pPr indent="0" lvl="0" marL="0" rtl="0" algn="l">
              <a:spcBef>
                <a:spcPts val="1000"/>
              </a:spcBef>
              <a:spcAft>
                <a:spcPts val="0"/>
              </a:spcAft>
              <a:buNone/>
            </a:pPr>
            <a:r>
              <a:t/>
            </a:r>
            <a:endParaRPr/>
          </a:p>
          <a:p>
            <a:pPr indent="0" lvl="0" marL="0" rtl="0" algn="l">
              <a:spcBef>
                <a:spcPts val="1000"/>
              </a:spcBef>
              <a:spcAft>
                <a:spcPts val="0"/>
              </a:spcAft>
              <a:buNone/>
            </a:pPr>
            <a:r>
              <a:t/>
            </a:r>
            <a:endParaRPr/>
          </a:p>
          <a:p>
            <a:pPr indent="0" lvl="0" marL="0" rtl="0" algn="l">
              <a:spcBef>
                <a:spcPts val="100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18"/>
          <p:cNvSpPr txBox="1"/>
          <p:nvPr>
            <p:ph type="ctrTitle"/>
          </p:nvPr>
        </p:nvSpPr>
        <p:spPr>
          <a:xfrm>
            <a:off x="1524000" y="1122363"/>
            <a:ext cx="9144000" cy="2387700"/>
          </a:xfrm>
          <a:prstGeom prst="rect">
            <a:avLst/>
          </a:prstGeom>
        </p:spPr>
        <p:txBody>
          <a:bodyPr anchorCtr="0" anchor="b"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t/>
            </a:r>
            <a:endParaRPr sz="3000" u="sng">
              <a:solidFill>
                <a:srgbClr val="1155CC"/>
              </a:solidFill>
              <a:latin typeface="Arial"/>
              <a:ea typeface="Arial"/>
              <a:cs typeface="Arial"/>
              <a:sym typeface="Arial"/>
              <a:hlinkClick r:id="rId3"/>
            </a:endParaRPr>
          </a:p>
          <a:p>
            <a:pPr indent="0" lvl="0" marL="0" rtl="0" algn="ctr">
              <a:spcBef>
                <a:spcPts val="0"/>
              </a:spcBef>
              <a:spcAft>
                <a:spcPts val="0"/>
              </a:spcAft>
              <a:buNone/>
            </a:pPr>
            <a:r>
              <a:t/>
            </a:r>
            <a:endParaRPr/>
          </a:p>
        </p:txBody>
      </p:sp>
      <p:sp>
        <p:nvSpPr>
          <p:cNvPr id="127" name="Google Shape;127;p18"/>
          <p:cNvSpPr txBox="1"/>
          <p:nvPr>
            <p:ph idx="1" type="subTitle"/>
          </p:nvPr>
        </p:nvSpPr>
        <p:spPr>
          <a:xfrm>
            <a:off x="958375" y="380788"/>
            <a:ext cx="9144000" cy="1655700"/>
          </a:xfrm>
          <a:prstGeom prst="rect">
            <a:avLst/>
          </a:prstGeom>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b="1" lang="en-GB" sz="3600">
                <a:solidFill>
                  <a:srgbClr val="222222"/>
                </a:solidFill>
                <a:latin typeface="Arial"/>
                <a:ea typeface="Arial"/>
                <a:cs typeface="Arial"/>
                <a:sym typeface="Arial"/>
              </a:rPr>
              <a:t>Key issues for housing providers</a:t>
            </a:r>
            <a:endParaRPr b="1" sz="3600">
              <a:solidFill>
                <a:srgbClr val="222222"/>
              </a:solidFill>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b="1" lang="en-GB" sz="3600">
                <a:solidFill>
                  <a:srgbClr val="222222"/>
                </a:solidFill>
                <a:latin typeface="Arial"/>
                <a:ea typeface="Arial"/>
                <a:cs typeface="Arial"/>
                <a:sym typeface="Arial"/>
              </a:rPr>
              <a:t>Do you/your staff:</a:t>
            </a:r>
            <a:endParaRPr b="1" sz="3600">
              <a:solidFill>
                <a:srgbClr val="222222"/>
              </a:solidFill>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t/>
            </a:r>
            <a:endParaRPr>
              <a:solidFill>
                <a:srgbClr val="222222"/>
              </a:solidFill>
              <a:latin typeface="Arial"/>
              <a:ea typeface="Arial"/>
              <a:cs typeface="Arial"/>
              <a:sym typeface="Arial"/>
            </a:endParaRPr>
          </a:p>
          <a:p>
            <a:pPr indent="-381000" lvl="0" marL="596900" rtl="0" algn="l">
              <a:lnSpc>
                <a:spcPct val="115000"/>
              </a:lnSpc>
              <a:spcBef>
                <a:spcPts val="1000"/>
              </a:spcBef>
              <a:spcAft>
                <a:spcPts val="0"/>
              </a:spcAft>
              <a:buClr>
                <a:srgbClr val="222222"/>
              </a:buClr>
              <a:buSzPts val="2400"/>
              <a:buAutoNum type="arabicPeriod"/>
            </a:pPr>
            <a:r>
              <a:rPr lang="en-GB">
                <a:solidFill>
                  <a:srgbClr val="222222"/>
                </a:solidFill>
                <a:latin typeface="Arial"/>
                <a:ea typeface="Arial"/>
                <a:cs typeface="Arial"/>
                <a:sym typeface="Arial"/>
              </a:rPr>
              <a:t>have a definition of 'mate' crime in their ASB, domestic abuse and safeguarding policies?</a:t>
            </a:r>
            <a:endParaRPr>
              <a:solidFill>
                <a:srgbClr val="222222"/>
              </a:solidFill>
              <a:latin typeface="Arial"/>
              <a:ea typeface="Arial"/>
              <a:cs typeface="Arial"/>
              <a:sym typeface="Arial"/>
            </a:endParaRPr>
          </a:p>
          <a:p>
            <a:pPr indent="-381000" lvl="0" marL="596900" rtl="0" algn="l">
              <a:lnSpc>
                <a:spcPct val="115000"/>
              </a:lnSpc>
              <a:spcBef>
                <a:spcPts val="0"/>
              </a:spcBef>
              <a:spcAft>
                <a:spcPts val="0"/>
              </a:spcAft>
              <a:buClr>
                <a:srgbClr val="222222"/>
              </a:buClr>
              <a:buSzPts val="2400"/>
              <a:buAutoNum type="arabicPeriod"/>
            </a:pPr>
            <a:r>
              <a:rPr lang="en-GB">
                <a:solidFill>
                  <a:srgbClr val="222222"/>
                </a:solidFill>
                <a:latin typeface="Arial"/>
                <a:ea typeface="Arial"/>
                <a:cs typeface="Arial"/>
                <a:sym typeface="Arial"/>
              </a:rPr>
              <a:t>make assessments of who is vulnerable and in need of support when investigating ASB complaints?</a:t>
            </a:r>
            <a:endParaRPr>
              <a:solidFill>
                <a:srgbClr val="222222"/>
              </a:solidFill>
              <a:latin typeface="Arial"/>
              <a:ea typeface="Arial"/>
              <a:cs typeface="Arial"/>
              <a:sym typeface="Arial"/>
            </a:endParaRPr>
          </a:p>
          <a:p>
            <a:pPr indent="-381000" lvl="0" marL="596900" rtl="0" algn="l">
              <a:lnSpc>
                <a:spcPct val="115000"/>
              </a:lnSpc>
              <a:spcBef>
                <a:spcPts val="0"/>
              </a:spcBef>
              <a:spcAft>
                <a:spcPts val="0"/>
              </a:spcAft>
              <a:buClr>
                <a:srgbClr val="222222"/>
              </a:buClr>
              <a:buSzPts val="2400"/>
              <a:buAutoNum type="arabicPeriod"/>
            </a:pPr>
            <a:r>
              <a:rPr lang="en-GB">
                <a:solidFill>
                  <a:srgbClr val="222222"/>
                </a:solidFill>
                <a:latin typeface="Arial"/>
                <a:ea typeface="Arial"/>
                <a:cs typeface="Arial"/>
                <a:sym typeface="Arial"/>
              </a:rPr>
              <a:t>undertake risk assessments when someone has moved into a property with a potentially vulnerable tenant.</a:t>
            </a:r>
            <a:endParaRPr>
              <a:solidFill>
                <a:srgbClr val="222222"/>
              </a:solidFill>
              <a:latin typeface="Arial"/>
              <a:ea typeface="Arial"/>
              <a:cs typeface="Arial"/>
              <a:sym typeface="Arial"/>
            </a:endParaRPr>
          </a:p>
          <a:p>
            <a:pPr indent="-381000" lvl="0" marL="596900" rtl="0" algn="l">
              <a:lnSpc>
                <a:spcPct val="115000"/>
              </a:lnSpc>
              <a:spcBef>
                <a:spcPts val="0"/>
              </a:spcBef>
              <a:spcAft>
                <a:spcPts val="0"/>
              </a:spcAft>
              <a:buClr>
                <a:srgbClr val="222222"/>
              </a:buClr>
              <a:buSzPts val="2400"/>
              <a:buAutoNum type="arabicPeriod"/>
            </a:pPr>
            <a:r>
              <a:rPr lang="en-GB">
                <a:solidFill>
                  <a:srgbClr val="222222"/>
                </a:solidFill>
                <a:latin typeface="Arial"/>
                <a:ea typeface="Arial"/>
                <a:cs typeface="Arial"/>
                <a:sym typeface="Arial"/>
              </a:rPr>
              <a:t>enable the sharing of information</a:t>
            </a:r>
            <a:endParaRPr>
              <a:solidFill>
                <a:srgbClr val="222222"/>
              </a:solidFill>
              <a:latin typeface="Arial"/>
              <a:ea typeface="Arial"/>
              <a:cs typeface="Arial"/>
              <a:sym typeface="Arial"/>
            </a:endParaRPr>
          </a:p>
          <a:p>
            <a:pPr indent="-381000" lvl="0" marL="596900" rtl="0" algn="l">
              <a:lnSpc>
                <a:spcPct val="115000"/>
              </a:lnSpc>
              <a:spcBef>
                <a:spcPts val="0"/>
              </a:spcBef>
              <a:spcAft>
                <a:spcPts val="0"/>
              </a:spcAft>
              <a:buClr>
                <a:srgbClr val="222222"/>
              </a:buClr>
              <a:buSzPts val="2400"/>
              <a:buAutoNum type="arabicPeriod"/>
            </a:pPr>
            <a:r>
              <a:rPr lang="en-GB">
                <a:solidFill>
                  <a:srgbClr val="222222"/>
                </a:solidFill>
                <a:latin typeface="Arial"/>
                <a:ea typeface="Arial"/>
                <a:cs typeface="Arial"/>
                <a:sym typeface="Arial"/>
              </a:rPr>
              <a:t>consider how self-harm and neglect can impact on someone’s vulnerability</a:t>
            </a:r>
            <a:endParaRPr>
              <a:solidFill>
                <a:srgbClr val="222222"/>
              </a:solidFill>
              <a:latin typeface="Arial"/>
              <a:ea typeface="Arial"/>
              <a:cs typeface="Arial"/>
              <a:sym typeface="Arial"/>
            </a:endParaRPr>
          </a:p>
          <a:p>
            <a:pPr indent="-381000" lvl="0" marL="596900" rtl="0" algn="l">
              <a:lnSpc>
                <a:spcPct val="115000"/>
              </a:lnSpc>
              <a:spcBef>
                <a:spcPts val="0"/>
              </a:spcBef>
              <a:spcAft>
                <a:spcPts val="0"/>
              </a:spcAft>
              <a:buClr>
                <a:srgbClr val="222222"/>
              </a:buClr>
              <a:buSzPts val="2400"/>
              <a:buAutoNum type="arabicPeriod"/>
            </a:pPr>
            <a:r>
              <a:rPr lang="en-GB">
                <a:solidFill>
                  <a:srgbClr val="222222"/>
                </a:solidFill>
                <a:latin typeface="Arial"/>
                <a:ea typeface="Arial"/>
                <a:cs typeface="Arial"/>
                <a:sym typeface="Arial"/>
              </a:rPr>
              <a:t>request risk assessments when accommodating people leaving prison</a:t>
            </a:r>
            <a:endParaRPr>
              <a:solidFill>
                <a:srgbClr val="222222"/>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19"/>
          <p:cNvSpPr txBox="1"/>
          <p:nvPr>
            <p:ph type="ctrTitle"/>
          </p:nvPr>
        </p:nvSpPr>
        <p:spPr>
          <a:xfrm>
            <a:off x="1385750" y="820717"/>
            <a:ext cx="9144000" cy="851100"/>
          </a:xfrm>
          <a:prstGeom prst="rect">
            <a:avLst/>
          </a:prstGeom>
        </p:spPr>
        <p:txBody>
          <a:bodyPr anchorCtr="0" anchor="b" bIns="45700" lIns="91425" spcFirstLastPara="1" rIns="91425" wrap="square" tIns="45700">
            <a:noAutofit/>
          </a:bodyPr>
          <a:lstStyle/>
          <a:p>
            <a:pPr indent="0" lvl="0" marL="0" rtl="0" algn="ctr">
              <a:spcBef>
                <a:spcPts val="0"/>
              </a:spcBef>
              <a:spcAft>
                <a:spcPts val="0"/>
              </a:spcAft>
              <a:buNone/>
            </a:pPr>
            <a:r>
              <a:rPr lang="en-GB"/>
              <a:t>Where to find the report</a:t>
            </a:r>
            <a:endParaRPr/>
          </a:p>
        </p:txBody>
      </p:sp>
      <p:sp>
        <p:nvSpPr>
          <p:cNvPr id="134" name="Google Shape;134;p19"/>
          <p:cNvSpPr txBox="1"/>
          <p:nvPr>
            <p:ph idx="1" type="subTitle"/>
          </p:nvPr>
        </p:nvSpPr>
        <p:spPr>
          <a:xfrm>
            <a:off x="1524000" y="1935637"/>
            <a:ext cx="9144000" cy="33222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GB" sz="3000" u="sng">
                <a:solidFill>
                  <a:srgbClr val="1155CC"/>
                </a:solidFill>
                <a:latin typeface="Arial"/>
                <a:ea typeface="Arial"/>
                <a:cs typeface="Arial"/>
                <a:sym typeface="Arial"/>
                <a:hlinkClick r:id="rId3"/>
              </a:rPr>
              <a:t>https://www.kent.gov.uk/__data/assets/pdf_file/0008/79946/Joyce-Jackson-2015-Executive-Summary-domestic-homicide.pdf</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