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9" r:id="rId7"/>
    <p:sldId id="312" r:id="rId8"/>
    <p:sldId id="314" r:id="rId9"/>
    <p:sldId id="313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290" r:id="rId18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son, Julie - BSS ICT" initials="JJ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C46"/>
    <a:srgbClr val="EC8514"/>
    <a:srgbClr val="F63232"/>
    <a:srgbClr val="DE6D10"/>
    <a:srgbClr val="E61E57"/>
    <a:srgbClr val="22A8D2"/>
    <a:srgbClr val="E9F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17C845-786D-403B-A859-B0EC51714099}">
  <a:tblStyle styleId="{CF17C845-786D-403B-A859-B0EC5171409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89668" autoAdjust="0"/>
  </p:normalViewPr>
  <p:slideViewPr>
    <p:cSldViewPr>
      <p:cViewPr varScale="1">
        <p:scale>
          <a:sx n="86" d="100"/>
          <a:sy n="86" d="100"/>
        </p:scale>
        <p:origin x="103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4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23F1-21A8-462C-A245-D1573ECCB54B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A7CD-4450-4BCF-8256-C55AF07C8A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71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29" cy="4473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4277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29" cy="4473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7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GB" baseline="0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baseline="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53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29" cy="4473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22175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29" cy="4473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9796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09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29" cy="4473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12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29" cy="4473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997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82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" name="Shape 15"/>
          <p:cNvSpPr/>
          <p:nvPr/>
        </p:nvSpPr>
        <p:spPr>
          <a:xfrm>
            <a:off x="2585477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99999"/>
              </a:buClr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4568411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3" name="Shape 23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rgbClr val="F67031"/>
              </a:buClr>
              <a:buSzPct val="100000"/>
              <a:buAutoNum type="arabicPeriod"/>
              <a:defRPr sz="1800"/>
            </a:lvl1pPr>
            <a:lvl2pPr lvl="1" rtl="0">
              <a:spcBef>
                <a:spcPts val="0"/>
              </a:spcBef>
              <a:spcAft>
                <a:spcPts val="1000"/>
              </a:spcAft>
              <a:buAutoNum type="alphaLcPeriod"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1000"/>
              </a:spcAft>
              <a:buAutoNum type="romanLcPeriod"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1000"/>
              </a:spcAft>
              <a:buAutoNum type="arabicPeriod"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rabicPeriod"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" name="Shape 55"/>
          <p:cNvSpPr/>
          <p:nvPr/>
        </p:nvSpPr>
        <p:spPr>
          <a:xfrm>
            <a:off x="2585477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069324" y="575500"/>
            <a:ext cx="1789799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951005" y="575500"/>
            <a:ext cx="17898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lang="en" sz="1000">
              <a:solidFill>
                <a:srgbClr val="CCCCC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79512" y="2139702"/>
            <a:ext cx="4248472" cy="225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 dirty="0">
                <a:solidFill>
                  <a:schemeClr val="accent1">
                    <a:lumMod val="75000"/>
                  </a:schemeClr>
                </a:solidFill>
              </a:rPr>
              <a:t>Kent Estates Partnership: </a:t>
            </a:r>
            <a:br>
              <a:rPr lang="en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 Overview</a:t>
            </a:r>
            <a:br>
              <a:rPr lang="en" dirty="0"/>
            </a:br>
            <a:endParaRPr lang="en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EDAF-C127-4932-94AE-A280D59A9C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10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C162DC34-5D7C-40FF-B047-824ECF69A4A1}"/>
              </a:ext>
            </a:extLst>
          </p:cNvPr>
          <p:cNvSpPr txBox="1">
            <a:spLocks/>
          </p:cNvSpPr>
          <p:nvPr/>
        </p:nvSpPr>
        <p:spPr>
          <a:xfrm>
            <a:off x="179512" y="267494"/>
            <a:ext cx="2046300" cy="1984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defRPr sz="2400" b="0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</a:rPr>
              <a:t>3.2. KEP Supported Projects: OPE Phase 6 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C941E-C817-431C-B8DD-F43B5DC5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0"/>
            <a:ext cx="6588224" cy="51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11</a:t>
            </a:fld>
            <a:endParaRPr lang="en"/>
          </a:p>
        </p:txBody>
      </p:sp>
      <p:sp>
        <p:nvSpPr>
          <p:cNvPr id="13" name="Shape 208">
            <a:extLst>
              <a:ext uri="{FF2B5EF4-FFF2-40B4-BE49-F238E27FC236}">
                <a16:creationId xmlns:a16="http://schemas.microsoft.com/office/drawing/2014/main" id="{0B5D0DF0-3BD7-4D06-B437-C9BC1BF8CC61}"/>
              </a:ext>
            </a:extLst>
          </p:cNvPr>
          <p:cNvSpPr/>
          <p:nvPr/>
        </p:nvSpPr>
        <p:spPr>
          <a:xfrm>
            <a:off x="276804" y="1066266"/>
            <a:ext cx="2792644" cy="687991"/>
          </a:xfrm>
          <a:prstGeom prst="rect">
            <a:avLst/>
          </a:prstGeom>
          <a:solidFill>
            <a:srgbClr val="373C4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Dartford Town Centre </a:t>
            </a:r>
            <a:endParaRPr sz="2000" b="1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208">
            <a:extLst>
              <a:ext uri="{FF2B5EF4-FFF2-40B4-BE49-F238E27FC236}">
                <a16:creationId xmlns:a16="http://schemas.microsoft.com/office/drawing/2014/main" id="{091049B4-1C07-4384-A0A4-6BAA27ADC4AA}"/>
              </a:ext>
            </a:extLst>
          </p:cNvPr>
          <p:cNvSpPr/>
          <p:nvPr/>
        </p:nvSpPr>
        <p:spPr>
          <a:xfrm>
            <a:off x="3280021" y="1066266"/>
            <a:ext cx="2792644" cy="687991"/>
          </a:xfrm>
          <a:prstGeom prst="rect">
            <a:avLst/>
          </a:prstGeom>
          <a:solidFill>
            <a:srgbClr val="373C4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Sittingbourne Civic Quarter</a:t>
            </a:r>
            <a:endParaRPr sz="2000" b="1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208">
            <a:extLst>
              <a:ext uri="{FF2B5EF4-FFF2-40B4-BE49-F238E27FC236}">
                <a16:creationId xmlns:a16="http://schemas.microsoft.com/office/drawing/2014/main" id="{4CBBC1D8-517A-41F8-80E4-DB860081D888}"/>
              </a:ext>
            </a:extLst>
          </p:cNvPr>
          <p:cNvSpPr/>
          <p:nvPr/>
        </p:nvSpPr>
        <p:spPr>
          <a:xfrm>
            <a:off x="6236514" y="1066267"/>
            <a:ext cx="2792644" cy="687991"/>
          </a:xfrm>
          <a:prstGeom prst="rect">
            <a:avLst/>
          </a:prstGeom>
          <a:solidFill>
            <a:srgbClr val="373C4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West Kent Partnership</a:t>
            </a:r>
            <a:endParaRPr sz="2000" b="1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98E520-E9A2-4AAA-B52B-A7D4C90B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60" y="1939853"/>
            <a:ext cx="2811788" cy="2160000"/>
          </a:xfrm>
          <a:prstGeom prst="rect">
            <a:avLst/>
          </a:prstGeom>
          <a:effectLst>
            <a:outerShdw blurRad="355600" dist="1905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A close up of a map&#10;&#10;Description generated with medium confidence">
            <a:extLst>
              <a:ext uri="{FF2B5EF4-FFF2-40B4-BE49-F238E27FC236}">
                <a16:creationId xmlns:a16="http://schemas.microsoft.com/office/drawing/2014/main" id="{4154879F-6F21-41E1-B935-7E29E14B5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" r="1" b="1"/>
          <a:stretch/>
        </p:blipFill>
        <p:spPr bwMode="auto">
          <a:xfrm>
            <a:off x="3315658" y="1939853"/>
            <a:ext cx="2757007" cy="2160000"/>
          </a:xfrm>
          <a:prstGeom prst="rect">
            <a:avLst/>
          </a:prstGeom>
          <a:noFill/>
          <a:effectLst>
            <a:outerShdw blurRad="317500" dist="1905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5151FF-B864-4525-A755-B6560A626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116" y="1936005"/>
            <a:ext cx="2739042" cy="2141228"/>
          </a:xfrm>
          <a:prstGeom prst="rect">
            <a:avLst/>
          </a:prstGeom>
          <a:effectLst>
            <a:outerShdw blurRad="317500" dist="190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14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A19D00A-AAC2-455A-A8E0-932BDA6C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3.3. KEP Supported Projects: Land Release Fund	 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0C216-7478-4B08-A58B-7408A1308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12</a:t>
            </a:fld>
            <a:endParaRPr lang="en"/>
          </a:p>
        </p:txBody>
      </p:sp>
      <p:sp>
        <p:nvSpPr>
          <p:cNvPr id="7" name="Shape 208">
            <a:extLst>
              <a:ext uri="{FF2B5EF4-FFF2-40B4-BE49-F238E27FC236}">
                <a16:creationId xmlns:a16="http://schemas.microsoft.com/office/drawing/2014/main" id="{F9B8418F-1AD9-408C-88E2-85D737C650AE}"/>
              </a:ext>
            </a:extLst>
          </p:cNvPr>
          <p:cNvSpPr/>
          <p:nvPr/>
        </p:nvSpPr>
        <p:spPr>
          <a:xfrm>
            <a:off x="2832650" y="411510"/>
            <a:ext cx="6131834" cy="6879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Brunswick St &amp; Union St</a:t>
            </a:r>
            <a:endParaRPr sz="2000" b="1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879A0-84F2-4545-B8CA-A1E522BF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650" y="1185329"/>
            <a:ext cx="6120000" cy="36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76746"/>
            <a:ext cx="3636600" cy="225900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For More Information please……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Shape 496"/>
          <p:cNvSpPr txBox="1"/>
          <p:nvPr/>
        </p:nvSpPr>
        <p:spPr>
          <a:xfrm>
            <a:off x="4644008" y="267494"/>
            <a:ext cx="4104456" cy="4536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GB" sz="16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lang="en-GB" sz="16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>
              <a:buClr>
                <a:schemeClr val="dk1"/>
              </a:buClr>
              <a:buSzPct val="122222"/>
            </a:pPr>
            <a:r>
              <a:rPr lang="en" sz="28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Email:</a:t>
            </a:r>
          </a:p>
          <a:p>
            <a:pPr lvl="0">
              <a:buClr>
                <a:schemeClr val="dk1"/>
              </a:buClr>
              <a:buSzPct val="122222"/>
            </a:pPr>
            <a:endParaRPr lang="en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>
              <a:buClr>
                <a:schemeClr val="dk1"/>
              </a:buClr>
              <a:buSzPct val="122222"/>
            </a:pPr>
            <a:r>
              <a:rPr lang="en" sz="24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Kentestatespartnership@kent.gov.uk</a:t>
            </a:r>
          </a:p>
          <a:p>
            <a:pPr lvl="0">
              <a:buClr>
                <a:schemeClr val="dk1"/>
              </a:buClr>
              <a:buSzPct val="122222"/>
            </a:pPr>
            <a:endParaRPr lang="en-GB" sz="32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>
              <a:buClr>
                <a:schemeClr val="dk1"/>
              </a:buClr>
              <a:buSzPct val="122222"/>
            </a:pPr>
            <a:r>
              <a:rPr lang="en-GB" sz="28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Or Visit:</a:t>
            </a:r>
          </a:p>
          <a:p>
            <a:pPr lvl="0">
              <a:buClr>
                <a:schemeClr val="dk1"/>
              </a:buClr>
              <a:buSzPct val="122222"/>
            </a:pPr>
            <a:endParaRPr lang="en-GB" sz="28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>
              <a:buClr>
                <a:schemeClr val="dk1"/>
              </a:buClr>
              <a:buSzPct val="122222"/>
            </a:pPr>
            <a:r>
              <a:rPr lang="en" sz="24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www.kentestatespartnership.com</a:t>
            </a:r>
            <a:endParaRPr lang="en-GB" sz="24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GB" sz="9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lang="en" sz="9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 rtl="0">
              <a:spcBef>
                <a:spcPts val="0"/>
              </a:spcBef>
              <a:buNone/>
            </a:pPr>
            <a:endParaRPr sz="9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425397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60000" y="699542"/>
            <a:ext cx="3744416" cy="12961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000" b="1" dirty="0"/>
              <a:t>Content ….</a:t>
            </a:r>
            <a:endParaRPr lang="en" sz="4000" b="1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0" y="1203598"/>
            <a:ext cx="4533483" cy="31685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</a:pPr>
            <a:r>
              <a:rPr lang="en-GB" sz="2800" b="1" dirty="0"/>
              <a:t>Partnership background  </a:t>
            </a:r>
          </a:p>
          <a:p>
            <a:pPr marL="685800" indent="-457200"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</a:pPr>
            <a:r>
              <a:rPr lang="en-GB" sz="2800" b="1" dirty="0"/>
              <a:t>Funding streams</a:t>
            </a:r>
          </a:p>
          <a:p>
            <a:pPr marL="685800" indent="-457200"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</a:pPr>
            <a:r>
              <a:rPr lang="en-GB" sz="2800" b="1" dirty="0"/>
              <a:t>Projects we support</a:t>
            </a:r>
          </a:p>
          <a:p>
            <a:pPr marL="571500" lvl="0" indent="-342900" rtl="0"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endParaRPr lang="e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A19D00A-AAC2-455A-A8E0-932BDA6C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1. About KEP</a:t>
            </a:r>
            <a:endParaRPr lang="en-GB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E4B9622-3FF4-4F1C-B448-21DE4F913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9371" y="1203598"/>
            <a:ext cx="936105" cy="63148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en-GB" sz="2800" b="1" dirty="0"/>
              <a:t> EST. </a:t>
            </a:r>
            <a:endParaRPr lang="en-GB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10B2D26-C9D3-4F8C-8C35-A6CCED4A54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92079" y="1203598"/>
            <a:ext cx="1152128" cy="7200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GB" sz="2800" b="1" dirty="0"/>
              <a:t>Vision</a:t>
            </a:r>
            <a:endParaRPr lang="en-GB" sz="1000" b="1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A364B2-4A7C-4351-8073-2901D1DA519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109807" y="1205020"/>
            <a:ext cx="1477425" cy="7172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GB" sz="2800" b="1" dirty="0"/>
              <a:t>Partners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0C216-7478-4B08-A58B-7408A1308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7A0C3-CCD5-4BAB-8B12-D24231A0E333}"/>
              </a:ext>
            </a:extLst>
          </p:cNvPr>
          <p:cNvCxnSpPr>
            <a:cxnSpLocks/>
          </p:cNvCxnSpPr>
          <p:nvPr/>
        </p:nvCxnSpPr>
        <p:spPr>
          <a:xfrm>
            <a:off x="3558138" y="1779662"/>
            <a:ext cx="6538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Handshake">
            <a:extLst>
              <a:ext uri="{FF2B5EF4-FFF2-40B4-BE49-F238E27FC236}">
                <a16:creationId xmlns:a16="http://schemas.microsoft.com/office/drawing/2014/main" id="{8E9CB18F-388C-4201-843A-BEAC0522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0870" y="442568"/>
            <a:ext cx="914400" cy="9144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34DB34-E7EF-4215-82C8-B4675ECDE0D6}"/>
              </a:ext>
            </a:extLst>
          </p:cNvPr>
          <p:cNvCxnSpPr>
            <a:cxnSpLocks/>
          </p:cNvCxnSpPr>
          <p:nvPr/>
        </p:nvCxnSpPr>
        <p:spPr>
          <a:xfrm>
            <a:off x="5365397" y="1781324"/>
            <a:ext cx="914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32F74A-7C58-4AE3-AF2F-A9D33149F713}"/>
              </a:ext>
            </a:extLst>
          </p:cNvPr>
          <p:cNvCxnSpPr>
            <a:cxnSpLocks/>
          </p:cNvCxnSpPr>
          <p:nvPr/>
        </p:nvCxnSpPr>
        <p:spPr>
          <a:xfrm>
            <a:off x="7236451" y="1774067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Shape 207">
            <a:extLst>
              <a:ext uri="{FF2B5EF4-FFF2-40B4-BE49-F238E27FC236}">
                <a16:creationId xmlns:a16="http://schemas.microsoft.com/office/drawing/2014/main" id="{F21E7DF9-568F-4BF9-B953-D3B2E602313F}"/>
              </a:ext>
            </a:extLst>
          </p:cNvPr>
          <p:cNvSpPr/>
          <p:nvPr/>
        </p:nvSpPr>
        <p:spPr>
          <a:xfrm>
            <a:off x="3020953" y="1998736"/>
            <a:ext cx="1728192" cy="2877270"/>
          </a:xfrm>
          <a:prstGeom prst="rect">
            <a:avLst/>
          </a:prstGeom>
          <a:solidFill>
            <a:srgbClr val="373C46"/>
          </a:solidFill>
          <a:ln>
            <a:noFill/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600" b="1" dirty="0">
                <a:solidFill>
                  <a:schemeClr val="lt1"/>
                </a:solidFill>
              </a:rPr>
              <a:t>In 2016 to take forward Kent’s One Public Estate Phase 4 bid.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40" name="Shape 207">
            <a:extLst>
              <a:ext uri="{FF2B5EF4-FFF2-40B4-BE49-F238E27FC236}">
                <a16:creationId xmlns:a16="http://schemas.microsoft.com/office/drawing/2014/main" id="{0642D92B-838C-4512-B342-444315D2D9A3}"/>
              </a:ext>
            </a:extLst>
          </p:cNvPr>
          <p:cNvSpPr/>
          <p:nvPr/>
        </p:nvSpPr>
        <p:spPr>
          <a:xfrm>
            <a:off x="5004047" y="1998736"/>
            <a:ext cx="1728192" cy="2877270"/>
          </a:xfrm>
          <a:prstGeom prst="rect">
            <a:avLst/>
          </a:prstGeom>
          <a:solidFill>
            <a:srgbClr val="373C46"/>
          </a:solidFill>
          <a:ln>
            <a:noFill/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600" b="1" dirty="0">
                <a:solidFill>
                  <a:schemeClr val="lt1"/>
                </a:solidFill>
              </a:rPr>
              <a:t>“An integrated, flexible and affordable Public Estate”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41" name="Shape 207">
            <a:extLst>
              <a:ext uri="{FF2B5EF4-FFF2-40B4-BE49-F238E27FC236}">
                <a16:creationId xmlns:a16="http://schemas.microsoft.com/office/drawing/2014/main" id="{59F1CB7D-E106-4392-811E-925B9C8D2A43}"/>
              </a:ext>
            </a:extLst>
          </p:cNvPr>
          <p:cNvSpPr/>
          <p:nvPr/>
        </p:nvSpPr>
        <p:spPr>
          <a:xfrm>
            <a:off x="6987141" y="1998736"/>
            <a:ext cx="1728192" cy="2877270"/>
          </a:xfrm>
          <a:prstGeom prst="rect">
            <a:avLst/>
          </a:prstGeom>
          <a:solidFill>
            <a:srgbClr val="373C46"/>
          </a:solidFill>
          <a:ln>
            <a:noFill/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Central </a:t>
            </a:r>
            <a:r>
              <a:rPr lang="en-GB" sz="1600" b="1" dirty="0" err="1">
                <a:solidFill>
                  <a:schemeClr val="lt1"/>
                </a:solidFill>
              </a:rPr>
              <a:t>Gov</a:t>
            </a:r>
            <a:endParaRPr lang="en-GB" sz="1600" b="1" dirty="0">
              <a:solidFill>
                <a:schemeClr val="l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Local </a:t>
            </a:r>
            <a:r>
              <a:rPr lang="en-GB" sz="1600" b="1" dirty="0" err="1">
                <a:solidFill>
                  <a:schemeClr val="lt1"/>
                </a:solidFill>
              </a:rPr>
              <a:t>Gov</a:t>
            </a:r>
            <a:r>
              <a:rPr lang="en-GB" sz="1600" b="1" dirty="0">
                <a:solidFill>
                  <a:schemeClr val="l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NHS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Blue Light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HE/FE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lt1"/>
              </a:solidFill>
            </a:endParaRPr>
          </a:p>
          <a:p>
            <a:r>
              <a:rPr lang="en-GB" sz="1600" dirty="0">
                <a:solidFill>
                  <a:schemeClr val="lt1"/>
                </a:solidFill>
              </a:rPr>
              <a:t> </a:t>
            </a:r>
            <a:endParaRPr sz="1600" dirty="0">
              <a:solidFill>
                <a:schemeClr val="lt1"/>
              </a:solidFill>
            </a:endParaRPr>
          </a:p>
        </p:txBody>
      </p:sp>
      <p:pic>
        <p:nvPicPr>
          <p:cNvPr id="47" name="Graphic 46" descr="Eye">
            <a:extLst>
              <a:ext uri="{FF2B5EF4-FFF2-40B4-BE49-F238E27FC236}">
                <a16:creationId xmlns:a16="http://schemas.microsoft.com/office/drawing/2014/main" id="{744E4032-7978-4649-99A1-91E224B4C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6906" y="442568"/>
            <a:ext cx="914400" cy="914400"/>
          </a:xfrm>
          <a:prstGeom prst="rect">
            <a:avLst/>
          </a:prstGeom>
        </p:spPr>
      </p:pic>
      <p:pic>
        <p:nvPicPr>
          <p:cNvPr id="49" name="Graphic 48" descr="City">
            <a:extLst>
              <a:ext uri="{FF2B5EF4-FFF2-40B4-BE49-F238E27FC236}">
                <a16:creationId xmlns:a16="http://schemas.microsoft.com/office/drawing/2014/main" id="{4BE8522A-BE33-4464-B1AE-ED5CAA9E2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0223" y="4425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8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A69CC-AD08-406E-9B4B-0A263C9A2B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4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389F7-CC47-4FB8-A304-7FB7E81E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33337"/>
            <a:ext cx="91249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1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 dirty="0"/>
          </a:p>
        </p:txBody>
      </p:sp>
      <p:sp>
        <p:nvSpPr>
          <p:cNvPr id="5" name="Shape 91">
            <a:extLst>
              <a:ext uri="{FF2B5EF4-FFF2-40B4-BE49-F238E27FC236}">
                <a16:creationId xmlns:a16="http://schemas.microsoft.com/office/drawing/2014/main" id="{2167E5E4-4326-4A7B-95F5-CE8BCEE4F309}"/>
              </a:ext>
            </a:extLst>
          </p:cNvPr>
          <p:cNvSpPr txBox="1">
            <a:spLocks/>
          </p:cNvSpPr>
          <p:nvPr/>
        </p:nvSpPr>
        <p:spPr>
          <a:xfrm>
            <a:off x="107504" y="633898"/>
            <a:ext cx="2697119" cy="11205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defRPr sz="2400" b="0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2.1. Funding</a:t>
            </a:r>
            <a:endParaRPr lang="en" sz="2800" dirty="0">
              <a:solidFill>
                <a:schemeClr val="tx1"/>
              </a:solidFill>
            </a:endParaRPr>
          </a:p>
        </p:txBody>
      </p:sp>
      <p:pic>
        <p:nvPicPr>
          <p:cNvPr id="4" name="Graphic 3" descr="Upward trend">
            <a:extLst>
              <a:ext uri="{FF2B5EF4-FFF2-40B4-BE49-F238E27FC236}">
                <a16:creationId xmlns:a16="http://schemas.microsoft.com/office/drawing/2014/main" id="{B4E6E8BC-D3FA-4EA8-AC0D-082AD170E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8181" y="891474"/>
            <a:ext cx="1020439" cy="1020439"/>
          </a:xfrm>
          <a:prstGeom prst="rect">
            <a:avLst/>
          </a:prstGeom>
        </p:spPr>
      </p:pic>
      <p:pic>
        <p:nvPicPr>
          <p:cNvPr id="31" name="Graphic 30" descr="Gears">
            <a:extLst>
              <a:ext uri="{FF2B5EF4-FFF2-40B4-BE49-F238E27FC236}">
                <a16:creationId xmlns:a16="http://schemas.microsoft.com/office/drawing/2014/main" id="{36424DAE-4464-4514-8CF1-D89F39DC2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5447" y="2867451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61A9EA-598A-489E-B9E3-FC55AC72CCE2}"/>
              </a:ext>
            </a:extLst>
          </p:cNvPr>
          <p:cNvGrpSpPr/>
          <p:nvPr/>
        </p:nvGrpSpPr>
        <p:grpSpPr>
          <a:xfrm>
            <a:off x="2832652" y="497338"/>
            <a:ext cx="6131835" cy="4018628"/>
            <a:chOff x="4255982" y="-64664"/>
            <a:chExt cx="4567837" cy="1954067"/>
          </a:xfrm>
        </p:grpSpPr>
        <p:sp>
          <p:nvSpPr>
            <p:cNvPr id="14" name="Shape 207">
              <a:extLst>
                <a:ext uri="{FF2B5EF4-FFF2-40B4-BE49-F238E27FC236}">
                  <a16:creationId xmlns:a16="http://schemas.microsoft.com/office/drawing/2014/main" id="{2D02CB8C-795E-495E-9337-B3490A72827D}"/>
                </a:ext>
              </a:extLst>
            </p:cNvPr>
            <p:cNvSpPr/>
            <p:nvPr/>
          </p:nvSpPr>
          <p:spPr>
            <a:xfrm>
              <a:off x="4255983" y="269873"/>
              <a:ext cx="4567836" cy="1619530"/>
            </a:xfrm>
            <a:prstGeom prst="rect">
              <a:avLst/>
            </a:prstGeom>
            <a:solidFill>
              <a:srgbClr val="373C4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indent="-285750">
                <a:spcBef>
                  <a:spcPts val="12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lt1"/>
                  </a:solidFill>
                </a:rPr>
                <a:t>95% of councils participate in scheme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lt1"/>
                  </a:solidFill>
                </a:rPr>
                <a:t>Objective: Housing, Jobs, more integrated services, reduced running costs &amp; capital receipts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lt1"/>
                  </a:solidFill>
                </a:rPr>
                <a:t>£37m in funding distributed in rounds 4-6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lt1"/>
                  </a:solidFill>
                </a:rPr>
                <a:t>KEP successful in rounds 4 &amp; 6, securing £618,000 in revenue grant funding </a:t>
              </a:r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15" name="Shape 208">
              <a:extLst>
                <a:ext uri="{FF2B5EF4-FFF2-40B4-BE49-F238E27FC236}">
                  <a16:creationId xmlns:a16="http://schemas.microsoft.com/office/drawing/2014/main" id="{CF2DF45E-D051-4D14-89FF-7201645F121B}"/>
                </a:ext>
              </a:extLst>
            </p:cNvPr>
            <p:cNvSpPr/>
            <p:nvPr/>
          </p:nvSpPr>
          <p:spPr>
            <a:xfrm>
              <a:off x="4255982" y="-64664"/>
              <a:ext cx="4567836" cy="334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One Public Estate </a:t>
              </a:r>
              <a:r>
                <a:rPr lang="en-GB" sz="2000" b="1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04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A69CC-AD08-406E-9B4B-0A263C9A2B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6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5122" name="Picture 2" descr="Image result for land release fund">
            <a:extLst>
              <a:ext uri="{FF2B5EF4-FFF2-40B4-BE49-F238E27FC236}">
                <a16:creationId xmlns:a16="http://schemas.microsoft.com/office/drawing/2014/main" id="{10C545E4-12AA-49FF-A551-C37CBFCB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8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 dirty="0"/>
          </a:p>
        </p:txBody>
      </p:sp>
      <p:sp>
        <p:nvSpPr>
          <p:cNvPr id="5" name="Shape 91">
            <a:extLst>
              <a:ext uri="{FF2B5EF4-FFF2-40B4-BE49-F238E27FC236}">
                <a16:creationId xmlns:a16="http://schemas.microsoft.com/office/drawing/2014/main" id="{2167E5E4-4326-4A7B-95F5-CE8BCEE4F309}"/>
              </a:ext>
            </a:extLst>
          </p:cNvPr>
          <p:cNvSpPr txBox="1">
            <a:spLocks/>
          </p:cNvSpPr>
          <p:nvPr/>
        </p:nvSpPr>
        <p:spPr>
          <a:xfrm>
            <a:off x="107504" y="633898"/>
            <a:ext cx="2697119" cy="11205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defRPr sz="2400" b="0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2.2. Funding</a:t>
            </a:r>
            <a:endParaRPr lang="en" sz="2800" dirty="0">
              <a:solidFill>
                <a:schemeClr val="tx1"/>
              </a:solidFill>
            </a:endParaRPr>
          </a:p>
        </p:txBody>
      </p:sp>
      <p:pic>
        <p:nvPicPr>
          <p:cNvPr id="4" name="Graphic 3" descr="Upward trend">
            <a:extLst>
              <a:ext uri="{FF2B5EF4-FFF2-40B4-BE49-F238E27FC236}">
                <a16:creationId xmlns:a16="http://schemas.microsoft.com/office/drawing/2014/main" id="{B4E6E8BC-D3FA-4EA8-AC0D-082AD170E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8181" y="891474"/>
            <a:ext cx="1020439" cy="1020439"/>
          </a:xfrm>
          <a:prstGeom prst="rect">
            <a:avLst/>
          </a:prstGeom>
        </p:spPr>
      </p:pic>
      <p:pic>
        <p:nvPicPr>
          <p:cNvPr id="31" name="Graphic 30" descr="Gears">
            <a:extLst>
              <a:ext uri="{FF2B5EF4-FFF2-40B4-BE49-F238E27FC236}">
                <a16:creationId xmlns:a16="http://schemas.microsoft.com/office/drawing/2014/main" id="{36424DAE-4464-4514-8CF1-D89F39DC2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5447" y="2867451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61A9EA-598A-489E-B9E3-FC55AC72CCE2}"/>
              </a:ext>
            </a:extLst>
          </p:cNvPr>
          <p:cNvGrpSpPr/>
          <p:nvPr/>
        </p:nvGrpSpPr>
        <p:grpSpPr>
          <a:xfrm>
            <a:off x="2832652" y="497338"/>
            <a:ext cx="6131835" cy="4252511"/>
            <a:chOff x="4255982" y="-64664"/>
            <a:chExt cx="4567837" cy="2067793"/>
          </a:xfrm>
        </p:grpSpPr>
        <p:sp>
          <p:nvSpPr>
            <p:cNvPr id="14" name="Shape 207">
              <a:extLst>
                <a:ext uri="{FF2B5EF4-FFF2-40B4-BE49-F238E27FC236}">
                  <a16:creationId xmlns:a16="http://schemas.microsoft.com/office/drawing/2014/main" id="{2D02CB8C-795E-495E-9337-B3490A72827D}"/>
                </a:ext>
              </a:extLst>
            </p:cNvPr>
            <p:cNvSpPr/>
            <p:nvPr/>
          </p:nvSpPr>
          <p:spPr>
            <a:xfrm>
              <a:off x="4255983" y="269873"/>
              <a:ext cx="4567836" cy="1733256"/>
            </a:xfrm>
            <a:prstGeom prst="rect">
              <a:avLst/>
            </a:prstGeom>
            <a:solidFill>
              <a:srgbClr val="373C4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lt1"/>
                  </a:solidFill>
                </a:rPr>
                <a:t>£45 million fund 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lt1"/>
                  </a:solidFill>
                </a:rPr>
                <a:t>Specifically targeted at schemes that release local authority owned land for housing before 2020 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lt1"/>
                  </a:solidFill>
                </a:rPr>
                <a:t>Innovative models of delivery prioritised 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lt1"/>
                  </a:solidFill>
                </a:rPr>
                <a:t>KEP successfully secured £658,000 capital grant funding in the first funding round to support an MBC project </a:t>
              </a:r>
              <a:endParaRPr sz="2200" dirty="0">
                <a:solidFill>
                  <a:schemeClr val="lt1"/>
                </a:solidFill>
              </a:endParaRPr>
            </a:p>
          </p:txBody>
        </p:sp>
        <p:sp>
          <p:nvSpPr>
            <p:cNvPr id="15" name="Shape 208">
              <a:extLst>
                <a:ext uri="{FF2B5EF4-FFF2-40B4-BE49-F238E27FC236}">
                  <a16:creationId xmlns:a16="http://schemas.microsoft.com/office/drawing/2014/main" id="{CF2DF45E-D051-4D14-89FF-7201645F121B}"/>
                </a:ext>
              </a:extLst>
            </p:cNvPr>
            <p:cNvSpPr/>
            <p:nvPr/>
          </p:nvSpPr>
          <p:spPr>
            <a:xfrm>
              <a:off x="4255982" y="-64664"/>
              <a:ext cx="4567836" cy="334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Land Release Fund</a:t>
              </a:r>
              <a:endParaRPr sz="20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43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A19D00A-AAC2-455A-A8E0-932BDA6C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3.1. KEP Supported Projects: OPE Phase 4 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0C216-7478-4B08-A58B-7408A1308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8</a:t>
            </a:fld>
            <a:endParaRPr lang="en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2B5762F8-5551-4A8A-AC87-5C9DC5E3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34" y="2193"/>
            <a:ext cx="6592366" cy="514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11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8221F1-2504-4C78-B385-9E541BB5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6640"/>
            <a:ext cx="2774679" cy="2160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luxtoe01\AppData\Local\Microsoft\Windows\Temporary Internet Files\Content.Outlook\THHXBHOV\dover-map.jpg">
            <a:extLst>
              <a:ext uri="{FF2B5EF4-FFF2-40B4-BE49-F238E27FC236}">
                <a16:creationId xmlns:a16="http://schemas.microsoft.com/office/drawing/2014/main" id="{D7D24F24-51B9-4104-BBA9-C206FE6D30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21" y="1884170"/>
            <a:ext cx="2774679" cy="2160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D41F32-70F5-4AEA-9358-0B4F3FB6F2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14" y="1861856"/>
            <a:ext cx="2774679" cy="2160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hape 208">
            <a:extLst>
              <a:ext uri="{FF2B5EF4-FFF2-40B4-BE49-F238E27FC236}">
                <a16:creationId xmlns:a16="http://schemas.microsoft.com/office/drawing/2014/main" id="{0B5D0DF0-3BD7-4D06-B437-C9BC1BF8CC61}"/>
              </a:ext>
            </a:extLst>
          </p:cNvPr>
          <p:cNvSpPr/>
          <p:nvPr/>
        </p:nvSpPr>
        <p:spPr>
          <a:xfrm>
            <a:off x="305563" y="1069427"/>
            <a:ext cx="2792644" cy="687991"/>
          </a:xfrm>
          <a:prstGeom prst="rect">
            <a:avLst/>
          </a:prstGeom>
          <a:solidFill>
            <a:srgbClr val="373C4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Maidstone East Civic Quarter</a:t>
            </a:r>
            <a:endParaRPr sz="2000" b="1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208">
            <a:extLst>
              <a:ext uri="{FF2B5EF4-FFF2-40B4-BE49-F238E27FC236}">
                <a16:creationId xmlns:a16="http://schemas.microsoft.com/office/drawing/2014/main" id="{091049B4-1C07-4384-A0A4-6BAA27ADC4AA}"/>
              </a:ext>
            </a:extLst>
          </p:cNvPr>
          <p:cNvSpPr/>
          <p:nvPr/>
        </p:nvSpPr>
        <p:spPr>
          <a:xfrm>
            <a:off x="3280021" y="1066266"/>
            <a:ext cx="2792644" cy="687991"/>
          </a:xfrm>
          <a:prstGeom prst="rect">
            <a:avLst/>
          </a:prstGeom>
          <a:solidFill>
            <a:srgbClr val="373C4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Dover Discovery Centre </a:t>
            </a:r>
            <a:endParaRPr sz="2000" b="1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208">
            <a:extLst>
              <a:ext uri="{FF2B5EF4-FFF2-40B4-BE49-F238E27FC236}">
                <a16:creationId xmlns:a16="http://schemas.microsoft.com/office/drawing/2014/main" id="{4CBBC1D8-517A-41F8-80E4-DB860081D888}"/>
              </a:ext>
            </a:extLst>
          </p:cNvPr>
          <p:cNvSpPr/>
          <p:nvPr/>
        </p:nvSpPr>
        <p:spPr>
          <a:xfrm>
            <a:off x="6236514" y="1066267"/>
            <a:ext cx="2792644" cy="687991"/>
          </a:xfrm>
          <a:prstGeom prst="rect">
            <a:avLst/>
          </a:prstGeom>
          <a:solidFill>
            <a:srgbClr val="373C4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Ebbsfleet Grove Road</a:t>
            </a:r>
            <a:endParaRPr sz="2000" b="1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444646"/>
      </p:ext>
    </p:extLst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C0BC613A5B904998F0303980D3E55C" ma:contentTypeVersion="13" ma:contentTypeDescription="Create a new document." ma:contentTypeScope="" ma:versionID="bf13dfcb03563c5cf80e4084ef2b20ce">
  <xsd:schema xmlns:xsd="http://www.w3.org/2001/XMLSchema" xmlns:xs="http://www.w3.org/2001/XMLSchema" xmlns:p="http://schemas.microsoft.com/office/2006/metadata/properties" xmlns:ns2="625557e5-7f59-4b0b-bd32-2d358cc85cd5" xmlns:ns3="43a9e630-467b-4bbd-8852-3e1960a961ea" targetNamespace="http://schemas.microsoft.com/office/2006/metadata/properties" ma:root="true" ma:fieldsID="d709798e174e296914b25a06b42b60fe" ns2:_="" ns3:_="">
    <xsd:import namespace="625557e5-7f59-4b0b-bd32-2d358cc85cd5"/>
    <xsd:import namespace="43a9e630-467b-4bbd-8852-3e1960a961ea"/>
    <xsd:element name="properties">
      <xsd:complexType>
        <xsd:sequence>
          <xsd:element name="documentManagement">
            <xsd:complexType>
              <xsd:all>
                <xsd:element ref="ns2:Partnership"/>
                <xsd:element ref="ns2:Status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Topic"/>
                <xsd:element ref="ns2:Document_x0020_Type"/>
                <xsd:element ref="ns2:Document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557e5-7f59-4b0b-bd32-2d358cc85cd5" elementFormDefault="qualified">
    <xsd:import namespace="http://schemas.microsoft.com/office/2006/documentManagement/types"/>
    <xsd:import namespace="http://schemas.microsoft.com/office/infopath/2007/PartnerControls"/>
    <xsd:element name="Partnership" ma:index="8" ma:displayName="Partnership" ma:default="Team" ma:format="Dropdown" ma:internalName="Partnership">
      <xsd:simpleType>
        <xsd:restriction base="dms:Choice">
          <xsd:enumeration value="Kent Connects"/>
          <xsd:enumeration value="KEP"/>
          <xsd:enumeration value="KPSN"/>
          <xsd:enumeration value="Team"/>
        </xsd:restriction>
      </xsd:simpleType>
    </xsd:element>
    <xsd:element name="Status" ma:index="9" ma:displayName="Status" ma:default="Draft" ma:format="Dropdown" ma:internalName="Status">
      <xsd:simpleType>
        <xsd:restriction base="dms:Choice">
          <xsd:enumeration value="Draft"/>
          <xsd:enumeration value="Final"/>
          <xsd:enumeration value="Living"/>
          <xsd:enumeration value="Signed"/>
        </xsd:restriction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opic" ma:index="14" ma:displayName="Topic" ma:default="Other" ma:internalName="Topic">
      <xsd:simpleType>
        <xsd:restriction base="dms:Text">
          <xsd:maxLength value="255"/>
        </xsd:restriction>
      </xsd:simpleType>
    </xsd:element>
    <xsd:element name="Document_x0020_Type" ma:index="15" ma:displayName="Document Type" ma:default="Other" ma:format="Dropdown" ma:internalName="Document_x0020_Type">
      <xsd:simpleType>
        <xsd:restriction base="dms:Choice">
          <xsd:enumeration value="Action Log"/>
          <xsd:enumeration value="Agenda"/>
          <xsd:enumeration value="Attendance"/>
          <xsd:enumeration value="Bid"/>
          <xsd:enumeration value="Contacts"/>
          <xsd:enumeration value="Contract"/>
          <xsd:enumeration value="Email"/>
          <xsd:enumeration value="Funding"/>
          <xsd:enumeration value="Letter"/>
          <xsd:enumeration value="Map"/>
          <xsd:enumeration value="Minutes"/>
          <xsd:enumeration value="Notes"/>
          <xsd:enumeration value="Other"/>
          <xsd:enumeration value="Presentation"/>
          <xsd:enumeration value="Report"/>
          <xsd:enumeration value="Schedule"/>
          <xsd:enumeration value="Scope"/>
          <xsd:enumeration value="Spreadsheet"/>
          <xsd:enumeration value="Template"/>
          <xsd:enumeration value="Terms of Reference"/>
          <xsd:enumeration value="Zip"/>
        </xsd:restriction>
      </xsd:simpleType>
    </xsd:element>
    <xsd:element name="Document_x0020_Date" ma:index="16" nillable="true" ma:displayName="Document Date" ma:internalName="Document_x0020_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9e630-467b-4bbd-8852-3e1960a96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rtnership xmlns="625557e5-7f59-4b0b-bd32-2d358cc85cd5">KEP</Partnership>
    <Document_x0020_Type xmlns="625557e5-7f59-4b0b-bd32-2d358cc85cd5">Presentation</Document_x0020_Type>
    <Document_x0020_Date xmlns="625557e5-7f59-4b0b-bd32-2d358cc85cd5" xsi:nil="true"/>
    <Status xmlns="625557e5-7f59-4b0b-bd32-2d358cc85cd5">Draft</Status>
    <Topic xmlns="625557e5-7f59-4b0b-bd32-2d358cc85cd5">OPE</Topic>
    <SharedWithUsers xmlns="43a9e630-467b-4bbd-8852-3e1960a961ea">
      <UserInfo>
        <DisplayName>Johnson, Julie - ST INF</DisplayName>
        <AccountId>56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8264D-60EF-4D33-A7C1-85C2880A1B97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10EF9AFC-A93F-4820-9234-9B62ED561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5557e5-7f59-4b0b-bd32-2d358cc85cd5"/>
    <ds:schemaRef ds:uri="43a9e630-467b-4bbd-8852-3e1960a96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8DDEAC-844F-40BF-B8AD-2A6971D4DFAD}">
  <ds:schemaRefs>
    <ds:schemaRef ds:uri="http://schemas.microsoft.com/office/infopath/2007/PartnerControls"/>
    <ds:schemaRef ds:uri="625557e5-7f59-4b0b-bd32-2d358cc85cd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3a9e630-467b-4bbd-8852-3e1960a961e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BF577A2-4F97-4D4E-A781-33EFE39BCA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4320</TotalTime>
  <Words>245</Words>
  <Application>Microsoft Office PowerPoint</Application>
  <PresentationFormat>On-screen Show (16:9)</PresentationFormat>
  <Paragraphs>64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Nunito Sans</vt:lpstr>
      <vt:lpstr>Wingdings</vt:lpstr>
      <vt:lpstr>Ulysses template</vt:lpstr>
      <vt:lpstr>Kent Estates Partnership:  An Overview </vt:lpstr>
      <vt:lpstr>Content ….</vt:lpstr>
      <vt:lpstr>1. About KEP</vt:lpstr>
      <vt:lpstr>PowerPoint Presentation</vt:lpstr>
      <vt:lpstr>PowerPoint Presentation</vt:lpstr>
      <vt:lpstr>PowerPoint Presentation</vt:lpstr>
      <vt:lpstr>PowerPoint Presentation</vt:lpstr>
      <vt:lpstr>3.1. KEP Supported Projects: OPE Phase 4 </vt:lpstr>
      <vt:lpstr>PowerPoint Presentation</vt:lpstr>
      <vt:lpstr>PowerPoint Presentation</vt:lpstr>
      <vt:lpstr>PowerPoint Presentation</vt:lpstr>
      <vt:lpstr>3.3. KEP Supported Projects: Land Release Fund  </vt:lpstr>
      <vt:lpstr>For More Information please……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Wasdall, Kieron - ST INF</dc:creator>
  <cp:lastModifiedBy>Wasdall, Kieron - ST INF</cp:lastModifiedBy>
  <cp:revision>209</cp:revision>
  <cp:lastPrinted>2017-06-26T17:00:32Z</cp:lastPrinted>
  <dcterms:modified xsi:type="dcterms:W3CDTF">2018-05-09T12:22:11Z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0x0101007FC0BC613A5B904998F0303980D3E55C</vt:lpwstr>
  </property>
</Properties>
</file>