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1"/>
  </p:notesMasterIdLst>
  <p:sldIdLst>
    <p:sldId id="299" r:id="rId2"/>
    <p:sldId id="315" r:id="rId3"/>
    <p:sldId id="312" r:id="rId4"/>
    <p:sldId id="316" r:id="rId5"/>
    <p:sldId id="318" r:id="rId6"/>
    <p:sldId id="317" r:id="rId7"/>
    <p:sldId id="320" r:id="rId8"/>
    <p:sldId id="322" r:id="rId9"/>
    <p:sldId id="323" r:id="rId10"/>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2" autoAdjust="0"/>
    <p:restoredTop sz="94808" autoAdjust="0"/>
  </p:normalViewPr>
  <p:slideViewPr>
    <p:cSldViewPr snapToGrid="0">
      <p:cViewPr varScale="1">
        <p:scale>
          <a:sx n="72" d="100"/>
          <a:sy n="72" d="100"/>
        </p:scale>
        <p:origin x="208" y="4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0834B477-EBDC-4729-B12F-043048869B7D}" type="datetimeFigureOut">
              <a:rPr lang="en-GB" smtClean="0"/>
              <a:t>30/04/2018</a:t>
            </a:fld>
            <a:endParaRPr lang="en-GB" dirty="0"/>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42F51A81-1681-4A1D-AD19-EA1FADB35235}" type="slidenum">
              <a:rPr lang="en-GB" smtClean="0"/>
              <a:t>‹#›</a:t>
            </a:fld>
            <a:endParaRPr lang="en-GB" dirty="0"/>
          </a:p>
        </p:txBody>
      </p:sp>
    </p:spTree>
    <p:extLst>
      <p:ext uri="{BB962C8B-B14F-4D97-AF65-F5344CB8AC3E}">
        <p14:creationId xmlns:p14="http://schemas.microsoft.com/office/powerpoint/2010/main" val="374043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757193"/>
            <a:ext cx="8390860" cy="788027"/>
          </a:xfrm>
        </p:spPr>
        <p:txBody>
          <a:bodyPr anchor="b">
            <a:normAutofit/>
          </a:bodyPr>
          <a:lstStyle>
            <a:lvl1pPr algn="l">
              <a:defRPr sz="4400" b="0" i="0">
                <a:solidFill>
                  <a:schemeClr val="accent3"/>
                </a:solidFill>
                <a:latin typeface="+mj-lt"/>
              </a:defRPr>
            </a:lvl1pPr>
          </a:lstStyle>
          <a:p>
            <a:r>
              <a:rPr lang="en-US" dirty="0"/>
              <a:t>Click to edit master title style</a:t>
            </a:r>
          </a:p>
        </p:txBody>
      </p:sp>
      <p:sp>
        <p:nvSpPr>
          <p:cNvPr id="3" name="Subtitle 2"/>
          <p:cNvSpPr>
            <a:spLocks noGrp="1"/>
          </p:cNvSpPr>
          <p:nvPr>
            <p:ph type="subTitle" idx="1" hasCustomPrompt="1"/>
          </p:nvPr>
        </p:nvSpPr>
        <p:spPr>
          <a:xfrm>
            <a:off x="838200" y="3637296"/>
            <a:ext cx="8390860" cy="561728"/>
          </a:xfrm>
          <a:prstGeom prst="rect">
            <a:avLst/>
          </a:prstGeom>
        </p:spPr>
        <p:txBody>
          <a:bodyPr>
            <a:normAutofit/>
          </a:bodyPr>
          <a:lstStyle>
            <a:lvl1pPr marL="0" indent="0" algn="l">
              <a:buNone/>
              <a:defRPr sz="2400" b="0" i="0" baseline="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cxnSp>
        <p:nvCxnSpPr>
          <p:cNvPr id="15" name="Straight Connector 14"/>
          <p:cNvCxnSpPr>
            <a:cxnSpLocks/>
          </p:cNvCxnSpPr>
          <p:nvPr/>
        </p:nvCxnSpPr>
        <p:spPr>
          <a:xfrm>
            <a:off x="838200" y="2384168"/>
            <a:ext cx="1433966"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50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E8F0C2B-21B0-46B9-80A1-9F88378FCF69}" type="slidenum">
              <a:rPr lang="en-GB" smtClean="0"/>
              <a:t>‹#›</a:t>
            </a:fld>
            <a:endParaRPr lang="en-GB" dirty="0"/>
          </a:p>
        </p:txBody>
      </p:sp>
    </p:spTree>
    <p:extLst>
      <p:ext uri="{BB962C8B-B14F-4D97-AF65-F5344CB8AC3E}">
        <p14:creationId xmlns:p14="http://schemas.microsoft.com/office/powerpoint/2010/main" val="866855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p:nvSpPr>
        <p:spPr>
          <a:xfrm>
            <a:off x="0" y="1985209"/>
            <a:ext cx="12192001" cy="3633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accent1"/>
              </a:solidFill>
            </a:endParaRPr>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E8F0C2B-21B0-46B9-80A1-9F88378FCF69}" type="slidenum">
              <a:rPr lang="en-GB" smtClean="0"/>
              <a:t>‹#›</a:t>
            </a:fld>
            <a:endParaRPr lang="en-GB" dirty="0"/>
          </a:p>
        </p:txBody>
      </p:sp>
      <p:sp>
        <p:nvSpPr>
          <p:cNvPr id="8"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6"/>
          <p:cNvSpPr>
            <a:spLocks noGrp="1"/>
          </p:cNvSpPr>
          <p:nvPr>
            <p:ph type="body" sz="quarter" idx="14" hasCustomPrompt="1"/>
          </p:nvPr>
        </p:nvSpPr>
        <p:spPr>
          <a:xfrm>
            <a:off x="838200" y="2322178"/>
            <a:ext cx="5437188" cy="654385"/>
          </a:xfrm>
          <a:prstGeom prst="rect">
            <a:avLst/>
          </a:prstGeom>
        </p:spPr>
        <p:txBody>
          <a:bodyPr>
            <a:normAutofit/>
          </a:bodyPr>
          <a:lstStyle>
            <a:lvl1pPr>
              <a:defRPr sz="3600" baseline="0">
                <a:solidFill>
                  <a:schemeClr val="tx1"/>
                </a:solidFill>
                <a:latin typeface="Museo 300" panose="02000000000000000000" pitchFamily="50" charset="0"/>
              </a:defRPr>
            </a:lvl1pPr>
          </a:lstStyle>
          <a:p>
            <a:pPr lvl="0"/>
            <a:r>
              <a:rPr lang="en-US" dirty="0"/>
              <a:t>Lorem Ipsum</a:t>
            </a:r>
            <a:endParaRPr lang="en-GB" dirty="0"/>
          </a:p>
        </p:txBody>
      </p:sp>
      <p:sp>
        <p:nvSpPr>
          <p:cNvPr id="10" name="Text Placeholder 10"/>
          <p:cNvSpPr>
            <a:spLocks noGrp="1"/>
          </p:cNvSpPr>
          <p:nvPr>
            <p:ph type="body" sz="quarter" idx="15" hasCustomPrompt="1"/>
          </p:nvPr>
        </p:nvSpPr>
        <p:spPr>
          <a:xfrm>
            <a:off x="838200" y="3175462"/>
            <a:ext cx="5437188" cy="2111433"/>
          </a:xfrm>
          <a:prstGeom prst="rect">
            <a:avLst/>
          </a:prstGeom>
        </p:spPr>
        <p:txBody>
          <a:bodyPr>
            <a:normAutofit/>
          </a:bodyPr>
          <a:lstStyle>
            <a:lvl1pPr>
              <a:lnSpc>
                <a:spcPct val="100000"/>
              </a:lnSpc>
              <a:spcBef>
                <a:spcPts val="300"/>
              </a:spcBef>
              <a:defRPr sz="14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endParaRPr lang="en-GB" dirty="0"/>
          </a:p>
        </p:txBody>
      </p:sp>
    </p:spTree>
    <p:extLst>
      <p:ext uri="{BB962C8B-B14F-4D97-AF65-F5344CB8AC3E}">
        <p14:creationId xmlns:p14="http://schemas.microsoft.com/office/powerpoint/2010/main" val="2125767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sp>
        <p:nvSpPr>
          <p:cNvPr id="4" name="Text Placeholder 3"/>
          <p:cNvSpPr>
            <a:spLocks noGrp="1"/>
          </p:cNvSpPr>
          <p:nvPr>
            <p:ph type="body" sz="quarter" idx="13" hasCustomPrompt="1"/>
          </p:nvPr>
        </p:nvSpPr>
        <p:spPr>
          <a:xfrm>
            <a:off x="838200" y="2273599"/>
            <a:ext cx="7773988" cy="520700"/>
          </a:xfrm>
          <a:prstGeom prst="rect">
            <a:avLst/>
          </a:prstGeom>
        </p:spPr>
        <p:txBody>
          <a:bodyPr/>
          <a:lstStyle>
            <a:lvl1pPr>
              <a:defRPr sz="4400" baseline="0">
                <a:latin typeface="Museo 300" panose="02000000000000000000" pitchFamily="50" charset="0"/>
              </a:defRPr>
            </a:lvl1pPr>
          </a:lstStyle>
          <a:p>
            <a:r>
              <a:rPr lang="en-GB" sz="2400" b="0" i="0" dirty="0">
                <a:solidFill>
                  <a:schemeClr val="accent2"/>
                </a:solidFill>
                <a:latin typeface="+mj-lt"/>
              </a:rPr>
              <a:t>Lorem ipsum </a:t>
            </a:r>
            <a:r>
              <a:rPr lang="en-GB" sz="2400" b="0" i="0" dirty="0" err="1">
                <a:solidFill>
                  <a:schemeClr val="accent2"/>
                </a:solidFill>
                <a:latin typeface="+mj-lt"/>
              </a:rPr>
              <a:t>dolor</a:t>
            </a:r>
            <a:r>
              <a:rPr lang="en-GB" sz="2400" b="0" i="0" dirty="0">
                <a:solidFill>
                  <a:schemeClr val="accent2"/>
                </a:solidFill>
                <a:latin typeface="+mj-lt"/>
              </a:rPr>
              <a:t> sit </a:t>
            </a:r>
            <a:r>
              <a:rPr lang="en-GB" sz="2400" b="0" i="0" dirty="0" err="1">
                <a:solidFill>
                  <a:schemeClr val="accent2"/>
                </a:solidFill>
                <a:latin typeface="+mj-lt"/>
              </a:rPr>
              <a:t>amet</a:t>
            </a:r>
            <a:endParaRPr lang="en-GB" sz="2400" b="0" i="0" dirty="0">
              <a:solidFill>
                <a:schemeClr val="accent2"/>
              </a:solidFill>
              <a:latin typeface="+mj-lt"/>
            </a:endParaRPr>
          </a:p>
        </p:txBody>
      </p:sp>
      <p:sp>
        <p:nvSpPr>
          <p:cNvPr id="11" name="Text Placeholder 10"/>
          <p:cNvSpPr>
            <a:spLocks noGrp="1"/>
          </p:cNvSpPr>
          <p:nvPr>
            <p:ph type="body" sz="quarter" idx="14" hasCustomPrompt="1"/>
          </p:nvPr>
        </p:nvSpPr>
        <p:spPr>
          <a:xfrm>
            <a:off x="838200" y="2992438"/>
            <a:ext cx="7773988" cy="2684462"/>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27610734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a:xfrm>
            <a:off x="838200" y="6341878"/>
            <a:ext cx="5221778" cy="365125"/>
          </a:xfrm>
        </p:spPr>
        <p:txBody>
          <a:bodyPr/>
          <a:lstStyle/>
          <a:p>
            <a:endParaRPr lang="en-GB" dirty="0"/>
          </a:p>
        </p:txBody>
      </p:sp>
      <p:sp>
        <p:nvSpPr>
          <p:cNvPr id="7" name="Picture Placeholder 2"/>
          <p:cNvSpPr>
            <a:spLocks noGrp="1" noChangeAspect="1"/>
          </p:cNvSpPr>
          <p:nvPr>
            <p:ph type="pic" idx="1"/>
          </p:nvPr>
        </p:nvSpPr>
        <p:spPr>
          <a:xfrm>
            <a:off x="6241313" y="1903228"/>
            <a:ext cx="5950688" cy="495477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quarter" idx="13" hasCustomPrompt="1"/>
          </p:nvPr>
        </p:nvSpPr>
        <p:spPr>
          <a:xfrm>
            <a:off x="838200" y="1903228"/>
            <a:ext cx="5221778" cy="520700"/>
          </a:xfrm>
          <a:prstGeom prst="rect">
            <a:avLst/>
          </a:prstGeom>
        </p:spPr>
        <p:txBody>
          <a:bodyPr/>
          <a:lstStyle>
            <a:lvl1pPr>
              <a:defRPr sz="4400" baseline="0">
                <a:latin typeface="Museo 300" panose="02000000000000000000" pitchFamily="50" charset="0"/>
              </a:defRPr>
            </a:lvl1pPr>
          </a:lstStyle>
          <a:p>
            <a:r>
              <a:rPr lang="en-GB" sz="2400" b="0" i="0" dirty="0">
                <a:solidFill>
                  <a:schemeClr val="accent2"/>
                </a:solidFill>
                <a:latin typeface="+mj-lt"/>
              </a:rPr>
              <a:t>Lorem ipsum </a:t>
            </a:r>
            <a:r>
              <a:rPr lang="en-GB" sz="2400" b="0" i="0" dirty="0" err="1">
                <a:solidFill>
                  <a:schemeClr val="accent2"/>
                </a:solidFill>
                <a:latin typeface="+mj-lt"/>
              </a:rPr>
              <a:t>dolor</a:t>
            </a:r>
            <a:r>
              <a:rPr lang="en-GB" sz="2400" b="0" i="0" dirty="0">
                <a:solidFill>
                  <a:schemeClr val="accent2"/>
                </a:solidFill>
                <a:latin typeface="+mj-lt"/>
              </a:rPr>
              <a:t> sit </a:t>
            </a:r>
            <a:r>
              <a:rPr lang="en-GB" sz="2400" b="0" i="0" dirty="0" err="1">
                <a:solidFill>
                  <a:schemeClr val="accent2"/>
                </a:solidFill>
                <a:latin typeface="+mj-lt"/>
              </a:rPr>
              <a:t>amet</a:t>
            </a:r>
            <a:endParaRPr lang="en-GB" sz="2400" b="0" i="0" dirty="0">
              <a:solidFill>
                <a:schemeClr val="accent2"/>
              </a:solidFill>
              <a:latin typeface="+mj-lt"/>
            </a:endParaRPr>
          </a:p>
        </p:txBody>
      </p:sp>
      <p:sp>
        <p:nvSpPr>
          <p:cNvPr id="10" name="Text Placeholder 10"/>
          <p:cNvSpPr>
            <a:spLocks noGrp="1"/>
          </p:cNvSpPr>
          <p:nvPr>
            <p:ph type="body" sz="quarter" idx="14" hasCustomPrompt="1"/>
          </p:nvPr>
        </p:nvSpPr>
        <p:spPr>
          <a:xfrm>
            <a:off x="838200" y="2622066"/>
            <a:ext cx="5221778" cy="3454537"/>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678209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dirty="0"/>
          </a:p>
        </p:txBody>
      </p:sp>
      <p:cxnSp>
        <p:nvCxnSpPr>
          <p:cNvPr id="8" name="Straight Connector 7"/>
          <p:cNvCxnSpPr/>
          <p:nvPr/>
        </p:nvCxnSpPr>
        <p:spPr>
          <a:xfrm>
            <a:off x="906627"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17462"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6627"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7462"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821574"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9" name="Text Placeholder 8"/>
          <p:cNvSpPr>
            <a:spLocks noGrp="1"/>
          </p:cNvSpPr>
          <p:nvPr>
            <p:ph type="body" sz="quarter" idx="13" hasCustomPrompt="1"/>
          </p:nvPr>
        </p:nvSpPr>
        <p:spPr>
          <a:xfrm>
            <a:off x="821574"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3" name="Text Placeholder 3"/>
          <p:cNvSpPr>
            <a:spLocks noGrp="1"/>
          </p:cNvSpPr>
          <p:nvPr>
            <p:ph type="body" sz="quarter" idx="14" hasCustomPrompt="1"/>
          </p:nvPr>
        </p:nvSpPr>
        <p:spPr>
          <a:xfrm>
            <a:off x="4706389"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8"/>
          <p:cNvSpPr>
            <a:spLocks noGrp="1"/>
          </p:cNvSpPr>
          <p:nvPr>
            <p:ph type="body" sz="quarter" idx="15" hasCustomPrompt="1"/>
          </p:nvPr>
        </p:nvSpPr>
        <p:spPr>
          <a:xfrm>
            <a:off x="4706389"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5" name="Text Placeholder 3"/>
          <p:cNvSpPr>
            <a:spLocks noGrp="1"/>
          </p:cNvSpPr>
          <p:nvPr>
            <p:ph type="body" sz="quarter" idx="16" hasCustomPrompt="1"/>
          </p:nvPr>
        </p:nvSpPr>
        <p:spPr>
          <a:xfrm>
            <a:off x="4706389"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8"/>
          <p:cNvSpPr>
            <a:spLocks noGrp="1"/>
          </p:cNvSpPr>
          <p:nvPr>
            <p:ph type="body" sz="quarter" idx="17" hasCustomPrompt="1"/>
          </p:nvPr>
        </p:nvSpPr>
        <p:spPr>
          <a:xfrm>
            <a:off x="4706389"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7" name="Text Placeholder 3"/>
          <p:cNvSpPr>
            <a:spLocks noGrp="1"/>
          </p:cNvSpPr>
          <p:nvPr>
            <p:ph type="body" sz="quarter" idx="18" hasCustomPrompt="1"/>
          </p:nvPr>
        </p:nvSpPr>
        <p:spPr>
          <a:xfrm>
            <a:off x="838200"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8" name="Text Placeholder 8"/>
          <p:cNvSpPr>
            <a:spLocks noGrp="1"/>
          </p:cNvSpPr>
          <p:nvPr>
            <p:ph type="body" sz="quarter" idx="19" hasCustomPrompt="1"/>
          </p:nvPr>
        </p:nvSpPr>
        <p:spPr>
          <a:xfrm>
            <a:off x="838200"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Tree>
    <p:extLst>
      <p:ext uri="{BB962C8B-B14F-4D97-AF65-F5344CB8AC3E}">
        <p14:creationId xmlns:p14="http://schemas.microsoft.com/office/powerpoint/2010/main" val="3292656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a:xfrm>
            <a:off x="838200" y="6341879"/>
            <a:ext cx="5062869" cy="249860"/>
          </a:xfrm>
        </p:spPr>
        <p:txBody>
          <a:bodyPr/>
          <a:lstStyle/>
          <a:p>
            <a:endParaRPr lang="en-GB" dirty="0"/>
          </a:p>
        </p:txBody>
      </p:sp>
      <p:sp>
        <p:nvSpPr>
          <p:cNvPr id="7" name="Slide Number Placeholder 6"/>
          <p:cNvSpPr>
            <a:spLocks noGrp="1"/>
          </p:cNvSpPr>
          <p:nvPr>
            <p:ph type="sldNum" sz="quarter" idx="12"/>
          </p:nvPr>
        </p:nvSpPr>
        <p:spPr>
          <a:xfrm>
            <a:off x="6091597" y="6343799"/>
            <a:ext cx="2743200" cy="249860"/>
          </a:xfrm>
        </p:spPr>
        <p:txBody>
          <a:bodyPr/>
          <a:lstStyle/>
          <a:p>
            <a:fld id="{1E8F0C2B-21B0-46B9-80A1-9F88378FCF69}" type="slidenum">
              <a:rPr lang="en-GB" smtClean="0"/>
              <a:t>‹#›</a:t>
            </a:fld>
            <a:endParaRPr lang="en-GB" dirty="0"/>
          </a:p>
        </p:txBody>
      </p:sp>
      <p:sp>
        <p:nvSpPr>
          <p:cNvPr id="8" name="Text Placeholder 3"/>
          <p:cNvSpPr>
            <a:spLocks noGrp="1"/>
          </p:cNvSpPr>
          <p:nvPr>
            <p:ph type="body" sz="half" idx="13" hasCustomPrompt="1"/>
          </p:nvPr>
        </p:nvSpPr>
        <p:spPr>
          <a:xfrm>
            <a:off x="838200"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a:t>Click to edit Master title style</a:t>
            </a:r>
            <a:endParaRPr lang="en-US" dirty="0"/>
          </a:p>
        </p:txBody>
      </p:sp>
      <p:sp>
        <p:nvSpPr>
          <p:cNvPr id="14" name="Picture Placeholder 2"/>
          <p:cNvSpPr>
            <a:spLocks noGrp="1" noChangeAspect="1"/>
          </p:cNvSpPr>
          <p:nvPr>
            <p:ph type="pic" idx="14"/>
          </p:nvPr>
        </p:nvSpPr>
        <p:spPr>
          <a:xfrm>
            <a:off x="5353872"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Text Placeholder 3"/>
          <p:cNvSpPr>
            <a:spLocks noGrp="1"/>
          </p:cNvSpPr>
          <p:nvPr>
            <p:ph type="body" sz="half" idx="15" hasCustomPrompt="1"/>
          </p:nvPr>
        </p:nvSpPr>
        <p:spPr>
          <a:xfrm>
            <a:off x="5353872"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17" name="Picture Placeholder 2"/>
          <p:cNvSpPr>
            <a:spLocks noGrp="1" noChangeAspect="1"/>
          </p:cNvSpPr>
          <p:nvPr>
            <p:ph type="pic" idx="16"/>
          </p:nvPr>
        </p:nvSpPr>
        <p:spPr>
          <a:xfrm>
            <a:off x="838200"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Text Placeholder 3"/>
          <p:cNvSpPr>
            <a:spLocks noGrp="1"/>
          </p:cNvSpPr>
          <p:nvPr>
            <p:ph type="body" sz="half" idx="17" hasCustomPrompt="1"/>
          </p:nvPr>
        </p:nvSpPr>
        <p:spPr>
          <a:xfrm>
            <a:off x="838200"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0" name="Picture Placeholder 2"/>
          <p:cNvSpPr>
            <a:spLocks noGrp="1" noChangeAspect="1"/>
          </p:cNvSpPr>
          <p:nvPr>
            <p:ph type="pic" idx="18"/>
          </p:nvPr>
        </p:nvSpPr>
        <p:spPr>
          <a:xfrm>
            <a:off x="5353872"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1" name="Text Placeholder 3"/>
          <p:cNvSpPr>
            <a:spLocks noGrp="1"/>
          </p:cNvSpPr>
          <p:nvPr>
            <p:ph type="body" sz="half" idx="19" hasCustomPrompt="1"/>
          </p:nvPr>
        </p:nvSpPr>
        <p:spPr>
          <a:xfrm>
            <a:off x="5353872"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3" name="Text Placeholder 3"/>
          <p:cNvSpPr>
            <a:spLocks noGrp="1"/>
          </p:cNvSpPr>
          <p:nvPr>
            <p:ph type="body" sz="quarter" idx="20" hasCustomPrompt="1"/>
          </p:nvPr>
        </p:nvSpPr>
        <p:spPr>
          <a:xfrm>
            <a:off x="2846280"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3"/>
          <p:cNvSpPr>
            <a:spLocks noGrp="1"/>
          </p:cNvSpPr>
          <p:nvPr>
            <p:ph type="body" sz="quarter" idx="21" hasCustomPrompt="1"/>
          </p:nvPr>
        </p:nvSpPr>
        <p:spPr>
          <a:xfrm>
            <a:off x="2846280" y="4138924"/>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5" name="Text Placeholder 3"/>
          <p:cNvSpPr>
            <a:spLocks noGrp="1"/>
          </p:cNvSpPr>
          <p:nvPr>
            <p:ph type="body" sz="quarter" idx="22" hasCustomPrompt="1"/>
          </p:nvPr>
        </p:nvSpPr>
        <p:spPr>
          <a:xfrm>
            <a:off x="7361952"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3"/>
          <p:cNvSpPr>
            <a:spLocks noGrp="1"/>
          </p:cNvSpPr>
          <p:nvPr>
            <p:ph type="body" sz="quarter" idx="23" hasCustomPrompt="1"/>
          </p:nvPr>
        </p:nvSpPr>
        <p:spPr>
          <a:xfrm>
            <a:off x="7361951" y="4102881"/>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Tree>
    <p:extLst>
      <p:ext uri="{BB962C8B-B14F-4D97-AF65-F5344CB8AC3E}">
        <p14:creationId xmlns:p14="http://schemas.microsoft.com/office/powerpoint/2010/main" val="1113310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E8F0C2B-21B0-46B9-80A1-9F88378FCF69}" type="slidenum">
              <a:rPr lang="en-GB" smtClean="0"/>
              <a:t>‹#›</a:t>
            </a:fld>
            <a:endParaRPr lang="en-GB" dirty="0"/>
          </a:p>
        </p:txBody>
      </p:sp>
      <p:sp>
        <p:nvSpPr>
          <p:cNvPr id="8" name="Text Placeholder 3"/>
          <p:cNvSpPr>
            <a:spLocks noGrp="1"/>
          </p:cNvSpPr>
          <p:nvPr>
            <p:ph type="body" sz="half" idx="13" hasCustomPrompt="1"/>
          </p:nvPr>
        </p:nvSpPr>
        <p:spPr>
          <a:xfrm>
            <a:off x="838200"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a:t>Click to edit Master title style</a:t>
            </a:r>
            <a:endParaRPr lang="en-US" dirty="0"/>
          </a:p>
        </p:txBody>
      </p:sp>
      <p:sp>
        <p:nvSpPr>
          <p:cNvPr id="24" name="Picture Placeholder 2"/>
          <p:cNvSpPr>
            <a:spLocks noGrp="1" noChangeAspect="1"/>
          </p:cNvSpPr>
          <p:nvPr>
            <p:ph type="pic" idx="14"/>
          </p:nvPr>
        </p:nvSpPr>
        <p:spPr>
          <a:xfrm>
            <a:off x="3670005"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Text Placeholder 3"/>
          <p:cNvSpPr>
            <a:spLocks noGrp="1"/>
          </p:cNvSpPr>
          <p:nvPr>
            <p:ph type="body" sz="half" idx="15" hasCustomPrompt="1"/>
          </p:nvPr>
        </p:nvSpPr>
        <p:spPr>
          <a:xfrm>
            <a:off x="3670005"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6" name="Picture Placeholder 2"/>
          <p:cNvSpPr>
            <a:spLocks noGrp="1" noChangeAspect="1"/>
          </p:cNvSpPr>
          <p:nvPr>
            <p:ph type="pic" idx="16"/>
          </p:nvPr>
        </p:nvSpPr>
        <p:spPr>
          <a:xfrm>
            <a:off x="6501810" y="2466754"/>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7" name="Text Placeholder 3"/>
          <p:cNvSpPr>
            <a:spLocks noGrp="1"/>
          </p:cNvSpPr>
          <p:nvPr>
            <p:ph type="body" sz="half" idx="17" hasCustomPrompt="1"/>
          </p:nvPr>
        </p:nvSpPr>
        <p:spPr>
          <a:xfrm>
            <a:off x="6501810" y="4876361"/>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Tree>
    <p:extLst>
      <p:ext uri="{BB962C8B-B14F-4D97-AF65-F5344CB8AC3E}">
        <p14:creationId xmlns:p14="http://schemas.microsoft.com/office/powerpoint/2010/main" val="696217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38200" y="6341878"/>
            <a:ext cx="5062869" cy="365125"/>
          </a:xfrm>
          <a:prstGeom prst="rect">
            <a:avLst/>
          </a:prstGeom>
        </p:spPr>
        <p:txBody>
          <a:bodyPr vert="horz" lIns="91440" tIns="45720" rIns="91440" bIns="45720" rtlCol="0" anchor="ctr"/>
          <a:lstStyle>
            <a:lvl1pPr algn="l">
              <a:defRPr sz="1200" b="0" i="0" baseline="0">
                <a:solidFill>
                  <a:schemeClr val="accent4"/>
                </a:solidFill>
                <a:latin typeface="Open Sans" panose="020B0606030504020204" pitchFamily="34" charset="0"/>
              </a:defRPr>
            </a:lvl1pPr>
          </a:lstStyle>
          <a:p>
            <a:r>
              <a:rPr lang="en-GB" dirty="0"/>
              <a:t>South East Local Enterprise Partnership</a:t>
            </a:r>
          </a:p>
        </p:txBody>
      </p:sp>
      <p:sp>
        <p:nvSpPr>
          <p:cNvPr id="6" name="Slide Number Placeholder 5"/>
          <p:cNvSpPr>
            <a:spLocks noGrp="1"/>
          </p:cNvSpPr>
          <p:nvPr>
            <p:ph type="sldNum" sz="quarter" idx="4"/>
          </p:nvPr>
        </p:nvSpPr>
        <p:spPr>
          <a:xfrm>
            <a:off x="6091597" y="6343798"/>
            <a:ext cx="2743200" cy="365125"/>
          </a:xfrm>
          <a:prstGeom prst="rect">
            <a:avLst/>
          </a:prstGeom>
        </p:spPr>
        <p:txBody>
          <a:bodyPr vert="horz" lIns="91440" tIns="45720" rIns="91440" bIns="45720" rtlCol="0" anchor="ctr"/>
          <a:lstStyle>
            <a:lvl1pPr algn="r">
              <a:defRPr sz="1200" baseline="0">
                <a:solidFill>
                  <a:schemeClr val="accent5"/>
                </a:solidFill>
                <a:latin typeface="Open Sans" panose="020B0606030504020204" pitchFamily="34" charset="0"/>
              </a:defRPr>
            </a:lvl1pPr>
          </a:lstStyle>
          <a:p>
            <a:fld id="{1E8F0C2B-21B0-46B9-80A1-9F88378FCF69}" type="slidenum">
              <a:rPr lang="en-GB" smtClean="0"/>
              <a:pPr/>
              <a:t>‹#›</a:t>
            </a:fld>
            <a:endParaRPr lang="en-GB" dirty="0"/>
          </a:p>
        </p:txBody>
      </p:sp>
      <p:sp>
        <p:nvSpPr>
          <p:cNvPr id="2"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4797" y="3084286"/>
            <a:ext cx="5846076" cy="5431547"/>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34" y="107348"/>
            <a:ext cx="3379614" cy="1498179"/>
          </a:xfrm>
          <a:prstGeom prst="rect">
            <a:avLst/>
          </a:prstGeom>
        </p:spPr>
      </p:pic>
    </p:spTree>
    <p:extLst>
      <p:ext uri="{BB962C8B-B14F-4D97-AF65-F5344CB8AC3E}">
        <p14:creationId xmlns:p14="http://schemas.microsoft.com/office/powerpoint/2010/main" val="2118021919"/>
      </p:ext>
    </p:extLst>
  </p:cSld>
  <p:clrMap bg1="dk1" tx1="lt1" bg2="dk2" tx2="lt2" accent1="accent1" accent2="accent2" accent3="accent3" accent4="accent4" accent5="accent5" accent6="accent6" hlink="hlink" folHlink="folHlink"/>
  <p:sldLayoutIdLst>
    <p:sldLayoutId id="2147483950" r:id="rId1"/>
    <p:sldLayoutId id="2147483956" r:id="rId2"/>
    <p:sldLayoutId id="2147483931" r:id="rId3"/>
    <p:sldLayoutId id="2147483951" r:id="rId4"/>
    <p:sldLayoutId id="2147483952" r:id="rId5"/>
    <p:sldLayoutId id="2147483953" r:id="rId6"/>
    <p:sldLayoutId id="2147483954" r:id="rId7"/>
    <p:sldLayoutId id="2147483955" r:id="rId8"/>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93767" y="1774103"/>
            <a:ext cx="10504676" cy="1727086"/>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US" b="1" dirty="0"/>
              <a:t>Housing &amp; Development?</a:t>
            </a:r>
          </a:p>
          <a:p>
            <a:pPr algn="l"/>
            <a:endParaRPr lang="en-US" sz="2000" b="1" dirty="0"/>
          </a:p>
          <a:p>
            <a:pPr algn="l"/>
            <a:r>
              <a:rPr lang="en-US" sz="2000" b="1" dirty="0"/>
              <a:t>Brian Horton - Strategic Housing Advisor</a:t>
            </a:r>
            <a:r>
              <a:rPr lang="en-US" b="1"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767" y="3431086"/>
            <a:ext cx="5765800" cy="2603500"/>
          </a:xfrm>
          <a:prstGeom prst="rect">
            <a:avLst/>
          </a:prstGeom>
        </p:spPr>
      </p:pic>
      <p:sp>
        <p:nvSpPr>
          <p:cNvPr id="2" name="Rectangle 1">
            <a:extLst>
              <a:ext uri="{FF2B5EF4-FFF2-40B4-BE49-F238E27FC236}">
                <a16:creationId xmlns:a16="http://schemas.microsoft.com/office/drawing/2014/main" id="{FFB1484A-03FA-924D-AD32-70724CE5AFFB}"/>
              </a:ext>
            </a:extLst>
          </p:cNvPr>
          <p:cNvSpPr/>
          <p:nvPr/>
        </p:nvSpPr>
        <p:spPr>
          <a:xfrm>
            <a:off x="1009684" y="6260802"/>
            <a:ext cx="4442242" cy="523220"/>
          </a:xfrm>
          <a:prstGeom prst="rect">
            <a:avLst/>
          </a:prstGeom>
        </p:spPr>
        <p:txBody>
          <a:bodyPr wrap="none">
            <a:spAutoFit/>
          </a:bodyPr>
          <a:lstStyle/>
          <a:p>
            <a:r>
              <a:rPr lang="en-GB" sz="2800" b="1" dirty="0">
                <a:solidFill>
                  <a:srgbClr val="222222"/>
                </a:solidFill>
                <a:latin typeface="arial" panose="020B0604020202020204" pitchFamily="34" charset="0"/>
              </a:rPr>
              <a:t>Meeting KHG – May 2018</a:t>
            </a:r>
            <a:endParaRPr lang="en-US" sz="2800" b="1" dirty="0"/>
          </a:p>
        </p:txBody>
      </p:sp>
      <p:sp>
        <p:nvSpPr>
          <p:cNvPr id="4" name="Rectangle 2">
            <a:extLst>
              <a:ext uri="{FF2B5EF4-FFF2-40B4-BE49-F238E27FC236}">
                <a16:creationId xmlns:a16="http://schemas.microsoft.com/office/drawing/2014/main" id="{AEE98228-10D0-DB40-8CC5-265D0119BDC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35FB4CF2-2FEE-004B-9EA0-2AC483093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8443" y="351406"/>
            <a:ext cx="525463" cy="800100"/>
          </a:xfrm>
          <a:prstGeom prst="rect">
            <a:avLst/>
          </a:prstGeom>
          <a:noFill/>
          <a:extLst>
            <a:ext uri="{909E8E84-426E-40DD-AFC4-6F175D3DCCD1}">
              <a14:hiddenFill xmlns:a14="http://schemas.microsoft.com/office/drawing/2010/main">
                <a:solidFill>
                  <a:srgbClr val="00CC99"/>
                </a:solidFill>
              </a14:hiddenFill>
            </a:ext>
          </a:extLst>
        </p:spPr>
      </p:pic>
      <p:sp>
        <p:nvSpPr>
          <p:cNvPr id="7" name="Rectangle 3">
            <a:extLst>
              <a:ext uri="{FF2B5EF4-FFF2-40B4-BE49-F238E27FC236}">
                <a16:creationId xmlns:a16="http://schemas.microsoft.com/office/drawing/2014/main" id="{F8CE215E-AD29-5248-87AF-15330011EDA5}"/>
              </a:ext>
            </a:extLst>
          </p:cNvPr>
          <p:cNvSpPr>
            <a:spLocks noChangeArrowheads="1"/>
          </p:cNvSpPr>
          <p:nvPr/>
        </p:nvSpPr>
        <p:spPr bwMode="auto">
          <a:xfrm>
            <a:off x="9978317" y="1151506"/>
            <a:ext cx="2213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80"/>
                </a:solidFill>
                <a:effectLst/>
                <a:latin typeface="Tahoma" panose="020B0604030504040204" pitchFamily="34" charset="0"/>
                <a:ea typeface="Batang" panose="02030600000101010101" pitchFamily="18" charset="-127"/>
              </a:rPr>
              <a:t>Kent Housing Group</a:t>
            </a:r>
            <a:endParaRPr kumimoji="0" lang="en-US" altLang="en-US" sz="10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8080"/>
                </a:solidFill>
                <a:effectLst/>
                <a:latin typeface="Tahoma" panose="020B0604030504040204" pitchFamily="34" charset="0"/>
                <a:ea typeface="Batang" panose="02030600000101010101" pitchFamily="18" charset="-127"/>
              </a:rPr>
              <a:t>‘The Voice of Housing in Kent’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97670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0697" y="1770884"/>
            <a:ext cx="3145166" cy="4500124"/>
          </a:xfrm>
          <a:prstGeom prst="rect">
            <a:avLst/>
          </a:prstGeom>
        </p:spPr>
      </p:pic>
      <p:sp>
        <p:nvSpPr>
          <p:cNvPr id="6" name="Rectangle 5"/>
          <p:cNvSpPr/>
          <p:nvPr/>
        </p:nvSpPr>
        <p:spPr>
          <a:xfrm>
            <a:off x="3677832" y="2706304"/>
            <a:ext cx="7442114" cy="646331"/>
          </a:xfrm>
          <a:prstGeom prst="rect">
            <a:avLst/>
          </a:prstGeom>
        </p:spPr>
        <p:txBody>
          <a:bodyPr wrap="square">
            <a:spAutoFit/>
          </a:bodyPr>
          <a:lstStyle/>
          <a:p>
            <a:r>
              <a:rPr lang="en-US" dirty="0">
                <a:solidFill>
                  <a:srgbClr val="002060"/>
                </a:solidFill>
              </a:rPr>
              <a:t>In July 2014, SE LEP published its wider Growth Deal ambitions in a joint publication with localist think tank Localis launched by Lord Heseltine.</a:t>
            </a:r>
          </a:p>
        </p:txBody>
      </p:sp>
      <p:pic>
        <p:nvPicPr>
          <p:cNvPr id="7" name="Picture 6" descr="Screen Shot 2015-04-13 at 11.5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832" y="3590525"/>
            <a:ext cx="4272803" cy="2756647"/>
          </a:xfrm>
          <a:prstGeom prst="rect">
            <a:avLst/>
          </a:prstGeom>
        </p:spPr>
      </p:pic>
      <p:sp>
        <p:nvSpPr>
          <p:cNvPr id="9" name="Title 1"/>
          <p:cNvSpPr txBox="1">
            <a:spLocks/>
          </p:cNvSpPr>
          <p:nvPr/>
        </p:nvSpPr>
        <p:spPr>
          <a:xfrm>
            <a:off x="3677832" y="258124"/>
            <a:ext cx="8101084" cy="2210290"/>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US" b="1" dirty="0"/>
              <a:t>Building the Future</a:t>
            </a:r>
          </a:p>
          <a:p>
            <a:pPr algn="l"/>
            <a:r>
              <a:rPr lang="en-US" b="1" dirty="0"/>
              <a:t>Accelerating Housing Delivery in the South East</a:t>
            </a:r>
            <a:endParaRPr lang="en-US" dirty="0"/>
          </a:p>
        </p:txBody>
      </p:sp>
    </p:spTree>
    <p:extLst>
      <p:ext uri="{BB962C8B-B14F-4D97-AF65-F5344CB8AC3E}">
        <p14:creationId xmlns:p14="http://schemas.microsoft.com/office/powerpoint/2010/main" val="13156562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04635"/>
            <a:ext cx="5799221" cy="5278548"/>
          </a:xfrm>
          <a:prstGeom prst="rect">
            <a:avLst/>
          </a:prstGeom>
        </p:spPr>
      </p:pic>
      <p:sp>
        <p:nvSpPr>
          <p:cNvPr id="7" name="TextBox 6"/>
          <p:cNvSpPr txBox="1"/>
          <p:nvPr/>
        </p:nvSpPr>
        <p:spPr>
          <a:xfrm>
            <a:off x="5799220" y="1456031"/>
            <a:ext cx="4904266" cy="3447098"/>
          </a:xfrm>
          <a:prstGeom prst="rect">
            <a:avLst/>
          </a:prstGeom>
          <a:noFill/>
        </p:spPr>
        <p:txBody>
          <a:bodyPr wrap="square" rtlCol="0">
            <a:spAutoFit/>
          </a:bodyPr>
          <a:lstStyle/>
          <a:p>
            <a:pPr marL="285750" indent="-285750">
              <a:buFont typeface="Arial" charset="0"/>
              <a:buChar char="•"/>
            </a:pPr>
            <a:endParaRPr lang="en-GB" dirty="0">
              <a:solidFill>
                <a:srgbClr val="002060"/>
              </a:solidFill>
            </a:endParaRPr>
          </a:p>
          <a:p>
            <a:pPr marL="285750" indent="-285750">
              <a:buFont typeface="Arial" charset="0"/>
              <a:buChar char="•"/>
            </a:pPr>
            <a:r>
              <a:rPr lang="en-GB" sz="2000" dirty="0">
                <a:solidFill>
                  <a:srgbClr val="002060"/>
                </a:solidFill>
              </a:rPr>
              <a:t>The SELEP area has seen </a:t>
            </a:r>
            <a:r>
              <a:rPr lang="en-GB" sz="2000" b="1" dirty="0">
                <a:solidFill>
                  <a:srgbClr val="002060"/>
                </a:solidFill>
              </a:rPr>
              <a:t>Housing Completions</a:t>
            </a:r>
            <a:r>
              <a:rPr lang="en-GB" sz="2000" dirty="0">
                <a:solidFill>
                  <a:srgbClr val="002060"/>
                </a:solidFill>
              </a:rPr>
              <a:t> rise from </a:t>
            </a:r>
            <a:r>
              <a:rPr lang="en-GB" sz="2000" b="1" dirty="0">
                <a:solidFill>
                  <a:srgbClr val="002060"/>
                </a:solidFill>
              </a:rPr>
              <a:t>7,990</a:t>
            </a:r>
            <a:r>
              <a:rPr lang="en-GB" sz="2000" dirty="0">
                <a:solidFill>
                  <a:srgbClr val="002060"/>
                </a:solidFill>
              </a:rPr>
              <a:t> in </a:t>
            </a:r>
            <a:r>
              <a:rPr lang="en-GB" sz="2000" b="1" dirty="0">
                <a:solidFill>
                  <a:srgbClr val="002060"/>
                </a:solidFill>
              </a:rPr>
              <a:t>2012/13</a:t>
            </a:r>
            <a:r>
              <a:rPr lang="en-GB" sz="2000" dirty="0">
                <a:solidFill>
                  <a:srgbClr val="002060"/>
                </a:solidFill>
              </a:rPr>
              <a:t> to </a:t>
            </a:r>
            <a:r>
              <a:rPr lang="en-GB" sz="2000" b="1" dirty="0">
                <a:solidFill>
                  <a:srgbClr val="002060"/>
                </a:solidFill>
              </a:rPr>
              <a:t>10,670</a:t>
            </a:r>
            <a:r>
              <a:rPr lang="en-GB" sz="2000" dirty="0">
                <a:solidFill>
                  <a:srgbClr val="002060"/>
                </a:solidFill>
              </a:rPr>
              <a:t> in </a:t>
            </a:r>
            <a:r>
              <a:rPr lang="en-GB" sz="2000" b="1" dirty="0">
                <a:solidFill>
                  <a:srgbClr val="002060"/>
                </a:solidFill>
              </a:rPr>
              <a:t>2016/17</a:t>
            </a:r>
            <a:r>
              <a:rPr lang="en-GB" sz="2000" dirty="0">
                <a:solidFill>
                  <a:srgbClr val="002060"/>
                </a:solidFill>
              </a:rPr>
              <a:t>, </a:t>
            </a:r>
            <a:r>
              <a:rPr lang="en-GB" sz="2000" b="1" dirty="0">
                <a:solidFill>
                  <a:srgbClr val="002060"/>
                </a:solidFill>
              </a:rPr>
              <a:t>an increase of 33% in the rate of delivery</a:t>
            </a:r>
            <a:r>
              <a:rPr lang="en-GB" sz="2000" dirty="0">
                <a:solidFill>
                  <a:srgbClr val="002060"/>
                </a:solidFill>
              </a:rPr>
              <a:t>.</a:t>
            </a:r>
          </a:p>
          <a:p>
            <a:pPr marL="285750" indent="-285750">
              <a:buFont typeface="Arial" charset="0"/>
              <a:buChar char="•"/>
            </a:pPr>
            <a:endParaRPr lang="en-GB" sz="2000" dirty="0">
              <a:solidFill>
                <a:srgbClr val="002060"/>
              </a:solidFill>
            </a:endParaRPr>
          </a:p>
          <a:p>
            <a:pPr marL="285750" indent="-285750">
              <a:buFont typeface="Arial" charset="0"/>
              <a:buChar char="•"/>
            </a:pPr>
            <a:r>
              <a:rPr lang="en-GB" sz="2000" dirty="0">
                <a:solidFill>
                  <a:srgbClr val="002060"/>
                </a:solidFill>
              </a:rPr>
              <a:t>The collective work of both private and public sector developers is making a demonstrable difference, with </a:t>
            </a:r>
            <a:r>
              <a:rPr lang="en-GB" sz="2000" b="1" dirty="0">
                <a:solidFill>
                  <a:srgbClr val="002060"/>
                </a:solidFill>
              </a:rPr>
              <a:t>Housing Starts</a:t>
            </a:r>
            <a:r>
              <a:rPr lang="en-GB" sz="2000" dirty="0">
                <a:solidFill>
                  <a:srgbClr val="002060"/>
                </a:solidFill>
              </a:rPr>
              <a:t> growing from </a:t>
            </a:r>
            <a:r>
              <a:rPr lang="en-GB" sz="2000" b="1" dirty="0">
                <a:solidFill>
                  <a:srgbClr val="002060"/>
                </a:solidFill>
              </a:rPr>
              <a:t>6,620</a:t>
            </a:r>
            <a:r>
              <a:rPr lang="en-GB" sz="2000" dirty="0">
                <a:solidFill>
                  <a:srgbClr val="002060"/>
                </a:solidFill>
              </a:rPr>
              <a:t> in </a:t>
            </a:r>
            <a:r>
              <a:rPr lang="en-GB" sz="2000" b="1" dirty="0">
                <a:solidFill>
                  <a:srgbClr val="002060"/>
                </a:solidFill>
              </a:rPr>
              <a:t>2012/13</a:t>
            </a:r>
            <a:r>
              <a:rPr lang="en-GB" sz="2000" dirty="0">
                <a:solidFill>
                  <a:srgbClr val="002060"/>
                </a:solidFill>
              </a:rPr>
              <a:t> to </a:t>
            </a:r>
            <a:r>
              <a:rPr lang="en-GB" sz="2000" b="1" dirty="0">
                <a:solidFill>
                  <a:srgbClr val="002060"/>
                </a:solidFill>
              </a:rPr>
              <a:t>12,280</a:t>
            </a:r>
            <a:r>
              <a:rPr lang="en-GB" sz="2000" dirty="0">
                <a:solidFill>
                  <a:srgbClr val="002060"/>
                </a:solidFill>
              </a:rPr>
              <a:t> in </a:t>
            </a:r>
            <a:r>
              <a:rPr lang="en-GB" sz="2000" b="1" dirty="0">
                <a:solidFill>
                  <a:srgbClr val="002060"/>
                </a:solidFill>
              </a:rPr>
              <a:t>2016/17</a:t>
            </a:r>
            <a:r>
              <a:rPr lang="en-GB" sz="2000" dirty="0">
                <a:solidFill>
                  <a:srgbClr val="002060"/>
                </a:solidFill>
              </a:rPr>
              <a:t>, </a:t>
            </a:r>
            <a:r>
              <a:rPr lang="en-GB" sz="2000" b="1" dirty="0">
                <a:solidFill>
                  <a:srgbClr val="002060"/>
                </a:solidFill>
              </a:rPr>
              <a:t>an increase of 85%.</a:t>
            </a:r>
            <a:endParaRPr lang="en-GB" sz="2000" dirty="0">
              <a:solidFill>
                <a:srgbClr val="002060"/>
              </a:solidFill>
            </a:endParaRPr>
          </a:p>
        </p:txBody>
      </p:sp>
      <p:sp>
        <p:nvSpPr>
          <p:cNvPr id="11" name="Title 1"/>
          <p:cNvSpPr>
            <a:spLocks noGrp="1"/>
          </p:cNvSpPr>
          <p:nvPr>
            <p:ph type="title"/>
          </p:nvPr>
        </p:nvSpPr>
        <p:spPr>
          <a:xfrm>
            <a:off x="3447392" y="516873"/>
            <a:ext cx="3841533" cy="674463"/>
          </a:xfrm>
        </p:spPr>
        <p:txBody>
          <a:bodyPr>
            <a:normAutofit/>
          </a:bodyPr>
          <a:lstStyle/>
          <a:p>
            <a:r>
              <a:rPr lang="en-US" b="1" dirty="0"/>
              <a:t>Housing Delivery</a:t>
            </a:r>
          </a:p>
        </p:txBody>
      </p:sp>
    </p:spTree>
    <p:extLst>
      <p:ext uri="{BB962C8B-B14F-4D97-AF65-F5344CB8AC3E}">
        <p14:creationId xmlns:p14="http://schemas.microsoft.com/office/powerpoint/2010/main" val="15518494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4402" y="1469477"/>
            <a:ext cx="5730129" cy="4247317"/>
          </a:xfrm>
          <a:prstGeom prst="rect">
            <a:avLst/>
          </a:prstGeom>
          <a:noFill/>
        </p:spPr>
        <p:txBody>
          <a:bodyPr wrap="square" rtlCol="0">
            <a:spAutoFit/>
          </a:bodyPr>
          <a:lstStyle/>
          <a:p>
            <a:pPr marL="285750" indent="-285750">
              <a:buFont typeface="Arial" charset="0"/>
              <a:buChar char="•"/>
            </a:pPr>
            <a:r>
              <a:rPr lang="en-GB" dirty="0">
                <a:solidFill>
                  <a:srgbClr val="002060"/>
                </a:solidFill>
              </a:rPr>
              <a:t>At the LEP network Annual Conference in 2017 the Secretary of State for Communities &amp; Local Government praised the work of the </a:t>
            </a:r>
            <a:r>
              <a:rPr lang="en-GB" b="1" dirty="0">
                <a:solidFill>
                  <a:srgbClr val="002060"/>
                </a:solidFill>
              </a:rPr>
              <a:t>SELEP</a:t>
            </a:r>
            <a:r>
              <a:rPr lang="en-GB" dirty="0">
                <a:solidFill>
                  <a:srgbClr val="002060"/>
                </a:solidFill>
              </a:rPr>
              <a:t> highlighting the success in thinking beyond the boundaries of its growth deal, and in particular for being awarded </a:t>
            </a:r>
            <a:r>
              <a:rPr lang="en-GB" b="1" dirty="0">
                <a:solidFill>
                  <a:srgbClr val="002060"/>
                </a:solidFill>
              </a:rPr>
              <a:t>‘Housing Business Ready’ </a:t>
            </a:r>
            <a:r>
              <a:rPr lang="en-GB" dirty="0">
                <a:solidFill>
                  <a:srgbClr val="002060"/>
                </a:solidFill>
              </a:rPr>
              <a:t>status by the </a:t>
            </a:r>
            <a:r>
              <a:rPr lang="en-GB" dirty="0" err="1">
                <a:solidFill>
                  <a:srgbClr val="002060"/>
                </a:solidFill>
              </a:rPr>
              <a:t>HFi</a:t>
            </a:r>
            <a:r>
              <a:rPr lang="en-GB" dirty="0">
                <a:solidFill>
                  <a:srgbClr val="002060"/>
                </a:solidFill>
              </a:rPr>
              <a:t>. </a:t>
            </a:r>
          </a:p>
          <a:p>
            <a:pPr marL="285750" indent="-285750">
              <a:buFont typeface="Arial" charset="0"/>
              <a:buChar char="•"/>
            </a:pPr>
            <a:endParaRPr lang="en-GB" dirty="0">
              <a:solidFill>
                <a:srgbClr val="002060"/>
              </a:solidFill>
            </a:endParaRPr>
          </a:p>
          <a:p>
            <a:pPr marL="285750" indent="-285750">
              <a:buFont typeface="Arial" charset="0"/>
              <a:buChar char="•"/>
            </a:pPr>
            <a:r>
              <a:rPr lang="en-GB" dirty="0">
                <a:solidFill>
                  <a:srgbClr val="002060"/>
                </a:solidFill>
              </a:rPr>
              <a:t>Speaking about </a:t>
            </a:r>
            <a:r>
              <a:rPr lang="en-GB" b="1" dirty="0">
                <a:solidFill>
                  <a:srgbClr val="002060"/>
                </a:solidFill>
              </a:rPr>
              <a:t>SELEP</a:t>
            </a:r>
            <a:r>
              <a:rPr lang="en-GB" dirty="0">
                <a:solidFill>
                  <a:srgbClr val="002060"/>
                </a:solidFill>
              </a:rPr>
              <a:t>, the then Secretary of State said: </a:t>
            </a:r>
            <a:r>
              <a:rPr lang="en-GB" b="1" dirty="0">
                <a:solidFill>
                  <a:srgbClr val="002060"/>
                </a:solidFill>
              </a:rPr>
              <a:t>“It’s working with councils, planners, developers and regulators to make sure utilities and infrastructure are provided where they’re needed right across the region. The unique nature of a LEP means it can do this across traditional local authority boundaries and across both the public and private sector.”</a:t>
            </a:r>
          </a:p>
          <a:p>
            <a:endParaRPr lang="en-GB" dirty="0">
              <a:solidFill>
                <a:srgbClr val="002060"/>
              </a:solidFill>
            </a:endParaRPr>
          </a:p>
        </p:txBody>
      </p:sp>
      <p:sp>
        <p:nvSpPr>
          <p:cNvPr id="11" name="Title 1"/>
          <p:cNvSpPr>
            <a:spLocks noGrp="1"/>
          </p:cNvSpPr>
          <p:nvPr>
            <p:ph type="title"/>
          </p:nvPr>
        </p:nvSpPr>
        <p:spPr>
          <a:xfrm>
            <a:off x="3447392" y="516873"/>
            <a:ext cx="5318236" cy="674463"/>
          </a:xfrm>
        </p:spPr>
        <p:txBody>
          <a:bodyPr>
            <a:normAutofit/>
          </a:bodyPr>
          <a:lstStyle/>
          <a:p>
            <a:r>
              <a:rPr lang="en-US" b="1"/>
              <a:t>Housing Business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7434" y="3710939"/>
            <a:ext cx="2989544" cy="222062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434" y="1191336"/>
            <a:ext cx="2989180" cy="2374232"/>
          </a:xfrm>
          <a:prstGeom prst="rect">
            <a:avLst/>
          </a:prstGeom>
        </p:spPr>
      </p:pic>
    </p:spTree>
    <p:extLst>
      <p:ext uri="{BB962C8B-B14F-4D97-AF65-F5344CB8AC3E}">
        <p14:creationId xmlns:p14="http://schemas.microsoft.com/office/powerpoint/2010/main" val="9233349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69247" y="1887843"/>
            <a:ext cx="7218254" cy="50013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charset="0"/>
              <a:buChar char="•"/>
            </a:pPr>
            <a:r>
              <a:rPr lang="en-GB" sz="1800" dirty="0" err="1">
                <a:solidFill>
                  <a:srgbClr val="002060"/>
                </a:solidFill>
              </a:rPr>
              <a:t>HFi</a:t>
            </a:r>
            <a:r>
              <a:rPr lang="en-GB" sz="1800" dirty="0">
                <a:solidFill>
                  <a:srgbClr val="002060"/>
                </a:solidFill>
              </a:rPr>
              <a:t> works with local authorities to identify solutions to accelerate housing delivery to respond to locally defined housing growth ambitions. </a:t>
            </a:r>
          </a:p>
          <a:p>
            <a:pPr marL="285750" indent="-285750">
              <a:buFont typeface="Arial" charset="0"/>
              <a:buChar char="•"/>
            </a:pPr>
            <a:r>
              <a:rPr lang="en-GB" sz="1800" dirty="0">
                <a:solidFill>
                  <a:srgbClr val="002060"/>
                </a:solidFill>
              </a:rPr>
              <a:t>SELEP have sponsored </a:t>
            </a:r>
            <a:r>
              <a:rPr lang="en-GB" sz="1800" dirty="0" err="1">
                <a:solidFill>
                  <a:srgbClr val="002060"/>
                </a:solidFill>
              </a:rPr>
              <a:t>HFi</a:t>
            </a:r>
            <a:r>
              <a:rPr lang="en-GB" sz="1800" dirty="0">
                <a:solidFill>
                  <a:srgbClr val="002060"/>
                </a:solidFill>
              </a:rPr>
              <a:t> to work with a number of local authorities in the SELEP operating area – including Ashford and Maidstone</a:t>
            </a:r>
          </a:p>
          <a:p>
            <a:pPr marL="285750" indent="-285750">
              <a:buFont typeface="Arial" charset="0"/>
              <a:buChar char="•"/>
            </a:pPr>
            <a:r>
              <a:rPr lang="en-GB" sz="1800" dirty="0">
                <a:solidFill>
                  <a:srgbClr val="002060"/>
                </a:solidFill>
              </a:rPr>
              <a:t>With a fresh cohort of coastal authorities in 2016/17 </a:t>
            </a:r>
            <a:r>
              <a:rPr lang="en-GB" sz="1800" b="1" dirty="0">
                <a:solidFill>
                  <a:srgbClr val="002060"/>
                </a:solidFill>
              </a:rPr>
              <a:t>Hastings,</a:t>
            </a:r>
            <a:r>
              <a:rPr lang="en-GB" sz="1800" dirty="0">
                <a:solidFill>
                  <a:srgbClr val="002060"/>
                </a:solidFill>
              </a:rPr>
              <a:t> </a:t>
            </a:r>
            <a:r>
              <a:rPr lang="en-GB" sz="1800" b="1" dirty="0">
                <a:solidFill>
                  <a:srgbClr val="002060"/>
                </a:solidFill>
              </a:rPr>
              <a:t>Tendring and </a:t>
            </a:r>
            <a:r>
              <a:rPr lang="en-GB" sz="1800" dirty="0">
                <a:solidFill>
                  <a:srgbClr val="002060"/>
                </a:solidFill>
              </a:rPr>
              <a:t> </a:t>
            </a:r>
            <a:r>
              <a:rPr lang="en-GB" sz="1800" b="1" dirty="0">
                <a:solidFill>
                  <a:srgbClr val="002060"/>
                </a:solidFill>
              </a:rPr>
              <a:t>Southend </a:t>
            </a:r>
            <a:r>
              <a:rPr lang="en-GB" sz="1800" dirty="0">
                <a:solidFill>
                  <a:srgbClr val="002060"/>
                </a:solidFill>
              </a:rPr>
              <a:t>joined </a:t>
            </a:r>
            <a:r>
              <a:rPr lang="en-GB" sz="1800" b="1" dirty="0">
                <a:solidFill>
                  <a:srgbClr val="002060"/>
                </a:solidFill>
              </a:rPr>
              <a:t>Thanet</a:t>
            </a:r>
            <a:r>
              <a:rPr lang="en-GB" sz="1800" dirty="0">
                <a:solidFill>
                  <a:srgbClr val="002060"/>
                </a:solidFill>
              </a:rPr>
              <a:t> in achieving the </a:t>
            </a:r>
            <a:r>
              <a:rPr lang="en-GB" sz="1800" b="1" dirty="0">
                <a:solidFill>
                  <a:srgbClr val="002060"/>
                </a:solidFill>
              </a:rPr>
              <a:t>Housing Business Ready </a:t>
            </a:r>
            <a:r>
              <a:rPr lang="en-GB" sz="1800" dirty="0">
                <a:solidFill>
                  <a:srgbClr val="002060"/>
                </a:solidFill>
              </a:rPr>
              <a:t>accreditation.</a:t>
            </a:r>
          </a:p>
          <a:p>
            <a:pPr marL="285750" indent="-285750">
              <a:buFont typeface="Arial" charset="0"/>
              <a:buChar char="•"/>
            </a:pPr>
            <a:r>
              <a:rPr lang="en-GB" sz="1800" dirty="0" err="1">
                <a:solidFill>
                  <a:srgbClr val="002060"/>
                </a:solidFill>
              </a:rPr>
              <a:t>HFi</a:t>
            </a:r>
            <a:r>
              <a:rPr lang="en-GB" sz="1800" dirty="0">
                <a:solidFill>
                  <a:srgbClr val="002060"/>
                </a:solidFill>
              </a:rPr>
              <a:t> have recognised SELEP as a </a:t>
            </a:r>
            <a:r>
              <a:rPr lang="en-GB" sz="1800" b="1" dirty="0">
                <a:solidFill>
                  <a:srgbClr val="002060"/>
                </a:solidFill>
              </a:rPr>
              <a:t>Housing Business Ready LEP</a:t>
            </a:r>
            <a:r>
              <a:rPr lang="en-GB" sz="1800" dirty="0">
                <a:solidFill>
                  <a:srgbClr val="002060"/>
                </a:solidFill>
              </a:rPr>
              <a:t> and SELEP remains the only LEP nationally to hold this accreditation.</a:t>
            </a:r>
          </a:p>
          <a:p>
            <a:endParaRPr lang="en-US" dirty="0"/>
          </a:p>
        </p:txBody>
      </p:sp>
      <p:sp>
        <p:nvSpPr>
          <p:cNvPr id="6" name="Title 1"/>
          <p:cNvSpPr>
            <a:spLocks noGrp="1"/>
          </p:cNvSpPr>
          <p:nvPr>
            <p:ph type="title"/>
          </p:nvPr>
        </p:nvSpPr>
        <p:spPr>
          <a:xfrm>
            <a:off x="3415862" y="558914"/>
            <a:ext cx="7905853" cy="674463"/>
          </a:xfrm>
        </p:spPr>
        <p:txBody>
          <a:bodyPr>
            <a:normAutofit/>
          </a:bodyPr>
          <a:lstStyle/>
          <a:p>
            <a:r>
              <a:rPr lang="en-US" b="1"/>
              <a:t>SELEP </a:t>
            </a:r>
            <a:r>
              <a:rPr lang="en-US" b="1" err="1"/>
              <a:t>HFi</a:t>
            </a:r>
            <a:r>
              <a:rPr lang="en-US" b="1"/>
              <a:t> Housing Business Ready</a:t>
            </a:r>
            <a:r>
              <a:rPr lang="mr-IN" b="1"/>
              <a:t>…</a:t>
            </a:r>
            <a:endParaRPr lang="en-US" b="1"/>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4001" y="1534167"/>
            <a:ext cx="2556105" cy="3085959"/>
          </a:xfrm>
          <a:prstGeom prst="rect">
            <a:avLst/>
          </a:prstGeom>
        </p:spPr>
      </p:pic>
    </p:spTree>
    <p:extLst>
      <p:ext uri="{BB962C8B-B14F-4D97-AF65-F5344CB8AC3E}">
        <p14:creationId xmlns:p14="http://schemas.microsoft.com/office/powerpoint/2010/main" val="9270673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03062" y="1421164"/>
            <a:ext cx="8229600" cy="5001345"/>
          </a:xfrm>
          <a:prstGeom prst="rect">
            <a:avLst/>
          </a:prstGeom>
        </p:spPr>
        <p:txBody>
          <a:bodyPr>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Arial" charset="0"/>
              <a:buChar char="•"/>
            </a:pPr>
            <a:r>
              <a:rPr lang="en-US" sz="2300" b="1" dirty="0">
                <a:solidFill>
                  <a:srgbClr val="002060"/>
                </a:solidFill>
              </a:rPr>
              <a:t>Bring together all parties (including HCA, councils, developers, housing associations) involved to drive development forward</a:t>
            </a:r>
            <a:br>
              <a:rPr lang="en-US" sz="2300" dirty="0">
                <a:solidFill>
                  <a:srgbClr val="002060"/>
                </a:solidFill>
              </a:rPr>
            </a:br>
            <a:r>
              <a:rPr lang="en-US" sz="2300" dirty="0">
                <a:solidFill>
                  <a:srgbClr val="002060"/>
                </a:solidFill>
              </a:rPr>
              <a:t>Working collaboratively to promote housing and commercial development growth, assembling evidence, identifying obstacles and finding solutions</a:t>
            </a:r>
            <a:endParaRPr lang="en-GB" sz="2300" dirty="0">
              <a:solidFill>
                <a:srgbClr val="002060"/>
              </a:solidFill>
            </a:endParaRPr>
          </a:p>
          <a:p>
            <a:pPr marL="342900" lvl="0" indent="-342900">
              <a:buFont typeface="Arial" charset="0"/>
              <a:buChar char="•"/>
            </a:pPr>
            <a:r>
              <a:rPr lang="en-US" sz="2300" b="1" dirty="0">
                <a:solidFill>
                  <a:srgbClr val="002060"/>
                </a:solidFill>
              </a:rPr>
              <a:t>Support Growth Ambitions</a:t>
            </a:r>
            <a:br>
              <a:rPr lang="en-US" sz="2300" dirty="0">
                <a:solidFill>
                  <a:srgbClr val="002060"/>
                </a:solidFill>
              </a:rPr>
            </a:br>
            <a:r>
              <a:rPr lang="en-US" sz="2300" dirty="0">
                <a:solidFill>
                  <a:srgbClr val="002060"/>
                </a:solidFill>
              </a:rPr>
              <a:t>SELEP provide support and advocacy to areas with ambitious growth plans including North Essex Garden Communities, </a:t>
            </a:r>
            <a:r>
              <a:rPr lang="en-US" sz="2300" b="1" dirty="0">
                <a:solidFill>
                  <a:srgbClr val="002060"/>
                </a:solidFill>
              </a:rPr>
              <a:t>Ebbsfleet Garden City </a:t>
            </a:r>
            <a:r>
              <a:rPr lang="en-US" sz="2300" dirty="0">
                <a:solidFill>
                  <a:srgbClr val="002060"/>
                </a:solidFill>
              </a:rPr>
              <a:t>and </a:t>
            </a:r>
            <a:r>
              <a:rPr lang="en-US" sz="2300" b="1" dirty="0" err="1">
                <a:solidFill>
                  <a:srgbClr val="002060"/>
                </a:solidFill>
              </a:rPr>
              <a:t>Otterpool</a:t>
            </a:r>
            <a:r>
              <a:rPr lang="en-US" sz="2300" b="1" dirty="0">
                <a:solidFill>
                  <a:srgbClr val="002060"/>
                </a:solidFill>
              </a:rPr>
              <a:t> Park</a:t>
            </a:r>
            <a:endParaRPr lang="en-GB" sz="2300" b="1" dirty="0">
              <a:solidFill>
                <a:srgbClr val="002060"/>
              </a:solidFill>
            </a:endParaRPr>
          </a:p>
          <a:p>
            <a:pPr marL="342900" lvl="0" indent="-342900">
              <a:buFont typeface="Arial" charset="0"/>
              <a:buChar char="•"/>
            </a:pPr>
            <a:r>
              <a:rPr lang="en-US" sz="2300" b="1" dirty="0">
                <a:solidFill>
                  <a:srgbClr val="002060"/>
                </a:solidFill>
              </a:rPr>
              <a:t>Encourage and support councils to bring forward their local plans</a:t>
            </a:r>
            <a:br>
              <a:rPr lang="en-US" sz="2300" dirty="0">
                <a:solidFill>
                  <a:srgbClr val="002060"/>
                </a:solidFill>
              </a:rPr>
            </a:br>
            <a:r>
              <a:rPr lang="en-US" sz="2300" dirty="0">
                <a:solidFill>
                  <a:srgbClr val="002060"/>
                </a:solidFill>
              </a:rPr>
              <a:t>Build on the series of SELEP sponsored Housing Business Ready programs with housing and planning authorities to highlight the contribution that the local authorities can play in promoting accelerated housing delivery </a:t>
            </a:r>
            <a:endParaRPr lang="en-GB" sz="2300" dirty="0">
              <a:solidFill>
                <a:srgbClr val="002060"/>
              </a:solidFill>
            </a:endParaRPr>
          </a:p>
          <a:p>
            <a:pPr marL="342900" lvl="0" indent="-342900">
              <a:buFont typeface="Arial" charset="0"/>
              <a:buChar char="•"/>
            </a:pPr>
            <a:r>
              <a:rPr lang="en-US" sz="2300" b="1" dirty="0">
                <a:solidFill>
                  <a:srgbClr val="002060"/>
                </a:solidFill>
              </a:rPr>
              <a:t>Review the performance of utility companies</a:t>
            </a:r>
            <a:br>
              <a:rPr lang="en-US" sz="2300" dirty="0">
                <a:solidFill>
                  <a:srgbClr val="002060"/>
                </a:solidFill>
              </a:rPr>
            </a:br>
            <a:r>
              <a:rPr lang="en-US" sz="2300" dirty="0">
                <a:solidFill>
                  <a:srgbClr val="002060"/>
                </a:solidFill>
              </a:rPr>
              <a:t>Working collaboratively with </a:t>
            </a:r>
            <a:r>
              <a:rPr lang="en-US" sz="2300" dirty="0" err="1">
                <a:solidFill>
                  <a:srgbClr val="002060"/>
                </a:solidFill>
              </a:rPr>
              <a:t>HFi</a:t>
            </a:r>
            <a:r>
              <a:rPr lang="en-US" sz="2300" dirty="0">
                <a:solidFill>
                  <a:srgbClr val="002060"/>
                </a:solidFill>
              </a:rPr>
              <a:t>, DES, </a:t>
            </a:r>
            <a:r>
              <a:rPr lang="en-US" sz="2300" b="1" dirty="0">
                <a:solidFill>
                  <a:srgbClr val="002060"/>
                </a:solidFill>
              </a:rPr>
              <a:t>Kent Developers Group</a:t>
            </a:r>
            <a:r>
              <a:rPr lang="en-US" sz="2300" dirty="0">
                <a:solidFill>
                  <a:srgbClr val="002060"/>
                </a:solidFill>
              </a:rPr>
              <a:t>, Essex Developers Group</a:t>
            </a:r>
            <a:r>
              <a:rPr lang="en-US" sz="2300" b="1" dirty="0">
                <a:solidFill>
                  <a:srgbClr val="002060"/>
                </a:solidFill>
              </a:rPr>
              <a:t> </a:t>
            </a:r>
            <a:r>
              <a:rPr lang="en-US" sz="2300" dirty="0">
                <a:solidFill>
                  <a:srgbClr val="002060"/>
                </a:solidFill>
              </a:rPr>
              <a:t>and other interested parties to build on the SE Infrastructure Pilot</a:t>
            </a:r>
            <a:endParaRPr lang="en-GB" sz="2300" dirty="0">
              <a:solidFill>
                <a:srgbClr val="002060"/>
              </a:solidFill>
            </a:endParaRPr>
          </a:p>
          <a:p>
            <a:pPr marL="342900" lvl="0" indent="-342900">
              <a:buFont typeface="Arial" charset="0"/>
              <a:buChar char="•"/>
            </a:pPr>
            <a:r>
              <a:rPr lang="en-US" sz="2300" b="1" dirty="0">
                <a:solidFill>
                  <a:srgbClr val="002060"/>
                </a:solidFill>
              </a:rPr>
              <a:t>Promote best practice</a:t>
            </a:r>
            <a:br>
              <a:rPr lang="en-US" sz="2300" dirty="0">
                <a:solidFill>
                  <a:srgbClr val="002060"/>
                </a:solidFill>
              </a:rPr>
            </a:br>
            <a:r>
              <a:rPr lang="en-US" sz="2300" dirty="0">
                <a:solidFill>
                  <a:srgbClr val="002060"/>
                </a:solidFill>
              </a:rPr>
              <a:t>Supporting events and meetings to share best practice and information to support all to the standard of the best, this has helped in widening opportunity for joint working with business through the now fully established </a:t>
            </a:r>
            <a:r>
              <a:rPr lang="en-US" sz="2300" b="1" dirty="0">
                <a:solidFill>
                  <a:srgbClr val="002060"/>
                </a:solidFill>
              </a:rPr>
              <a:t>SELEP Housing and Development Group </a:t>
            </a:r>
            <a:r>
              <a:rPr lang="en-US" sz="2300" dirty="0">
                <a:solidFill>
                  <a:srgbClr val="002060"/>
                </a:solidFill>
              </a:rPr>
              <a:t>and Developers forums across the SELEP area</a:t>
            </a:r>
            <a:endParaRPr lang="en-GB" sz="2300" dirty="0">
              <a:solidFill>
                <a:srgbClr val="002060"/>
              </a:solidFill>
            </a:endParaRPr>
          </a:p>
          <a:p>
            <a:pPr marL="342900" lvl="0" indent="-342900">
              <a:buFont typeface="Arial" charset="0"/>
              <a:buChar char="•"/>
            </a:pPr>
            <a:r>
              <a:rPr lang="en-US" sz="2300" b="1" dirty="0">
                <a:solidFill>
                  <a:srgbClr val="002060"/>
                </a:solidFill>
              </a:rPr>
              <a:t>Look across LEP boundaries</a:t>
            </a:r>
            <a:br>
              <a:rPr lang="en-US" sz="2300" dirty="0">
                <a:solidFill>
                  <a:srgbClr val="002060"/>
                </a:solidFill>
              </a:rPr>
            </a:br>
            <a:r>
              <a:rPr lang="en-US" sz="2300" dirty="0">
                <a:solidFill>
                  <a:srgbClr val="002060"/>
                </a:solidFill>
              </a:rPr>
              <a:t>Looking at the plans and proposals of </a:t>
            </a:r>
            <a:r>
              <a:rPr lang="en-US" sz="2300" dirty="0" err="1">
                <a:solidFill>
                  <a:srgbClr val="002060"/>
                </a:solidFill>
              </a:rPr>
              <a:t>neighbouring</a:t>
            </a:r>
            <a:r>
              <a:rPr lang="en-US" sz="2300" dirty="0">
                <a:solidFill>
                  <a:srgbClr val="002060"/>
                </a:solidFill>
              </a:rPr>
              <a:t> LEPs and their impact in preparing for accelerated growth</a:t>
            </a:r>
            <a:endParaRPr lang="en-GB" sz="2300" dirty="0">
              <a:solidFill>
                <a:srgbClr val="002060"/>
              </a:solidFill>
            </a:endParaRPr>
          </a:p>
          <a:p>
            <a:pPr marL="342900" indent="-342900">
              <a:buFont typeface="Arial" charset="0"/>
              <a:buChar char="•"/>
            </a:pPr>
            <a:r>
              <a:rPr lang="en-US" sz="2300" b="1" dirty="0">
                <a:solidFill>
                  <a:srgbClr val="002060"/>
                </a:solidFill>
              </a:rPr>
              <a:t>Promote the accelerated delivery Homes</a:t>
            </a:r>
            <a:br>
              <a:rPr lang="en-US" sz="2300" dirty="0">
                <a:solidFill>
                  <a:srgbClr val="002060"/>
                </a:solidFill>
              </a:rPr>
            </a:br>
            <a:r>
              <a:rPr lang="en-US" sz="2300" dirty="0">
                <a:solidFill>
                  <a:srgbClr val="002060"/>
                </a:solidFill>
              </a:rPr>
              <a:t>SELEP is working in partnership with the Homes England, </a:t>
            </a:r>
            <a:r>
              <a:rPr lang="en-US" sz="2300" dirty="0" err="1">
                <a:solidFill>
                  <a:srgbClr val="002060"/>
                </a:solidFill>
              </a:rPr>
              <a:t>HFi</a:t>
            </a:r>
            <a:r>
              <a:rPr lang="en-US" sz="2300" dirty="0">
                <a:solidFill>
                  <a:srgbClr val="002060"/>
                </a:solidFill>
              </a:rPr>
              <a:t>, NHF and other partners to raise awareness of the opportunities to accelerate housing delivery.</a:t>
            </a:r>
          </a:p>
          <a:p>
            <a:endParaRPr lang="en-US" dirty="0"/>
          </a:p>
        </p:txBody>
      </p:sp>
      <p:sp>
        <p:nvSpPr>
          <p:cNvPr id="6" name="Title 1"/>
          <p:cNvSpPr>
            <a:spLocks noGrp="1"/>
          </p:cNvSpPr>
          <p:nvPr>
            <p:ph type="title"/>
          </p:nvPr>
        </p:nvSpPr>
        <p:spPr>
          <a:xfrm>
            <a:off x="3415863" y="558914"/>
            <a:ext cx="5985642" cy="674463"/>
          </a:xfrm>
        </p:spPr>
        <p:txBody>
          <a:bodyPr>
            <a:normAutofit/>
          </a:bodyPr>
          <a:lstStyle/>
          <a:p>
            <a:r>
              <a:rPr lang="en-US" b="1" dirty="0"/>
              <a:t>Our focus to date…</a:t>
            </a:r>
          </a:p>
        </p:txBody>
      </p:sp>
    </p:spTree>
    <p:extLst>
      <p:ext uri="{BB962C8B-B14F-4D97-AF65-F5344CB8AC3E}">
        <p14:creationId xmlns:p14="http://schemas.microsoft.com/office/powerpoint/2010/main" val="16296252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21799" y="1528292"/>
            <a:ext cx="9035022" cy="50013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6" name="Title 1"/>
          <p:cNvSpPr>
            <a:spLocks noGrp="1"/>
          </p:cNvSpPr>
          <p:nvPr>
            <p:ph type="title"/>
          </p:nvPr>
        </p:nvSpPr>
        <p:spPr>
          <a:xfrm>
            <a:off x="3415862" y="558914"/>
            <a:ext cx="7905853" cy="674463"/>
          </a:xfrm>
        </p:spPr>
        <p:txBody>
          <a:bodyPr>
            <a:normAutofit/>
          </a:bodyPr>
          <a:lstStyle/>
          <a:p>
            <a:r>
              <a:rPr lang="en-US" b="1"/>
              <a:t>County Level Planning Protocols</a:t>
            </a:r>
            <a:r>
              <a:rPr lang="mr-IN" b="1"/>
              <a:t>…</a:t>
            </a:r>
            <a:endParaRPr lang="en-US" b="1"/>
          </a:p>
        </p:txBody>
      </p:sp>
      <p:sp>
        <p:nvSpPr>
          <p:cNvPr id="7" name="Rectangle 6"/>
          <p:cNvSpPr/>
          <p:nvPr/>
        </p:nvSpPr>
        <p:spPr>
          <a:xfrm>
            <a:off x="421799" y="1233377"/>
            <a:ext cx="7794111" cy="4524315"/>
          </a:xfrm>
          <a:prstGeom prst="rect">
            <a:avLst/>
          </a:prstGeom>
        </p:spPr>
        <p:txBody>
          <a:bodyPr wrap="square">
            <a:spAutoFit/>
          </a:bodyPr>
          <a:lstStyle/>
          <a:p>
            <a:pPr marL="285750" indent="-285750" fontAlgn="base">
              <a:buFont typeface="Arial" charset="0"/>
              <a:buChar char="•"/>
            </a:pPr>
            <a:r>
              <a:rPr lang="en-US" dirty="0">
                <a:solidFill>
                  <a:srgbClr val="002060"/>
                </a:solidFill>
              </a:rPr>
              <a:t>Council planners and developers can often seem at odds when it comes to the planning system, particularly in meeting the housing shortage</a:t>
            </a:r>
          </a:p>
          <a:p>
            <a:pPr fontAlgn="base"/>
            <a:endParaRPr lang="en-US" dirty="0">
              <a:solidFill>
                <a:srgbClr val="002060"/>
              </a:solidFill>
            </a:endParaRPr>
          </a:p>
          <a:p>
            <a:pPr marL="285750" indent="-285750" fontAlgn="base">
              <a:buFont typeface="Arial" charset="0"/>
              <a:buChar char="•"/>
            </a:pPr>
            <a:r>
              <a:rPr lang="en-US" dirty="0">
                <a:solidFill>
                  <a:srgbClr val="002060"/>
                </a:solidFill>
              </a:rPr>
              <a:t>However, across Kent and East Sussex, the Developers, Local Authorities and the LEP have come together to draw up a shared commitment to boost housing and jobs growth through improved performance and joint working</a:t>
            </a:r>
          </a:p>
          <a:p>
            <a:pPr marL="285750" indent="-285750" fontAlgn="base">
              <a:buFont typeface="Arial" charset="0"/>
              <a:buChar char="•"/>
            </a:pPr>
            <a:endParaRPr lang="en-US" dirty="0">
              <a:solidFill>
                <a:srgbClr val="002060"/>
              </a:solidFill>
            </a:endParaRPr>
          </a:p>
          <a:p>
            <a:pPr marL="285750" indent="-285750" fontAlgn="base">
              <a:buFont typeface="Arial" charset="0"/>
              <a:buChar char="•"/>
            </a:pPr>
            <a:r>
              <a:rPr lang="en-US" dirty="0">
                <a:solidFill>
                  <a:srgbClr val="002060"/>
                </a:solidFill>
              </a:rPr>
              <a:t>Chief planners and developers have engaged with Council Leaders and Chief Executives with a shared narrative about the issues they both face and  potential solutions, which make it an attractive option.</a:t>
            </a:r>
            <a:endParaRPr lang="en-US" dirty="0">
              <a:solidFill>
                <a:srgbClr val="002060"/>
              </a:solidFill>
              <a:latin typeface="Rambla" charset="0"/>
            </a:endParaRPr>
          </a:p>
          <a:p>
            <a:pPr marL="285750" indent="-285750" fontAlgn="base">
              <a:buFont typeface="Arial" charset="0"/>
              <a:buChar char="•"/>
            </a:pPr>
            <a:endParaRPr lang="en-US" dirty="0">
              <a:solidFill>
                <a:srgbClr val="002060"/>
              </a:solidFill>
              <a:latin typeface="Rambla" charset="0"/>
            </a:endParaRPr>
          </a:p>
          <a:p>
            <a:pPr marL="285750" indent="-285750" fontAlgn="base">
              <a:buFont typeface="Arial" charset="0"/>
              <a:buChar char="•"/>
            </a:pPr>
            <a:r>
              <a:rPr lang="en-US" dirty="0">
                <a:solidFill>
                  <a:srgbClr val="002060"/>
                </a:solidFill>
                <a:latin typeface="Rambla" charset="0"/>
              </a:rPr>
              <a:t>The LEP has also worked with colleagues to promote similar protocols in </a:t>
            </a:r>
            <a:r>
              <a:rPr lang="en-US" dirty="0" err="1">
                <a:solidFill>
                  <a:srgbClr val="002060"/>
                </a:solidFill>
                <a:latin typeface="Rambla" charset="0"/>
              </a:rPr>
              <a:t>neighbouring</a:t>
            </a:r>
            <a:r>
              <a:rPr lang="en-US" dirty="0">
                <a:solidFill>
                  <a:srgbClr val="002060"/>
                </a:solidFill>
                <a:latin typeface="Rambla" charset="0"/>
              </a:rPr>
              <a:t> counties. "We are currently working with colleagues in Essex to prepare their own protocol,"  "This is proving contagious..."</a:t>
            </a:r>
          </a:p>
          <a:p>
            <a:br>
              <a:rPr lang="en-US" dirty="0"/>
            </a:br>
            <a:endParaRPr lang="en-US" dirty="0"/>
          </a:p>
        </p:txBody>
      </p:sp>
      <p:pic>
        <p:nvPicPr>
          <p:cNvPr id="4" name="Picture 3">
            <a:extLst>
              <a:ext uri="{FF2B5EF4-FFF2-40B4-BE49-F238E27FC236}">
                <a16:creationId xmlns:a16="http://schemas.microsoft.com/office/drawing/2014/main" id="{C0EE261D-6233-714D-8DD9-B78F55F81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42" y="1233377"/>
            <a:ext cx="1744860" cy="2278194"/>
          </a:xfrm>
          <a:prstGeom prst="rect">
            <a:avLst/>
          </a:prstGeom>
        </p:spPr>
      </p:pic>
      <p:pic>
        <p:nvPicPr>
          <p:cNvPr id="5" name="Picture 4">
            <a:extLst>
              <a:ext uri="{FF2B5EF4-FFF2-40B4-BE49-F238E27FC236}">
                <a16:creationId xmlns:a16="http://schemas.microsoft.com/office/drawing/2014/main" id="{9F6DDF3F-6DF2-5C49-BC46-C6B7457EA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923" y="1233377"/>
            <a:ext cx="1616881" cy="2278194"/>
          </a:xfrm>
          <a:prstGeom prst="rect">
            <a:avLst/>
          </a:prstGeom>
        </p:spPr>
      </p:pic>
      <p:pic>
        <p:nvPicPr>
          <p:cNvPr id="8" name="Picture 7">
            <a:extLst>
              <a:ext uri="{FF2B5EF4-FFF2-40B4-BE49-F238E27FC236}">
                <a16:creationId xmlns:a16="http://schemas.microsoft.com/office/drawing/2014/main" id="{2182C701-30CE-D24B-A165-836A5CD6C4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994" y="5245683"/>
            <a:ext cx="4745192" cy="1613847"/>
          </a:xfrm>
          <a:prstGeom prst="rect">
            <a:avLst/>
          </a:prstGeom>
        </p:spPr>
      </p:pic>
    </p:spTree>
    <p:extLst>
      <p:ext uri="{BB962C8B-B14F-4D97-AF65-F5344CB8AC3E}">
        <p14:creationId xmlns:p14="http://schemas.microsoft.com/office/powerpoint/2010/main" val="9517940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413643" y="1750329"/>
            <a:ext cx="8229600" cy="50013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charset="0"/>
              <a:buChar char="•"/>
            </a:pPr>
            <a:r>
              <a:rPr lang="en-US" sz="2000" dirty="0">
                <a:solidFill>
                  <a:srgbClr val="002060"/>
                </a:solidFill>
              </a:rPr>
              <a:t>Building on success to date, SELEP has formalised its working group arrangements and the renewed </a:t>
            </a:r>
            <a:r>
              <a:rPr lang="en-US" sz="2000" b="1" dirty="0">
                <a:solidFill>
                  <a:srgbClr val="002060"/>
                </a:solidFill>
              </a:rPr>
              <a:t>Housing &amp; Development Working Group </a:t>
            </a:r>
            <a:r>
              <a:rPr lang="en-US" sz="2000" dirty="0">
                <a:solidFill>
                  <a:srgbClr val="002060"/>
                </a:solidFill>
              </a:rPr>
              <a:t>is working to identify and inform further opportunities to boost housing and development</a:t>
            </a:r>
          </a:p>
          <a:p>
            <a:pPr marL="342900" indent="-342900">
              <a:buFont typeface="Arial" charset="0"/>
              <a:buChar char="•"/>
            </a:pPr>
            <a:r>
              <a:rPr lang="en-US" sz="2000" dirty="0">
                <a:solidFill>
                  <a:srgbClr val="002060"/>
                </a:solidFill>
              </a:rPr>
              <a:t>The refreshed </a:t>
            </a:r>
            <a:r>
              <a:rPr lang="en-US" sz="2000" b="1" dirty="0">
                <a:solidFill>
                  <a:srgbClr val="002060"/>
                </a:solidFill>
              </a:rPr>
              <a:t>Strategic Economic plan (SEP) </a:t>
            </a:r>
            <a:r>
              <a:rPr lang="en-US" sz="2000" dirty="0">
                <a:solidFill>
                  <a:srgbClr val="002060"/>
                </a:solidFill>
              </a:rPr>
              <a:t>will ambitiously articulate SELEP’s growth priorities and where the LEP can genuinely add value</a:t>
            </a:r>
          </a:p>
          <a:p>
            <a:pPr marL="342900" indent="-342900">
              <a:buFont typeface="Arial" charset="0"/>
              <a:buChar char="•"/>
            </a:pPr>
            <a:r>
              <a:rPr lang="en-GB" sz="2000" dirty="0">
                <a:solidFill>
                  <a:srgbClr val="002060"/>
                </a:solidFill>
              </a:rPr>
              <a:t>Industrial Strategy </a:t>
            </a:r>
            <a:r>
              <a:rPr lang="mr-IN" sz="2000" dirty="0">
                <a:solidFill>
                  <a:srgbClr val="002060"/>
                </a:solidFill>
              </a:rPr>
              <a:t>–</a:t>
            </a:r>
            <a:r>
              <a:rPr lang="en-GB" sz="2000" dirty="0">
                <a:solidFill>
                  <a:srgbClr val="002060"/>
                </a:solidFill>
              </a:rPr>
              <a:t> A focus on Housing and Construction</a:t>
            </a:r>
          </a:p>
          <a:p>
            <a:pPr marL="342900" indent="-342900">
              <a:buFont typeface="Arial" charset="0"/>
              <a:buChar char="•"/>
            </a:pPr>
            <a:r>
              <a:rPr lang="en-GB" sz="2000" dirty="0">
                <a:solidFill>
                  <a:srgbClr val="002060"/>
                </a:solidFill>
              </a:rPr>
              <a:t>Refresh </a:t>
            </a:r>
            <a:r>
              <a:rPr lang="en-GB" sz="2000" b="1" dirty="0">
                <a:solidFill>
                  <a:srgbClr val="002060"/>
                </a:solidFill>
              </a:rPr>
              <a:t>SEP</a:t>
            </a:r>
            <a:r>
              <a:rPr lang="en-GB" sz="2000" dirty="0">
                <a:solidFill>
                  <a:srgbClr val="002060"/>
                </a:solidFill>
              </a:rPr>
              <a:t> Emerging Priorities:</a:t>
            </a:r>
          </a:p>
          <a:p>
            <a:r>
              <a:rPr lang="en-GB" sz="2000" dirty="0">
                <a:solidFill>
                  <a:srgbClr val="002060"/>
                </a:solidFill>
              </a:rPr>
              <a:t> 	</a:t>
            </a:r>
            <a:r>
              <a:rPr lang="en-GB" sz="2000" b="1" dirty="0">
                <a:solidFill>
                  <a:srgbClr val="002060"/>
                </a:solidFill>
              </a:rPr>
              <a:t>Accelerated Delivery, Offsite Construction, SME’s, Construction 	Skills, Garden Settlements and HIF</a:t>
            </a:r>
            <a:r>
              <a:rPr lang="mr-IN" sz="2000" b="1" dirty="0">
                <a:solidFill>
                  <a:srgbClr val="002060"/>
                </a:solidFill>
              </a:rPr>
              <a:t>…</a:t>
            </a:r>
            <a:endParaRPr lang="en-US" sz="2000" b="1" dirty="0">
              <a:solidFill>
                <a:srgbClr val="002060"/>
              </a:solidFill>
            </a:endParaRPr>
          </a:p>
          <a:p>
            <a:endParaRPr lang="en-US" dirty="0"/>
          </a:p>
        </p:txBody>
      </p:sp>
      <p:sp>
        <p:nvSpPr>
          <p:cNvPr id="9" name="Title 1"/>
          <p:cNvSpPr txBox="1">
            <a:spLocks/>
          </p:cNvSpPr>
          <p:nvPr/>
        </p:nvSpPr>
        <p:spPr>
          <a:xfrm>
            <a:off x="3355704" y="366408"/>
            <a:ext cx="7171928" cy="752529"/>
          </a:xfrm>
          <a:prstGeom prst="rect">
            <a:avLst/>
          </a:prstGeom>
        </p:spPr>
        <p:txBody>
          <a:bodyPr vert="horz" lIns="91440" tIns="45720" rIns="91440" bIns="45720" rtlCol="0" anchor="ctr">
            <a:normAutofit fontScale="75000" lnSpcReduction="20000"/>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US" b="1" dirty="0"/>
              <a:t>Emerging Actions – new Housing &amp; Development Working Group &amp; Refreshed SEP</a:t>
            </a:r>
            <a:endParaRPr lang="en-US" dirty="0"/>
          </a:p>
        </p:txBody>
      </p:sp>
    </p:spTree>
    <p:extLst>
      <p:ext uri="{BB962C8B-B14F-4D97-AF65-F5344CB8AC3E}">
        <p14:creationId xmlns:p14="http://schemas.microsoft.com/office/powerpoint/2010/main" val="8106957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93767" y="1774103"/>
            <a:ext cx="10504676" cy="1727086"/>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US" sz="9000" b="1" dirty="0"/>
              <a:t>Questions…</a:t>
            </a:r>
          </a:p>
          <a:p>
            <a:pPr algn="l"/>
            <a:endParaRPr lang="en-US" sz="2000" b="1" dirty="0"/>
          </a:p>
        </p:txBody>
      </p:sp>
      <p:sp>
        <p:nvSpPr>
          <p:cNvPr id="2" name="Rectangle 1">
            <a:extLst>
              <a:ext uri="{FF2B5EF4-FFF2-40B4-BE49-F238E27FC236}">
                <a16:creationId xmlns:a16="http://schemas.microsoft.com/office/drawing/2014/main" id="{FFB1484A-03FA-924D-AD32-70724CE5AFFB}"/>
              </a:ext>
            </a:extLst>
          </p:cNvPr>
          <p:cNvSpPr/>
          <p:nvPr/>
        </p:nvSpPr>
        <p:spPr>
          <a:xfrm>
            <a:off x="1009684" y="6260802"/>
            <a:ext cx="4442242" cy="523220"/>
          </a:xfrm>
          <a:prstGeom prst="rect">
            <a:avLst/>
          </a:prstGeom>
        </p:spPr>
        <p:txBody>
          <a:bodyPr wrap="none">
            <a:spAutoFit/>
          </a:bodyPr>
          <a:lstStyle/>
          <a:p>
            <a:r>
              <a:rPr lang="en-GB" sz="2800" b="1" dirty="0">
                <a:solidFill>
                  <a:srgbClr val="222222"/>
                </a:solidFill>
                <a:latin typeface="arial" panose="020B0604020202020204" pitchFamily="34" charset="0"/>
              </a:rPr>
              <a:t>Meeting KHG – May 2018</a:t>
            </a:r>
            <a:endParaRPr lang="en-US" sz="2800" b="1" dirty="0"/>
          </a:p>
        </p:txBody>
      </p:sp>
      <p:sp>
        <p:nvSpPr>
          <p:cNvPr id="4" name="Rectangle 2">
            <a:extLst>
              <a:ext uri="{FF2B5EF4-FFF2-40B4-BE49-F238E27FC236}">
                <a16:creationId xmlns:a16="http://schemas.microsoft.com/office/drawing/2014/main" id="{AEE98228-10D0-DB40-8CC5-265D0119BDC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35FB4CF2-2FEE-004B-9EA0-2AC483093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8443" y="351406"/>
            <a:ext cx="525463" cy="800100"/>
          </a:xfrm>
          <a:prstGeom prst="rect">
            <a:avLst/>
          </a:prstGeom>
          <a:noFill/>
          <a:extLst>
            <a:ext uri="{909E8E84-426E-40DD-AFC4-6F175D3DCCD1}">
              <a14:hiddenFill xmlns:a14="http://schemas.microsoft.com/office/drawing/2010/main">
                <a:solidFill>
                  <a:srgbClr val="00CC99"/>
                </a:solidFill>
              </a14:hiddenFill>
            </a:ext>
          </a:extLst>
        </p:spPr>
      </p:pic>
      <p:sp>
        <p:nvSpPr>
          <p:cNvPr id="7" name="Rectangle 3">
            <a:extLst>
              <a:ext uri="{FF2B5EF4-FFF2-40B4-BE49-F238E27FC236}">
                <a16:creationId xmlns:a16="http://schemas.microsoft.com/office/drawing/2014/main" id="{F8CE215E-AD29-5248-87AF-15330011EDA5}"/>
              </a:ext>
            </a:extLst>
          </p:cNvPr>
          <p:cNvSpPr>
            <a:spLocks noChangeArrowheads="1"/>
          </p:cNvSpPr>
          <p:nvPr/>
        </p:nvSpPr>
        <p:spPr bwMode="auto">
          <a:xfrm>
            <a:off x="9978317" y="1151506"/>
            <a:ext cx="2213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80"/>
                </a:solidFill>
                <a:effectLst/>
                <a:latin typeface="Tahoma" panose="020B0604030504040204" pitchFamily="34" charset="0"/>
                <a:ea typeface="Batang" panose="02030600000101010101" pitchFamily="18" charset="-127"/>
              </a:rPr>
              <a:t>Kent Housing Group</a:t>
            </a:r>
            <a:endParaRPr kumimoji="0" lang="en-US" altLang="en-US" sz="10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8080"/>
                </a:solidFill>
                <a:effectLst/>
                <a:latin typeface="Tahoma" panose="020B0604030504040204" pitchFamily="34" charset="0"/>
                <a:ea typeface="Batang" panose="02030600000101010101" pitchFamily="18" charset="-127"/>
              </a:rPr>
              <a:t>‘The Voice of Housing in Kent’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519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SELEP PowerPoint Template_White">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Font Pairing 1">
      <a:majorFont>
        <a:latin typeface="Museo 300"/>
        <a:ea typeface="ＭＳ Ｐゴシック"/>
        <a:cs typeface=""/>
      </a:majorFont>
      <a:minorFont>
        <a:latin typeface="Open Sans"/>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0" i="0" dirty="0">
            <a:solidFill>
              <a:schemeClr val="accent2"/>
            </a:solidFill>
            <a:latin typeface="+mj-lt"/>
          </a:defRPr>
        </a:defPPr>
      </a:lstStyle>
    </a:txDef>
  </a:objectDefaults>
  <a:extraClrSchemeLst/>
  <a:extLst>
    <a:ext uri="{05A4C25C-085E-4340-85A3-A5531E510DB2}">
      <thm15:themeFamily xmlns:thm15="http://schemas.microsoft.com/office/thememl/2012/main" name="SELEP PowerPoint Template_Dark.potx" id="{BA9A06C8-817D-4B23-9865-944CCB1E6F8F}" vid="{DC72DF40-851C-491F-868B-7F4471BCC0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SELEP PowerPoint Template_White</Template>
  <TotalTime>1951</TotalTime>
  <Words>600</Words>
  <Application>Microsoft Macintosh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Batang</vt:lpstr>
      <vt:lpstr>ＭＳ Ｐゴシック</vt:lpstr>
      <vt:lpstr>Arial</vt:lpstr>
      <vt:lpstr>Arial</vt:lpstr>
      <vt:lpstr>Calibri</vt:lpstr>
      <vt:lpstr>Museo 300</vt:lpstr>
      <vt:lpstr>Open Sans</vt:lpstr>
      <vt:lpstr>Rambla</vt:lpstr>
      <vt:lpstr>Tahoma</vt:lpstr>
      <vt:lpstr>SELEP PowerPoint Template_White</vt:lpstr>
      <vt:lpstr>PowerPoint Presentation</vt:lpstr>
      <vt:lpstr>PowerPoint Presentation</vt:lpstr>
      <vt:lpstr>Housing Delivery</vt:lpstr>
      <vt:lpstr>Housing Business Ready?</vt:lpstr>
      <vt:lpstr>SELEP HFi Housing Business Ready…</vt:lpstr>
      <vt:lpstr>Our focus to date…</vt:lpstr>
      <vt:lpstr>County Level Planning Protocols…</vt:lpstr>
      <vt:lpstr>PowerPoint Presentation</vt:lpstr>
      <vt:lpstr>PowerPoint Presentation</vt:lpstr>
    </vt:vector>
  </TitlesOfParts>
  <Company>East Sussex County Council</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Simmons</dc:creator>
  <cp:lastModifiedBy/>
  <cp:revision>140</cp:revision>
  <cp:lastPrinted>2017-06-07T13:14:11Z</cp:lastPrinted>
  <dcterms:created xsi:type="dcterms:W3CDTF">2017-05-24T16:17:31Z</dcterms:created>
  <dcterms:modified xsi:type="dcterms:W3CDTF">2018-04-30T15:10:20Z</dcterms:modified>
</cp:coreProperties>
</file>