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4" r:id="rId1"/>
  </p:sldMasterIdLst>
  <p:notesMasterIdLst>
    <p:notesMasterId r:id="rId9"/>
  </p:notesMasterIdLst>
  <p:sldIdLst>
    <p:sldId id="324" r:id="rId2"/>
    <p:sldId id="345" r:id="rId3"/>
    <p:sldId id="335" r:id="rId4"/>
    <p:sldId id="346" r:id="rId5"/>
    <p:sldId id="347" r:id="rId6"/>
    <p:sldId id="348" r:id="rId7"/>
    <p:sldId id="349" r:id="rId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 Hood" initials="SH" lastIdx="3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D007A"/>
    <a:srgbClr val="31286B"/>
    <a:srgbClr val="0072C6"/>
    <a:srgbClr val="E30520"/>
    <a:srgbClr val="009DCC"/>
    <a:srgbClr val="65B22E"/>
    <a:srgbClr val="E5007D"/>
    <a:srgbClr val="552F87"/>
    <a:srgbClr val="F498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6106" autoAdjust="0"/>
  </p:normalViewPr>
  <p:slideViewPr>
    <p:cSldViewPr snapToGrid="0" snapToObjects="1">
      <p:cViewPr varScale="1">
        <p:scale>
          <a:sx n="78" d="100"/>
          <a:sy n="78" d="100"/>
        </p:scale>
        <p:origin x="648" y="96"/>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1D98C0-B9E3-4575-B659-4A790C9865B7}" type="doc">
      <dgm:prSet loTypeId="urn:microsoft.com/office/officeart/2005/8/layout/pyramid1" loCatId="pyramid" qsTypeId="urn:microsoft.com/office/officeart/2005/8/quickstyle/simple1" qsCatId="simple" csTypeId="urn:microsoft.com/office/officeart/2005/8/colors/accent3_4" csCatId="accent3" phldr="1"/>
      <dgm:spPr/>
    </dgm:pt>
    <dgm:pt modelId="{DCAE288E-580D-487F-9BB5-2F20A99141E9}">
      <dgm:prSet phldrT="[Text]" custT="1"/>
      <dgm:spPr>
        <a:solidFill>
          <a:schemeClr val="accent3">
            <a:lumMod val="20000"/>
            <a:lumOff val="80000"/>
          </a:schemeClr>
        </a:solidFill>
      </dgm:spPr>
      <dgm:t>
        <a:bodyPr/>
        <a:lstStyle/>
        <a:p>
          <a:endParaRPr lang="en-US" sz="1200" b="1" dirty="0">
            <a:solidFill>
              <a:schemeClr val="bg1"/>
            </a:solidFill>
          </a:endParaRPr>
        </a:p>
        <a:p>
          <a:endParaRPr lang="en-US" sz="1200" b="1" dirty="0" smtClean="0">
            <a:solidFill>
              <a:schemeClr val="bg1"/>
            </a:solidFill>
          </a:endParaRPr>
        </a:p>
        <a:p>
          <a:r>
            <a:rPr lang="en-US" sz="1200" b="1" dirty="0" smtClean="0">
              <a:solidFill>
                <a:schemeClr val="tx1"/>
              </a:solidFill>
              <a:latin typeface="Arial" panose="020B0604020202020204" pitchFamily="34" charset="0"/>
              <a:cs typeface="Arial" panose="020B0604020202020204" pitchFamily="34" charset="0"/>
            </a:rPr>
            <a:t>Very </a:t>
          </a:r>
          <a:r>
            <a:rPr lang="en-US" sz="1200" b="1" dirty="0">
              <a:solidFill>
                <a:schemeClr val="tx1"/>
              </a:solidFill>
              <a:latin typeface="Arial" panose="020B0604020202020204" pitchFamily="34" charset="0"/>
              <a:cs typeface="Arial" panose="020B0604020202020204" pitchFamily="34" charset="0"/>
            </a:rPr>
            <a:t>High </a:t>
          </a:r>
        </a:p>
        <a:p>
          <a:r>
            <a:rPr lang="en-US" sz="1200" b="1" dirty="0">
              <a:solidFill>
                <a:schemeClr val="tx1"/>
              </a:solidFill>
              <a:latin typeface="Arial" panose="020B0604020202020204" pitchFamily="34" charset="0"/>
              <a:cs typeface="Arial" panose="020B0604020202020204" pitchFamily="34" charset="0"/>
            </a:rPr>
            <a:t>Relative Risk</a:t>
          </a:r>
        </a:p>
        <a:p>
          <a:r>
            <a:rPr lang="en-US" sz="1200" dirty="0" smtClean="0">
              <a:solidFill>
                <a:schemeClr val="tx1"/>
              </a:solidFill>
              <a:latin typeface="Arial" panose="020B0604020202020204" pitchFamily="34" charset="0"/>
              <a:cs typeface="Arial" panose="020B0604020202020204" pitchFamily="34" charset="0"/>
            </a:rPr>
            <a:t>MDT working</a:t>
          </a:r>
        </a:p>
      </dgm:t>
    </dgm:pt>
    <dgm:pt modelId="{3B296269-0A93-4DBE-A065-1C916BCEABB6}" type="parTrans" cxnId="{445882FF-2182-44E7-A4CD-6B746D2AD801}">
      <dgm:prSet/>
      <dgm:spPr/>
      <dgm:t>
        <a:bodyPr/>
        <a:lstStyle/>
        <a:p>
          <a:endParaRPr lang="en-US" sz="1400">
            <a:solidFill>
              <a:schemeClr val="bg1"/>
            </a:solidFill>
          </a:endParaRPr>
        </a:p>
      </dgm:t>
    </dgm:pt>
    <dgm:pt modelId="{66D1FC62-03CB-499E-90CB-457696983154}" type="sibTrans" cxnId="{445882FF-2182-44E7-A4CD-6B746D2AD801}">
      <dgm:prSet/>
      <dgm:spPr/>
      <dgm:t>
        <a:bodyPr/>
        <a:lstStyle/>
        <a:p>
          <a:endParaRPr lang="en-US" sz="1400">
            <a:solidFill>
              <a:schemeClr val="bg1"/>
            </a:solidFill>
          </a:endParaRPr>
        </a:p>
      </dgm:t>
    </dgm:pt>
    <dgm:pt modelId="{8C11801D-E377-4D3B-B4F9-F1258E6678BB}">
      <dgm:prSet phldrT="[Text]" custT="1"/>
      <dgm:spPr>
        <a:solidFill>
          <a:schemeClr val="accent2">
            <a:lumMod val="40000"/>
            <a:lumOff val="60000"/>
          </a:schemeClr>
        </a:solidFill>
        <a:ln w="57150">
          <a:solidFill>
            <a:schemeClr val="bg1"/>
          </a:solidFill>
        </a:ln>
      </dgm:spPr>
      <dgm:t>
        <a:bodyPr/>
        <a:lstStyle/>
        <a:p>
          <a:r>
            <a:rPr lang="en-US" sz="1200" b="1" dirty="0">
              <a:solidFill>
                <a:schemeClr val="tx1"/>
              </a:solidFill>
              <a:latin typeface="Arial" panose="020B0604020202020204" pitchFamily="34" charset="0"/>
              <a:cs typeface="Arial" panose="020B0604020202020204" pitchFamily="34" charset="0"/>
            </a:rPr>
            <a:t>High Relative </a:t>
          </a:r>
          <a:r>
            <a:rPr lang="en-US" sz="1200" b="1" dirty="0" smtClean="0">
              <a:solidFill>
                <a:schemeClr val="tx1"/>
              </a:solidFill>
              <a:latin typeface="Arial" panose="020B0604020202020204" pitchFamily="34" charset="0"/>
              <a:cs typeface="Arial" panose="020B0604020202020204" pitchFamily="34" charset="0"/>
            </a:rPr>
            <a:t>Risk</a:t>
          </a:r>
        </a:p>
        <a:p>
          <a:r>
            <a:rPr lang="en-US" sz="1200" b="0" dirty="0" smtClean="0">
              <a:solidFill>
                <a:schemeClr val="tx1"/>
              </a:solidFill>
              <a:latin typeface="Arial" panose="020B0604020202020204" pitchFamily="34" charset="0"/>
              <a:cs typeface="Arial" panose="020B0604020202020204" pitchFamily="34" charset="0"/>
            </a:rPr>
            <a:t>MDT working</a:t>
          </a:r>
          <a:endParaRPr lang="en-US" sz="1200" b="0" dirty="0">
            <a:solidFill>
              <a:schemeClr val="tx1"/>
            </a:solidFill>
            <a:latin typeface="Arial" panose="020B0604020202020204" pitchFamily="34" charset="0"/>
            <a:cs typeface="Arial" panose="020B0604020202020204" pitchFamily="34" charset="0"/>
          </a:endParaRPr>
        </a:p>
        <a:p>
          <a:endParaRPr lang="en-US" sz="1200" dirty="0" smtClean="0">
            <a:solidFill>
              <a:schemeClr val="tx1"/>
            </a:solidFill>
            <a:latin typeface="Arial" panose="020B0604020202020204" pitchFamily="34" charset="0"/>
            <a:cs typeface="Arial" panose="020B0604020202020204" pitchFamily="34" charset="0"/>
          </a:endParaRPr>
        </a:p>
      </dgm:t>
    </dgm:pt>
    <dgm:pt modelId="{6692C7B4-1863-48E0-BFE5-DD0D72DB751F}" type="parTrans" cxnId="{48DC9FBA-0D58-4DA6-A029-645E109E82FC}">
      <dgm:prSet/>
      <dgm:spPr/>
      <dgm:t>
        <a:bodyPr/>
        <a:lstStyle/>
        <a:p>
          <a:endParaRPr lang="en-US" sz="1400">
            <a:solidFill>
              <a:schemeClr val="bg1"/>
            </a:solidFill>
          </a:endParaRPr>
        </a:p>
      </dgm:t>
    </dgm:pt>
    <dgm:pt modelId="{ABDF7F09-51DE-4FBC-8188-E15DBAC1C4E4}" type="sibTrans" cxnId="{48DC9FBA-0D58-4DA6-A029-645E109E82FC}">
      <dgm:prSet/>
      <dgm:spPr/>
      <dgm:t>
        <a:bodyPr/>
        <a:lstStyle/>
        <a:p>
          <a:endParaRPr lang="en-US" sz="1400">
            <a:solidFill>
              <a:schemeClr val="bg1"/>
            </a:solidFill>
          </a:endParaRPr>
        </a:p>
      </dgm:t>
    </dgm:pt>
    <dgm:pt modelId="{D536DA91-4C35-4ABF-9D92-625B2DF18DE2}">
      <dgm:prSet phldrT="[Text]" custT="1"/>
      <dgm:spPr>
        <a:solidFill>
          <a:srgbClr val="CC99FF"/>
        </a:solidFill>
      </dgm:spPr>
      <dgm:t>
        <a:bodyPr/>
        <a:lstStyle/>
        <a:p>
          <a:r>
            <a:rPr lang="en-US" sz="1200" b="1" dirty="0">
              <a:solidFill>
                <a:schemeClr val="tx1"/>
              </a:solidFill>
              <a:latin typeface="Arial" panose="020B0604020202020204" pitchFamily="34" charset="0"/>
              <a:cs typeface="Arial" panose="020B0604020202020204" pitchFamily="34" charset="0"/>
            </a:rPr>
            <a:t>Moderate Relative Risk</a:t>
          </a:r>
        </a:p>
        <a:p>
          <a:r>
            <a:rPr lang="en-US" sz="1200" dirty="0">
              <a:solidFill>
                <a:schemeClr val="tx1"/>
              </a:solidFill>
              <a:latin typeface="Arial" panose="020B0604020202020204" pitchFamily="34" charset="0"/>
              <a:cs typeface="Arial" panose="020B0604020202020204" pitchFamily="34" charset="0"/>
            </a:rPr>
            <a:t>Co-ordinated self </a:t>
          </a:r>
          <a:r>
            <a:rPr lang="en-US" sz="1200" dirty="0" smtClean="0">
              <a:solidFill>
                <a:schemeClr val="tx1"/>
              </a:solidFill>
              <a:latin typeface="Arial" panose="020B0604020202020204" pitchFamily="34" charset="0"/>
              <a:cs typeface="Arial" panose="020B0604020202020204" pitchFamily="34" charset="0"/>
            </a:rPr>
            <a:t>care</a:t>
          </a:r>
        </a:p>
      </dgm:t>
    </dgm:pt>
    <dgm:pt modelId="{5D907F30-9CD1-41AE-879B-E13A91D883CA}" type="parTrans" cxnId="{23A07F7F-9331-4AEF-A47F-1789D14218B2}">
      <dgm:prSet/>
      <dgm:spPr/>
      <dgm:t>
        <a:bodyPr/>
        <a:lstStyle/>
        <a:p>
          <a:endParaRPr lang="en-US" sz="1400">
            <a:solidFill>
              <a:schemeClr val="bg1"/>
            </a:solidFill>
          </a:endParaRPr>
        </a:p>
      </dgm:t>
    </dgm:pt>
    <dgm:pt modelId="{73A7A57D-A5B0-4A41-9883-750E0FD6A220}" type="sibTrans" cxnId="{23A07F7F-9331-4AEF-A47F-1789D14218B2}">
      <dgm:prSet/>
      <dgm:spPr/>
      <dgm:t>
        <a:bodyPr/>
        <a:lstStyle/>
        <a:p>
          <a:endParaRPr lang="en-US" sz="1400">
            <a:solidFill>
              <a:schemeClr val="bg1"/>
            </a:solidFill>
          </a:endParaRPr>
        </a:p>
      </dgm:t>
    </dgm:pt>
    <dgm:pt modelId="{5760F7CA-AC97-4816-A783-2E9DFDE8F861}">
      <dgm:prSet phldrT="[Text]" custT="1"/>
      <dgm:spPr>
        <a:solidFill>
          <a:srgbClr val="7030A0"/>
        </a:solidFill>
      </dgm:spPr>
      <dgm:t>
        <a:bodyPr/>
        <a:lstStyle/>
        <a:p>
          <a:r>
            <a:rPr lang="en-US" sz="1200" b="1" dirty="0">
              <a:solidFill>
                <a:schemeClr val="bg1"/>
              </a:solidFill>
              <a:latin typeface="Arial" panose="020B0604020202020204" pitchFamily="34" charset="0"/>
              <a:cs typeface="Arial" panose="020B0604020202020204" pitchFamily="34" charset="0"/>
            </a:rPr>
            <a:t>Low Relative Risk</a:t>
          </a:r>
        </a:p>
        <a:p>
          <a:r>
            <a:rPr lang="en-US" sz="1200" dirty="0">
              <a:solidFill>
                <a:schemeClr val="bg1"/>
              </a:solidFill>
              <a:latin typeface="Arial" panose="020B0604020202020204" pitchFamily="34" charset="0"/>
              <a:cs typeface="Arial" panose="020B0604020202020204" pitchFamily="34" charset="0"/>
            </a:rPr>
            <a:t>Promoting </a:t>
          </a:r>
          <a:r>
            <a:rPr lang="en-US" sz="1200" dirty="0" smtClean="0">
              <a:solidFill>
                <a:schemeClr val="bg1"/>
              </a:solidFill>
              <a:latin typeface="Arial" panose="020B0604020202020204" pitchFamily="34" charset="0"/>
              <a:cs typeface="Arial" panose="020B0604020202020204" pitchFamily="34" charset="0"/>
            </a:rPr>
            <a:t>wellbeing</a:t>
          </a:r>
        </a:p>
      </dgm:t>
    </dgm:pt>
    <dgm:pt modelId="{0AE638AE-E7DE-42EE-B082-07D038CD40FC}" type="parTrans" cxnId="{D0BAF103-DC36-4BF1-8732-F71A0EBD799E}">
      <dgm:prSet/>
      <dgm:spPr/>
      <dgm:t>
        <a:bodyPr/>
        <a:lstStyle/>
        <a:p>
          <a:endParaRPr lang="en-US" sz="1400">
            <a:solidFill>
              <a:schemeClr val="bg1"/>
            </a:solidFill>
          </a:endParaRPr>
        </a:p>
      </dgm:t>
    </dgm:pt>
    <dgm:pt modelId="{E57026E1-F276-45E5-BFD1-6F9F8939BECD}" type="sibTrans" cxnId="{D0BAF103-DC36-4BF1-8732-F71A0EBD799E}">
      <dgm:prSet/>
      <dgm:spPr/>
      <dgm:t>
        <a:bodyPr/>
        <a:lstStyle/>
        <a:p>
          <a:endParaRPr lang="en-US" sz="1400">
            <a:solidFill>
              <a:schemeClr val="bg1"/>
            </a:solidFill>
          </a:endParaRPr>
        </a:p>
      </dgm:t>
    </dgm:pt>
    <dgm:pt modelId="{6EF5070C-E515-43C1-87B3-5A9A819DEB07}" type="pres">
      <dgm:prSet presAssocID="{AC1D98C0-B9E3-4575-B659-4A790C9865B7}" presName="Name0" presStyleCnt="0">
        <dgm:presLayoutVars>
          <dgm:dir/>
          <dgm:animLvl val="lvl"/>
          <dgm:resizeHandles val="exact"/>
        </dgm:presLayoutVars>
      </dgm:prSet>
      <dgm:spPr/>
    </dgm:pt>
    <dgm:pt modelId="{E31A3889-B341-4ECF-BE6E-3EA00E633C58}" type="pres">
      <dgm:prSet presAssocID="{DCAE288E-580D-487F-9BB5-2F20A99141E9}" presName="Name8" presStyleCnt="0"/>
      <dgm:spPr/>
    </dgm:pt>
    <dgm:pt modelId="{D9FA2448-950F-4DDC-9DA6-A06A59632ADC}" type="pres">
      <dgm:prSet presAssocID="{DCAE288E-580D-487F-9BB5-2F20A99141E9}" presName="level" presStyleLbl="node1" presStyleIdx="0" presStyleCnt="4" custScaleY="186502" custLinFactNeighborX="-1852">
        <dgm:presLayoutVars>
          <dgm:chMax val="1"/>
          <dgm:bulletEnabled val="1"/>
        </dgm:presLayoutVars>
      </dgm:prSet>
      <dgm:spPr/>
      <dgm:t>
        <a:bodyPr/>
        <a:lstStyle/>
        <a:p>
          <a:endParaRPr lang="en-GB"/>
        </a:p>
      </dgm:t>
    </dgm:pt>
    <dgm:pt modelId="{CA0D7F1B-0E22-4854-8812-53C3D4E657E9}" type="pres">
      <dgm:prSet presAssocID="{DCAE288E-580D-487F-9BB5-2F20A99141E9}" presName="levelTx" presStyleLbl="revTx" presStyleIdx="0" presStyleCnt="0">
        <dgm:presLayoutVars>
          <dgm:chMax val="1"/>
          <dgm:bulletEnabled val="1"/>
        </dgm:presLayoutVars>
      </dgm:prSet>
      <dgm:spPr/>
      <dgm:t>
        <a:bodyPr/>
        <a:lstStyle/>
        <a:p>
          <a:endParaRPr lang="en-GB"/>
        </a:p>
      </dgm:t>
    </dgm:pt>
    <dgm:pt modelId="{A67D59EC-8C40-44F0-A587-246C6F3FD5DC}" type="pres">
      <dgm:prSet presAssocID="{8C11801D-E377-4D3B-B4F9-F1258E6678BB}" presName="Name8" presStyleCnt="0"/>
      <dgm:spPr/>
    </dgm:pt>
    <dgm:pt modelId="{F0B45854-069E-4D62-8691-0BD2C102E2BF}" type="pres">
      <dgm:prSet presAssocID="{8C11801D-E377-4D3B-B4F9-F1258E6678BB}" presName="level" presStyleLbl="node1" presStyleIdx="1" presStyleCnt="4" custScaleX="100116" custScaleY="97137" custLinFactNeighborX="-1080" custLinFactNeighborY="506">
        <dgm:presLayoutVars>
          <dgm:chMax val="1"/>
          <dgm:bulletEnabled val="1"/>
        </dgm:presLayoutVars>
      </dgm:prSet>
      <dgm:spPr/>
      <dgm:t>
        <a:bodyPr/>
        <a:lstStyle/>
        <a:p>
          <a:endParaRPr lang="en-GB"/>
        </a:p>
      </dgm:t>
    </dgm:pt>
    <dgm:pt modelId="{85AE2D6E-3772-48F5-BC62-24BE434EF084}" type="pres">
      <dgm:prSet presAssocID="{8C11801D-E377-4D3B-B4F9-F1258E6678BB}" presName="levelTx" presStyleLbl="revTx" presStyleIdx="0" presStyleCnt="0">
        <dgm:presLayoutVars>
          <dgm:chMax val="1"/>
          <dgm:bulletEnabled val="1"/>
        </dgm:presLayoutVars>
      </dgm:prSet>
      <dgm:spPr/>
      <dgm:t>
        <a:bodyPr/>
        <a:lstStyle/>
        <a:p>
          <a:endParaRPr lang="en-GB"/>
        </a:p>
      </dgm:t>
    </dgm:pt>
    <dgm:pt modelId="{D86EF025-4C9E-46BC-BA76-D1585E2A4336}" type="pres">
      <dgm:prSet presAssocID="{D536DA91-4C35-4ABF-9D92-625B2DF18DE2}" presName="Name8" presStyleCnt="0"/>
      <dgm:spPr/>
    </dgm:pt>
    <dgm:pt modelId="{98C00051-BC3C-4EB3-AC9E-279F49665BE5}" type="pres">
      <dgm:prSet presAssocID="{D536DA91-4C35-4ABF-9D92-625B2DF18DE2}" presName="level" presStyleLbl="node1" presStyleIdx="2" presStyleCnt="4" custScaleX="99135" custLinFactNeighborX="-733" custLinFactNeighborY="1879">
        <dgm:presLayoutVars>
          <dgm:chMax val="1"/>
          <dgm:bulletEnabled val="1"/>
        </dgm:presLayoutVars>
      </dgm:prSet>
      <dgm:spPr/>
      <dgm:t>
        <a:bodyPr/>
        <a:lstStyle/>
        <a:p>
          <a:endParaRPr lang="en-GB"/>
        </a:p>
      </dgm:t>
    </dgm:pt>
    <dgm:pt modelId="{16AB1FC7-99AF-4DEB-A488-189F76EC531F}" type="pres">
      <dgm:prSet presAssocID="{D536DA91-4C35-4ABF-9D92-625B2DF18DE2}" presName="levelTx" presStyleLbl="revTx" presStyleIdx="0" presStyleCnt="0">
        <dgm:presLayoutVars>
          <dgm:chMax val="1"/>
          <dgm:bulletEnabled val="1"/>
        </dgm:presLayoutVars>
      </dgm:prSet>
      <dgm:spPr/>
      <dgm:t>
        <a:bodyPr/>
        <a:lstStyle/>
        <a:p>
          <a:endParaRPr lang="en-GB"/>
        </a:p>
      </dgm:t>
    </dgm:pt>
    <dgm:pt modelId="{8317BD86-9B43-4742-9C05-4B475A85CC7C}" type="pres">
      <dgm:prSet presAssocID="{5760F7CA-AC97-4816-A783-2E9DFDE8F861}" presName="Name8" presStyleCnt="0"/>
      <dgm:spPr/>
    </dgm:pt>
    <dgm:pt modelId="{633B4A17-32AC-4BE6-B690-A2FC0222F3D3}" type="pres">
      <dgm:prSet presAssocID="{5760F7CA-AC97-4816-A783-2E9DFDE8F861}" presName="level" presStyleLbl="node1" presStyleIdx="3" presStyleCnt="4" custScaleX="100000" custLinFactNeighborY="1699">
        <dgm:presLayoutVars>
          <dgm:chMax val="1"/>
          <dgm:bulletEnabled val="1"/>
        </dgm:presLayoutVars>
      </dgm:prSet>
      <dgm:spPr/>
      <dgm:t>
        <a:bodyPr/>
        <a:lstStyle/>
        <a:p>
          <a:endParaRPr lang="en-GB"/>
        </a:p>
      </dgm:t>
    </dgm:pt>
    <dgm:pt modelId="{D577E606-6AD3-4D84-9B34-26C6AB2C0493}" type="pres">
      <dgm:prSet presAssocID="{5760F7CA-AC97-4816-A783-2E9DFDE8F861}" presName="levelTx" presStyleLbl="revTx" presStyleIdx="0" presStyleCnt="0">
        <dgm:presLayoutVars>
          <dgm:chMax val="1"/>
          <dgm:bulletEnabled val="1"/>
        </dgm:presLayoutVars>
      </dgm:prSet>
      <dgm:spPr/>
      <dgm:t>
        <a:bodyPr/>
        <a:lstStyle/>
        <a:p>
          <a:endParaRPr lang="en-GB"/>
        </a:p>
      </dgm:t>
    </dgm:pt>
  </dgm:ptLst>
  <dgm:cxnLst>
    <dgm:cxn modelId="{48DC9FBA-0D58-4DA6-A029-645E109E82FC}" srcId="{AC1D98C0-B9E3-4575-B659-4A790C9865B7}" destId="{8C11801D-E377-4D3B-B4F9-F1258E6678BB}" srcOrd="1" destOrd="0" parTransId="{6692C7B4-1863-48E0-BFE5-DD0D72DB751F}" sibTransId="{ABDF7F09-51DE-4FBC-8188-E15DBAC1C4E4}"/>
    <dgm:cxn modelId="{02DF2672-AA6E-48BD-B212-3BD702C86F64}" type="presOf" srcId="{5760F7CA-AC97-4816-A783-2E9DFDE8F861}" destId="{D577E606-6AD3-4D84-9B34-26C6AB2C0493}" srcOrd="1" destOrd="0" presId="urn:microsoft.com/office/officeart/2005/8/layout/pyramid1"/>
    <dgm:cxn modelId="{53CB2A23-1DD2-4571-B2DE-BF1718B70FD3}" type="presOf" srcId="{AC1D98C0-B9E3-4575-B659-4A790C9865B7}" destId="{6EF5070C-E515-43C1-87B3-5A9A819DEB07}" srcOrd="0" destOrd="0" presId="urn:microsoft.com/office/officeart/2005/8/layout/pyramid1"/>
    <dgm:cxn modelId="{499E8ED2-95F2-4565-96B8-DD5F40E10D16}" type="presOf" srcId="{DCAE288E-580D-487F-9BB5-2F20A99141E9}" destId="{CA0D7F1B-0E22-4854-8812-53C3D4E657E9}" srcOrd="1" destOrd="0" presId="urn:microsoft.com/office/officeart/2005/8/layout/pyramid1"/>
    <dgm:cxn modelId="{445882FF-2182-44E7-A4CD-6B746D2AD801}" srcId="{AC1D98C0-B9E3-4575-B659-4A790C9865B7}" destId="{DCAE288E-580D-487F-9BB5-2F20A99141E9}" srcOrd="0" destOrd="0" parTransId="{3B296269-0A93-4DBE-A065-1C916BCEABB6}" sibTransId="{66D1FC62-03CB-499E-90CB-457696983154}"/>
    <dgm:cxn modelId="{EAADC9E0-5653-49AF-83FF-BF978323FB5F}" type="presOf" srcId="{8C11801D-E377-4D3B-B4F9-F1258E6678BB}" destId="{F0B45854-069E-4D62-8691-0BD2C102E2BF}" srcOrd="0" destOrd="0" presId="urn:microsoft.com/office/officeart/2005/8/layout/pyramid1"/>
    <dgm:cxn modelId="{23A07F7F-9331-4AEF-A47F-1789D14218B2}" srcId="{AC1D98C0-B9E3-4575-B659-4A790C9865B7}" destId="{D536DA91-4C35-4ABF-9D92-625B2DF18DE2}" srcOrd="2" destOrd="0" parTransId="{5D907F30-9CD1-41AE-879B-E13A91D883CA}" sibTransId="{73A7A57D-A5B0-4A41-9883-750E0FD6A220}"/>
    <dgm:cxn modelId="{D0BAF103-DC36-4BF1-8732-F71A0EBD799E}" srcId="{AC1D98C0-B9E3-4575-B659-4A790C9865B7}" destId="{5760F7CA-AC97-4816-A783-2E9DFDE8F861}" srcOrd="3" destOrd="0" parTransId="{0AE638AE-E7DE-42EE-B082-07D038CD40FC}" sibTransId="{E57026E1-F276-45E5-BFD1-6F9F8939BECD}"/>
    <dgm:cxn modelId="{3998F63C-0176-481D-AE0F-3E379037BA0E}" type="presOf" srcId="{DCAE288E-580D-487F-9BB5-2F20A99141E9}" destId="{D9FA2448-950F-4DDC-9DA6-A06A59632ADC}" srcOrd="0" destOrd="0" presId="urn:microsoft.com/office/officeart/2005/8/layout/pyramid1"/>
    <dgm:cxn modelId="{008AE032-57AD-4AB4-8D0E-10B61454CE19}" type="presOf" srcId="{8C11801D-E377-4D3B-B4F9-F1258E6678BB}" destId="{85AE2D6E-3772-48F5-BC62-24BE434EF084}" srcOrd="1" destOrd="0" presId="urn:microsoft.com/office/officeart/2005/8/layout/pyramid1"/>
    <dgm:cxn modelId="{5D7C3AB2-98B8-4FD5-BFFD-AE1780589E13}" type="presOf" srcId="{D536DA91-4C35-4ABF-9D92-625B2DF18DE2}" destId="{16AB1FC7-99AF-4DEB-A488-189F76EC531F}" srcOrd="1" destOrd="0" presId="urn:microsoft.com/office/officeart/2005/8/layout/pyramid1"/>
    <dgm:cxn modelId="{0664156B-B63E-411D-A8F1-FDC90B7BEBFF}" type="presOf" srcId="{D536DA91-4C35-4ABF-9D92-625B2DF18DE2}" destId="{98C00051-BC3C-4EB3-AC9E-279F49665BE5}" srcOrd="0" destOrd="0" presId="urn:microsoft.com/office/officeart/2005/8/layout/pyramid1"/>
    <dgm:cxn modelId="{941D6103-4736-4E0A-8634-02335E873F64}" type="presOf" srcId="{5760F7CA-AC97-4816-A783-2E9DFDE8F861}" destId="{633B4A17-32AC-4BE6-B690-A2FC0222F3D3}" srcOrd="0" destOrd="0" presId="urn:microsoft.com/office/officeart/2005/8/layout/pyramid1"/>
    <dgm:cxn modelId="{B0A5957D-E0E2-4CF3-88EC-959542817620}" type="presParOf" srcId="{6EF5070C-E515-43C1-87B3-5A9A819DEB07}" destId="{E31A3889-B341-4ECF-BE6E-3EA00E633C58}" srcOrd="0" destOrd="0" presId="urn:microsoft.com/office/officeart/2005/8/layout/pyramid1"/>
    <dgm:cxn modelId="{97CD9466-817D-43EE-9BCA-FE9B1ED00FAA}" type="presParOf" srcId="{E31A3889-B341-4ECF-BE6E-3EA00E633C58}" destId="{D9FA2448-950F-4DDC-9DA6-A06A59632ADC}" srcOrd="0" destOrd="0" presId="urn:microsoft.com/office/officeart/2005/8/layout/pyramid1"/>
    <dgm:cxn modelId="{3FFD1752-5EAE-484A-8F60-95348F0C1E2B}" type="presParOf" srcId="{E31A3889-B341-4ECF-BE6E-3EA00E633C58}" destId="{CA0D7F1B-0E22-4854-8812-53C3D4E657E9}" srcOrd="1" destOrd="0" presId="urn:microsoft.com/office/officeart/2005/8/layout/pyramid1"/>
    <dgm:cxn modelId="{77F255E5-3265-4BE9-BAC8-D7912CD8B121}" type="presParOf" srcId="{6EF5070C-E515-43C1-87B3-5A9A819DEB07}" destId="{A67D59EC-8C40-44F0-A587-246C6F3FD5DC}" srcOrd="1" destOrd="0" presId="urn:microsoft.com/office/officeart/2005/8/layout/pyramid1"/>
    <dgm:cxn modelId="{5B608256-5DE0-43F1-802D-58E5F0D5AC8D}" type="presParOf" srcId="{A67D59EC-8C40-44F0-A587-246C6F3FD5DC}" destId="{F0B45854-069E-4D62-8691-0BD2C102E2BF}" srcOrd="0" destOrd="0" presId="urn:microsoft.com/office/officeart/2005/8/layout/pyramid1"/>
    <dgm:cxn modelId="{D3DB1E86-2FA6-4094-B969-A6E5B2024361}" type="presParOf" srcId="{A67D59EC-8C40-44F0-A587-246C6F3FD5DC}" destId="{85AE2D6E-3772-48F5-BC62-24BE434EF084}" srcOrd="1" destOrd="0" presId="urn:microsoft.com/office/officeart/2005/8/layout/pyramid1"/>
    <dgm:cxn modelId="{48A8C25C-3661-461A-A01F-7E106DAFAF80}" type="presParOf" srcId="{6EF5070C-E515-43C1-87B3-5A9A819DEB07}" destId="{D86EF025-4C9E-46BC-BA76-D1585E2A4336}" srcOrd="2" destOrd="0" presId="urn:microsoft.com/office/officeart/2005/8/layout/pyramid1"/>
    <dgm:cxn modelId="{3DEE15CF-49F2-4D4A-B5C2-AD3A6F9DFA7A}" type="presParOf" srcId="{D86EF025-4C9E-46BC-BA76-D1585E2A4336}" destId="{98C00051-BC3C-4EB3-AC9E-279F49665BE5}" srcOrd="0" destOrd="0" presId="urn:microsoft.com/office/officeart/2005/8/layout/pyramid1"/>
    <dgm:cxn modelId="{CE4B2BCD-62E0-40CE-8898-1061ACE78A5B}" type="presParOf" srcId="{D86EF025-4C9E-46BC-BA76-D1585E2A4336}" destId="{16AB1FC7-99AF-4DEB-A488-189F76EC531F}" srcOrd="1" destOrd="0" presId="urn:microsoft.com/office/officeart/2005/8/layout/pyramid1"/>
    <dgm:cxn modelId="{49DEBCE0-5616-4EA7-8FF6-1454594F8FC5}" type="presParOf" srcId="{6EF5070C-E515-43C1-87B3-5A9A819DEB07}" destId="{8317BD86-9B43-4742-9C05-4B475A85CC7C}" srcOrd="3" destOrd="0" presId="urn:microsoft.com/office/officeart/2005/8/layout/pyramid1"/>
    <dgm:cxn modelId="{8E054337-166E-42E3-8FEF-6467CAE9235D}" type="presParOf" srcId="{8317BD86-9B43-4742-9C05-4B475A85CC7C}" destId="{633B4A17-32AC-4BE6-B690-A2FC0222F3D3}" srcOrd="0" destOrd="0" presId="urn:microsoft.com/office/officeart/2005/8/layout/pyramid1"/>
    <dgm:cxn modelId="{8E9E034D-E870-4F68-BEE7-BF5D70709A4B}" type="presParOf" srcId="{8317BD86-9B43-4742-9C05-4B475A85CC7C}" destId="{D577E606-6AD3-4D84-9B34-26C6AB2C049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A2448-950F-4DDC-9DA6-A06A59632ADC}">
      <dsp:nvSpPr>
        <dsp:cNvPr id="0" name=""/>
        <dsp:cNvSpPr/>
      </dsp:nvSpPr>
      <dsp:spPr>
        <a:xfrm>
          <a:off x="1401293" y="0"/>
          <a:ext cx="1800950" cy="1583802"/>
        </a:xfrm>
        <a:prstGeom prst="trapezoid">
          <a:avLst>
            <a:gd name="adj" fmla="val 56855"/>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b="1" kern="1200" dirty="0">
            <a:solidFill>
              <a:schemeClr val="bg1"/>
            </a:solidFill>
          </a:endParaRPr>
        </a:p>
        <a:p>
          <a:pPr lvl="0" algn="ctr" defTabSz="533400">
            <a:lnSpc>
              <a:spcPct val="90000"/>
            </a:lnSpc>
            <a:spcBef>
              <a:spcPct val="0"/>
            </a:spcBef>
            <a:spcAft>
              <a:spcPct val="35000"/>
            </a:spcAft>
          </a:pPr>
          <a:endParaRPr lang="en-US" sz="1200" b="1" kern="1200" dirty="0" smtClean="0">
            <a:solidFill>
              <a:schemeClr val="bg1"/>
            </a:solidFill>
          </a:endParaRPr>
        </a:p>
        <a:p>
          <a:pPr lvl="0" algn="ctr" defTabSz="533400">
            <a:lnSpc>
              <a:spcPct val="90000"/>
            </a:lnSpc>
            <a:spcBef>
              <a:spcPct val="0"/>
            </a:spcBef>
            <a:spcAft>
              <a:spcPct val="35000"/>
            </a:spcAft>
          </a:pPr>
          <a:r>
            <a:rPr lang="en-US" sz="1200" b="1" kern="1200" dirty="0" smtClean="0">
              <a:solidFill>
                <a:schemeClr val="tx1"/>
              </a:solidFill>
              <a:latin typeface="Arial" panose="020B0604020202020204" pitchFamily="34" charset="0"/>
              <a:cs typeface="Arial" panose="020B0604020202020204" pitchFamily="34" charset="0"/>
            </a:rPr>
            <a:t>Very </a:t>
          </a:r>
          <a:r>
            <a:rPr lang="en-US" sz="1200" b="1" kern="1200" dirty="0">
              <a:solidFill>
                <a:schemeClr val="tx1"/>
              </a:solidFill>
              <a:latin typeface="Arial" panose="020B0604020202020204" pitchFamily="34" charset="0"/>
              <a:cs typeface="Arial" panose="020B0604020202020204" pitchFamily="34" charset="0"/>
            </a:rPr>
            <a:t>High </a:t>
          </a:r>
        </a:p>
        <a:p>
          <a:pPr lvl="0" algn="ctr" defTabSz="533400">
            <a:lnSpc>
              <a:spcPct val="90000"/>
            </a:lnSpc>
            <a:spcBef>
              <a:spcPct val="0"/>
            </a:spcBef>
            <a:spcAft>
              <a:spcPct val="35000"/>
            </a:spcAft>
          </a:pPr>
          <a:r>
            <a:rPr lang="en-US" sz="1200" b="1" kern="1200" dirty="0">
              <a:solidFill>
                <a:schemeClr val="tx1"/>
              </a:solidFill>
              <a:latin typeface="Arial" panose="020B0604020202020204" pitchFamily="34" charset="0"/>
              <a:cs typeface="Arial" panose="020B0604020202020204" pitchFamily="34" charset="0"/>
            </a:rPr>
            <a:t>Relative Risk</a:t>
          </a:r>
        </a:p>
        <a:p>
          <a:pPr lvl="0" algn="ctr" defTabSz="533400">
            <a:lnSpc>
              <a:spcPct val="90000"/>
            </a:lnSpc>
            <a:spcBef>
              <a:spcPct val="0"/>
            </a:spcBef>
            <a:spcAft>
              <a:spcPct val="35000"/>
            </a:spcAft>
          </a:pPr>
          <a:r>
            <a:rPr lang="en-US" sz="1200" kern="1200" dirty="0" smtClean="0">
              <a:solidFill>
                <a:schemeClr val="tx1"/>
              </a:solidFill>
              <a:latin typeface="Arial" panose="020B0604020202020204" pitchFamily="34" charset="0"/>
              <a:cs typeface="Arial" panose="020B0604020202020204" pitchFamily="34" charset="0"/>
            </a:rPr>
            <a:t>MDT working</a:t>
          </a:r>
        </a:p>
      </dsp:txBody>
      <dsp:txXfrm>
        <a:off x="1401293" y="0"/>
        <a:ext cx="1800950" cy="1583802"/>
      </dsp:txXfrm>
    </dsp:sp>
    <dsp:sp modelId="{F0B45854-069E-4D62-8691-0BD2C102E2BF}">
      <dsp:nvSpPr>
        <dsp:cNvPr id="0" name=""/>
        <dsp:cNvSpPr/>
      </dsp:nvSpPr>
      <dsp:spPr>
        <a:xfrm>
          <a:off x="934477" y="1588099"/>
          <a:ext cx="2742128" cy="824901"/>
        </a:xfrm>
        <a:prstGeom prst="trapezoid">
          <a:avLst>
            <a:gd name="adj" fmla="val 56855"/>
          </a:avLst>
        </a:prstGeom>
        <a:solidFill>
          <a:schemeClr val="accent2">
            <a:lumMod val="40000"/>
            <a:lumOff val="60000"/>
          </a:schemeClr>
        </a:solidFill>
        <a:ln w="5715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latin typeface="Arial" panose="020B0604020202020204" pitchFamily="34" charset="0"/>
              <a:cs typeface="Arial" panose="020B0604020202020204" pitchFamily="34" charset="0"/>
            </a:rPr>
            <a:t>High Relative </a:t>
          </a:r>
          <a:r>
            <a:rPr lang="en-US" sz="1200" b="1" kern="1200" dirty="0" smtClean="0">
              <a:solidFill>
                <a:schemeClr val="tx1"/>
              </a:solidFill>
              <a:latin typeface="Arial" panose="020B0604020202020204" pitchFamily="34" charset="0"/>
              <a:cs typeface="Arial" panose="020B0604020202020204" pitchFamily="34" charset="0"/>
            </a:rPr>
            <a:t>Risk</a:t>
          </a:r>
        </a:p>
        <a:p>
          <a:pPr lvl="0" algn="ctr" defTabSz="533400">
            <a:lnSpc>
              <a:spcPct val="90000"/>
            </a:lnSpc>
            <a:spcBef>
              <a:spcPct val="0"/>
            </a:spcBef>
            <a:spcAft>
              <a:spcPct val="35000"/>
            </a:spcAft>
          </a:pPr>
          <a:r>
            <a:rPr lang="en-US" sz="1200" b="0" kern="1200" dirty="0" smtClean="0">
              <a:solidFill>
                <a:schemeClr val="tx1"/>
              </a:solidFill>
              <a:latin typeface="Arial" panose="020B0604020202020204" pitchFamily="34" charset="0"/>
              <a:cs typeface="Arial" panose="020B0604020202020204" pitchFamily="34" charset="0"/>
            </a:rPr>
            <a:t>MDT working</a:t>
          </a:r>
          <a:endParaRPr lang="en-US" sz="1200" b="0" kern="1200" dirty="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endParaRPr lang="en-US" sz="1200" kern="1200" dirty="0" smtClean="0">
            <a:solidFill>
              <a:schemeClr val="tx1"/>
            </a:solidFill>
            <a:latin typeface="Arial" panose="020B0604020202020204" pitchFamily="34" charset="0"/>
            <a:cs typeface="Arial" panose="020B0604020202020204" pitchFamily="34" charset="0"/>
          </a:endParaRPr>
        </a:p>
      </dsp:txBody>
      <dsp:txXfrm>
        <a:off x="1414350" y="1588099"/>
        <a:ext cx="1782383" cy="824901"/>
      </dsp:txXfrm>
    </dsp:sp>
    <dsp:sp modelId="{98C00051-BC3C-4EB3-AC9E-279F49665BE5}">
      <dsp:nvSpPr>
        <dsp:cNvPr id="0" name=""/>
        <dsp:cNvSpPr/>
      </dsp:nvSpPr>
      <dsp:spPr>
        <a:xfrm>
          <a:off x="471691" y="2424660"/>
          <a:ext cx="3672553" cy="849214"/>
        </a:xfrm>
        <a:prstGeom prst="trapezoid">
          <a:avLst>
            <a:gd name="adj" fmla="val 56855"/>
          </a:avLst>
        </a:prstGeom>
        <a:solidFill>
          <a:srgbClr val="CC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latin typeface="Arial" panose="020B0604020202020204" pitchFamily="34" charset="0"/>
              <a:cs typeface="Arial" panose="020B0604020202020204" pitchFamily="34" charset="0"/>
            </a:rPr>
            <a:t>Moderate Relative Risk</a:t>
          </a:r>
        </a:p>
        <a:p>
          <a:pPr lvl="0" algn="ctr" defTabSz="533400">
            <a:lnSpc>
              <a:spcPct val="90000"/>
            </a:lnSpc>
            <a:spcBef>
              <a:spcPct val="0"/>
            </a:spcBef>
            <a:spcAft>
              <a:spcPct val="35000"/>
            </a:spcAft>
          </a:pPr>
          <a:r>
            <a:rPr lang="en-US" sz="1200" kern="1200" dirty="0">
              <a:solidFill>
                <a:schemeClr val="tx1"/>
              </a:solidFill>
              <a:latin typeface="Arial" panose="020B0604020202020204" pitchFamily="34" charset="0"/>
              <a:cs typeface="Arial" panose="020B0604020202020204" pitchFamily="34" charset="0"/>
            </a:rPr>
            <a:t>Co-ordinated self </a:t>
          </a:r>
          <a:r>
            <a:rPr lang="en-US" sz="1200" kern="1200" dirty="0" smtClean="0">
              <a:solidFill>
                <a:schemeClr val="tx1"/>
              </a:solidFill>
              <a:latin typeface="Arial" panose="020B0604020202020204" pitchFamily="34" charset="0"/>
              <a:cs typeface="Arial" panose="020B0604020202020204" pitchFamily="34" charset="0"/>
            </a:rPr>
            <a:t>care</a:t>
          </a:r>
        </a:p>
      </dsp:txBody>
      <dsp:txXfrm>
        <a:off x="1114387" y="2424660"/>
        <a:ext cx="2387159" cy="849214"/>
      </dsp:txXfrm>
    </dsp:sp>
    <dsp:sp modelId="{633B4A17-32AC-4BE6-B690-A2FC0222F3D3}">
      <dsp:nvSpPr>
        <dsp:cNvPr id="0" name=""/>
        <dsp:cNvSpPr/>
      </dsp:nvSpPr>
      <dsp:spPr>
        <a:xfrm>
          <a:off x="0" y="3257918"/>
          <a:ext cx="4670244" cy="849214"/>
        </a:xfrm>
        <a:prstGeom prst="trapezoid">
          <a:avLst>
            <a:gd name="adj" fmla="val 56855"/>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latin typeface="Arial" panose="020B0604020202020204" pitchFamily="34" charset="0"/>
              <a:cs typeface="Arial" panose="020B0604020202020204" pitchFamily="34" charset="0"/>
            </a:rPr>
            <a:t>Low Relative Risk</a:t>
          </a:r>
        </a:p>
        <a:p>
          <a:pPr lvl="0" algn="ctr" defTabSz="533400">
            <a:lnSpc>
              <a:spcPct val="90000"/>
            </a:lnSpc>
            <a:spcBef>
              <a:spcPct val="0"/>
            </a:spcBef>
            <a:spcAft>
              <a:spcPct val="35000"/>
            </a:spcAft>
          </a:pPr>
          <a:r>
            <a:rPr lang="en-US" sz="1200" kern="1200" dirty="0">
              <a:solidFill>
                <a:schemeClr val="bg1"/>
              </a:solidFill>
              <a:latin typeface="Arial" panose="020B0604020202020204" pitchFamily="34" charset="0"/>
              <a:cs typeface="Arial" panose="020B0604020202020204" pitchFamily="34" charset="0"/>
            </a:rPr>
            <a:t>Promoting </a:t>
          </a:r>
          <a:r>
            <a:rPr lang="en-US" sz="1200" kern="1200" dirty="0" smtClean="0">
              <a:solidFill>
                <a:schemeClr val="bg1"/>
              </a:solidFill>
              <a:latin typeface="Arial" panose="020B0604020202020204" pitchFamily="34" charset="0"/>
              <a:cs typeface="Arial" panose="020B0604020202020204" pitchFamily="34" charset="0"/>
            </a:rPr>
            <a:t>wellbeing</a:t>
          </a:r>
        </a:p>
      </dsp:txBody>
      <dsp:txXfrm>
        <a:off x="817292" y="3257918"/>
        <a:ext cx="3035659" cy="84921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FAAB0-1CD5-4FE6-9879-CE9B4D81A8E2}" type="datetimeFigureOut">
              <a:rPr lang="en-GB" smtClean="0"/>
              <a:t>08/05/2018</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5CEC63-7876-4D24-8699-3AC623E2B348}" type="slidenum">
              <a:rPr lang="en-GB" smtClean="0"/>
              <a:t>‹#›</a:t>
            </a:fld>
            <a:endParaRPr lang="en-GB"/>
          </a:p>
        </p:txBody>
      </p:sp>
    </p:spTree>
    <p:extLst>
      <p:ext uri="{BB962C8B-B14F-4D97-AF65-F5344CB8AC3E}">
        <p14:creationId xmlns:p14="http://schemas.microsoft.com/office/powerpoint/2010/main" val="4286369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p:cNvSpPr>
          <p:nvPr>
            <p:ph type="sldImg"/>
          </p:nvPr>
        </p:nvSpPr>
        <p:spPr bwMode="auto">
          <a:noFill/>
          <a:ln>
            <a:solidFill>
              <a:srgbClr val="000000"/>
            </a:solidFill>
            <a:miter lim="800000"/>
            <a:headEnd/>
            <a:tailEnd/>
          </a:ln>
        </p:spPr>
      </p:sp>
      <p:sp>
        <p:nvSpPr>
          <p:cNvPr id="143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43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77838" fontAlgn="base">
              <a:spcBef>
                <a:spcPct val="0"/>
              </a:spcBef>
              <a:spcAft>
                <a:spcPct val="0"/>
              </a:spcAft>
            </a:pPr>
            <a:fld id="{09F82A9A-93F9-40A1-A4D9-0A6E9B7846C0}" type="slidenum">
              <a:rPr lang="en-GB" smtClean="0"/>
              <a:pPr defTabSz="477838" fontAlgn="base">
                <a:spcBef>
                  <a:spcPct val="0"/>
                </a:spcBef>
                <a:spcAft>
                  <a:spcPct val="0"/>
                </a:spcAft>
              </a:pPr>
              <a:t>0</a:t>
            </a:fld>
            <a:endParaRPr lang="en-GB"/>
          </a:p>
        </p:txBody>
      </p:sp>
    </p:spTree>
    <p:extLst>
      <p:ext uri="{BB962C8B-B14F-4D97-AF65-F5344CB8AC3E}">
        <p14:creationId xmlns:p14="http://schemas.microsoft.com/office/powerpoint/2010/main" val="1190634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6E0011-F5A2-4B9E-B588-C8CD235E3C60}" type="slidenum">
              <a:rPr lang="en-GB" smtClean="0"/>
              <a:t>1</a:t>
            </a:fld>
            <a:endParaRPr lang="en-GB"/>
          </a:p>
        </p:txBody>
      </p:sp>
    </p:spTree>
    <p:extLst>
      <p:ext uri="{BB962C8B-B14F-4D97-AF65-F5344CB8AC3E}">
        <p14:creationId xmlns:p14="http://schemas.microsoft.com/office/powerpoint/2010/main" val="1544933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dirty="0" smtClean="0"/>
              <a:t>Use these slides to answer the</a:t>
            </a:r>
            <a:r>
              <a:rPr lang="en-GB" baseline="0" dirty="0" smtClean="0"/>
              <a:t> three set questions ….</a:t>
            </a:r>
            <a:endParaRPr lang="en-GB" dirty="0"/>
          </a:p>
        </p:txBody>
      </p:sp>
      <p:sp>
        <p:nvSpPr>
          <p:cNvPr id="4" name="Slide Number Placeholder 3"/>
          <p:cNvSpPr>
            <a:spLocks noGrp="1"/>
          </p:cNvSpPr>
          <p:nvPr>
            <p:ph type="sldNum" sz="quarter" idx="10"/>
          </p:nvPr>
        </p:nvSpPr>
        <p:spPr/>
        <p:txBody>
          <a:bodyPr/>
          <a:lstStyle/>
          <a:p>
            <a:pPr>
              <a:defRPr/>
            </a:pPr>
            <a:fld id="{EFFD6E53-58FD-BC40-9932-5182995FF4BE}" type="slidenum">
              <a:rPr lang="en-GB" smtClean="0">
                <a:solidFill>
                  <a:prstClr val="black"/>
                </a:solidFill>
              </a:rPr>
              <a:pPr>
                <a:defRPr/>
              </a:pPr>
              <a:t>3</a:t>
            </a:fld>
            <a:endParaRPr lang="en-GB" dirty="0">
              <a:solidFill>
                <a:prstClr val="black"/>
              </a:solidFill>
            </a:endParaRPr>
          </a:p>
        </p:txBody>
      </p:sp>
    </p:spTree>
    <p:extLst>
      <p:ext uri="{BB962C8B-B14F-4D97-AF65-F5344CB8AC3E}">
        <p14:creationId xmlns:p14="http://schemas.microsoft.com/office/powerpoint/2010/main" val="581962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Our ultimate aim for older people is to support their needs better and stop them going into hospital. </a:t>
            </a:r>
            <a:endParaRPr lang="en-GB"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know that every day in Kent and Medway around 1,000 people are in a hospital bed when they don’t need to be or want to be.</a:t>
            </a:r>
            <a:endParaRPr lang="en-GB"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Some of the reasons why older people stay too long in hospital are:</a:t>
            </a:r>
            <a:endParaRPr lang="en-GB"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they have to wait for care to be in place to support them going home</a:t>
            </a:r>
            <a:endParaRPr lang="en-GB"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they need a social care assessment or an occupational health assessment</a:t>
            </a:r>
            <a:endParaRPr lang="en-GB"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or they need a residential home place.</a:t>
            </a:r>
            <a:endParaRPr lang="en-GB"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 illustrate how we would like to improve care and treat more people at home, we’ve created ‘Dorothy’, an example patient. By demonstrating what we think her care should look like, we can look at how our proposed model might work.</a:t>
            </a:r>
            <a:endParaRPr lang="en-GB"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 imagine Dorothy is 79, and frail. She has </a:t>
            </a:r>
            <a:r>
              <a:rPr lang="en-GB" sz="1200" kern="1200" dirty="0">
                <a:solidFill>
                  <a:schemeClr val="tx1"/>
                </a:solidFill>
                <a:effectLst/>
                <a:latin typeface="+mn-lt"/>
                <a:ea typeface="+mn-ea"/>
                <a:cs typeface="+mn-cs"/>
              </a:rPr>
              <a:t>type 2 diabetes, Chronic Obstructive Pulmonary Disease (COPD), memory loss and depression. She lives with her husband Bill, who also has type 2 diabetes, and is her main carer.</a:t>
            </a:r>
            <a:endParaRPr lang="en-GB" sz="11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We have eight ambitions for Dorothy and people like her which are:</a:t>
            </a:r>
            <a:endParaRPr lang="en-GB"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helping Dorothy to look after herself</a:t>
            </a:r>
            <a:endParaRPr lang="en-GB"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organising her care better</a:t>
            </a:r>
            <a:endParaRPr lang="en-GB"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keeping her safe in her home</a:t>
            </a:r>
            <a:endParaRPr lang="en-GB"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joining-up the team looking after her</a:t>
            </a:r>
            <a:endParaRPr lang="en-GB"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having one number for her to call for help, advice or support</a:t>
            </a:r>
            <a:endParaRPr lang="en-GB"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responding rapidly to her at home when she becomes unwell and needs it</a:t>
            </a:r>
            <a:endParaRPr lang="en-GB"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making sure Dorothy can get home from hospital quickly and safely</a:t>
            </a:r>
            <a:endParaRPr lang="en-GB"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giving Dorothy, her GP and the people looking after her better access to expert advice and faster access to her test results in the community</a:t>
            </a:r>
            <a:endParaRPr lang="en-GB" sz="11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following eight slides will explore these further …  </a:t>
            </a:r>
            <a:endParaRPr lang="en-GB" sz="1100" kern="1200" dirty="0">
              <a:solidFill>
                <a:schemeClr val="tx1"/>
              </a:solidFill>
              <a:effectLst/>
              <a:latin typeface="+mn-lt"/>
              <a:ea typeface="+mn-ea"/>
              <a:cs typeface="+mn-cs"/>
            </a:endParaRPr>
          </a:p>
          <a:p>
            <a:pPr marL="0" indent="0">
              <a:buFont typeface="Arial" panose="020B0604020202020204" pitchFamily="34" charset="0"/>
              <a:buNone/>
            </a:pPr>
            <a:endParaRPr lang="en-GB" sz="1200" b="1" dirty="0">
              <a:solidFill>
                <a:srgbClr val="BF1D73"/>
              </a:solidFill>
              <a:latin typeface="Arial"/>
              <a:cs typeface="Aria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BB117E-7312-4795-AD23-87CA106C10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2409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sz="1200" dirty="0" smtClean="0"/>
              <a:t>This will be achieved by the single point of access, an integrated health and social care MDT, liaison with specialist services and other supporting services</a:t>
            </a:r>
          </a:p>
          <a:p>
            <a:endParaRPr lang="en-GB" sz="1200" dirty="0" smtClean="0"/>
          </a:p>
          <a:p>
            <a:r>
              <a:rPr lang="en-US" dirty="0" smtClean="0"/>
              <a:t>Local care already happening in places across Kent e.g. Encompass, </a:t>
            </a:r>
            <a:r>
              <a:rPr lang="en-US" dirty="0" err="1" smtClean="0"/>
              <a:t>Thanet</a:t>
            </a:r>
            <a:r>
              <a:rPr lang="en-US" dirty="0" smtClean="0"/>
              <a:t> Primary Care Homes</a:t>
            </a:r>
          </a:p>
          <a:p>
            <a:r>
              <a:rPr lang="en-US" dirty="0" smtClean="0"/>
              <a:t>Between now and 2021 all of Kent and Medway having implemented all of care models</a:t>
            </a:r>
          </a:p>
          <a:p>
            <a:r>
              <a:rPr lang="en-US" dirty="0" smtClean="0"/>
              <a:t>Starting in different places</a:t>
            </a:r>
          </a:p>
          <a:p>
            <a:r>
              <a:rPr lang="en-US" dirty="0" smtClean="0"/>
              <a:t>Localities providing services to 30 to 50k</a:t>
            </a:r>
          </a:p>
          <a:p>
            <a:r>
              <a:rPr lang="en-US" dirty="0" smtClean="0"/>
              <a:t>29 in total</a:t>
            </a:r>
          </a:p>
          <a:p>
            <a:r>
              <a:rPr lang="en-US" dirty="0" smtClean="0"/>
              <a:t>Groups 1, 2, 3</a:t>
            </a:r>
          </a:p>
          <a:p>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435CEC63-7876-4D24-8699-3AC623E2B348}" type="slidenum">
              <a:rPr lang="en-GB" smtClean="0"/>
              <a:t>5</a:t>
            </a:fld>
            <a:endParaRPr lang="en-GB" dirty="0"/>
          </a:p>
        </p:txBody>
      </p:sp>
    </p:spTree>
    <p:extLst>
      <p:ext uri="{BB962C8B-B14F-4D97-AF65-F5344CB8AC3E}">
        <p14:creationId xmlns:p14="http://schemas.microsoft.com/office/powerpoint/2010/main" val="1394879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30CEC4-CA3D-4457-83DD-480D6FA4CDF8}" type="slidenum">
              <a:rPr lang="en-GB" smtClean="0"/>
              <a:t>6</a:t>
            </a:fld>
            <a:endParaRPr lang="en-GB" dirty="0"/>
          </a:p>
        </p:txBody>
      </p:sp>
    </p:spTree>
    <p:extLst>
      <p:ext uri="{BB962C8B-B14F-4D97-AF65-F5344CB8AC3E}">
        <p14:creationId xmlns:p14="http://schemas.microsoft.com/office/powerpoint/2010/main" val="1708944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0"/>
            <a:ext cx="9906000" cy="264695"/>
          </a:xfrm>
          <a:prstGeom prst="rect">
            <a:avLst/>
          </a:prstGeom>
          <a:solidFill>
            <a:schemeClr val="accent1"/>
          </a:solidFill>
          <a:ln w="9525" cap="flat" cmpd="sng" algn="ctr">
            <a:noFill/>
            <a:prstDash val="solid"/>
          </a:ln>
          <a:effectLst/>
        </p:spPr>
        <p:txBody>
          <a:bodyPr lIns="71836" tIns="35918" rIns="71836" bIns="35918" rtlCol="0" anchor="ctr">
            <a:noAutofit/>
          </a:bodyPr>
          <a:lstStyle/>
          <a:p>
            <a:pPr algn="r"/>
            <a:endParaRPr lang="en-GB" sz="1138" b="0" i="0" dirty="0">
              <a:solidFill>
                <a:schemeClr val="bg1"/>
              </a:solidFill>
              <a:latin typeface="Arial" panose="020B0604020202020204" pitchFamily="34" charset="0"/>
              <a:cs typeface="Arial" panose="020B0604020202020204" pitchFamily="34" charset="0"/>
            </a:endParaRPr>
          </a:p>
        </p:txBody>
      </p:sp>
      <p:sp>
        <p:nvSpPr>
          <p:cNvPr id="3" name="Title 1"/>
          <p:cNvSpPr>
            <a:spLocks noGrp="1"/>
          </p:cNvSpPr>
          <p:nvPr>
            <p:ph type="ctrTitle"/>
          </p:nvPr>
        </p:nvSpPr>
        <p:spPr>
          <a:xfrm>
            <a:off x="1476789" y="2161337"/>
            <a:ext cx="7429500" cy="2387600"/>
          </a:xfrm>
        </p:spPr>
        <p:txBody>
          <a:bodyPr anchor="b">
            <a:normAutofit/>
          </a:bodyPr>
          <a:lstStyle>
            <a:lvl1pPr algn="l">
              <a:defRPr sz="3575"/>
            </a:lvl1pPr>
          </a:lstStyle>
          <a:p>
            <a:r>
              <a:rPr lang="en-US" smtClean="0"/>
              <a:t>Click to edit Master title style</a:t>
            </a:r>
            <a:endParaRPr lang="en-GB" dirty="0"/>
          </a:p>
        </p:txBody>
      </p:sp>
      <p:sp>
        <p:nvSpPr>
          <p:cNvPr id="5" name="Subtitle 2"/>
          <p:cNvSpPr>
            <a:spLocks noGrp="1"/>
          </p:cNvSpPr>
          <p:nvPr>
            <p:ph type="subTitle" idx="1"/>
          </p:nvPr>
        </p:nvSpPr>
        <p:spPr>
          <a:xfrm>
            <a:off x="1476789" y="4557750"/>
            <a:ext cx="7429500" cy="371764"/>
          </a:xfrm>
          <a:prstGeom prst="rect">
            <a:avLst/>
          </a:prstGeom>
        </p:spPr>
        <p:txBody>
          <a:bodyPr/>
          <a:lstStyle>
            <a:lvl1pPr marL="0" indent="0" algn="l">
              <a:buNone/>
              <a:defRPr sz="1463"/>
            </a:lvl1pPr>
            <a:lvl2pPr marL="278606" indent="0" algn="ctr">
              <a:buNone/>
              <a:defRPr sz="1219"/>
            </a:lvl2pPr>
            <a:lvl3pPr marL="557213" indent="0" algn="ctr">
              <a:buNone/>
              <a:defRPr sz="1097"/>
            </a:lvl3pPr>
            <a:lvl4pPr marL="835819" indent="0" algn="ctr">
              <a:buNone/>
              <a:defRPr sz="975"/>
            </a:lvl4pPr>
            <a:lvl5pPr marL="1114425" indent="0" algn="ctr">
              <a:buNone/>
              <a:defRPr sz="975"/>
            </a:lvl5pPr>
            <a:lvl6pPr marL="1393031" indent="0" algn="ctr">
              <a:buNone/>
              <a:defRPr sz="975"/>
            </a:lvl6pPr>
            <a:lvl7pPr marL="1671638" indent="0" algn="ctr">
              <a:buNone/>
              <a:defRPr sz="975"/>
            </a:lvl7pPr>
            <a:lvl8pPr marL="1950244" indent="0" algn="ctr">
              <a:buNone/>
              <a:defRPr sz="975"/>
            </a:lvl8pPr>
            <a:lvl9pPr marL="2228850" indent="0" algn="ctr">
              <a:buNone/>
              <a:defRPr sz="975"/>
            </a:lvl9pPr>
          </a:lstStyle>
          <a:p>
            <a:r>
              <a:rPr lang="en-US" smtClean="0"/>
              <a:t>Click to edit Master subtitle style</a:t>
            </a:r>
            <a:endParaRPr lang="en-GB" dirty="0"/>
          </a:p>
        </p:txBody>
      </p:sp>
      <p:pic>
        <p:nvPicPr>
          <p:cNvPr id="6" name="Picture 7" descr="KCC.png"/>
          <p:cNvPicPr>
            <a:picLocks noChangeAspect="1"/>
          </p:cNvPicPr>
          <p:nvPr userDrawn="1"/>
        </p:nvPicPr>
        <p:blipFill rotWithShape="1">
          <a:blip r:embed="rId3"/>
          <a:srcRect t="18740" b="18578"/>
          <a:stretch/>
        </p:blipFill>
        <p:spPr bwMode="auto">
          <a:xfrm>
            <a:off x="7714552" y="6104918"/>
            <a:ext cx="787687" cy="493736"/>
          </a:xfrm>
          <a:prstGeom prst="rect">
            <a:avLst/>
          </a:prstGeom>
          <a:noFill/>
          <a:ln w="9525">
            <a:noFill/>
            <a:miter lim="800000"/>
            <a:headEnd/>
            <a:tailEnd/>
          </a:ln>
        </p:spPr>
      </p:pic>
      <p:pic>
        <p:nvPicPr>
          <p:cNvPr id="7" name="Picture 8" descr="Medway Council.jpg"/>
          <p:cNvPicPr>
            <a:picLocks noChangeAspect="1"/>
          </p:cNvPicPr>
          <p:nvPr userDrawn="1"/>
        </p:nvPicPr>
        <p:blipFill>
          <a:blip r:embed="rId4">
            <a:clrChange>
              <a:clrFrom>
                <a:srgbClr val="FEFEFE"/>
              </a:clrFrom>
              <a:clrTo>
                <a:srgbClr val="FEFEFE">
                  <a:alpha val="0"/>
                </a:srgbClr>
              </a:clrTo>
            </a:clrChange>
          </a:blip>
          <a:srcRect/>
          <a:stretch>
            <a:fillRect/>
          </a:stretch>
        </p:blipFill>
        <p:spPr bwMode="auto">
          <a:xfrm>
            <a:off x="6876039" y="6104919"/>
            <a:ext cx="713880" cy="493735"/>
          </a:xfrm>
          <a:prstGeom prst="rect">
            <a:avLst/>
          </a:prstGeom>
          <a:noFill/>
          <a:ln w="9525">
            <a:noFill/>
            <a:miter lim="800000"/>
            <a:headEnd/>
            <a:tailEnd/>
          </a:ln>
        </p:spPr>
      </p:pic>
      <p:pic>
        <p:nvPicPr>
          <p:cNvPr id="8" name="Picture 9" descr="NHS logo.jpg"/>
          <p:cNvPicPr>
            <a:picLocks noChangeAspect="1"/>
          </p:cNvPicPr>
          <p:nvPr userDrawn="1"/>
        </p:nvPicPr>
        <p:blipFill>
          <a:blip r:embed="rId5"/>
          <a:srcRect/>
          <a:stretch>
            <a:fillRect/>
          </a:stretch>
        </p:blipFill>
        <p:spPr bwMode="auto">
          <a:xfrm>
            <a:off x="8683022" y="6237524"/>
            <a:ext cx="893038" cy="361129"/>
          </a:xfrm>
          <a:prstGeom prst="rect">
            <a:avLst/>
          </a:prstGeom>
          <a:noFill/>
          <a:ln w="9525">
            <a:noFill/>
            <a:miter lim="800000"/>
            <a:headEnd/>
            <a:tailEnd/>
          </a:ln>
        </p:spPr>
      </p:pic>
      <p:sp>
        <p:nvSpPr>
          <p:cNvPr id="2" name="Rectangle 1"/>
          <p:cNvSpPr/>
          <p:nvPr userDrawn="1"/>
        </p:nvSpPr>
        <p:spPr>
          <a:xfrm>
            <a:off x="0" y="6099909"/>
            <a:ext cx="6751406" cy="646331"/>
          </a:xfrm>
          <a:prstGeom prst="rect">
            <a:avLst/>
          </a:prstGeom>
        </p:spPr>
        <p:txBody>
          <a:bodyPr wrap="square">
            <a:spAutoFit/>
          </a:bodyPr>
          <a:lstStyle/>
          <a:p>
            <a:r>
              <a:rPr lang="en-GB" sz="1200" i="1" dirty="0">
                <a:solidFill>
                  <a:srgbClr val="231F20"/>
                </a:solidFill>
                <a:effectLst/>
                <a:latin typeface="Arial" panose="020B0604020202020204" pitchFamily="34" charset="0"/>
                <a:ea typeface="Times New Roman" panose="02020603050405020304" pitchFamily="18" charset="0"/>
                <a:cs typeface="Times New Roman" panose="02020603050405020304" pitchFamily="18" charset="0"/>
              </a:rPr>
              <a:t>Transforming health and social care in Kent and Medway </a:t>
            </a:r>
            <a:r>
              <a:rPr lang="en-GB" sz="1200" dirty="0">
                <a:solidFill>
                  <a:srgbClr val="231F20"/>
                </a:solidFill>
                <a:effectLst/>
                <a:latin typeface="Arial" panose="020B0604020202020204" pitchFamily="34" charset="0"/>
                <a:ea typeface="Times New Roman" panose="02020603050405020304" pitchFamily="18" charset="0"/>
                <a:cs typeface="Times New Roman" panose="02020603050405020304" pitchFamily="18" charset="0"/>
              </a:rPr>
              <a:t>is a partnership of all the NHS organisations in Kent and Medway, Kent County Council and Medway Council. We are working together to develop and deliver the Sustainability and Transformation Plan for our area</a:t>
            </a:r>
            <a:r>
              <a:rPr lang="en-GB" sz="1200" i="1" dirty="0">
                <a:solidFill>
                  <a:srgbClr val="231F2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1200" dirty="0"/>
          </a:p>
        </p:txBody>
      </p:sp>
    </p:spTree>
    <p:extLst>
      <p:ext uri="{BB962C8B-B14F-4D97-AF65-F5344CB8AC3E}">
        <p14:creationId xmlns:p14="http://schemas.microsoft.com/office/powerpoint/2010/main" val="401714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1"/>
            <a:ext cx="8636563" cy="2852737"/>
          </a:xfrm>
        </p:spPr>
        <p:txBody>
          <a:bodyPr anchor="b">
            <a:normAutofit/>
          </a:bodyPr>
          <a:lstStyle>
            <a:lvl1pPr marL="84138" indent="0">
              <a:defRPr sz="3250"/>
            </a:lvl1pPr>
          </a:lstStyle>
          <a:p>
            <a:r>
              <a:rPr lang="en-US" smtClean="0"/>
              <a:t>Click to edit Master title style</a:t>
            </a:r>
            <a:endParaRPr lang="en-GB" dirty="0"/>
          </a:p>
        </p:txBody>
      </p:sp>
      <p:sp>
        <p:nvSpPr>
          <p:cNvPr id="3" name="Text Placeholder 2"/>
          <p:cNvSpPr>
            <a:spLocks noGrp="1"/>
          </p:cNvSpPr>
          <p:nvPr>
            <p:ph type="body" idx="1"/>
          </p:nvPr>
        </p:nvSpPr>
        <p:spPr>
          <a:xfrm>
            <a:off x="675879" y="4589466"/>
            <a:ext cx="8636563" cy="752555"/>
          </a:xfrm>
          <a:prstGeom prst="rect">
            <a:avLst/>
          </a:prstGeom>
        </p:spPr>
        <p:txBody>
          <a:bodyPr/>
          <a:lstStyle>
            <a:lvl1pPr marL="0" indent="0">
              <a:buNone/>
              <a:defRPr sz="1463">
                <a:solidFill>
                  <a:schemeClr val="tx1"/>
                </a:solidFill>
              </a:defRPr>
            </a:lvl1pPr>
            <a:lvl2pPr marL="278606" indent="0">
              <a:buNone/>
              <a:defRPr sz="1219">
                <a:solidFill>
                  <a:schemeClr val="tx1">
                    <a:tint val="75000"/>
                  </a:schemeClr>
                </a:solidFill>
              </a:defRPr>
            </a:lvl2pPr>
            <a:lvl3pPr marL="557213" indent="0">
              <a:buNone/>
              <a:defRPr sz="1097">
                <a:solidFill>
                  <a:schemeClr val="tx1">
                    <a:tint val="75000"/>
                  </a:schemeClr>
                </a:solidFill>
              </a:defRPr>
            </a:lvl3pPr>
            <a:lvl4pPr marL="835819" indent="0">
              <a:buNone/>
              <a:defRPr sz="975">
                <a:solidFill>
                  <a:schemeClr val="tx1">
                    <a:tint val="75000"/>
                  </a:schemeClr>
                </a:solidFill>
              </a:defRPr>
            </a:lvl4pPr>
            <a:lvl5pPr marL="1114425" indent="0">
              <a:buNone/>
              <a:defRPr sz="975">
                <a:solidFill>
                  <a:schemeClr val="tx1">
                    <a:tint val="75000"/>
                  </a:schemeClr>
                </a:solidFill>
              </a:defRPr>
            </a:lvl5pPr>
            <a:lvl6pPr marL="1393031" indent="0">
              <a:buNone/>
              <a:defRPr sz="975">
                <a:solidFill>
                  <a:schemeClr val="tx1">
                    <a:tint val="75000"/>
                  </a:schemeClr>
                </a:solidFill>
              </a:defRPr>
            </a:lvl6pPr>
            <a:lvl7pPr marL="1671638" indent="0">
              <a:buNone/>
              <a:defRPr sz="975">
                <a:solidFill>
                  <a:schemeClr val="tx1">
                    <a:tint val="75000"/>
                  </a:schemeClr>
                </a:solidFill>
              </a:defRPr>
            </a:lvl7pPr>
            <a:lvl8pPr marL="1950244" indent="0">
              <a:buNone/>
              <a:defRPr sz="975">
                <a:solidFill>
                  <a:schemeClr val="tx1">
                    <a:tint val="75000"/>
                  </a:schemeClr>
                </a:solidFill>
              </a:defRPr>
            </a:lvl8pPr>
            <a:lvl9pPr marL="2228850" indent="0">
              <a:buNone/>
              <a:defRPr sz="975">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4655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476" y="1034717"/>
            <a:ext cx="9087684" cy="4559968"/>
          </a:xfrm>
          <a:prstGeom prst="rect">
            <a:avLst/>
          </a:prstGeom>
        </p:spPr>
        <p:txBody>
          <a:bodyPr/>
          <a:lstStyle>
            <a:lvl1pPr>
              <a:buClr>
                <a:srgbClr val="BD007A"/>
              </a:buClr>
              <a:defRPr sz="2000"/>
            </a:lvl1pPr>
            <a:lvl2pPr marL="603647" indent="-232172">
              <a:buClr>
                <a:srgbClr val="BD007A"/>
              </a:buClr>
              <a:buFont typeface="Symbol" panose="05050102010706020507" pitchFamily="18" charset="2"/>
              <a:buChar char="-"/>
              <a:defRPr sz="1800"/>
            </a:lvl2pPr>
            <a:lvl3pPr marL="928688" indent="-185738">
              <a:buClr>
                <a:srgbClr val="BD007A"/>
              </a:buClr>
              <a:buFont typeface="Courier New" panose="02070309020205020404" pitchFamily="49" charset="0"/>
              <a:buChar char="o"/>
              <a:defRPr sz="1600"/>
            </a:lvl3pPr>
            <a:lvl4pPr marL="1300163" indent="-185738">
              <a:buClr>
                <a:srgbClr val="BD007A"/>
              </a:buClr>
              <a:buFont typeface="Wingdings" panose="05000000000000000000" pitchFamily="2" charset="2"/>
              <a:buChar char="§"/>
              <a:defRPr sz="1600"/>
            </a:lvl4pPr>
            <a:lvl5pPr>
              <a:buClr>
                <a:srgbClr val="BD007A"/>
              </a:buCl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
          <p:cNvSpPr>
            <a:spLocks noGrp="1"/>
          </p:cNvSpPr>
          <p:nvPr>
            <p:ph type="title"/>
          </p:nvPr>
        </p:nvSpPr>
        <p:spPr>
          <a:xfrm>
            <a:off x="180475" y="476769"/>
            <a:ext cx="9308608" cy="401536"/>
          </a:xfrm>
          <a:prstGeom prst="rect">
            <a:avLst/>
          </a:prstGeom>
        </p:spPr>
        <p:txBody>
          <a:bodyPr vert="horz" lIns="0" tIns="45720" rIns="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28049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0633" y="431051"/>
            <a:ext cx="9019008" cy="471318"/>
          </a:xfrm>
        </p:spPr>
        <p:txBody>
          <a:bodyPr>
            <a:noAutofit/>
          </a:bodyPr>
          <a:lstStyle>
            <a:lvl1pPr>
              <a:defRPr sz="2400"/>
            </a:lvl1pPr>
          </a:lstStyle>
          <a:p>
            <a:r>
              <a:rPr lang="en-US" dirty="0" smtClean="0"/>
              <a:t>Click to edit Master title style</a:t>
            </a:r>
            <a:endParaRPr lang="en-GB" dirty="0"/>
          </a:p>
        </p:txBody>
      </p:sp>
      <p:sp>
        <p:nvSpPr>
          <p:cNvPr id="5" name="Content Placeholder 2"/>
          <p:cNvSpPr>
            <a:spLocks noGrp="1"/>
          </p:cNvSpPr>
          <p:nvPr>
            <p:ph idx="10"/>
          </p:nvPr>
        </p:nvSpPr>
        <p:spPr>
          <a:xfrm>
            <a:off x="180476" y="1167063"/>
            <a:ext cx="4487058" cy="5009900"/>
          </a:xfrm>
          <a:prstGeom prst="rect">
            <a:avLst/>
          </a:prstGeom>
        </p:spPr>
        <p:txBody>
          <a:bodyPr/>
          <a:lstStyle>
            <a:lvl1pPr>
              <a:buClr>
                <a:srgbClr val="BD007A"/>
              </a:buClr>
              <a:defRPr sz="2000"/>
            </a:lvl1pPr>
            <a:lvl2pPr marL="603647" indent="-232172">
              <a:buClr>
                <a:srgbClr val="BD007A"/>
              </a:buClr>
              <a:buFont typeface="Symbol" panose="05050102010706020507" pitchFamily="18" charset="2"/>
              <a:buChar char="-"/>
              <a:defRPr sz="1800"/>
            </a:lvl2pPr>
            <a:lvl3pPr marL="928688" indent="-185738">
              <a:buClr>
                <a:srgbClr val="BD007A"/>
              </a:buClr>
              <a:buFont typeface="Courier New" panose="02070309020205020404" pitchFamily="49" charset="0"/>
              <a:buChar char="o"/>
              <a:defRPr sz="1600"/>
            </a:lvl3pPr>
            <a:lvl4pPr marL="1300163" indent="-185738">
              <a:buClr>
                <a:srgbClr val="BD007A"/>
              </a:buClr>
              <a:buFont typeface="Wingdings" panose="05000000000000000000" pitchFamily="2" charset="2"/>
              <a:buChar char="§"/>
              <a:defRPr sz="1600"/>
            </a:lvl4pPr>
            <a:lvl5pPr>
              <a:buClr>
                <a:srgbClr val="BD007A"/>
              </a:buCl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1"/>
          </p:nvPr>
        </p:nvSpPr>
        <p:spPr>
          <a:xfrm>
            <a:off x="4932171" y="1167063"/>
            <a:ext cx="4487058" cy="5009900"/>
          </a:xfrm>
          <a:prstGeom prst="rect">
            <a:avLst/>
          </a:prstGeom>
        </p:spPr>
        <p:txBody>
          <a:bodyPr/>
          <a:lstStyle>
            <a:lvl1pPr>
              <a:buClr>
                <a:srgbClr val="BD007A"/>
              </a:buClr>
              <a:defRPr sz="2000"/>
            </a:lvl1pPr>
            <a:lvl2pPr marL="603647" indent="-232172">
              <a:buClr>
                <a:srgbClr val="BD007A"/>
              </a:buClr>
              <a:buFont typeface="Symbol" panose="05050102010706020507" pitchFamily="18" charset="2"/>
              <a:buChar char="-"/>
              <a:defRPr sz="1800"/>
            </a:lvl2pPr>
            <a:lvl3pPr marL="928688" indent="-185738">
              <a:buClr>
                <a:srgbClr val="BD007A"/>
              </a:buClr>
              <a:buFont typeface="Courier New" panose="02070309020205020404" pitchFamily="49" charset="0"/>
              <a:buChar char="o"/>
              <a:defRPr sz="1600"/>
            </a:lvl3pPr>
            <a:lvl4pPr marL="1300163" indent="-185738">
              <a:buClr>
                <a:srgbClr val="BD007A"/>
              </a:buClr>
              <a:buFont typeface="Wingdings" panose="05000000000000000000" pitchFamily="2" charset="2"/>
              <a:buChar char="§"/>
              <a:defRPr sz="1600"/>
            </a:lvl4pPr>
            <a:lvl5pPr>
              <a:buClr>
                <a:srgbClr val="BD007A"/>
              </a:buCl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409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377" y="394954"/>
            <a:ext cx="9554076" cy="411162"/>
          </a:xfrm>
        </p:spPr>
        <p:txBody>
          <a:bodyPr>
            <a:noAutofit/>
          </a:bodyPr>
          <a:lstStyle>
            <a:lvl1pPr>
              <a:defRPr sz="2400"/>
            </a:lvl1pPr>
          </a:lstStyle>
          <a:p>
            <a:r>
              <a:rPr lang="en-US" smtClean="0"/>
              <a:t>Click to edit Master title style</a:t>
            </a:r>
            <a:endParaRPr lang="en-GB" dirty="0"/>
          </a:p>
        </p:txBody>
      </p:sp>
      <p:sp>
        <p:nvSpPr>
          <p:cNvPr id="5" name="Text Placeholder 4"/>
          <p:cNvSpPr>
            <a:spLocks noGrp="1"/>
          </p:cNvSpPr>
          <p:nvPr>
            <p:ph type="body" sz="quarter" idx="10"/>
          </p:nvPr>
        </p:nvSpPr>
        <p:spPr>
          <a:xfrm>
            <a:off x="143377" y="6417469"/>
            <a:ext cx="7412037" cy="293687"/>
          </a:xfrm>
          <a:prstGeom prst="rect">
            <a:avLst/>
          </a:prstGeom>
        </p:spPr>
        <p:txBody>
          <a:bodyPr/>
          <a:lstStyle>
            <a:lvl1pPr marL="0" indent="0">
              <a:buNone/>
              <a:defRPr sz="1000">
                <a:solidFill>
                  <a:schemeClr val="accent5"/>
                </a:solidFill>
              </a:defRPr>
            </a:lvl1pPr>
          </a:lstStyle>
          <a:p>
            <a:pPr lvl="0"/>
            <a:r>
              <a:rPr lang="en-US" smtClean="0"/>
              <a:t>Click to edit Master text styles</a:t>
            </a:r>
          </a:p>
        </p:txBody>
      </p:sp>
    </p:spTree>
    <p:extLst>
      <p:ext uri="{BB962C8B-B14F-4D97-AF65-F5344CB8AC3E}">
        <p14:creationId xmlns:p14="http://schemas.microsoft.com/office/powerpoint/2010/main" val="160598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90" y="1591"/>
          <a:ext cx="1587" cy="1587"/>
        </p:xfrm>
        <a:graphic>
          <a:graphicData uri="http://schemas.openxmlformats.org/presentationml/2006/ole">
            <mc:AlternateContent xmlns:mc="http://schemas.openxmlformats.org/markup-compatibility/2006">
              <mc:Choice xmlns:v="urn:schemas-microsoft-com:vml" Requires="v">
                <p:oleObj spid="_x0000_s10265" name="think-cell Slide" r:id="rId4" imgW="414" imgH="414" progId="TCLayout.ActiveDocument.1">
                  <p:embed/>
                </p:oleObj>
              </mc:Choice>
              <mc:Fallback>
                <p:oleObj name="think-cell Slide" r:id="rId4" imgW="414" imgH="414" progId="TCLayout.ActiveDocument.1">
                  <p:embed/>
                  <p:pic>
                    <p:nvPicPr>
                      <p:cNvPr id="2" name="Object 1" hidden="1"/>
                      <p:cNvPicPr/>
                      <p:nvPr/>
                    </p:nvPicPr>
                    <p:blipFill>
                      <a:blip r:embed="rId5"/>
                      <a:stretch>
                        <a:fillRect/>
                      </a:stretch>
                    </p:blipFill>
                    <p:spPr>
                      <a:xfrm>
                        <a:off x="1590" y="1591"/>
                        <a:ext cx="1587" cy="1587"/>
                      </a:xfrm>
                      <a:prstGeom prst="rect">
                        <a:avLst/>
                      </a:prstGeom>
                    </p:spPr>
                  </p:pic>
                </p:oleObj>
              </mc:Fallback>
            </mc:AlternateContent>
          </a:graphicData>
        </a:graphic>
      </p:graphicFrame>
      <p:sp>
        <p:nvSpPr>
          <p:cNvPr id="6" name="Content Placeholder 2"/>
          <p:cNvSpPr>
            <a:spLocks noGrp="1"/>
          </p:cNvSpPr>
          <p:nvPr>
            <p:ph idx="13"/>
          </p:nvPr>
        </p:nvSpPr>
        <p:spPr>
          <a:xfrm>
            <a:off x="144464" y="1556716"/>
            <a:ext cx="7063455" cy="493200"/>
          </a:xfrm>
          <a:prstGeom prst="rect">
            <a:avLst/>
          </a:prstGeom>
          <a:solidFill>
            <a:schemeClr val="accent3"/>
          </a:solidFill>
          <a:ln>
            <a:solidFill>
              <a:schemeClr val="accent3"/>
            </a:solidFill>
          </a:ln>
        </p:spPr>
        <p:txBody>
          <a:bodyPr lIns="72000" anchor="ctr">
            <a:noAutofit/>
          </a:bodyPr>
          <a:lstStyle>
            <a:lvl1pPr marL="0" indent="0" algn="l">
              <a:buNone/>
              <a:defRPr sz="2000" b="0">
                <a:solidFill>
                  <a:srgbClr val="FFFFFF"/>
                </a:solidFill>
              </a:defRPr>
            </a:lvl1pPr>
            <a:lvl5pPr marL="1436795" indent="0">
              <a:buNone/>
              <a:defRPr/>
            </a:lvl5pPr>
          </a:lstStyle>
          <a:p>
            <a:pPr lvl="0"/>
            <a:r>
              <a:rPr lang="en-US" smtClean="0"/>
              <a:t>Click to edit Master text styles</a:t>
            </a:r>
          </a:p>
        </p:txBody>
      </p:sp>
      <p:sp>
        <p:nvSpPr>
          <p:cNvPr id="8" name="Content Placeholder 2"/>
          <p:cNvSpPr>
            <a:spLocks noGrp="1"/>
          </p:cNvSpPr>
          <p:nvPr>
            <p:ph idx="17"/>
          </p:nvPr>
        </p:nvSpPr>
        <p:spPr>
          <a:xfrm>
            <a:off x="144464" y="917320"/>
            <a:ext cx="7063455" cy="493200"/>
          </a:xfrm>
          <a:prstGeom prst="rect">
            <a:avLst/>
          </a:prstGeom>
          <a:solidFill>
            <a:schemeClr val="accent1"/>
          </a:solidFill>
          <a:ln>
            <a:solidFill>
              <a:schemeClr val="accent1"/>
            </a:solidFill>
          </a:ln>
        </p:spPr>
        <p:txBody>
          <a:bodyPr lIns="72000" anchor="ctr">
            <a:noAutofit/>
          </a:bodyPr>
          <a:lstStyle>
            <a:lvl1pPr marL="0" indent="0" algn="l">
              <a:buNone/>
              <a:defRPr sz="2000" b="1">
                <a:solidFill>
                  <a:srgbClr val="FFFFFF"/>
                </a:solidFill>
              </a:defRPr>
            </a:lvl1pPr>
            <a:lvl5pPr marL="1436795" indent="0">
              <a:buNone/>
              <a:defRPr/>
            </a:lvl5pPr>
          </a:lstStyle>
          <a:p>
            <a:pPr lvl="0"/>
            <a:r>
              <a:rPr lang="en-US" smtClean="0"/>
              <a:t>Click to edit Master text styles</a:t>
            </a:r>
          </a:p>
        </p:txBody>
      </p:sp>
      <p:sp>
        <p:nvSpPr>
          <p:cNvPr id="10" name="Content Placeholder 2"/>
          <p:cNvSpPr>
            <a:spLocks noGrp="1"/>
          </p:cNvSpPr>
          <p:nvPr>
            <p:ph idx="19"/>
          </p:nvPr>
        </p:nvSpPr>
        <p:spPr>
          <a:xfrm>
            <a:off x="144464" y="2196112"/>
            <a:ext cx="7063455" cy="493200"/>
          </a:xfrm>
          <a:prstGeom prst="rect">
            <a:avLst/>
          </a:prstGeom>
          <a:solidFill>
            <a:schemeClr val="accent3"/>
          </a:solidFill>
          <a:ln>
            <a:solidFill>
              <a:schemeClr val="accent3"/>
            </a:solidFill>
          </a:ln>
        </p:spPr>
        <p:txBody>
          <a:bodyPr lIns="72000" anchor="ctr">
            <a:noAutofit/>
          </a:bodyPr>
          <a:lstStyle>
            <a:lvl1pPr marL="0" indent="0" algn="l">
              <a:buNone/>
              <a:defRPr sz="2000" b="0">
                <a:solidFill>
                  <a:srgbClr val="FFFFFF"/>
                </a:solidFill>
              </a:defRPr>
            </a:lvl1pPr>
            <a:lvl5pPr marL="1436795" indent="0">
              <a:buNone/>
              <a:defRPr/>
            </a:lvl5pPr>
          </a:lstStyle>
          <a:p>
            <a:pPr lvl="0"/>
            <a:r>
              <a:rPr lang="en-US" smtClean="0"/>
              <a:t>Click to edit Master text styles</a:t>
            </a:r>
          </a:p>
        </p:txBody>
      </p:sp>
      <p:sp>
        <p:nvSpPr>
          <p:cNvPr id="12" name="Content Placeholder 2"/>
          <p:cNvSpPr>
            <a:spLocks noGrp="1"/>
          </p:cNvSpPr>
          <p:nvPr>
            <p:ph idx="21"/>
          </p:nvPr>
        </p:nvSpPr>
        <p:spPr>
          <a:xfrm>
            <a:off x="144464" y="2835508"/>
            <a:ext cx="7063455" cy="493200"/>
          </a:xfrm>
          <a:prstGeom prst="rect">
            <a:avLst/>
          </a:prstGeom>
          <a:solidFill>
            <a:schemeClr val="accent3"/>
          </a:solidFill>
          <a:ln>
            <a:solidFill>
              <a:schemeClr val="accent3"/>
            </a:solidFill>
          </a:ln>
        </p:spPr>
        <p:txBody>
          <a:bodyPr lIns="72000" anchor="ctr">
            <a:noAutofit/>
          </a:bodyPr>
          <a:lstStyle>
            <a:lvl1pPr marL="0" indent="0" algn="l">
              <a:buNone/>
              <a:defRPr sz="2000" b="0">
                <a:solidFill>
                  <a:srgbClr val="FFFFFF"/>
                </a:solidFill>
              </a:defRPr>
            </a:lvl1pPr>
            <a:lvl5pPr marL="1436795" indent="0">
              <a:buNone/>
              <a:defRPr/>
            </a:lvl5pPr>
          </a:lstStyle>
          <a:p>
            <a:pPr lvl="0"/>
            <a:r>
              <a:rPr lang="en-US" smtClean="0"/>
              <a:t>Click to edit Master text styles</a:t>
            </a:r>
          </a:p>
        </p:txBody>
      </p:sp>
      <p:sp>
        <p:nvSpPr>
          <p:cNvPr id="14" name="Content Placeholder 2"/>
          <p:cNvSpPr>
            <a:spLocks noGrp="1"/>
          </p:cNvSpPr>
          <p:nvPr>
            <p:ph idx="23"/>
          </p:nvPr>
        </p:nvSpPr>
        <p:spPr>
          <a:xfrm>
            <a:off x="144464" y="3474904"/>
            <a:ext cx="7063455" cy="493200"/>
          </a:xfrm>
          <a:prstGeom prst="rect">
            <a:avLst/>
          </a:prstGeom>
          <a:solidFill>
            <a:schemeClr val="accent3"/>
          </a:solidFill>
          <a:ln>
            <a:solidFill>
              <a:schemeClr val="accent3"/>
            </a:solidFill>
          </a:ln>
        </p:spPr>
        <p:txBody>
          <a:bodyPr lIns="72000" anchor="ctr">
            <a:noAutofit/>
          </a:bodyPr>
          <a:lstStyle>
            <a:lvl1pPr marL="0" indent="0" algn="l">
              <a:buNone/>
              <a:defRPr sz="2000" b="0">
                <a:solidFill>
                  <a:srgbClr val="FFFFFF"/>
                </a:solidFill>
              </a:defRPr>
            </a:lvl1pPr>
            <a:lvl5pPr marL="1436795" indent="0">
              <a:buNone/>
              <a:defRPr/>
            </a:lvl5pPr>
          </a:lstStyle>
          <a:p>
            <a:pPr lvl="0"/>
            <a:r>
              <a:rPr lang="en-US" smtClean="0"/>
              <a:t>Click to edit Master text styles</a:t>
            </a:r>
          </a:p>
        </p:txBody>
      </p:sp>
      <p:sp>
        <p:nvSpPr>
          <p:cNvPr id="16" name="Content Placeholder 2"/>
          <p:cNvSpPr>
            <a:spLocks noGrp="1"/>
          </p:cNvSpPr>
          <p:nvPr>
            <p:ph idx="25"/>
          </p:nvPr>
        </p:nvSpPr>
        <p:spPr>
          <a:xfrm>
            <a:off x="144464" y="4114300"/>
            <a:ext cx="7063455" cy="493200"/>
          </a:xfrm>
          <a:prstGeom prst="rect">
            <a:avLst/>
          </a:prstGeom>
          <a:solidFill>
            <a:schemeClr val="accent3"/>
          </a:solidFill>
          <a:ln>
            <a:solidFill>
              <a:schemeClr val="accent3"/>
            </a:solidFill>
          </a:ln>
        </p:spPr>
        <p:txBody>
          <a:bodyPr lIns="72000" anchor="ctr">
            <a:noAutofit/>
          </a:bodyPr>
          <a:lstStyle>
            <a:lvl1pPr marL="0" indent="0" algn="l">
              <a:buNone/>
              <a:defRPr sz="2000" b="0">
                <a:solidFill>
                  <a:srgbClr val="FFFFFF"/>
                </a:solidFill>
              </a:defRPr>
            </a:lvl1pPr>
            <a:lvl5pPr marL="1436795" indent="0">
              <a:buNone/>
              <a:defRPr/>
            </a:lvl5pPr>
          </a:lstStyle>
          <a:p>
            <a:pPr lvl="0"/>
            <a:r>
              <a:rPr lang="en-US" smtClean="0"/>
              <a:t>Click to edit Master text styles</a:t>
            </a:r>
          </a:p>
        </p:txBody>
      </p:sp>
      <p:sp>
        <p:nvSpPr>
          <p:cNvPr id="18" name="Content Placeholder 2"/>
          <p:cNvSpPr>
            <a:spLocks noGrp="1"/>
          </p:cNvSpPr>
          <p:nvPr>
            <p:ph idx="27"/>
          </p:nvPr>
        </p:nvSpPr>
        <p:spPr>
          <a:xfrm>
            <a:off x="144464" y="4753696"/>
            <a:ext cx="7063455" cy="493200"/>
          </a:xfrm>
          <a:prstGeom prst="rect">
            <a:avLst/>
          </a:prstGeom>
          <a:solidFill>
            <a:schemeClr val="accent3"/>
          </a:solidFill>
          <a:ln>
            <a:solidFill>
              <a:schemeClr val="accent3"/>
            </a:solidFill>
          </a:ln>
        </p:spPr>
        <p:txBody>
          <a:bodyPr lIns="72000" anchor="ctr">
            <a:noAutofit/>
          </a:bodyPr>
          <a:lstStyle>
            <a:lvl1pPr marL="0" indent="0" algn="l">
              <a:buNone/>
              <a:defRPr sz="2000" b="0">
                <a:solidFill>
                  <a:srgbClr val="FFFFFF"/>
                </a:solidFill>
              </a:defRPr>
            </a:lvl1pPr>
            <a:lvl5pPr marL="1436795" indent="0">
              <a:buNone/>
              <a:defRPr/>
            </a:lvl5pPr>
          </a:lstStyle>
          <a:p>
            <a:pPr lvl="0"/>
            <a:r>
              <a:rPr lang="en-US" smtClean="0"/>
              <a:t>Click to edit Master text styles</a:t>
            </a:r>
          </a:p>
        </p:txBody>
      </p:sp>
      <p:sp>
        <p:nvSpPr>
          <p:cNvPr id="20" name="Content Placeholder 2"/>
          <p:cNvSpPr>
            <a:spLocks noGrp="1"/>
          </p:cNvSpPr>
          <p:nvPr>
            <p:ph idx="29"/>
          </p:nvPr>
        </p:nvSpPr>
        <p:spPr>
          <a:xfrm>
            <a:off x="144464" y="5393094"/>
            <a:ext cx="7063455" cy="493200"/>
          </a:xfrm>
          <a:prstGeom prst="rect">
            <a:avLst/>
          </a:prstGeom>
          <a:solidFill>
            <a:schemeClr val="accent3"/>
          </a:solidFill>
          <a:ln>
            <a:solidFill>
              <a:schemeClr val="accent3"/>
            </a:solidFill>
          </a:ln>
        </p:spPr>
        <p:txBody>
          <a:bodyPr lIns="72000" anchor="ctr">
            <a:noAutofit/>
          </a:bodyPr>
          <a:lstStyle>
            <a:lvl1pPr marL="0" indent="0" algn="l">
              <a:buNone/>
              <a:defRPr sz="2000" b="0">
                <a:solidFill>
                  <a:srgbClr val="FFFFFF"/>
                </a:solidFill>
              </a:defRPr>
            </a:lvl1pPr>
            <a:lvl5pPr marL="1436795" indent="0">
              <a:buNone/>
              <a:defRPr/>
            </a:lvl5pPr>
          </a:lstStyle>
          <a:p>
            <a:pPr lvl="0"/>
            <a:r>
              <a:rPr lang="en-US" smtClean="0"/>
              <a:t>Click to edit Master text styles</a:t>
            </a:r>
          </a:p>
        </p:txBody>
      </p:sp>
      <p:sp>
        <p:nvSpPr>
          <p:cNvPr id="13" name="TextBox 12"/>
          <p:cNvSpPr txBox="1"/>
          <p:nvPr userDrawn="1"/>
        </p:nvSpPr>
        <p:spPr>
          <a:xfrm>
            <a:off x="9128565" y="6528308"/>
            <a:ext cx="631215" cy="153889"/>
          </a:xfrm>
          <a:prstGeom prst="rect">
            <a:avLst/>
          </a:prstGeom>
          <a:ln w="19050">
            <a:noFill/>
          </a:ln>
        </p:spPr>
        <p:txBody>
          <a:bodyPr wrap="square" rIns="0" rtlCol="0" anchor="ctr">
            <a:noAutofit/>
          </a:bodyPr>
          <a:lstStyle/>
          <a:p>
            <a:pPr marL="0" algn="r" defTabSz="359190" rtl="0" eaLnBrk="1" latinLnBrk="0" hangingPunct="1"/>
            <a:fld id="{7975D375-C6DE-452E-BC3D-1A785EC4D219}" type="slidenum">
              <a:rPr lang="en-GB" sz="750" b="0" i="0" kern="1200" dirty="0" smtClean="0">
                <a:solidFill>
                  <a:schemeClr val="bg1">
                    <a:lumMod val="50000"/>
                  </a:schemeClr>
                </a:solidFill>
                <a:latin typeface="+mn-lt"/>
                <a:ea typeface="+mn-ea"/>
                <a:cs typeface="+mn-cs"/>
              </a:rPr>
              <a:pPr marL="0" algn="r" defTabSz="359190" rtl="0" eaLnBrk="1" latinLnBrk="0" hangingPunct="1"/>
              <a:t>‹#›</a:t>
            </a:fld>
            <a:endParaRPr lang="en-GB" sz="750" b="0" i="0" kern="1200" dirty="0">
              <a:solidFill>
                <a:schemeClr val="bg1">
                  <a:lumMod val="50000"/>
                </a:schemeClr>
              </a:solidFill>
              <a:latin typeface="+mn-lt"/>
              <a:ea typeface="+mn-ea"/>
              <a:cs typeface="+mn-cs"/>
            </a:endParaRPr>
          </a:p>
        </p:txBody>
      </p:sp>
      <p:sp>
        <p:nvSpPr>
          <p:cNvPr id="26" name="Title 1"/>
          <p:cNvSpPr>
            <a:spLocks noGrp="1"/>
          </p:cNvSpPr>
          <p:nvPr>
            <p:ph type="title"/>
          </p:nvPr>
        </p:nvSpPr>
        <p:spPr>
          <a:xfrm>
            <a:off x="144464" y="427128"/>
            <a:ext cx="9616215" cy="417093"/>
          </a:xfrm>
        </p:spPr>
        <p:txBody>
          <a:bodyPr/>
          <a:lstStyle>
            <a:lvl1pPr>
              <a:defRPr/>
            </a:lvl1pPr>
          </a:lstStyle>
          <a:p>
            <a:r>
              <a:rPr lang="en-US" smtClean="0"/>
              <a:t>Click to edit Master title style</a:t>
            </a:r>
            <a:endParaRPr lang="en-GB" dirty="0"/>
          </a:p>
        </p:txBody>
      </p:sp>
      <p:sp>
        <p:nvSpPr>
          <p:cNvPr id="15" name="Content Placeholder 2"/>
          <p:cNvSpPr>
            <a:spLocks noGrp="1"/>
          </p:cNvSpPr>
          <p:nvPr>
            <p:ph idx="30"/>
          </p:nvPr>
        </p:nvSpPr>
        <p:spPr>
          <a:xfrm>
            <a:off x="7468603" y="1562920"/>
            <a:ext cx="2185402" cy="493200"/>
          </a:xfrm>
          <a:prstGeom prst="rect">
            <a:avLst/>
          </a:prstGeom>
          <a:solidFill>
            <a:schemeClr val="accent3"/>
          </a:solidFill>
          <a:ln>
            <a:solidFill>
              <a:schemeClr val="accent3"/>
            </a:solidFill>
          </a:ln>
        </p:spPr>
        <p:txBody>
          <a:bodyPr lIns="72000" anchor="ctr">
            <a:noAutofit/>
          </a:bodyPr>
          <a:lstStyle>
            <a:lvl1pPr marL="0" indent="0" algn="l">
              <a:buNone/>
              <a:defRPr sz="1800" b="0">
                <a:solidFill>
                  <a:srgbClr val="FFFFFF"/>
                </a:solidFill>
              </a:defRPr>
            </a:lvl1pPr>
            <a:lvl5pPr marL="1436795" indent="0">
              <a:buNone/>
              <a:defRPr/>
            </a:lvl5pPr>
          </a:lstStyle>
          <a:p>
            <a:pPr lvl="0"/>
            <a:r>
              <a:rPr lang="en-US" smtClean="0"/>
              <a:t>Click to edit Master text styles</a:t>
            </a:r>
          </a:p>
        </p:txBody>
      </p:sp>
      <p:sp>
        <p:nvSpPr>
          <p:cNvPr id="17" name="Content Placeholder 2"/>
          <p:cNvSpPr>
            <a:spLocks noGrp="1"/>
          </p:cNvSpPr>
          <p:nvPr>
            <p:ph idx="31"/>
          </p:nvPr>
        </p:nvSpPr>
        <p:spPr>
          <a:xfrm>
            <a:off x="7468603" y="923524"/>
            <a:ext cx="2185402" cy="493200"/>
          </a:xfrm>
          <a:prstGeom prst="rect">
            <a:avLst/>
          </a:prstGeom>
          <a:solidFill>
            <a:schemeClr val="accent1"/>
          </a:solidFill>
          <a:ln>
            <a:solidFill>
              <a:schemeClr val="accent1"/>
            </a:solidFill>
          </a:ln>
        </p:spPr>
        <p:txBody>
          <a:bodyPr lIns="72000" anchor="ctr">
            <a:noAutofit/>
          </a:bodyPr>
          <a:lstStyle>
            <a:lvl1pPr marL="0" indent="0" algn="l">
              <a:buNone/>
              <a:defRPr sz="1800" b="1">
                <a:solidFill>
                  <a:srgbClr val="FFFFFF"/>
                </a:solidFill>
              </a:defRPr>
            </a:lvl1pPr>
            <a:lvl5pPr marL="1436795" indent="0">
              <a:buNone/>
              <a:defRPr/>
            </a:lvl5pPr>
          </a:lstStyle>
          <a:p>
            <a:pPr lvl="0"/>
            <a:r>
              <a:rPr lang="en-US" smtClean="0"/>
              <a:t>Click to edit Master text styles</a:t>
            </a:r>
          </a:p>
        </p:txBody>
      </p:sp>
      <p:sp>
        <p:nvSpPr>
          <p:cNvPr id="19" name="Content Placeholder 2"/>
          <p:cNvSpPr>
            <a:spLocks noGrp="1"/>
          </p:cNvSpPr>
          <p:nvPr>
            <p:ph idx="32"/>
          </p:nvPr>
        </p:nvSpPr>
        <p:spPr>
          <a:xfrm>
            <a:off x="7468603" y="2202316"/>
            <a:ext cx="2185402" cy="493200"/>
          </a:xfrm>
          <a:prstGeom prst="rect">
            <a:avLst/>
          </a:prstGeom>
          <a:solidFill>
            <a:schemeClr val="accent3"/>
          </a:solidFill>
          <a:ln>
            <a:solidFill>
              <a:schemeClr val="accent3"/>
            </a:solidFill>
          </a:ln>
        </p:spPr>
        <p:txBody>
          <a:bodyPr lIns="72000" anchor="ctr">
            <a:noAutofit/>
          </a:bodyPr>
          <a:lstStyle>
            <a:lvl1pPr marL="0" indent="0" algn="l">
              <a:buNone/>
              <a:defRPr sz="1800" b="0">
                <a:solidFill>
                  <a:srgbClr val="FFFFFF"/>
                </a:solidFill>
              </a:defRPr>
            </a:lvl1pPr>
            <a:lvl5pPr marL="1436795" indent="0">
              <a:buNone/>
              <a:defRPr/>
            </a:lvl5pPr>
          </a:lstStyle>
          <a:p>
            <a:pPr lvl="0"/>
            <a:r>
              <a:rPr lang="en-US" smtClean="0"/>
              <a:t>Click to edit Master text styles</a:t>
            </a:r>
          </a:p>
        </p:txBody>
      </p:sp>
      <p:sp>
        <p:nvSpPr>
          <p:cNvPr id="21" name="Content Placeholder 2"/>
          <p:cNvSpPr>
            <a:spLocks noGrp="1"/>
          </p:cNvSpPr>
          <p:nvPr>
            <p:ph idx="33"/>
          </p:nvPr>
        </p:nvSpPr>
        <p:spPr>
          <a:xfrm>
            <a:off x="7468603" y="2841712"/>
            <a:ext cx="2185402" cy="493200"/>
          </a:xfrm>
          <a:prstGeom prst="rect">
            <a:avLst/>
          </a:prstGeom>
          <a:solidFill>
            <a:schemeClr val="accent3"/>
          </a:solidFill>
          <a:ln>
            <a:solidFill>
              <a:schemeClr val="accent3"/>
            </a:solidFill>
          </a:ln>
        </p:spPr>
        <p:txBody>
          <a:bodyPr lIns="72000" anchor="ctr">
            <a:noAutofit/>
          </a:bodyPr>
          <a:lstStyle>
            <a:lvl1pPr marL="0" indent="0" algn="l">
              <a:buNone/>
              <a:defRPr sz="1800" b="0">
                <a:solidFill>
                  <a:srgbClr val="FFFFFF"/>
                </a:solidFill>
              </a:defRPr>
            </a:lvl1pPr>
            <a:lvl5pPr marL="1436795" indent="0">
              <a:buNone/>
              <a:defRPr/>
            </a:lvl5pPr>
          </a:lstStyle>
          <a:p>
            <a:pPr lvl="0"/>
            <a:r>
              <a:rPr lang="en-US" smtClean="0"/>
              <a:t>Click to edit Master text styles</a:t>
            </a:r>
          </a:p>
        </p:txBody>
      </p:sp>
      <p:sp>
        <p:nvSpPr>
          <p:cNvPr id="23" name="Content Placeholder 2"/>
          <p:cNvSpPr>
            <a:spLocks noGrp="1"/>
          </p:cNvSpPr>
          <p:nvPr>
            <p:ph idx="34"/>
          </p:nvPr>
        </p:nvSpPr>
        <p:spPr>
          <a:xfrm>
            <a:off x="7468603" y="3481108"/>
            <a:ext cx="2185402" cy="493200"/>
          </a:xfrm>
          <a:prstGeom prst="rect">
            <a:avLst/>
          </a:prstGeom>
          <a:solidFill>
            <a:schemeClr val="accent3"/>
          </a:solidFill>
          <a:ln>
            <a:solidFill>
              <a:schemeClr val="accent3"/>
            </a:solidFill>
          </a:ln>
        </p:spPr>
        <p:txBody>
          <a:bodyPr lIns="72000" anchor="ctr">
            <a:noAutofit/>
          </a:bodyPr>
          <a:lstStyle>
            <a:lvl1pPr marL="0" indent="0" algn="l">
              <a:buNone/>
              <a:defRPr sz="1800" b="0">
                <a:solidFill>
                  <a:srgbClr val="FFFFFF"/>
                </a:solidFill>
              </a:defRPr>
            </a:lvl1pPr>
            <a:lvl5pPr marL="1436795" indent="0">
              <a:buNone/>
              <a:defRPr/>
            </a:lvl5pPr>
          </a:lstStyle>
          <a:p>
            <a:pPr lvl="0"/>
            <a:r>
              <a:rPr lang="en-US" smtClean="0"/>
              <a:t>Click to edit Master text styles</a:t>
            </a:r>
          </a:p>
        </p:txBody>
      </p:sp>
      <p:sp>
        <p:nvSpPr>
          <p:cNvPr id="25" name="Content Placeholder 2"/>
          <p:cNvSpPr>
            <a:spLocks noGrp="1"/>
          </p:cNvSpPr>
          <p:nvPr>
            <p:ph idx="35"/>
          </p:nvPr>
        </p:nvSpPr>
        <p:spPr>
          <a:xfrm>
            <a:off x="7468603" y="4120504"/>
            <a:ext cx="2185402" cy="493200"/>
          </a:xfrm>
          <a:prstGeom prst="rect">
            <a:avLst/>
          </a:prstGeom>
          <a:solidFill>
            <a:schemeClr val="accent3"/>
          </a:solidFill>
          <a:ln>
            <a:solidFill>
              <a:schemeClr val="accent3"/>
            </a:solidFill>
          </a:ln>
        </p:spPr>
        <p:txBody>
          <a:bodyPr lIns="72000" anchor="ctr">
            <a:noAutofit/>
          </a:bodyPr>
          <a:lstStyle>
            <a:lvl1pPr marL="0" indent="0" algn="l">
              <a:buNone/>
              <a:defRPr sz="1800" b="0">
                <a:solidFill>
                  <a:srgbClr val="FFFFFF"/>
                </a:solidFill>
              </a:defRPr>
            </a:lvl1pPr>
            <a:lvl5pPr marL="1436795" indent="0">
              <a:buNone/>
              <a:defRPr/>
            </a:lvl5pPr>
          </a:lstStyle>
          <a:p>
            <a:pPr lvl="0"/>
            <a:r>
              <a:rPr lang="en-US" smtClean="0"/>
              <a:t>Click to edit Master text styles</a:t>
            </a:r>
          </a:p>
        </p:txBody>
      </p:sp>
      <p:sp>
        <p:nvSpPr>
          <p:cNvPr id="27" name="Content Placeholder 2"/>
          <p:cNvSpPr>
            <a:spLocks noGrp="1"/>
          </p:cNvSpPr>
          <p:nvPr>
            <p:ph idx="36"/>
          </p:nvPr>
        </p:nvSpPr>
        <p:spPr>
          <a:xfrm>
            <a:off x="7468603" y="4759900"/>
            <a:ext cx="2185402" cy="493200"/>
          </a:xfrm>
          <a:prstGeom prst="rect">
            <a:avLst/>
          </a:prstGeom>
          <a:solidFill>
            <a:schemeClr val="accent3"/>
          </a:solidFill>
          <a:ln>
            <a:solidFill>
              <a:schemeClr val="accent3"/>
            </a:solidFill>
          </a:ln>
        </p:spPr>
        <p:txBody>
          <a:bodyPr lIns="72000" anchor="ctr">
            <a:noAutofit/>
          </a:bodyPr>
          <a:lstStyle>
            <a:lvl1pPr marL="0" indent="0" algn="l">
              <a:buNone/>
              <a:defRPr sz="1800" b="0">
                <a:solidFill>
                  <a:srgbClr val="FFFFFF"/>
                </a:solidFill>
              </a:defRPr>
            </a:lvl1pPr>
            <a:lvl5pPr marL="1436795" indent="0">
              <a:buNone/>
              <a:defRPr/>
            </a:lvl5pPr>
          </a:lstStyle>
          <a:p>
            <a:pPr lvl="0"/>
            <a:r>
              <a:rPr lang="en-US" smtClean="0"/>
              <a:t>Click to edit Master text styles</a:t>
            </a:r>
          </a:p>
        </p:txBody>
      </p:sp>
      <p:sp>
        <p:nvSpPr>
          <p:cNvPr id="28" name="Content Placeholder 2"/>
          <p:cNvSpPr>
            <a:spLocks noGrp="1"/>
          </p:cNvSpPr>
          <p:nvPr>
            <p:ph idx="37"/>
          </p:nvPr>
        </p:nvSpPr>
        <p:spPr>
          <a:xfrm>
            <a:off x="7468603" y="5399298"/>
            <a:ext cx="2185402" cy="493200"/>
          </a:xfrm>
          <a:prstGeom prst="rect">
            <a:avLst/>
          </a:prstGeom>
          <a:solidFill>
            <a:schemeClr val="accent3"/>
          </a:solidFill>
          <a:ln>
            <a:solidFill>
              <a:schemeClr val="accent3"/>
            </a:solidFill>
          </a:ln>
        </p:spPr>
        <p:txBody>
          <a:bodyPr lIns="72000" anchor="ctr">
            <a:noAutofit/>
          </a:bodyPr>
          <a:lstStyle>
            <a:lvl1pPr marL="0" indent="0" algn="l">
              <a:buNone/>
              <a:defRPr sz="1800" b="0">
                <a:solidFill>
                  <a:srgbClr val="FFFFFF"/>
                </a:solidFill>
              </a:defRPr>
            </a:lvl1pPr>
            <a:lvl5pPr marL="1436795" indent="0">
              <a:buNone/>
              <a:defRPr/>
            </a:lvl5pPr>
          </a:lstStyle>
          <a:p>
            <a:pPr lvl="0"/>
            <a:r>
              <a:rPr lang="en-US" smtClean="0"/>
              <a:t>Click to edit Master text styles</a:t>
            </a:r>
          </a:p>
        </p:txBody>
      </p:sp>
    </p:spTree>
    <p:extLst>
      <p:ext uri="{BB962C8B-B14F-4D97-AF65-F5344CB8AC3E}">
        <p14:creationId xmlns:p14="http://schemas.microsoft.com/office/powerpoint/2010/main" val="19349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3482"/>
            <a:ext cx="9906000" cy="274638"/>
          </a:xfrm>
          <a:prstGeom prst="rect">
            <a:avLst/>
          </a:prstGeom>
          <a:solidFill>
            <a:schemeClr val="accent1"/>
          </a:solidFill>
          <a:ln w="9525" cap="flat" cmpd="sng" algn="ctr">
            <a:noFill/>
            <a:prstDash val="solid"/>
          </a:ln>
          <a:effectLst/>
        </p:spPr>
        <p:txBody>
          <a:bodyPr lIns="71836" tIns="35918" rIns="71836" bIns="35918" rtlCol="0" anchor="ctr">
            <a:noAutofit/>
          </a:bodyPr>
          <a:lstStyle/>
          <a:p>
            <a:pPr algn="r"/>
            <a:endParaRPr lang="en-GB" sz="1138" dirty="0">
              <a:solidFill>
                <a:schemeClr val="bg1"/>
              </a:solidFill>
            </a:endParaRPr>
          </a:p>
        </p:txBody>
      </p:sp>
      <p:pic>
        <p:nvPicPr>
          <p:cNvPr id="5" name="Picture 4" descr="STP-Footer.gif"/>
          <p:cNvPicPr>
            <a:picLocks noChangeAspect="1"/>
          </p:cNvPicPr>
          <p:nvPr/>
        </p:nvPicPr>
        <p:blipFill rotWithShape="1">
          <a:blip r:embed="rId8">
            <a:extLst>
              <a:ext uri="{28A0092B-C50C-407E-A947-70E740481C1C}">
                <a14:useLocalDpi xmlns:a14="http://schemas.microsoft.com/office/drawing/2010/main" val="0"/>
              </a:ext>
            </a:extLst>
          </a:blip>
          <a:srcRect l="82763" t="76491" r="2237" b="3684"/>
          <a:stretch/>
        </p:blipFill>
        <p:spPr>
          <a:xfrm>
            <a:off x="8420100" y="5498433"/>
            <a:ext cx="1485901" cy="1359569"/>
          </a:xfrm>
          <a:prstGeom prst="rect">
            <a:avLst/>
          </a:prstGeom>
        </p:spPr>
      </p:pic>
      <p:sp>
        <p:nvSpPr>
          <p:cNvPr id="2" name="Title Placeholder 1"/>
          <p:cNvSpPr>
            <a:spLocks noGrp="1"/>
          </p:cNvSpPr>
          <p:nvPr>
            <p:ph type="title"/>
          </p:nvPr>
        </p:nvSpPr>
        <p:spPr>
          <a:xfrm>
            <a:off x="196218" y="430729"/>
            <a:ext cx="8737105" cy="409075"/>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7" name="TextBox 6"/>
          <p:cNvSpPr txBox="1"/>
          <p:nvPr/>
        </p:nvSpPr>
        <p:spPr>
          <a:xfrm>
            <a:off x="100684" y="-31958"/>
            <a:ext cx="504968" cy="307777"/>
          </a:xfrm>
          <a:prstGeom prst="rect">
            <a:avLst/>
          </a:prstGeom>
          <a:noFill/>
        </p:spPr>
        <p:txBody>
          <a:bodyPr wrap="square" rtlCol="0">
            <a:spAutoFit/>
          </a:bodyPr>
          <a:lstStyle/>
          <a:p>
            <a:fld id="{10DFDE99-E720-411E-8BF1-DF40CAA5E62F}" type="slidenum">
              <a:rPr lang="en-GB" sz="1400" smtClean="0">
                <a:solidFill>
                  <a:schemeClr val="bg1"/>
                </a:solidFill>
              </a:rPr>
              <a:t>‹#›</a:t>
            </a:fld>
            <a:endParaRPr lang="en-GB" sz="1400" dirty="0">
              <a:solidFill>
                <a:schemeClr val="bg1"/>
              </a:solidFill>
            </a:endParaRPr>
          </a:p>
        </p:txBody>
      </p:sp>
    </p:spTree>
    <p:extLst>
      <p:ext uri="{BB962C8B-B14F-4D97-AF65-F5344CB8AC3E}">
        <p14:creationId xmlns:p14="http://schemas.microsoft.com/office/powerpoint/2010/main" val="2898812442"/>
      </p:ext>
    </p:extLst>
  </p:cSld>
  <p:clrMap bg1="lt1" tx1="dk1" bg2="lt2" tx2="dk2" accent1="accent1" accent2="accent2" accent3="accent3" accent4="accent4" accent5="accent5" accent6="accent6" hlink="hlink" folHlink="folHlink"/>
  <p:sldLayoutIdLst>
    <p:sldLayoutId id="2147483665" r:id="rId1"/>
    <p:sldLayoutId id="2147483654" r:id="rId2"/>
    <p:sldLayoutId id="2147483666" r:id="rId3"/>
    <p:sldLayoutId id="2147483655" r:id="rId4"/>
    <p:sldLayoutId id="2147483657" r:id="rId5"/>
    <p:sldLayoutId id="214748366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371475"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606" indent="-278606" algn="l" defTabSz="371475"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647" indent="-232172" algn="l" defTabSz="371475" rtl="0" eaLnBrk="1" latinLnBrk="0" hangingPunct="1">
        <a:spcBef>
          <a:spcPct val="20000"/>
        </a:spcBef>
        <a:spcAft>
          <a:spcPts val="488"/>
        </a:spcAft>
        <a:buClr>
          <a:schemeClr val="accent2"/>
        </a:buClr>
        <a:buFont typeface="Arial"/>
        <a:buChar char="•"/>
        <a:defRPr sz="2275" kern="1200">
          <a:solidFill>
            <a:schemeClr val="tx1"/>
          </a:solidFill>
          <a:latin typeface="Arial"/>
          <a:ea typeface="+mn-ea"/>
          <a:cs typeface="Arial"/>
        </a:defRPr>
      </a:lvl2pPr>
      <a:lvl3pPr marL="928688" indent="-185738" algn="l" defTabSz="371475" rtl="0" eaLnBrk="1" latinLnBrk="0" hangingPunct="1">
        <a:spcBef>
          <a:spcPct val="20000"/>
        </a:spcBef>
        <a:spcAft>
          <a:spcPts val="488"/>
        </a:spcAft>
        <a:buClr>
          <a:schemeClr val="accent2"/>
        </a:buClr>
        <a:buFont typeface="Arial"/>
        <a:buChar char="•"/>
        <a:defRPr sz="1950" kern="1200">
          <a:solidFill>
            <a:schemeClr val="tx1"/>
          </a:solidFill>
          <a:latin typeface="Arial"/>
          <a:ea typeface="+mn-ea"/>
          <a:cs typeface="Arial"/>
        </a:defRPr>
      </a:lvl3pPr>
      <a:lvl4pPr marL="1300163" indent="-185738" algn="l" defTabSz="371475" rtl="0" eaLnBrk="1" latinLnBrk="0" hangingPunct="1">
        <a:spcBef>
          <a:spcPct val="20000"/>
        </a:spcBef>
        <a:spcAft>
          <a:spcPts val="488"/>
        </a:spcAft>
        <a:buClr>
          <a:schemeClr val="accent2"/>
        </a:buClr>
        <a:buFont typeface="Arial"/>
        <a:buChar char="•"/>
        <a:defRPr sz="1625" kern="1200">
          <a:solidFill>
            <a:schemeClr val="tx1"/>
          </a:solidFill>
          <a:latin typeface="Arial"/>
          <a:ea typeface="+mn-ea"/>
          <a:cs typeface="Arial"/>
        </a:defRPr>
      </a:lvl4pPr>
      <a:lvl5pPr marL="1671638" indent="-185738" algn="l" defTabSz="371475" rtl="0" eaLnBrk="1" latinLnBrk="0" hangingPunct="1">
        <a:spcBef>
          <a:spcPct val="20000"/>
        </a:spcBef>
        <a:spcAft>
          <a:spcPts val="488"/>
        </a:spcAft>
        <a:buClr>
          <a:schemeClr val="accent2"/>
        </a:buClr>
        <a:buFont typeface="Arial"/>
        <a:buChar char="•"/>
        <a:defRPr sz="1625" kern="1200">
          <a:solidFill>
            <a:schemeClr val="tx1"/>
          </a:solidFill>
          <a:latin typeface="Arial"/>
          <a:ea typeface="+mn-ea"/>
          <a:cs typeface="Arial"/>
        </a:defRPr>
      </a:lvl5pPr>
      <a:lvl6pPr marL="2043113" indent="-185738" algn="l" defTabSz="371475" rtl="0" eaLnBrk="1" latinLnBrk="0" hangingPunct="1">
        <a:spcBef>
          <a:spcPct val="20000"/>
        </a:spcBef>
        <a:buFont typeface="Arial"/>
        <a:buChar char="•"/>
        <a:defRPr sz="1625" kern="1200">
          <a:solidFill>
            <a:schemeClr val="tx1"/>
          </a:solidFill>
          <a:latin typeface="+mn-lt"/>
          <a:ea typeface="+mn-ea"/>
          <a:cs typeface="+mn-cs"/>
        </a:defRPr>
      </a:lvl6pPr>
      <a:lvl7pPr marL="2414588" indent="-185738" algn="l" defTabSz="371475" rtl="0" eaLnBrk="1" latinLnBrk="0" hangingPunct="1">
        <a:spcBef>
          <a:spcPct val="20000"/>
        </a:spcBef>
        <a:buFont typeface="Arial"/>
        <a:buChar char="•"/>
        <a:defRPr sz="1625" kern="1200">
          <a:solidFill>
            <a:schemeClr val="tx1"/>
          </a:solidFill>
          <a:latin typeface="+mn-lt"/>
          <a:ea typeface="+mn-ea"/>
          <a:cs typeface="+mn-cs"/>
        </a:defRPr>
      </a:lvl7pPr>
      <a:lvl8pPr marL="2786063" indent="-185738" algn="l" defTabSz="371475" rtl="0" eaLnBrk="1" latinLnBrk="0" hangingPunct="1">
        <a:spcBef>
          <a:spcPct val="20000"/>
        </a:spcBef>
        <a:buFont typeface="Arial"/>
        <a:buChar char="•"/>
        <a:defRPr sz="1625" kern="1200">
          <a:solidFill>
            <a:schemeClr val="tx1"/>
          </a:solidFill>
          <a:latin typeface="+mn-lt"/>
          <a:ea typeface="+mn-ea"/>
          <a:cs typeface="+mn-cs"/>
        </a:defRPr>
      </a:lvl8pPr>
      <a:lvl9pPr marL="3157538" indent="-185738" algn="l" defTabSz="371475" rtl="0" eaLnBrk="1" latinLnBrk="0" hangingPunct="1">
        <a:spcBef>
          <a:spcPct val="20000"/>
        </a:spcBef>
        <a:buFont typeface="Arial"/>
        <a:buChar char="•"/>
        <a:defRPr sz="1625" kern="1200">
          <a:solidFill>
            <a:schemeClr val="tx1"/>
          </a:solidFill>
          <a:latin typeface="+mn-lt"/>
          <a:ea typeface="+mn-ea"/>
          <a:cs typeface="+mn-cs"/>
        </a:defRPr>
      </a:lvl9pPr>
    </p:bodyStyle>
    <p:otherStyle>
      <a:defPPr>
        <a:defRPr lang="en-US"/>
      </a:defPPr>
      <a:lvl1pPr marL="0" algn="l" defTabSz="371475" rtl="0" eaLnBrk="1" latinLnBrk="0" hangingPunct="1">
        <a:defRPr sz="1463" kern="1200">
          <a:solidFill>
            <a:schemeClr val="tx1"/>
          </a:solidFill>
          <a:latin typeface="+mn-lt"/>
          <a:ea typeface="+mn-ea"/>
          <a:cs typeface="+mn-cs"/>
        </a:defRPr>
      </a:lvl1pPr>
      <a:lvl2pPr marL="371475" algn="l" defTabSz="371475" rtl="0" eaLnBrk="1" latinLnBrk="0" hangingPunct="1">
        <a:defRPr sz="1463" kern="1200">
          <a:solidFill>
            <a:schemeClr val="tx1"/>
          </a:solidFill>
          <a:latin typeface="+mn-lt"/>
          <a:ea typeface="+mn-ea"/>
          <a:cs typeface="+mn-cs"/>
        </a:defRPr>
      </a:lvl2pPr>
      <a:lvl3pPr marL="742950" algn="l" defTabSz="371475" rtl="0" eaLnBrk="1" latinLnBrk="0" hangingPunct="1">
        <a:defRPr sz="1463" kern="1200">
          <a:solidFill>
            <a:schemeClr val="tx1"/>
          </a:solidFill>
          <a:latin typeface="+mn-lt"/>
          <a:ea typeface="+mn-ea"/>
          <a:cs typeface="+mn-cs"/>
        </a:defRPr>
      </a:lvl3pPr>
      <a:lvl4pPr marL="1114425" algn="l" defTabSz="371475" rtl="0" eaLnBrk="1" latinLnBrk="0" hangingPunct="1">
        <a:defRPr sz="1463" kern="1200">
          <a:solidFill>
            <a:schemeClr val="tx1"/>
          </a:solidFill>
          <a:latin typeface="+mn-lt"/>
          <a:ea typeface="+mn-ea"/>
          <a:cs typeface="+mn-cs"/>
        </a:defRPr>
      </a:lvl4pPr>
      <a:lvl5pPr marL="1485900" algn="l" defTabSz="371475" rtl="0" eaLnBrk="1" latinLnBrk="0" hangingPunct="1">
        <a:defRPr sz="1463" kern="1200">
          <a:solidFill>
            <a:schemeClr val="tx1"/>
          </a:solidFill>
          <a:latin typeface="+mn-lt"/>
          <a:ea typeface="+mn-ea"/>
          <a:cs typeface="+mn-cs"/>
        </a:defRPr>
      </a:lvl5pPr>
      <a:lvl6pPr marL="1857375" algn="l" defTabSz="371475" rtl="0" eaLnBrk="1" latinLnBrk="0" hangingPunct="1">
        <a:defRPr sz="1463" kern="1200">
          <a:solidFill>
            <a:schemeClr val="tx1"/>
          </a:solidFill>
          <a:latin typeface="+mn-lt"/>
          <a:ea typeface="+mn-ea"/>
          <a:cs typeface="+mn-cs"/>
        </a:defRPr>
      </a:lvl6pPr>
      <a:lvl7pPr marL="2228850" algn="l" defTabSz="371475" rtl="0" eaLnBrk="1" latinLnBrk="0" hangingPunct="1">
        <a:defRPr sz="1463" kern="1200">
          <a:solidFill>
            <a:schemeClr val="tx1"/>
          </a:solidFill>
          <a:latin typeface="+mn-lt"/>
          <a:ea typeface="+mn-ea"/>
          <a:cs typeface="+mn-cs"/>
        </a:defRPr>
      </a:lvl7pPr>
      <a:lvl8pPr marL="2600325" algn="l" defTabSz="371475" rtl="0" eaLnBrk="1" latinLnBrk="0" hangingPunct="1">
        <a:defRPr sz="1463" kern="1200">
          <a:solidFill>
            <a:schemeClr val="tx1"/>
          </a:solidFill>
          <a:latin typeface="+mn-lt"/>
          <a:ea typeface="+mn-ea"/>
          <a:cs typeface="+mn-cs"/>
        </a:defRPr>
      </a:lvl8pPr>
      <a:lvl9pPr marL="2971800" algn="l" defTabSz="371475"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tiff"/><Relationship Id="rId4" Type="http://schemas.openxmlformats.org/officeDocument/2006/relationships/image" Target="../media/image8.tiff"/></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1.jpe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7.tiff"/><Relationship Id="rId3" Type="http://schemas.openxmlformats.org/officeDocument/2006/relationships/image" Target="../media/image12.jpeg"/><Relationship Id="rId7"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jpeg"/><Relationship Id="rId11" Type="http://schemas.openxmlformats.org/officeDocument/2006/relationships/image" Target="../media/image19.jpeg"/><Relationship Id="rId5" Type="http://schemas.openxmlformats.org/officeDocument/2006/relationships/image" Target="../media/image14.jpg"/><Relationship Id="rId10" Type="http://schemas.openxmlformats.org/officeDocument/2006/relationships/image" Target="../media/image18.jpeg"/><Relationship Id="rId4" Type="http://schemas.openxmlformats.org/officeDocument/2006/relationships/image" Target="../media/image13.jp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jyrNXy8IPWAhUIMJoKHXLDD40QjRwIBw&amp;url=http://iconbug.com/detail/icon/2691/male-firefighter/&amp;psig=AFQjCNFIA7RKME3xZtPTQgcwX5D-ZeXpPw&amp;ust=1504351641441089" TargetMode="External"/><Relationship Id="rId13" Type="http://schemas.openxmlformats.org/officeDocument/2006/relationships/image" Target="../media/image25.jpeg"/><Relationship Id="rId18" Type="http://schemas.openxmlformats.org/officeDocument/2006/relationships/image" Target="../media/image30.png"/><Relationship Id="rId26" Type="http://schemas.openxmlformats.org/officeDocument/2006/relationships/image" Target="../media/image37.png"/><Relationship Id="rId3" Type="http://schemas.openxmlformats.org/officeDocument/2006/relationships/tags" Target="../tags/tag5.xml"/><Relationship Id="rId21" Type="http://schemas.openxmlformats.org/officeDocument/2006/relationships/hyperlink" Target="https://www.google.co.uk/url?sa=i&amp;rct=j&amp;q=&amp;esrc=s&amp;source=images&amp;cd=&amp;cad=rja&amp;uact=8&amp;ved=0ahUKEwiKsNDs_JTWAhWiYZoKHWrJCvkQjRwIBw&amp;url=https://m.shutterstock.com/images/599308874&amp;psig=AFQjCNGIY0cS4De4O4yTzGS6CfHaVB66sw&amp;ust=1504938891005745" TargetMode="External"/><Relationship Id="rId7" Type="http://schemas.openxmlformats.org/officeDocument/2006/relationships/notesSlide" Target="../notesSlides/notesSlide6.xml"/><Relationship Id="rId12" Type="http://schemas.openxmlformats.org/officeDocument/2006/relationships/image" Target="../media/image24.jpeg"/><Relationship Id="rId17" Type="http://schemas.openxmlformats.org/officeDocument/2006/relationships/image" Target="../media/image29.png"/><Relationship Id="rId25" Type="http://schemas.openxmlformats.org/officeDocument/2006/relationships/image" Target="../media/image36.png"/><Relationship Id="rId2" Type="http://schemas.openxmlformats.org/officeDocument/2006/relationships/tags" Target="../tags/tag4.xml"/><Relationship Id="rId16" Type="http://schemas.openxmlformats.org/officeDocument/2006/relationships/image" Target="../media/image28.png"/><Relationship Id="rId20" Type="http://schemas.openxmlformats.org/officeDocument/2006/relationships/image" Target="../media/image32.png"/><Relationship Id="rId29" Type="http://schemas.openxmlformats.org/officeDocument/2006/relationships/hyperlink" Target="https://www.google.com/url?sa=i&amp;rct=j&amp;q=&amp;esrc=s&amp;source=images&amp;cd=&amp;cad=rja&amp;uact=8&amp;ved=2ahUKEwjum-njyevaAhWMDsAKHZEbBWcQjRx6BAgBEAU&amp;url=https://www.publichousing.com/details/kansas_city_ks&amp;psig=AOvVaw3rhz8F8_VtpToyidL5cikk&amp;ust=1525506781546266" TargetMode="External"/><Relationship Id="rId1" Type="http://schemas.openxmlformats.org/officeDocument/2006/relationships/tags" Target="../tags/tag3.xml"/><Relationship Id="rId6" Type="http://schemas.openxmlformats.org/officeDocument/2006/relationships/slideLayout" Target="../slideLayouts/slideLayout3.xml"/><Relationship Id="rId11" Type="http://schemas.openxmlformats.org/officeDocument/2006/relationships/image" Target="../media/image23.png"/><Relationship Id="rId24" Type="http://schemas.openxmlformats.org/officeDocument/2006/relationships/image" Target="../media/image35.png"/><Relationship Id="rId5" Type="http://schemas.openxmlformats.org/officeDocument/2006/relationships/tags" Target="../tags/tag7.xml"/><Relationship Id="rId15" Type="http://schemas.openxmlformats.org/officeDocument/2006/relationships/image" Target="../media/image27.png"/><Relationship Id="rId23" Type="http://schemas.openxmlformats.org/officeDocument/2006/relationships/image" Target="../media/image34.jpg"/><Relationship Id="rId28" Type="http://schemas.openxmlformats.org/officeDocument/2006/relationships/image" Target="../media/image39.jpeg"/><Relationship Id="rId10" Type="http://schemas.openxmlformats.org/officeDocument/2006/relationships/image" Target="../media/image22.jpeg"/><Relationship Id="rId19" Type="http://schemas.openxmlformats.org/officeDocument/2006/relationships/image" Target="../media/image31.png"/><Relationship Id="rId4" Type="http://schemas.openxmlformats.org/officeDocument/2006/relationships/tags" Target="../tags/tag6.xml"/><Relationship Id="rId9" Type="http://schemas.openxmlformats.org/officeDocument/2006/relationships/image" Target="../media/image21.jpeg"/><Relationship Id="rId14" Type="http://schemas.openxmlformats.org/officeDocument/2006/relationships/image" Target="../media/image26.png"/><Relationship Id="rId22" Type="http://schemas.openxmlformats.org/officeDocument/2006/relationships/image" Target="../media/image33.jpeg"/><Relationship Id="rId27" Type="http://schemas.openxmlformats.org/officeDocument/2006/relationships/image" Target="../media/image38.png"/><Relationship Id="rId30" Type="http://schemas.openxmlformats.org/officeDocument/2006/relationships/image" Target="../media/image4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ctrTitle"/>
          </p:nvPr>
        </p:nvSpPr>
        <p:spPr>
          <a:xfrm>
            <a:off x="4503760" y="1528549"/>
            <a:ext cx="5275985" cy="1491838"/>
          </a:xfrm>
        </p:spPr>
        <p:txBody>
          <a:bodyPr>
            <a:normAutofit/>
          </a:bodyPr>
          <a:lstStyle/>
          <a:p>
            <a:r>
              <a:rPr lang="en-GB" dirty="0" smtClean="0"/>
              <a:t> </a:t>
            </a:r>
            <a:r>
              <a:rPr lang="en-GB" sz="4400" dirty="0" smtClean="0"/>
              <a:t>Local Care</a:t>
            </a:r>
            <a:endParaRPr lang="en-GB" sz="4400" dirty="0"/>
          </a:p>
        </p:txBody>
      </p:sp>
      <p:sp>
        <p:nvSpPr>
          <p:cNvPr id="3" name="Text Placeholder 2"/>
          <p:cNvSpPr>
            <a:spLocks noGrp="1"/>
          </p:cNvSpPr>
          <p:nvPr>
            <p:ph type="subTitle" idx="1"/>
          </p:nvPr>
        </p:nvSpPr>
        <p:spPr>
          <a:xfrm>
            <a:off x="3291941" y="5608629"/>
            <a:ext cx="6614059" cy="719100"/>
          </a:xfrm>
        </p:spPr>
        <p:txBody>
          <a:bodyPr/>
          <a:lstStyle/>
          <a:p>
            <a:r>
              <a:rPr lang="en-GB" dirty="0" smtClean="0"/>
              <a:t>                                         </a:t>
            </a:r>
            <a:r>
              <a:rPr lang="en-GB" b="1" dirty="0" smtClean="0"/>
              <a:t>Cathy Bellman, Local Care Lead, K&amp;M STP</a:t>
            </a:r>
            <a:endParaRPr lang="en-GB" b="1" dirty="0"/>
          </a:p>
          <a:p>
            <a:endParaRPr lang="en-GB" dirty="0"/>
          </a:p>
        </p:txBody>
      </p:sp>
      <p:grpSp>
        <p:nvGrpSpPr>
          <p:cNvPr id="2" name="Group 1"/>
          <p:cNvGrpSpPr/>
          <p:nvPr/>
        </p:nvGrpSpPr>
        <p:grpSpPr>
          <a:xfrm>
            <a:off x="1193896" y="2961229"/>
            <a:ext cx="8135245" cy="2097544"/>
            <a:chOff x="1254415" y="3278890"/>
            <a:chExt cx="8135245" cy="2097544"/>
          </a:xfrm>
        </p:grpSpPr>
        <p:sp>
          <p:nvSpPr>
            <p:cNvPr id="4" name="Rounded Rectangle 3"/>
            <p:cNvSpPr/>
            <p:nvPr/>
          </p:nvSpPr>
          <p:spPr>
            <a:xfrm>
              <a:off x="2170608" y="3278890"/>
              <a:ext cx="7219052" cy="2016446"/>
            </a:xfrm>
            <a:prstGeom prst="round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342900" indent="-342900">
                <a:spcBef>
                  <a:spcPts val="984"/>
                </a:spcBef>
                <a:spcAft>
                  <a:spcPts val="300"/>
                </a:spcAft>
                <a:buClr>
                  <a:srgbClr val="3288AB"/>
                </a:buClr>
                <a:buFont typeface="Symbol" charset="2"/>
                <a:buChar char=""/>
              </a:pPr>
              <a:r>
                <a:rPr lang="en-US" dirty="0">
                  <a:solidFill>
                    <a:schemeClr val="tx2"/>
                  </a:solidFill>
                  <a:latin typeface="Calibri" charset="0"/>
                  <a:ea typeface="Calibri" charset="0"/>
                  <a:cs typeface="Calibri" charset="0"/>
                </a:rPr>
                <a:t>Local care is a new model of delivery of </a:t>
              </a:r>
              <a:r>
                <a:rPr lang="en-US" b="1" dirty="0">
                  <a:solidFill>
                    <a:schemeClr val="tx2"/>
                  </a:solidFill>
                  <a:latin typeface="Calibri" charset="0"/>
                  <a:ea typeface="Calibri" charset="0"/>
                  <a:cs typeface="Calibri" charset="0"/>
                </a:rPr>
                <a:t>integrated health and care</a:t>
              </a:r>
              <a:r>
                <a:rPr lang="en-US" dirty="0">
                  <a:solidFill>
                    <a:schemeClr val="tx2"/>
                  </a:solidFill>
                  <a:latin typeface="Calibri" charset="0"/>
                  <a:ea typeface="Calibri" charset="0"/>
                  <a:cs typeface="Calibri" charset="0"/>
                </a:rPr>
                <a:t> services </a:t>
              </a:r>
              <a:r>
                <a:rPr lang="en-US" b="1" dirty="0">
                  <a:solidFill>
                    <a:schemeClr val="tx2"/>
                  </a:solidFill>
                  <a:latin typeface="Calibri" charset="0"/>
                  <a:ea typeface="Calibri" charset="0"/>
                  <a:cs typeface="Calibri" charset="0"/>
                </a:rPr>
                <a:t>close to where people live</a:t>
              </a:r>
              <a:r>
                <a:rPr lang="en-US" dirty="0">
                  <a:solidFill>
                    <a:schemeClr val="tx2"/>
                  </a:solidFill>
                  <a:latin typeface="Calibri" charset="0"/>
                  <a:ea typeface="Calibri" charset="0"/>
                  <a:cs typeface="Calibri" charset="0"/>
                </a:rPr>
                <a:t>. </a:t>
              </a:r>
              <a:endParaRPr lang="en-US" dirty="0" smtClean="0">
                <a:solidFill>
                  <a:schemeClr val="tx2"/>
                </a:solidFill>
                <a:latin typeface="Calibri" charset="0"/>
                <a:ea typeface="Calibri" charset="0"/>
                <a:cs typeface="Calibri" charset="0"/>
              </a:endParaRPr>
            </a:p>
            <a:p>
              <a:pPr marL="342900" indent="-342900">
                <a:spcBef>
                  <a:spcPts val="984"/>
                </a:spcBef>
                <a:spcAft>
                  <a:spcPts val="300"/>
                </a:spcAft>
                <a:buClr>
                  <a:srgbClr val="3288AB"/>
                </a:buClr>
                <a:buFont typeface="Symbol" charset="2"/>
                <a:buChar char=""/>
              </a:pPr>
              <a:r>
                <a:rPr lang="en-US" dirty="0" smtClean="0">
                  <a:solidFill>
                    <a:schemeClr val="tx2"/>
                  </a:solidFill>
                  <a:latin typeface="Calibri" charset="0"/>
                  <a:ea typeface="Calibri" charset="0"/>
                  <a:cs typeface="Calibri" charset="0"/>
                </a:rPr>
                <a:t>It </a:t>
              </a:r>
              <a:r>
                <a:rPr lang="en-US" dirty="0">
                  <a:solidFill>
                    <a:schemeClr val="tx2"/>
                  </a:solidFill>
                  <a:latin typeface="Calibri" charset="0"/>
                  <a:ea typeface="Calibri" charset="0"/>
                  <a:cs typeface="Calibri" charset="0"/>
                </a:rPr>
                <a:t>is a </a:t>
              </a:r>
              <a:r>
                <a:rPr lang="en-US" b="1" dirty="0">
                  <a:solidFill>
                    <a:schemeClr val="tx2"/>
                  </a:solidFill>
                  <a:latin typeface="Calibri" charset="0"/>
                  <a:ea typeface="Calibri" charset="0"/>
                  <a:cs typeface="Calibri" charset="0"/>
                </a:rPr>
                <a:t>collective commitment </a:t>
              </a:r>
              <a:r>
                <a:rPr lang="en-US" dirty="0">
                  <a:solidFill>
                    <a:schemeClr val="tx2"/>
                  </a:solidFill>
                  <a:latin typeface="Calibri" charset="0"/>
                  <a:ea typeface="Calibri" charset="0"/>
                  <a:cs typeface="Calibri" charset="0"/>
                </a:rPr>
                <a:t>of the health and care system in Kent and Medway to fundamentally transform how and where we will support people to keep well and live well.  </a:t>
              </a:r>
              <a:endParaRPr lang="en-US" dirty="0" smtClean="0">
                <a:solidFill>
                  <a:schemeClr val="tx2"/>
                </a:solidFill>
                <a:latin typeface="Calibri" charset="0"/>
                <a:ea typeface="Calibri" charset="0"/>
                <a:cs typeface="Calibri" charset="0"/>
              </a:endParaRPr>
            </a:p>
            <a:p>
              <a:pPr marL="342900" indent="-342900">
                <a:spcBef>
                  <a:spcPts val="984"/>
                </a:spcBef>
                <a:spcAft>
                  <a:spcPts val="300"/>
                </a:spcAft>
                <a:buClr>
                  <a:srgbClr val="3288AB"/>
                </a:buClr>
                <a:buFont typeface="Symbol" charset="2"/>
                <a:buChar char=""/>
              </a:pPr>
              <a:endParaRPr lang="en-GB" dirty="0">
                <a:solidFill>
                  <a:schemeClr val="tx2"/>
                </a:solidFill>
                <a:latin typeface="Calibri" charset="0"/>
                <a:ea typeface="Calibri" charset="0"/>
                <a:cs typeface="Calibri" charset="0"/>
              </a:endParaRPr>
            </a:p>
          </p:txBody>
        </p:sp>
        <p:pic>
          <p:nvPicPr>
            <p:cNvPr id="6" name="Picture 5"/>
            <p:cNvPicPr>
              <a:picLocks noChangeAspect="1"/>
            </p:cNvPicPr>
            <p:nvPr/>
          </p:nvPicPr>
          <p:blipFill>
            <a:blip r:embed="rId3">
              <a:duotone>
                <a:schemeClr val="accent5">
                  <a:shade val="45000"/>
                  <a:satMod val="135000"/>
                </a:schemeClr>
                <a:prstClr val="white"/>
              </a:duotone>
            </a:blip>
            <a:stretch>
              <a:fillRect/>
            </a:stretch>
          </p:blipFill>
          <p:spPr>
            <a:xfrm>
              <a:off x="1255876" y="3437123"/>
              <a:ext cx="659036" cy="493035"/>
            </a:xfrm>
            <a:prstGeom prst="rect">
              <a:avLst/>
            </a:prstGeom>
            <a:solidFill>
              <a:schemeClr val="bg1"/>
            </a:solidFill>
          </p:spPr>
        </p:pic>
        <p:pic>
          <p:nvPicPr>
            <p:cNvPr id="7" name="Picture 6"/>
            <p:cNvPicPr>
              <a:picLocks noChangeAspect="1"/>
            </p:cNvPicPr>
            <p:nvPr/>
          </p:nvPicPr>
          <p:blipFill>
            <a:blip r:embed="rId4">
              <a:duotone>
                <a:schemeClr val="accent3">
                  <a:shade val="45000"/>
                  <a:satMod val="135000"/>
                </a:schemeClr>
                <a:prstClr val="white"/>
              </a:duotone>
            </a:blip>
            <a:stretch>
              <a:fillRect/>
            </a:stretch>
          </p:blipFill>
          <p:spPr>
            <a:xfrm>
              <a:off x="1255876" y="3940378"/>
              <a:ext cx="659036" cy="693470"/>
            </a:xfrm>
            <a:prstGeom prst="rect">
              <a:avLst/>
            </a:prstGeom>
            <a:solidFill>
              <a:schemeClr val="bg1"/>
            </a:solidFill>
          </p:spPr>
        </p:pic>
        <p:pic>
          <p:nvPicPr>
            <p:cNvPr id="8" name="Picture 7"/>
            <p:cNvPicPr>
              <a:picLocks noChangeAspect="1"/>
            </p:cNvPicPr>
            <p:nvPr/>
          </p:nvPicPr>
          <p:blipFill>
            <a:blip r:embed="rId5">
              <a:duotone>
                <a:schemeClr val="accent5">
                  <a:shade val="45000"/>
                  <a:satMod val="135000"/>
                </a:schemeClr>
                <a:prstClr val="white"/>
              </a:duotone>
            </a:blip>
            <a:stretch>
              <a:fillRect/>
            </a:stretch>
          </p:blipFill>
          <p:spPr>
            <a:xfrm>
              <a:off x="1254415" y="4698611"/>
              <a:ext cx="659036" cy="677823"/>
            </a:xfrm>
            <a:prstGeom prst="rect">
              <a:avLst/>
            </a:prstGeom>
            <a:solidFill>
              <a:schemeClr val="bg1"/>
            </a:solidFill>
          </p:spPr>
        </p:pic>
      </p:grpSp>
    </p:spTree>
    <p:extLst>
      <p:ext uri="{BB962C8B-B14F-4D97-AF65-F5344CB8AC3E}">
        <p14:creationId xmlns:p14="http://schemas.microsoft.com/office/powerpoint/2010/main" val="121164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052" y="581263"/>
            <a:ext cx="9506406" cy="623468"/>
          </a:xfrm>
        </p:spPr>
        <p:txBody>
          <a:bodyPr>
            <a:normAutofit fontScale="90000"/>
          </a:bodyPr>
          <a:lstStyle/>
          <a:p>
            <a:pPr algn="ctr"/>
            <a:r>
              <a:rPr lang="en-GB" sz="2700" dirty="0" smtClean="0">
                <a:solidFill>
                  <a:schemeClr val="accent1">
                    <a:lumMod val="75000"/>
                  </a:schemeClr>
                </a:solidFill>
                <a:latin typeface="Arial" panose="020B0604020202020204" pitchFamily="34" charset="0"/>
                <a:cs typeface="Arial" panose="020B0604020202020204" pitchFamily="34" charset="0"/>
              </a:rPr>
              <a:t>New Models of Care: </a:t>
            </a:r>
            <a:r>
              <a:rPr lang="en-GB" sz="3200" dirty="0" smtClean="0">
                <a:solidFill>
                  <a:schemeClr val="accent4">
                    <a:lumMod val="75000"/>
                  </a:schemeClr>
                </a:solidFill>
                <a:latin typeface="Arial" panose="020B0604020202020204" pitchFamily="34" charset="0"/>
                <a:cs typeface="Arial" panose="020B0604020202020204" pitchFamily="34" charset="0"/>
              </a:rPr>
              <a:t/>
            </a:r>
            <a:br>
              <a:rPr lang="en-GB" sz="3200" dirty="0" smtClean="0">
                <a:solidFill>
                  <a:schemeClr val="accent4">
                    <a:lumMod val="75000"/>
                  </a:schemeClr>
                </a:solidFill>
                <a:latin typeface="Arial" panose="020B0604020202020204" pitchFamily="34" charset="0"/>
                <a:cs typeface="Arial" panose="020B0604020202020204" pitchFamily="34" charset="0"/>
              </a:rPr>
            </a:br>
            <a:r>
              <a:rPr lang="en-GB" dirty="0" smtClean="0">
                <a:solidFill>
                  <a:schemeClr val="accent1">
                    <a:lumMod val="75000"/>
                  </a:schemeClr>
                </a:solidFill>
                <a:latin typeface="Arial" panose="020B0604020202020204" pitchFamily="34" charset="0"/>
                <a:cs typeface="Arial" panose="020B0604020202020204" pitchFamily="34" charset="0"/>
              </a:rPr>
              <a:t>Understanding our population allows us to apply different approaches </a:t>
            </a:r>
            <a:endParaRPr lang="en-GB"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16" name="Diagram 15"/>
          <p:cNvGraphicFramePr/>
          <p:nvPr>
            <p:extLst>
              <p:ext uri="{D42A27DB-BD31-4B8C-83A1-F6EECF244321}">
                <p14:modId xmlns:p14="http://schemas.microsoft.com/office/powerpoint/2010/main" val="3089600016"/>
              </p:ext>
            </p:extLst>
          </p:nvPr>
        </p:nvGraphicFramePr>
        <p:xfrm>
          <a:off x="2883090" y="1518233"/>
          <a:ext cx="4670245" cy="4107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p:cNvGrpSpPr/>
          <p:nvPr/>
        </p:nvGrpSpPr>
        <p:grpSpPr>
          <a:xfrm>
            <a:off x="359182" y="1424657"/>
            <a:ext cx="3178345" cy="4250309"/>
            <a:chOff x="402435" y="1055325"/>
            <a:chExt cx="3178345" cy="4250309"/>
          </a:xfrm>
        </p:grpSpPr>
        <p:sp>
          <p:nvSpPr>
            <p:cNvPr id="8" name="Left Brace 7"/>
            <p:cNvSpPr/>
            <p:nvPr/>
          </p:nvSpPr>
          <p:spPr>
            <a:xfrm>
              <a:off x="3036068" y="1283042"/>
              <a:ext cx="544712" cy="2115250"/>
            </a:xfrm>
            <a:prstGeom prst="leftBrace">
              <a:avLst/>
            </a:prstGeom>
            <a:ln>
              <a:solidFill>
                <a:schemeClr val="accent4">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12" name="Left Brace 11"/>
            <p:cNvSpPr/>
            <p:nvPr/>
          </p:nvSpPr>
          <p:spPr>
            <a:xfrm>
              <a:off x="2338378" y="4482132"/>
              <a:ext cx="544712" cy="679741"/>
            </a:xfrm>
            <a:prstGeom prst="leftBrac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13" name="Left Brace 12"/>
            <p:cNvSpPr/>
            <p:nvPr/>
          </p:nvSpPr>
          <p:spPr>
            <a:xfrm>
              <a:off x="2781197" y="3572759"/>
              <a:ext cx="544712" cy="697859"/>
            </a:xfrm>
            <a:prstGeom prst="leftBrace">
              <a:avLst/>
            </a:prstGeom>
            <a:ln>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14" name="Right Arrow 13"/>
            <p:cNvSpPr/>
            <p:nvPr/>
          </p:nvSpPr>
          <p:spPr>
            <a:xfrm rot="16200000">
              <a:off x="-985135" y="3078995"/>
              <a:ext cx="3456174" cy="681033"/>
            </a:xfrm>
            <a:prstGeom prst="rightArrow">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TextBox 5"/>
            <p:cNvSpPr txBox="1"/>
            <p:nvPr/>
          </p:nvSpPr>
          <p:spPr>
            <a:xfrm>
              <a:off x="1286301" y="1659736"/>
              <a:ext cx="1596788" cy="1600438"/>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Most vulnerable/ frail/ elderly/ multiple co-morbidities</a:t>
              </a:r>
            </a:p>
            <a:p>
              <a:pPr lvl="0"/>
              <a:r>
                <a:rPr lang="en-US" sz="1400" b="1" dirty="0" smtClean="0">
                  <a:solidFill>
                    <a:srgbClr val="FF0000"/>
                  </a:solidFill>
                  <a:latin typeface="Arial" panose="020B0604020202020204" pitchFamily="34" charset="0"/>
                  <a:cs typeface="Arial" panose="020B0604020202020204" pitchFamily="34" charset="0"/>
                </a:rPr>
                <a:t>(</a:t>
              </a:r>
              <a:r>
                <a:rPr lang="en-US" sz="1400" b="1" dirty="0">
                  <a:solidFill>
                    <a:srgbClr val="FF0000"/>
                  </a:solidFill>
                  <a:latin typeface="Arial" panose="020B0604020202020204" pitchFamily="34" charset="0"/>
                  <a:cs typeface="Arial" panose="020B0604020202020204" pitchFamily="34" charset="0"/>
                </a:rPr>
                <a:t> </a:t>
              </a:r>
              <a:r>
                <a:rPr lang="en-US" sz="1400" b="1" dirty="0" smtClean="0">
                  <a:solidFill>
                    <a:srgbClr val="FF0000"/>
                  </a:solidFill>
                  <a:latin typeface="Arial" panose="020B0604020202020204" pitchFamily="34" charset="0"/>
                  <a:cs typeface="Arial" panose="020B0604020202020204" pitchFamily="34" charset="0"/>
                </a:rPr>
                <a:t>5.9% </a:t>
              </a:r>
              <a:r>
                <a:rPr lang="en-US" sz="1400" b="1" dirty="0">
                  <a:solidFill>
                    <a:srgbClr val="FF0000"/>
                  </a:solidFill>
                  <a:latin typeface="Arial" panose="020B0604020202020204" pitchFamily="34" charset="0"/>
                  <a:cs typeface="Arial" panose="020B0604020202020204" pitchFamily="34" charset="0"/>
                </a:rPr>
                <a:t>Population)</a:t>
              </a:r>
            </a:p>
            <a:p>
              <a:endParaRPr lang="en-GB" sz="1400" b="1" dirty="0">
                <a:solidFill>
                  <a:srgbClr val="FF0000"/>
                </a:solidFill>
              </a:endParaRPr>
            </a:p>
          </p:txBody>
        </p:sp>
        <p:sp>
          <p:nvSpPr>
            <p:cNvPr id="7" name="TextBox 6"/>
            <p:cNvSpPr txBox="1"/>
            <p:nvPr/>
          </p:nvSpPr>
          <p:spPr>
            <a:xfrm>
              <a:off x="981508" y="3475619"/>
              <a:ext cx="1654620" cy="1384995"/>
            </a:xfrm>
            <a:prstGeom prst="rect">
              <a:avLst/>
            </a:prstGeom>
            <a:noFill/>
          </p:spPr>
          <p:txBody>
            <a:bodyPr wrap="none" rtlCol="0">
              <a:spAutoFit/>
            </a:bodyPr>
            <a:lstStyle/>
            <a:p>
              <a:r>
                <a:rPr lang="en-GB" sz="1400" b="1" dirty="0" smtClean="0">
                  <a:latin typeface="Arial" panose="020B0604020202020204" pitchFamily="34" charset="0"/>
                  <a:cs typeface="Arial" panose="020B0604020202020204" pitchFamily="34" charset="0"/>
                </a:rPr>
                <a:t>Relatively fit and </a:t>
              </a:r>
            </a:p>
            <a:p>
              <a:r>
                <a:rPr lang="en-GB" sz="1400" b="1" dirty="0" smtClean="0">
                  <a:latin typeface="Arial" panose="020B0604020202020204" pitchFamily="34" charset="0"/>
                  <a:cs typeface="Arial" panose="020B0604020202020204" pitchFamily="34" charset="0"/>
                </a:rPr>
                <a:t>coping with</a:t>
              </a:r>
            </a:p>
            <a:p>
              <a:r>
                <a:rPr lang="en-GB" sz="1400" b="1" dirty="0" smtClean="0">
                  <a:latin typeface="Arial" panose="020B0604020202020204" pitchFamily="34" charset="0"/>
                  <a:cs typeface="Arial" panose="020B0604020202020204" pitchFamily="34" charset="0"/>
                </a:rPr>
                <a:t>Health complaint</a:t>
              </a:r>
            </a:p>
            <a:p>
              <a:pPr lvl="0"/>
              <a:r>
                <a:rPr lang="en-US" sz="1400" b="1" dirty="0">
                  <a:solidFill>
                    <a:srgbClr val="FF0000"/>
                  </a:solidFill>
                  <a:latin typeface="Arial" panose="020B0604020202020204" pitchFamily="34" charset="0"/>
                  <a:cs typeface="Arial" panose="020B0604020202020204" pitchFamily="34" charset="0"/>
                </a:rPr>
                <a:t>(16% population)</a:t>
              </a:r>
            </a:p>
            <a:p>
              <a:endParaRPr lang="en-GB" sz="1400" b="1" dirty="0" smtClean="0">
                <a:solidFill>
                  <a:srgbClr val="FF0000"/>
                </a:solidFill>
              </a:endParaRPr>
            </a:p>
            <a:p>
              <a:endParaRPr lang="en-GB" sz="1400" b="1" dirty="0">
                <a:solidFill>
                  <a:srgbClr val="FF0000"/>
                </a:solidFill>
              </a:endParaRPr>
            </a:p>
          </p:txBody>
        </p:sp>
        <p:sp>
          <p:nvSpPr>
            <p:cNvPr id="9" name="TextBox 8"/>
            <p:cNvSpPr txBox="1"/>
            <p:nvPr/>
          </p:nvSpPr>
          <p:spPr>
            <a:xfrm>
              <a:off x="981508" y="4566970"/>
              <a:ext cx="1629224" cy="738664"/>
            </a:xfrm>
            <a:prstGeom prst="rect">
              <a:avLst/>
            </a:prstGeom>
            <a:noFill/>
          </p:spPr>
          <p:txBody>
            <a:bodyPr wrap="square" rtlCol="0">
              <a:spAutoFit/>
            </a:bodyPr>
            <a:lstStyle/>
            <a:p>
              <a:pPr lvl="0"/>
              <a:r>
                <a:rPr lang="en-GB" sz="1400" b="1" dirty="0" smtClean="0">
                  <a:latin typeface="Arial" panose="020B0604020202020204" pitchFamily="34" charset="0"/>
                  <a:cs typeface="Arial" panose="020B0604020202020204" pitchFamily="34" charset="0"/>
                </a:rPr>
                <a:t>Generally well</a:t>
              </a:r>
            </a:p>
            <a:p>
              <a:pPr lvl="0"/>
              <a:r>
                <a:rPr lang="en-US" sz="1400" b="1" dirty="0" smtClean="0">
                  <a:solidFill>
                    <a:srgbClr val="FF0000"/>
                  </a:solidFill>
                  <a:latin typeface="Arial" panose="020B0604020202020204" pitchFamily="34" charset="0"/>
                  <a:cs typeface="Arial" panose="020B0604020202020204" pitchFamily="34" charset="0"/>
                </a:rPr>
                <a:t>(78% population</a:t>
              </a:r>
              <a:r>
                <a:rPr lang="en-US" sz="1400" b="1" dirty="0">
                  <a:solidFill>
                    <a:srgbClr val="FF0000"/>
                  </a:solidFill>
                  <a:latin typeface="Arial" panose="020B0604020202020204" pitchFamily="34" charset="0"/>
                  <a:cs typeface="Arial" panose="020B0604020202020204" pitchFamily="34" charset="0"/>
                </a:rPr>
                <a:t>)</a:t>
              </a:r>
            </a:p>
            <a:p>
              <a:endParaRPr lang="en-GB" sz="1400" b="1" dirty="0"/>
            </a:p>
          </p:txBody>
        </p:sp>
        <p:sp>
          <p:nvSpPr>
            <p:cNvPr id="3" name="TextBox 2"/>
            <p:cNvSpPr txBox="1"/>
            <p:nvPr/>
          </p:nvSpPr>
          <p:spPr>
            <a:xfrm>
              <a:off x="591403" y="1055325"/>
              <a:ext cx="2075039" cy="369332"/>
            </a:xfrm>
            <a:prstGeom prst="rect">
              <a:avLst/>
            </a:prstGeom>
            <a:noFill/>
            <a:ln>
              <a:solidFill>
                <a:srgbClr val="FF0000"/>
              </a:solidFill>
            </a:ln>
          </p:spPr>
          <p:txBody>
            <a:bodyPr wrap="square" rtlCol="0">
              <a:spAutoFit/>
            </a:bodyPr>
            <a:lstStyle/>
            <a:p>
              <a:r>
                <a:rPr lang="en-GB" b="1" dirty="0" smtClean="0">
                  <a:solidFill>
                    <a:srgbClr val="FF0000"/>
                  </a:solidFill>
                  <a:latin typeface="Arial" panose="020B0604020202020204" pitchFamily="34" charset="0"/>
                  <a:cs typeface="Arial" panose="020B0604020202020204" pitchFamily="34" charset="0"/>
                </a:rPr>
                <a:t>Patient Cohorts</a:t>
              </a:r>
              <a:endParaRPr lang="en-GB" b="1" dirty="0">
                <a:solidFill>
                  <a:srgbClr val="FF0000"/>
                </a:solidFill>
                <a:latin typeface="Arial" panose="020B0604020202020204" pitchFamily="34" charset="0"/>
                <a:cs typeface="Arial" panose="020B0604020202020204" pitchFamily="34" charset="0"/>
              </a:endParaRPr>
            </a:p>
          </p:txBody>
        </p:sp>
      </p:grpSp>
      <p:grpSp>
        <p:nvGrpSpPr>
          <p:cNvPr id="5" name="Group 4"/>
          <p:cNvGrpSpPr/>
          <p:nvPr/>
        </p:nvGrpSpPr>
        <p:grpSpPr>
          <a:xfrm>
            <a:off x="6765718" y="1424657"/>
            <a:ext cx="3074782" cy="4094223"/>
            <a:chOff x="6238294" y="1510984"/>
            <a:chExt cx="2838260" cy="4094223"/>
          </a:xfrm>
        </p:grpSpPr>
        <p:sp>
          <p:nvSpPr>
            <p:cNvPr id="17" name="TextBox 16"/>
            <p:cNvSpPr txBox="1"/>
            <p:nvPr/>
          </p:nvSpPr>
          <p:spPr>
            <a:xfrm>
              <a:off x="6773216" y="2330839"/>
              <a:ext cx="1525006" cy="307777"/>
            </a:xfrm>
            <a:prstGeom prst="rect">
              <a:avLst/>
            </a:prstGeom>
            <a:noFill/>
          </p:spPr>
          <p:txBody>
            <a:bodyPr wrap="square" rtlCol="0">
              <a:spAutoFit/>
            </a:bodyPr>
            <a:lstStyle/>
            <a:p>
              <a:endParaRPr lang="en-GB" sz="1400" b="1" dirty="0" smtClean="0">
                <a:latin typeface="Arial" panose="020B0604020202020204" pitchFamily="34" charset="0"/>
                <a:cs typeface="Arial" panose="020B0604020202020204" pitchFamily="34" charset="0"/>
              </a:endParaRPr>
            </a:p>
          </p:txBody>
        </p:sp>
        <p:sp>
          <p:nvSpPr>
            <p:cNvPr id="18" name="TextBox 17"/>
            <p:cNvSpPr txBox="1"/>
            <p:nvPr/>
          </p:nvSpPr>
          <p:spPr>
            <a:xfrm>
              <a:off x="7246252" y="4028592"/>
              <a:ext cx="1731494" cy="523220"/>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Health Condition </a:t>
              </a:r>
            </a:p>
            <a:p>
              <a:r>
                <a:rPr lang="en-GB" sz="1400" b="1" dirty="0" smtClean="0">
                  <a:latin typeface="Arial" panose="020B0604020202020204" pitchFamily="34" charset="0"/>
                  <a:cs typeface="Arial" panose="020B0604020202020204" pitchFamily="34" charset="0"/>
                </a:rPr>
                <a:t>Management</a:t>
              </a:r>
            </a:p>
          </p:txBody>
        </p:sp>
        <p:sp>
          <p:nvSpPr>
            <p:cNvPr id="19" name="TextBox 18"/>
            <p:cNvSpPr txBox="1"/>
            <p:nvPr/>
          </p:nvSpPr>
          <p:spPr>
            <a:xfrm>
              <a:off x="7563421" y="4866543"/>
              <a:ext cx="1513133" cy="738664"/>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Supported </a:t>
              </a:r>
            </a:p>
            <a:p>
              <a:r>
                <a:rPr lang="en-GB" sz="1400" b="1" dirty="0" smtClean="0">
                  <a:latin typeface="Arial" panose="020B0604020202020204" pitchFamily="34" charset="0"/>
                  <a:cs typeface="Arial" panose="020B0604020202020204" pitchFamily="34" charset="0"/>
                </a:rPr>
                <a:t>Self-care and PREVENTION</a:t>
              </a:r>
            </a:p>
          </p:txBody>
        </p:sp>
        <p:sp>
          <p:nvSpPr>
            <p:cNvPr id="15" name="Left Brace 14"/>
            <p:cNvSpPr/>
            <p:nvPr/>
          </p:nvSpPr>
          <p:spPr>
            <a:xfrm rot="10800000">
              <a:off x="6238294" y="1652219"/>
              <a:ext cx="508442" cy="2288215"/>
            </a:xfrm>
            <a:prstGeom prst="leftBrace">
              <a:avLst/>
            </a:prstGeom>
            <a:ln>
              <a:solidFill>
                <a:schemeClr val="accent4">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20" name="Left Brace 19"/>
            <p:cNvSpPr/>
            <p:nvPr/>
          </p:nvSpPr>
          <p:spPr>
            <a:xfrm rot="10642764">
              <a:off x="6630993" y="4039547"/>
              <a:ext cx="502811" cy="697859"/>
            </a:xfrm>
            <a:prstGeom prst="leftBrace">
              <a:avLst/>
            </a:prstGeom>
            <a:ln>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21" name="Left Brace 20"/>
            <p:cNvSpPr/>
            <p:nvPr/>
          </p:nvSpPr>
          <p:spPr>
            <a:xfrm rot="10800000">
              <a:off x="7004103" y="4923516"/>
              <a:ext cx="502811" cy="679741"/>
            </a:xfrm>
            <a:prstGeom prst="leftBrac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4" name="TextBox 3"/>
            <p:cNvSpPr txBox="1"/>
            <p:nvPr/>
          </p:nvSpPr>
          <p:spPr>
            <a:xfrm>
              <a:off x="6773216" y="1510984"/>
              <a:ext cx="1654062" cy="369332"/>
            </a:xfrm>
            <a:prstGeom prst="rect">
              <a:avLst/>
            </a:prstGeom>
            <a:noFill/>
            <a:ln>
              <a:solidFill>
                <a:schemeClr val="accent1">
                  <a:lumMod val="50000"/>
                </a:schemeClr>
              </a:solidFill>
            </a:ln>
          </p:spPr>
          <p:txBody>
            <a:bodyPr wrap="none" rtlCol="0">
              <a:spAutoFit/>
            </a:bodyPr>
            <a:lstStyle/>
            <a:p>
              <a:r>
                <a:rPr lang="en-GB" b="1" dirty="0" smtClean="0">
                  <a:latin typeface="Arial" panose="020B0604020202020204" pitchFamily="34" charset="0"/>
                  <a:cs typeface="Arial" panose="020B0604020202020204" pitchFamily="34" charset="0"/>
                </a:rPr>
                <a:t>Our Approach </a:t>
              </a:r>
              <a:endParaRPr lang="en-GB" b="1" dirty="0">
                <a:latin typeface="Arial" panose="020B0604020202020204" pitchFamily="34" charset="0"/>
                <a:cs typeface="Arial" panose="020B0604020202020204" pitchFamily="34" charset="0"/>
              </a:endParaRPr>
            </a:p>
          </p:txBody>
        </p:sp>
      </p:grpSp>
      <p:sp>
        <p:nvSpPr>
          <p:cNvPr id="22" name="TextBox 21"/>
          <p:cNvSpPr txBox="1"/>
          <p:nvPr/>
        </p:nvSpPr>
        <p:spPr>
          <a:xfrm>
            <a:off x="7463498" y="2437120"/>
            <a:ext cx="1745044" cy="1107996"/>
          </a:xfrm>
          <a:prstGeom prst="rect">
            <a:avLst/>
          </a:prstGeom>
          <a:noFill/>
        </p:spPr>
        <p:txBody>
          <a:bodyPr wrap="square" rtlCol="0">
            <a:spAutoFit/>
          </a:bodyPr>
          <a:lstStyle/>
          <a:p>
            <a:r>
              <a:rPr lang="en-GB" sz="1400" b="1" dirty="0" smtClean="0"/>
              <a:t>Multi-Disciplinary Team Working-(MDT Working)</a:t>
            </a:r>
          </a:p>
          <a:p>
            <a:r>
              <a:rPr lang="en-GB" sz="2400" b="1" dirty="0" smtClean="0">
                <a:solidFill>
                  <a:srgbClr val="FF0000"/>
                </a:solidFill>
              </a:rPr>
              <a:t>* </a:t>
            </a:r>
            <a:r>
              <a:rPr lang="en-GB" sz="1400" b="1" dirty="0" smtClean="0">
                <a:solidFill>
                  <a:srgbClr val="FF0000"/>
                </a:solidFill>
              </a:rPr>
              <a:t>See below</a:t>
            </a:r>
            <a:endParaRPr lang="en-GB" sz="1400" b="1" dirty="0">
              <a:solidFill>
                <a:srgbClr val="FF0000"/>
              </a:solidFill>
            </a:endParaRPr>
          </a:p>
        </p:txBody>
      </p:sp>
      <p:sp>
        <p:nvSpPr>
          <p:cNvPr id="23" name="TextBox 22"/>
          <p:cNvSpPr txBox="1"/>
          <p:nvPr/>
        </p:nvSpPr>
        <p:spPr>
          <a:xfrm>
            <a:off x="353873" y="5949538"/>
            <a:ext cx="7397650" cy="861774"/>
          </a:xfrm>
          <a:prstGeom prst="rect">
            <a:avLst/>
          </a:prstGeom>
          <a:noFill/>
        </p:spPr>
        <p:txBody>
          <a:bodyPr wrap="square" rtlCol="0">
            <a:spAutoFit/>
          </a:bodyPr>
          <a:lstStyle/>
          <a:p>
            <a:r>
              <a:rPr lang="en-GB" sz="3200" b="1" dirty="0">
                <a:solidFill>
                  <a:srgbClr val="FF0000"/>
                </a:solidFill>
              </a:rPr>
              <a:t>* </a:t>
            </a:r>
            <a:r>
              <a:rPr lang="en-GB" sz="1400" b="1" dirty="0">
                <a:solidFill>
                  <a:srgbClr val="FF0000"/>
                </a:solidFill>
              </a:rPr>
              <a:t>On </a:t>
            </a:r>
            <a:r>
              <a:rPr lang="en-GB" sz="1400" b="1" dirty="0" smtClean="0">
                <a:solidFill>
                  <a:srgbClr val="FF0000"/>
                </a:solidFill>
              </a:rPr>
              <a:t>average 6% of population = </a:t>
            </a:r>
            <a:r>
              <a:rPr lang="en-GB" sz="1400" b="1" dirty="0">
                <a:solidFill>
                  <a:srgbClr val="FF0000"/>
                </a:solidFill>
              </a:rPr>
              <a:t>80% a</a:t>
            </a:r>
            <a:r>
              <a:rPr lang="en-GB" sz="1400" b="1" dirty="0" smtClean="0">
                <a:solidFill>
                  <a:srgbClr val="FF0000"/>
                </a:solidFill>
              </a:rPr>
              <a:t>cute </a:t>
            </a:r>
            <a:r>
              <a:rPr lang="en-GB" sz="1400" b="1" dirty="0">
                <a:solidFill>
                  <a:srgbClr val="FF0000"/>
                </a:solidFill>
              </a:rPr>
              <a:t>expenditure on emergency </a:t>
            </a:r>
            <a:r>
              <a:rPr lang="en-GB" sz="1400" b="1" dirty="0" smtClean="0">
                <a:solidFill>
                  <a:srgbClr val="FF0000"/>
                </a:solidFill>
              </a:rPr>
              <a:t>admissions</a:t>
            </a:r>
            <a:endParaRPr lang="en-GB" sz="1400" b="1" dirty="0">
              <a:solidFill>
                <a:srgbClr val="FF0000"/>
              </a:solidFill>
            </a:endParaRPr>
          </a:p>
          <a:p>
            <a:endParaRPr lang="en-GB" b="1" dirty="0">
              <a:solidFill>
                <a:srgbClr val="FF0000"/>
              </a:solidFill>
            </a:endParaRPr>
          </a:p>
        </p:txBody>
      </p:sp>
    </p:spTree>
    <p:extLst>
      <p:ext uri="{BB962C8B-B14F-4D97-AF65-F5344CB8AC3E}">
        <p14:creationId xmlns:p14="http://schemas.microsoft.com/office/powerpoint/2010/main" val="401293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1855" y="432758"/>
            <a:ext cx="6377859" cy="1258939"/>
          </a:xfrm>
        </p:spPr>
        <p:txBody>
          <a:bodyPr/>
          <a:lstStyle/>
          <a:p>
            <a:r>
              <a:rPr lang="en-GB" sz="1800" dirty="0"/>
              <a:t>The Local Care </a:t>
            </a:r>
            <a:r>
              <a:rPr lang="en-GB" sz="1800" dirty="0" err="1"/>
              <a:t>workstream</a:t>
            </a:r>
            <a:r>
              <a:rPr lang="en-GB" sz="1800" dirty="0"/>
              <a:t> has identified the population of </a:t>
            </a:r>
            <a:r>
              <a:rPr lang="en-GB" sz="1800" b="1" dirty="0"/>
              <a:t>elderly people with complex conditions </a:t>
            </a:r>
            <a:r>
              <a:rPr lang="en-GB" sz="1800" dirty="0"/>
              <a:t>as the </a:t>
            </a:r>
            <a:r>
              <a:rPr lang="en-GB" sz="1800" dirty="0" smtClean="0"/>
              <a:t>first priority to </a:t>
            </a:r>
            <a:r>
              <a:rPr lang="en-GB" sz="1800" b="1" dirty="0" smtClean="0"/>
              <a:t>improve </a:t>
            </a:r>
            <a:r>
              <a:rPr lang="en-GB" sz="1800" b="1" dirty="0"/>
              <a:t>quality and outcomes at lower </a:t>
            </a:r>
            <a:r>
              <a:rPr lang="en-GB" sz="1800" b="1" dirty="0" smtClean="0"/>
              <a:t>cost</a:t>
            </a:r>
            <a:r>
              <a:rPr lang="en-GB" sz="1800" dirty="0" smtClean="0"/>
              <a:t>. </a:t>
            </a:r>
            <a:endParaRPr lang="en-GB" sz="1800" dirty="0"/>
          </a:p>
        </p:txBody>
      </p:sp>
      <p:sp>
        <p:nvSpPr>
          <p:cNvPr id="6" name="Oval 5"/>
          <p:cNvSpPr/>
          <p:nvPr/>
        </p:nvSpPr>
        <p:spPr>
          <a:xfrm>
            <a:off x="5744629" y="3888632"/>
            <a:ext cx="4817659" cy="3392448"/>
          </a:xfrm>
          <a:prstGeom prst="ellipse">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dirty="0">
                <a:solidFill>
                  <a:schemeClr val="accent1">
                    <a:lumMod val="75000"/>
                  </a:schemeClr>
                </a:solidFill>
              </a:rPr>
              <a:t>– Implementing this model in full for those 154,743 </a:t>
            </a:r>
            <a:r>
              <a:rPr lang="en-GB" dirty="0" smtClean="0">
                <a:solidFill>
                  <a:schemeClr val="accent1">
                    <a:lumMod val="75000"/>
                  </a:schemeClr>
                </a:solidFill>
              </a:rPr>
              <a:t>people</a:t>
            </a:r>
          </a:p>
          <a:p>
            <a:r>
              <a:rPr lang="en-GB" dirty="0" smtClean="0">
                <a:solidFill>
                  <a:schemeClr val="accent1">
                    <a:lumMod val="75000"/>
                  </a:schemeClr>
                </a:solidFill>
              </a:rPr>
              <a:t> </a:t>
            </a:r>
            <a:r>
              <a:rPr lang="en-GB" dirty="0">
                <a:solidFill>
                  <a:schemeClr val="accent1">
                    <a:lumMod val="75000"/>
                  </a:schemeClr>
                </a:solidFill>
              </a:rPr>
              <a:t>in Kent could </a:t>
            </a:r>
            <a:r>
              <a:rPr lang="en-GB" dirty="0" smtClean="0">
                <a:solidFill>
                  <a:schemeClr val="accent1">
                    <a:lumMod val="75000"/>
                  </a:schemeClr>
                </a:solidFill>
              </a:rPr>
              <a:t>bring;</a:t>
            </a:r>
          </a:p>
          <a:p>
            <a:pPr marL="285750" indent="-285750">
              <a:buFont typeface="Arial" panose="020B0604020202020204" pitchFamily="34" charset="0"/>
              <a:buChar char="•"/>
            </a:pPr>
            <a:r>
              <a:rPr lang="en-GB" b="1" dirty="0" smtClean="0">
                <a:solidFill>
                  <a:schemeClr val="accent1">
                    <a:lumMod val="75000"/>
                  </a:schemeClr>
                </a:solidFill>
              </a:rPr>
              <a:t>35</a:t>
            </a:r>
            <a:r>
              <a:rPr lang="en-GB" b="1" dirty="0">
                <a:solidFill>
                  <a:schemeClr val="accent1">
                    <a:lumMod val="75000"/>
                  </a:schemeClr>
                </a:solidFill>
              </a:rPr>
              <a:t>% reduction </a:t>
            </a:r>
            <a:r>
              <a:rPr lang="en-GB" dirty="0">
                <a:solidFill>
                  <a:schemeClr val="accent1">
                    <a:lumMod val="75000"/>
                  </a:schemeClr>
                </a:solidFill>
              </a:rPr>
              <a:t>to A&amp;E attendances and </a:t>
            </a:r>
            <a:r>
              <a:rPr lang="en-GB" dirty="0" smtClean="0">
                <a:solidFill>
                  <a:schemeClr val="accent1">
                    <a:lumMod val="75000"/>
                  </a:schemeClr>
                </a:solidFill>
              </a:rPr>
              <a:t>non-elective admissions</a:t>
            </a:r>
            <a:endParaRPr lang="en-GB" dirty="0">
              <a:solidFill>
                <a:schemeClr val="accent1">
                  <a:lumMod val="75000"/>
                </a:schemeClr>
              </a:solidFill>
            </a:endParaRPr>
          </a:p>
        </p:txBody>
      </p:sp>
      <p:sp>
        <p:nvSpPr>
          <p:cNvPr id="7" name="Oval 6"/>
          <p:cNvSpPr/>
          <p:nvPr/>
        </p:nvSpPr>
        <p:spPr>
          <a:xfrm>
            <a:off x="5895832" y="456083"/>
            <a:ext cx="4515254" cy="3534770"/>
          </a:xfrm>
          <a:prstGeom prst="ellipse">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dirty="0">
                <a:solidFill>
                  <a:schemeClr val="accent1">
                    <a:lumMod val="75000"/>
                  </a:schemeClr>
                </a:solidFill>
              </a:rPr>
              <a:t>– At a whole-population level, this amounts </a:t>
            </a:r>
            <a:r>
              <a:rPr lang="en-GB" dirty="0" smtClean="0">
                <a:solidFill>
                  <a:schemeClr val="accent1">
                    <a:lumMod val="75000"/>
                  </a:schemeClr>
                </a:solidFill>
              </a:rPr>
              <a:t>to;</a:t>
            </a:r>
          </a:p>
          <a:p>
            <a:pPr marL="285750" indent="-285750">
              <a:buFont typeface="Arial" panose="020B0604020202020204" pitchFamily="34" charset="0"/>
              <a:buChar char="•"/>
            </a:pPr>
            <a:r>
              <a:rPr lang="en-GB" b="1" dirty="0" smtClean="0">
                <a:solidFill>
                  <a:schemeClr val="accent1">
                    <a:lumMod val="75000"/>
                  </a:schemeClr>
                </a:solidFill>
              </a:rPr>
              <a:t>6</a:t>
            </a:r>
            <a:r>
              <a:rPr lang="en-GB" b="1" dirty="0">
                <a:solidFill>
                  <a:schemeClr val="accent1">
                    <a:lumMod val="75000"/>
                  </a:schemeClr>
                </a:solidFill>
              </a:rPr>
              <a:t>% reduction </a:t>
            </a:r>
            <a:r>
              <a:rPr lang="en-GB" dirty="0">
                <a:solidFill>
                  <a:schemeClr val="accent1">
                    <a:lumMod val="75000"/>
                  </a:schemeClr>
                </a:solidFill>
              </a:rPr>
              <a:t>to A&amp;E attendances</a:t>
            </a:r>
            <a:r>
              <a:rPr lang="en-GB" dirty="0" smtClean="0">
                <a:solidFill>
                  <a:schemeClr val="accent1">
                    <a:lumMod val="75000"/>
                  </a:schemeClr>
                </a:solidFill>
              </a:rPr>
              <a:t>,</a:t>
            </a:r>
          </a:p>
          <a:p>
            <a:pPr marL="285750" indent="-285750">
              <a:buFont typeface="Arial" panose="020B0604020202020204" pitchFamily="34" charset="0"/>
              <a:buChar char="•"/>
            </a:pPr>
            <a:r>
              <a:rPr lang="en-GB" b="1" dirty="0" smtClean="0">
                <a:solidFill>
                  <a:schemeClr val="accent1">
                    <a:lumMod val="75000"/>
                  </a:schemeClr>
                </a:solidFill>
              </a:rPr>
              <a:t>8</a:t>
            </a:r>
            <a:r>
              <a:rPr lang="en-GB" b="1" dirty="0">
                <a:solidFill>
                  <a:schemeClr val="accent1">
                    <a:lumMod val="75000"/>
                  </a:schemeClr>
                </a:solidFill>
              </a:rPr>
              <a:t>% reduction </a:t>
            </a:r>
            <a:r>
              <a:rPr lang="en-GB" dirty="0">
                <a:solidFill>
                  <a:schemeClr val="accent1">
                    <a:lumMod val="75000"/>
                  </a:schemeClr>
                </a:solidFill>
              </a:rPr>
              <a:t>to non-elective </a:t>
            </a:r>
            <a:r>
              <a:rPr lang="en-GB" dirty="0" smtClean="0">
                <a:solidFill>
                  <a:schemeClr val="accent1">
                    <a:lumMod val="75000"/>
                  </a:schemeClr>
                </a:solidFill>
              </a:rPr>
              <a:t>admissions and </a:t>
            </a:r>
          </a:p>
          <a:p>
            <a:pPr marL="285750" indent="-285750">
              <a:buFont typeface="Arial" panose="020B0604020202020204" pitchFamily="34" charset="0"/>
              <a:buChar char="•"/>
            </a:pPr>
            <a:r>
              <a:rPr lang="en-GB" b="1" dirty="0" smtClean="0">
                <a:solidFill>
                  <a:schemeClr val="accent1">
                    <a:lumMod val="75000"/>
                  </a:schemeClr>
                </a:solidFill>
              </a:rPr>
              <a:t>24</a:t>
            </a:r>
            <a:r>
              <a:rPr lang="en-GB" b="1" dirty="0">
                <a:solidFill>
                  <a:schemeClr val="accent1">
                    <a:lumMod val="75000"/>
                  </a:schemeClr>
                </a:solidFill>
              </a:rPr>
              <a:t>% reduction </a:t>
            </a:r>
            <a:r>
              <a:rPr lang="en-GB" dirty="0">
                <a:solidFill>
                  <a:schemeClr val="accent1">
                    <a:lumMod val="75000"/>
                  </a:schemeClr>
                </a:solidFill>
              </a:rPr>
              <a:t>to non-elective bed days in 2020/21</a:t>
            </a:r>
          </a:p>
        </p:txBody>
      </p:sp>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216" t="42981" r="25549" b="24753"/>
          <a:stretch/>
        </p:blipFill>
        <p:spPr bwMode="auto">
          <a:xfrm>
            <a:off x="211855" y="1691697"/>
            <a:ext cx="6236446" cy="4899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582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33" hidden="1"/>
          <p:cNvGraphicFramePr>
            <a:graphicFrameLocks noChangeAspect="1"/>
          </p:cNvGraphicFramePr>
          <p:nvPr>
            <p:custDataLst>
              <p:tags r:id="rId2"/>
            </p:custDataLst>
            <p:extLst/>
          </p:nvPr>
        </p:nvGraphicFramePr>
        <p:xfrm>
          <a:off x="1591" y="1591"/>
          <a:ext cx="1587" cy="1587"/>
        </p:xfrm>
        <a:graphic>
          <a:graphicData uri="http://schemas.openxmlformats.org/presentationml/2006/ole">
            <mc:AlternateContent xmlns:mc="http://schemas.openxmlformats.org/markup-compatibility/2006">
              <mc:Choice xmlns:v="urn:schemas-microsoft-com:vml" Requires="v">
                <p:oleObj spid="_x0000_s11269" name="think-cell Slide" r:id="rId5" imgW="414" imgH="414" progId="TCLayout.ActiveDocument.1">
                  <p:embed/>
                </p:oleObj>
              </mc:Choice>
              <mc:Fallback>
                <p:oleObj name="think-cell Slide" r:id="rId5" imgW="414" imgH="414" progId="TCLayout.ActiveDocument.1">
                  <p:embed/>
                  <p:pic>
                    <p:nvPicPr>
                      <p:cNvPr id="0" name=""/>
                      <p:cNvPicPr/>
                      <p:nvPr/>
                    </p:nvPicPr>
                    <p:blipFill>
                      <a:blip r:embed="rId6"/>
                      <a:stretch>
                        <a:fillRect/>
                      </a:stretch>
                    </p:blipFill>
                    <p:spPr>
                      <a:xfrm>
                        <a:off x="1591" y="1591"/>
                        <a:ext cx="1587" cy="1587"/>
                      </a:xfrm>
                      <a:prstGeom prst="rect">
                        <a:avLst/>
                      </a:prstGeom>
                    </p:spPr>
                  </p:pic>
                </p:oleObj>
              </mc:Fallback>
            </mc:AlternateContent>
          </a:graphicData>
        </a:graphic>
      </p:graphicFrame>
      <p:grpSp>
        <p:nvGrpSpPr>
          <p:cNvPr id="6" name="Group 5"/>
          <p:cNvGrpSpPr/>
          <p:nvPr/>
        </p:nvGrpSpPr>
        <p:grpSpPr>
          <a:xfrm>
            <a:off x="3950605" y="1200840"/>
            <a:ext cx="5454320" cy="5174088"/>
            <a:chOff x="3020965" y="2055818"/>
            <a:chExt cx="3864070" cy="3965846"/>
          </a:xfrm>
        </p:grpSpPr>
        <p:sp>
          <p:nvSpPr>
            <p:cNvPr id="11" name="Oval 10"/>
            <p:cNvSpPr/>
            <p:nvPr/>
          </p:nvSpPr>
          <p:spPr bwMode="gray">
            <a:xfrm>
              <a:off x="4194862" y="3258030"/>
              <a:ext cx="1516278" cy="1516278"/>
            </a:xfrm>
            <a:prstGeom prst="ellipse">
              <a:avLst/>
            </a:prstGeom>
            <a:noFill/>
            <a:ln w="19050">
              <a:solidFill>
                <a:schemeClr val="accent1"/>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6800" tIns="46628" rIns="46628" bIns="46628" rtlCol="0" anchor="t"/>
            <a:lstStyle/>
            <a:p>
              <a:pPr defTabSz="408064">
                <a:buClr>
                  <a:srgbClr val="A5C4D8"/>
                </a:buClr>
                <a:defRPr/>
              </a:pPr>
              <a:endParaRPr lang="en-GB" sz="1100" dirty="0">
                <a:solidFill>
                  <a:srgbClr val="000000"/>
                </a:solidFill>
                <a:latin typeface="+mj-lt"/>
                <a:ea typeface="Calibri" panose="020F0502020204030204" pitchFamily="34" charset="0"/>
                <a:cs typeface="Calibri" panose="020F0502020204030204" pitchFamily="34" charset="0"/>
              </a:endParaRPr>
            </a:p>
          </p:txBody>
        </p:sp>
        <p:sp>
          <p:nvSpPr>
            <p:cNvPr id="12" name="Oval 11"/>
            <p:cNvSpPr/>
            <p:nvPr/>
          </p:nvSpPr>
          <p:spPr bwMode="gray">
            <a:xfrm>
              <a:off x="3584486" y="2647652"/>
              <a:ext cx="2737030" cy="2737030"/>
            </a:xfrm>
            <a:prstGeom prst="ellipse">
              <a:avLst/>
            </a:prstGeom>
            <a:noFill/>
            <a:ln w="19050">
              <a:solidFill>
                <a:schemeClr val="accent5"/>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6800" tIns="46628" rIns="46628" bIns="46628" rtlCol="0" anchor="t"/>
            <a:lstStyle/>
            <a:p>
              <a:pPr defTabSz="408064">
                <a:buClr>
                  <a:srgbClr val="A5C4D8"/>
                </a:buClr>
                <a:defRPr/>
              </a:pPr>
              <a:endParaRPr lang="en-GB" sz="1100" dirty="0">
                <a:solidFill>
                  <a:srgbClr val="000000"/>
                </a:solidFill>
                <a:latin typeface="+mj-lt"/>
                <a:ea typeface="Calibri" panose="020F0502020204030204" pitchFamily="34" charset="0"/>
                <a:cs typeface="Calibri" panose="020F0502020204030204" pitchFamily="34" charset="0"/>
              </a:endParaRPr>
            </a:p>
          </p:txBody>
        </p:sp>
        <p:sp>
          <p:nvSpPr>
            <p:cNvPr id="13" name="Oval 12"/>
            <p:cNvSpPr/>
            <p:nvPr/>
          </p:nvSpPr>
          <p:spPr bwMode="gray">
            <a:xfrm>
              <a:off x="3020965" y="2095077"/>
              <a:ext cx="3864070" cy="3864070"/>
            </a:xfrm>
            <a:prstGeom prst="ellipse">
              <a:avLst/>
            </a:prstGeom>
            <a:noFill/>
            <a:ln w="19050">
              <a:solidFill>
                <a:schemeClr val="accent2"/>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6800" tIns="46628" rIns="46628" bIns="46628" rtlCol="0" anchor="t"/>
            <a:lstStyle/>
            <a:p>
              <a:pPr defTabSz="408064">
                <a:buClr>
                  <a:srgbClr val="A5C4D8"/>
                </a:buClr>
                <a:defRPr/>
              </a:pPr>
              <a:endParaRPr lang="en-GB" sz="1100" dirty="0">
                <a:solidFill>
                  <a:srgbClr val="000000"/>
                </a:solidFill>
                <a:latin typeface="+mj-lt"/>
                <a:ea typeface="Calibri" panose="020F0502020204030204" pitchFamily="34" charset="0"/>
                <a:cs typeface="Calibri" panose="020F0502020204030204" pitchFamily="34" charset="0"/>
              </a:endParaRPr>
            </a:p>
          </p:txBody>
        </p:sp>
        <p:sp>
          <p:nvSpPr>
            <p:cNvPr id="23" name="TextBox 22"/>
            <p:cNvSpPr txBox="1"/>
            <p:nvPr/>
          </p:nvSpPr>
          <p:spPr>
            <a:xfrm>
              <a:off x="4440503" y="4515746"/>
              <a:ext cx="1058814" cy="402710"/>
            </a:xfrm>
            <a:prstGeom prst="rect">
              <a:avLst/>
            </a:prstGeom>
            <a:solidFill>
              <a:schemeClr val="bg1">
                <a:alpha val="50000"/>
              </a:schemeClr>
            </a:solidFill>
            <a:ln w="19050">
              <a:noFill/>
            </a:ln>
          </p:spPr>
          <p:txBody>
            <a:bodyPr vert="horz" wrap="square" lIns="46800" tIns="46800" rIns="46800" bIns="46800" rtlCol="0">
              <a:spAutoFit/>
            </a:bodyPr>
            <a:lstStyle>
              <a:defPPr>
                <a:defRPr lang="en-US"/>
              </a:defPPr>
              <a:lvl1pPr algn="ctr">
                <a:defRPr sz="1400" b="1">
                  <a:solidFill>
                    <a:schemeClr val="accent1"/>
                  </a:solidFill>
                  <a:effectLst>
                    <a:glow rad="101600">
                      <a:schemeClr val="bg1"/>
                    </a:glow>
                  </a:effectLst>
                  <a:latin typeface="+mj-lt"/>
                </a:defRPr>
              </a:lvl1pPr>
            </a:lstStyle>
            <a:p>
              <a:pPr>
                <a:defRPr/>
              </a:pPr>
              <a:r>
                <a:rPr lang="en-GB" dirty="0">
                  <a:solidFill>
                    <a:srgbClr val="3288AB"/>
                  </a:solidFill>
                  <a:effectLst>
                    <a:glow rad="292100">
                      <a:srgbClr val="FFFFFF"/>
                    </a:glow>
                  </a:effectLst>
                </a:rPr>
                <a:t>Prevention and self care</a:t>
              </a:r>
            </a:p>
          </p:txBody>
        </p:sp>
        <p:sp>
          <p:nvSpPr>
            <p:cNvPr id="24" name="TextBox 23"/>
            <p:cNvSpPr txBox="1"/>
            <p:nvPr/>
          </p:nvSpPr>
          <p:spPr>
            <a:xfrm>
              <a:off x="4136460" y="5237764"/>
              <a:ext cx="1547826" cy="237577"/>
            </a:xfrm>
            <a:prstGeom prst="rect">
              <a:avLst/>
            </a:prstGeom>
            <a:solidFill>
              <a:schemeClr val="bg1">
                <a:alpha val="50000"/>
              </a:schemeClr>
            </a:solidFill>
            <a:ln w="19050">
              <a:noFill/>
            </a:ln>
          </p:spPr>
          <p:txBody>
            <a:bodyPr vert="horz" wrap="none" lIns="46800" tIns="46800" rIns="46800" bIns="46800" rtlCol="0">
              <a:spAutoFit/>
            </a:bodyPr>
            <a:lstStyle/>
            <a:p>
              <a:pPr>
                <a:defRPr/>
              </a:pPr>
              <a:r>
                <a:rPr lang="en-GB" sz="1400" b="1" dirty="0">
                  <a:solidFill>
                    <a:srgbClr val="425258"/>
                  </a:solidFill>
                  <a:latin typeface="+mj-lt"/>
                </a:rPr>
                <a:t>Community pharmacists</a:t>
              </a:r>
            </a:p>
          </p:txBody>
        </p:sp>
        <p:sp>
          <p:nvSpPr>
            <p:cNvPr id="25" name="TextBox 24"/>
            <p:cNvSpPr txBox="1"/>
            <p:nvPr/>
          </p:nvSpPr>
          <p:spPr>
            <a:xfrm>
              <a:off x="4473186" y="5609852"/>
              <a:ext cx="1010361" cy="411812"/>
            </a:xfrm>
            <a:prstGeom prst="rect">
              <a:avLst/>
            </a:prstGeom>
            <a:solidFill>
              <a:schemeClr val="bg1">
                <a:alpha val="50000"/>
              </a:schemeClr>
            </a:solidFill>
            <a:ln w="19050">
              <a:noFill/>
            </a:ln>
          </p:spPr>
          <p:txBody>
            <a:bodyPr vert="horz" wrap="square" lIns="46800" tIns="46800" rIns="46800" bIns="46800" rtlCol="0">
              <a:spAutoFit/>
            </a:bodyPr>
            <a:lstStyle/>
            <a:p>
              <a:pPr algn="ctr">
                <a:defRPr/>
              </a:pPr>
              <a:r>
                <a:rPr lang="en-GB" sz="1400" b="1" dirty="0">
                  <a:solidFill>
                    <a:srgbClr val="39A88E"/>
                  </a:solidFill>
                  <a:latin typeface="+mj-lt"/>
                </a:rPr>
                <a:t>Acute mental health care</a:t>
              </a:r>
            </a:p>
          </p:txBody>
        </p:sp>
        <p:sp>
          <p:nvSpPr>
            <p:cNvPr id="27" name="TextBox 26"/>
            <p:cNvSpPr txBox="1"/>
            <p:nvPr/>
          </p:nvSpPr>
          <p:spPr>
            <a:xfrm>
              <a:off x="4266712" y="2055818"/>
              <a:ext cx="1374964" cy="411812"/>
            </a:xfrm>
            <a:prstGeom prst="rect">
              <a:avLst/>
            </a:prstGeom>
            <a:solidFill>
              <a:schemeClr val="bg1">
                <a:alpha val="50000"/>
              </a:schemeClr>
            </a:solidFill>
            <a:ln w="19050">
              <a:noFill/>
            </a:ln>
          </p:spPr>
          <p:txBody>
            <a:bodyPr vert="horz" wrap="square" lIns="46800" tIns="46800" rIns="46800" bIns="46800" rtlCol="0">
              <a:spAutoFit/>
            </a:bodyPr>
            <a:lstStyle/>
            <a:p>
              <a:pPr algn="ctr">
                <a:defRPr/>
              </a:pPr>
              <a:r>
                <a:rPr lang="en-GB" sz="1400" b="1" dirty="0">
                  <a:solidFill>
                    <a:srgbClr val="39A88E"/>
                  </a:solidFill>
                  <a:latin typeface="+mj-lt"/>
                </a:rPr>
                <a:t>Consistent high-quality acute care</a:t>
              </a:r>
            </a:p>
          </p:txBody>
        </p:sp>
        <p:sp>
          <p:nvSpPr>
            <p:cNvPr id="28" name="TextBox 27"/>
            <p:cNvSpPr txBox="1"/>
            <p:nvPr/>
          </p:nvSpPr>
          <p:spPr>
            <a:xfrm>
              <a:off x="5303100" y="4069409"/>
              <a:ext cx="830170" cy="402710"/>
            </a:xfrm>
            <a:prstGeom prst="rect">
              <a:avLst/>
            </a:prstGeom>
            <a:solidFill>
              <a:schemeClr val="bg1">
                <a:alpha val="50000"/>
              </a:schemeClr>
            </a:solidFill>
            <a:ln w="19050">
              <a:noFill/>
            </a:ln>
          </p:spPr>
          <p:txBody>
            <a:bodyPr vert="horz" wrap="square" lIns="46800" tIns="46800" rIns="46800" bIns="46800" rtlCol="0">
              <a:spAutoFit/>
            </a:bodyPr>
            <a:lstStyle>
              <a:defPPr>
                <a:defRPr lang="en-US"/>
              </a:defPPr>
              <a:lvl1pPr algn="ctr">
                <a:defRPr sz="1400" b="1">
                  <a:solidFill>
                    <a:schemeClr val="accent1"/>
                  </a:solidFill>
                  <a:effectLst>
                    <a:glow rad="101600">
                      <a:schemeClr val="bg1"/>
                    </a:glow>
                  </a:effectLst>
                  <a:latin typeface="+mj-lt"/>
                </a:defRPr>
              </a:lvl1pPr>
            </a:lstStyle>
            <a:p>
              <a:pPr>
                <a:defRPr/>
              </a:pPr>
              <a:r>
                <a:rPr lang="en-GB" dirty="0">
                  <a:solidFill>
                    <a:srgbClr val="3288AB"/>
                  </a:solidFill>
                  <a:effectLst>
                    <a:glow rad="292100">
                      <a:srgbClr val="FFFFFF"/>
                    </a:glow>
                  </a:effectLst>
                </a:rPr>
                <a:t>Rapid response</a:t>
              </a:r>
            </a:p>
          </p:txBody>
        </p:sp>
        <p:sp>
          <p:nvSpPr>
            <p:cNvPr id="29" name="TextBox 28"/>
            <p:cNvSpPr txBox="1"/>
            <p:nvPr/>
          </p:nvSpPr>
          <p:spPr>
            <a:xfrm>
              <a:off x="4306601" y="2947299"/>
              <a:ext cx="1309709" cy="582727"/>
            </a:xfrm>
            <a:prstGeom prst="rect">
              <a:avLst/>
            </a:prstGeom>
            <a:solidFill>
              <a:schemeClr val="bg1">
                <a:alpha val="50000"/>
              </a:schemeClr>
            </a:solidFill>
            <a:ln w="19050">
              <a:noFill/>
            </a:ln>
          </p:spPr>
          <p:txBody>
            <a:bodyPr vert="horz" wrap="square" lIns="46800" tIns="46800" rIns="46800" bIns="46800" rtlCol="0">
              <a:spAutoFit/>
            </a:bodyPr>
            <a:lstStyle/>
            <a:p>
              <a:pPr algn="ctr">
                <a:defRPr/>
              </a:pPr>
              <a:r>
                <a:rPr lang="en-GB" sz="1400" b="1" dirty="0">
                  <a:solidFill>
                    <a:srgbClr val="3288AB"/>
                  </a:solidFill>
                  <a:effectLst>
                    <a:glow rad="292100">
                      <a:srgbClr val="FFFFFF"/>
                    </a:glow>
                  </a:effectLst>
                  <a:latin typeface="+mj-lt"/>
                </a:rPr>
                <a:t>Integrated health and social care at home</a:t>
              </a:r>
            </a:p>
          </p:txBody>
        </p:sp>
        <p:sp>
          <p:nvSpPr>
            <p:cNvPr id="36" name="TextBox 35"/>
            <p:cNvSpPr txBox="1"/>
            <p:nvPr/>
          </p:nvSpPr>
          <p:spPr>
            <a:xfrm>
              <a:off x="4315057" y="2551638"/>
              <a:ext cx="1193507" cy="237577"/>
            </a:xfrm>
            <a:prstGeom prst="rect">
              <a:avLst/>
            </a:prstGeom>
            <a:solidFill>
              <a:schemeClr val="bg1">
                <a:alpha val="50000"/>
              </a:schemeClr>
            </a:solidFill>
            <a:ln w="19050">
              <a:noFill/>
            </a:ln>
          </p:spPr>
          <p:txBody>
            <a:bodyPr vert="horz" wrap="none" lIns="46800" tIns="46800" rIns="46800" bIns="46800" rtlCol="0">
              <a:spAutoFit/>
            </a:bodyPr>
            <a:lstStyle/>
            <a:p>
              <a:pPr>
                <a:defRPr/>
              </a:pPr>
              <a:r>
                <a:rPr lang="en-GB" sz="1400" b="1" dirty="0">
                  <a:solidFill>
                    <a:srgbClr val="425258"/>
                  </a:solidFill>
                  <a:latin typeface="+mj-lt"/>
                </a:rPr>
                <a:t>Care co-ordination</a:t>
              </a:r>
            </a:p>
          </p:txBody>
        </p:sp>
        <p:sp>
          <p:nvSpPr>
            <p:cNvPr id="37" name="TextBox 36"/>
            <p:cNvSpPr txBox="1"/>
            <p:nvPr/>
          </p:nvSpPr>
          <p:spPr>
            <a:xfrm>
              <a:off x="3429337" y="3143939"/>
              <a:ext cx="707456" cy="237577"/>
            </a:xfrm>
            <a:prstGeom prst="rect">
              <a:avLst/>
            </a:prstGeom>
            <a:solidFill>
              <a:schemeClr val="bg1">
                <a:alpha val="50000"/>
              </a:schemeClr>
            </a:solidFill>
            <a:ln w="19050">
              <a:noFill/>
            </a:ln>
          </p:spPr>
          <p:txBody>
            <a:bodyPr vert="horz" wrap="none" lIns="46800" tIns="46800" rIns="46800" bIns="46800" rtlCol="0">
              <a:spAutoFit/>
            </a:bodyPr>
            <a:lstStyle/>
            <a:p>
              <a:pPr>
                <a:defRPr/>
              </a:pPr>
              <a:r>
                <a:rPr lang="en-GB" sz="1400" b="1" dirty="0">
                  <a:solidFill>
                    <a:srgbClr val="425258"/>
                  </a:solidFill>
                  <a:latin typeface="+mj-lt"/>
                </a:rPr>
                <a:t>Therapists</a:t>
              </a:r>
              <a:endParaRPr lang="en-GB" sz="1100" b="1" dirty="0">
                <a:solidFill>
                  <a:srgbClr val="425258"/>
                </a:solidFill>
                <a:latin typeface="+mj-lt"/>
              </a:endParaRPr>
            </a:p>
          </p:txBody>
        </p:sp>
        <p:sp>
          <p:nvSpPr>
            <p:cNvPr id="38" name="TextBox 37"/>
            <p:cNvSpPr txBox="1"/>
            <p:nvPr/>
          </p:nvSpPr>
          <p:spPr>
            <a:xfrm>
              <a:off x="5747424" y="3045620"/>
              <a:ext cx="638182" cy="402710"/>
            </a:xfrm>
            <a:prstGeom prst="rect">
              <a:avLst/>
            </a:prstGeom>
            <a:solidFill>
              <a:schemeClr val="bg1">
                <a:alpha val="50000"/>
              </a:schemeClr>
            </a:solidFill>
            <a:ln w="19050">
              <a:noFill/>
            </a:ln>
          </p:spPr>
          <p:txBody>
            <a:bodyPr vert="horz" wrap="none" lIns="46800" tIns="46800" rIns="46800" bIns="46800" rtlCol="0">
              <a:spAutoFit/>
            </a:bodyPr>
            <a:lstStyle/>
            <a:p>
              <a:pPr algn="ctr">
                <a:defRPr/>
              </a:pPr>
              <a:r>
                <a:rPr lang="en-GB" sz="1400" b="1" dirty="0">
                  <a:solidFill>
                    <a:srgbClr val="425258"/>
                  </a:solidFill>
                  <a:latin typeface="+mj-lt"/>
                </a:rPr>
                <a:t>Dementia</a:t>
              </a:r>
              <a:br>
                <a:rPr lang="en-GB" sz="1400" b="1" dirty="0">
                  <a:solidFill>
                    <a:srgbClr val="425258"/>
                  </a:solidFill>
                  <a:latin typeface="+mj-lt"/>
                </a:rPr>
              </a:br>
              <a:r>
                <a:rPr lang="en-GB" sz="1400" b="1" dirty="0">
                  <a:solidFill>
                    <a:srgbClr val="425258"/>
                  </a:solidFill>
                  <a:latin typeface="+mj-lt"/>
                </a:rPr>
                <a:t>nurses</a:t>
              </a:r>
            </a:p>
          </p:txBody>
        </p:sp>
        <p:sp>
          <p:nvSpPr>
            <p:cNvPr id="41" name="TextBox 40"/>
            <p:cNvSpPr txBox="1"/>
            <p:nvPr/>
          </p:nvSpPr>
          <p:spPr>
            <a:xfrm>
              <a:off x="5922512" y="3771461"/>
              <a:ext cx="784679" cy="237577"/>
            </a:xfrm>
            <a:prstGeom prst="rect">
              <a:avLst/>
            </a:prstGeom>
            <a:solidFill>
              <a:schemeClr val="bg1">
                <a:alpha val="50000"/>
              </a:schemeClr>
            </a:solidFill>
            <a:ln w="19050">
              <a:noFill/>
            </a:ln>
          </p:spPr>
          <p:txBody>
            <a:bodyPr vert="horz" wrap="none" lIns="46800" tIns="46800" rIns="46800" bIns="46800" rtlCol="0">
              <a:spAutoFit/>
            </a:bodyPr>
            <a:lstStyle/>
            <a:p>
              <a:pPr algn="ctr">
                <a:defRPr/>
              </a:pPr>
              <a:r>
                <a:rPr lang="en-GB" sz="1400" b="1" dirty="0">
                  <a:solidFill>
                    <a:srgbClr val="425258"/>
                  </a:solidFill>
                  <a:latin typeface="+mj-lt"/>
                </a:rPr>
                <a:t>Diagnostics</a:t>
              </a:r>
            </a:p>
          </p:txBody>
        </p:sp>
        <p:sp>
          <p:nvSpPr>
            <p:cNvPr id="42" name="TextBox 41"/>
            <p:cNvSpPr txBox="1"/>
            <p:nvPr/>
          </p:nvSpPr>
          <p:spPr>
            <a:xfrm>
              <a:off x="3177275" y="3771461"/>
              <a:ext cx="875530" cy="237577"/>
            </a:xfrm>
            <a:prstGeom prst="rect">
              <a:avLst/>
            </a:prstGeom>
            <a:solidFill>
              <a:schemeClr val="bg1">
                <a:alpha val="50000"/>
              </a:schemeClr>
            </a:solidFill>
            <a:ln w="19050">
              <a:noFill/>
            </a:ln>
          </p:spPr>
          <p:txBody>
            <a:bodyPr vert="horz" wrap="none" lIns="46800" tIns="46800" rIns="46800" bIns="46800" rtlCol="0">
              <a:spAutoFit/>
            </a:bodyPr>
            <a:lstStyle/>
            <a:p>
              <a:pPr algn="ctr">
                <a:defRPr/>
              </a:pPr>
              <a:r>
                <a:rPr lang="en-GB" sz="1400" b="1" dirty="0">
                  <a:solidFill>
                    <a:srgbClr val="425258"/>
                  </a:solidFill>
                  <a:latin typeface="+mj-lt"/>
                </a:rPr>
                <a:t>Mental health</a:t>
              </a:r>
            </a:p>
          </p:txBody>
        </p:sp>
        <p:sp>
          <p:nvSpPr>
            <p:cNvPr id="49" name="TextBox 48"/>
            <p:cNvSpPr txBox="1"/>
            <p:nvPr/>
          </p:nvSpPr>
          <p:spPr>
            <a:xfrm>
              <a:off x="3700353" y="4077854"/>
              <a:ext cx="897048" cy="402710"/>
            </a:xfrm>
            <a:prstGeom prst="rect">
              <a:avLst/>
            </a:prstGeom>
            <a:solidFill>
              <a:schemeClr val="bg1">
                <a:alpha val="50000"/>
              </a:schemeClr>
            </a:solidFill>
            <a:ln w="19050">
              <a:noFill/>
            </a:ln>
          </p:spPr>
          <p:txBody>
            <a:bodyPr vert="horz" wrap="square" lIns="46800" tIns="46800" rIns="46800" bIns="46800" rtlCol="0">
              <a:spAutoFit/>
            </a:bodyPr>
            <a:lstStyle>
              <a:defPPr>
                <a:defRPr lang="en-US"/>
              </a:defPPr>
              <a:lvl1pPr algn="ctr">
                <a:defRPr sz="1400" b="1">
                  <a:solidFill>
                    <a:schemeClr val="accent1"/>
                  </a:solidFill>
                  <a:effectLst>
                    <a:glow rad="101600">
                      <a:schemeClr val="bg1"/>
                    </a:glow>
                  </a:effectLst>
                  <a:latin typeface="+mj-lt"/>
                </a:defRPr>
              </a:lvl1pPr>
            </a:lstStyle>
            <a:p>
              <a:pPr>
                <a:defRPr/>
              </a:pPr>
              <a:r>
                <a:rPr lang="en-GB" dirty="0">
                  <a:solidFill>
                    <a:srgbClr val="3288AB"/>
                  </a:solidFill>
                  <a:effectLst>
                    <a:glow rad="292100">
                      <a:srgbClr val="FFFFFF"/>
                    </a:glow>
                  </a:effectLst>
                </a:rPr>
                <a:t>Single point of access</a:t>
              </a:r>
            </a:p>
          </p:txBody>
        </p:sp>
        <p:grpSp>
          <p:nvGrpSpPr>
            <p:cNvPr id="10" name="Group 9"/>
            <p:cNvGrpSpPr/>
            <p:nvPr/>
          </p:nvGrpSpPr>
          <p:grpSpPr>
            <a:xfrm>
              <a:off x="4577253" y="3640421"/>
              <a:ext cx="751496" cy="751496"/>
              <a:chOff x="6799950" y="2274561"/>
              <a:chExt cx="599567" cy="599567"/>
            </a:xfrm>
          </p:grpSpPr>
          <p:sp>
            <p:nvSpPr>
              <p:cNvPr id="8" name="Oval 7"/>
              <p:cNvSpPr/>
              <p:nvPr/>
            </p:nvSpPr>
            <p:spPr>
              <a:xfrm>
                <a:off x="6799950" y="2274561"/>
                <a:ext cx="599567" cy="599567"/>
              </a:xfrm>
              <a:prstGeom prst="ellipse">
                <a:avLst/>
              </a:prstGeom>
              <a:solidFill>
                <a:srgbClr val="4574B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100" dirty="0">
                  <a:solidFill>
                    <a:srgbClr val="FFFFFF"/>
                  </a:solidFill>
                  <a:latin typeface="+mj-lt"/>
                </a:endParaRPr>
              </a:p>
            </p:txBody>
          </p:sp>
          <p:sp>
            <p:nvSpPr>
              <p:cNvPr id="9" name="Freeform 4924"/>
              <p:cNvSpPr>
                <a:spLocks noEditPoints="1"/>
              </p:cNvSpPr>
              <p:nvPr/>
            </p:nvSpPr>
            <p:spPr bwMode="auto">
              <a:xfrm>
                <a:off x="6887893" y="2370596"/>
                <a:ext cx="440618" cy="424961"/>
              </a:xfrm>
              <a:custGeom>
                <a:avLst/>
                <a:gdLst>
                  <a:gd name="T0" fmla="*/ 78 w 394"/>
                  <a:gd name="T1" fmla="*/ 20 h 380"/>
                  <a:gd name="T2" fmla="*/ 116 w 394"/>
                  <a:gd name="T3" fmla="*/ 0 h 380"/>
                  <a:gd name="T4" fmla="*/ 148 w 394"/>
                  <a:gd name="T5" fmla="*/ 14 h 380"/>
                  <a:gd name="T6" fmla="*/ 162 w 394"/>
                  <a:gd name="T7" fmla="*/ 46 h 380"/>
                  <a:gd name="T8" fmla="*/ 142 w 394"/>
                  <a:gd name="T9" fmla="*/ 84 h 380"/>
                  <a:gd name="T10" fmla="*/ 106 w 394"/>
                  <a:gd name="T11" fmla="*/ 92 h 380"/>
                  <a:gd name="T12" fmla="*/ 74 w 394"/>
                  <a:gd name="T13" fmla="*/ 64 h 380"/>
                  <a:gd name="T14" fmla="*/ 120 w 394"/>
                  <a:gd name="T15" fmla="*/ 232 h 380"/>
                  <a:gd name="T16" fmla="*/ 148 w 394"/>
                  <a:gd name="T17" fmla="*/ 198 h 380"/>
                  <a:gd name="T18" fmla="*/ 142 w 394"/>
                  <a:gd name="T19" fmla="*/ 164 h 380"/>
                  <a:gd name="T20" fmla="*/ 170 w 394"/>
                  <a:gd name="T21" fmla="*/ 128 h 380"/>
                  <a:gd name="T22" fmla="*/ 176 w 394"/>
                  <a:gd name="T23" fmla="*/ 114 h 380"/>
                  <a:gd name="T24" fmla="*/ 72 w 394"/>
                  <a:gd name="T25" fmla="*/ 112 h 380"/>
                  <a:gd name="T26" fmla="*/ 38 w 394"/>
                  <a:gd name="T27" fmla="*/ 130 h 380"/>
                  <a:gd name="T28" fmla="*/ 0 w 394"/>
                  <a:gd name="T29" fmla="*/ 244 h 380"/>
                  <a:gd name="T30" fmla="*/ 46 w 394"/>
                  <a:gd name="T31" fmla="*/ 318 h 380"/>
                  <a:gd name="T32" fmla="*/ 152 w 394"/>
                  <a:gd name="T33" fmla="*/ 376 h 380"/>
                  <a:gd name="T34" fmla="*/ 130 w 394"/>
                  <a:gd name="T35" fmla="*/ 332 h 380"/>
                  <a:gd name="T36" fmla="*/ 390 w 394"/>
                  <a:gd name="T37" fmla="*/ 154 h 380"/>
                  <a:gd name="T38" fmla="*/ 372 w 394"/>
                  <a:gd name="T39" fmla="*/ 124 h 380"/>
                  <a:gd name="T40" fmla="*/ 318 w 394"/>
                  <a:gd name="T41" fmla="*/ 112 h 380"/>
                  <a:gd name="T42" fmla="*/ 228 w 394"/>
                  <a:gd name="T43" fmla="*/ 112 h 380"/>
                  <a:gd name="T44" fmla="*/ 196 w 394"/>
                  <a:gd name="T45" fmla="*/ 124 h 380"/>
                  <a:gd name="T46" fmla="*/ 228 w 394"/>
                  <a:gd name="T47" fmla="*/ 138 h 380"/>
                  <a:gd name="T48" fmla="*/ 242 w 394"/>
                  <a:gd name="T49" fmla="*/ 174 h 380"/>
                  <a:gd name="T50" fmla="*/ 256 w 394"/>
                  <a:gd name="T51" fmla="*/ 210 h 380"/>
                  <a:gd name="T52" fmla="*/ 264 w 394"/>
                  <a:gd name="T53" fmla="*/ 314 h 380"/>
                  <a:gd name="T54" fmla="*/ 232 w 394"/>
                  <a:gd name="T55" fmla="*/ 342 h 380"/>
                  <a:gd name="T56" fmla="*/ 278 w 394"/>
                  <a:gd name="T57" fmla="*/ 362 h 380"/>
                  <a:gd name="T58" fmla="*/ 338 w 394"/>
                  <a:gd name="T59" fmla="*/ 260 h 380"/>
                  <a:gd name="T60" fmla="*/ 366 w 394"/>
                  <a:gd name="T61" fmla="*/ 284 h 380"/>
                  <a:gd name="T62" fmla="*/ 394 w 394"/>
                  <a:gd name="T63" fmla="*/ 198 h 380"/>
                  <a:gd name="T64" fmla="*/ 192 w 394"/>
                  <a:gd name="T65" fmla="*/ 380 h 380"/>
                  <a:gd name="T66" fmla="*/ 236 w 394"/>
                  <a:gd name="T67" fmla="*/ 320 h 380"/>
                  <a:gd name="T68" fmla="*/ 244 w 394"/>
                  <a:gd name="T69" fmla="*/ 232 h 380"/>
                  <a:gd name="T70" fmla="*/ 154 w 394"/>
                  <a:gd name="T71" fmla="*/ 218 h 380"/>
                  <a:gd name="T72" fmla="*/ 140 w 394"/>
                  <a:gd name="T73" fmla="*/ 232 h 380"/>
                  <a:gd name="T74" fmla="*/ 148 w 394"/>
                  <a:gd name="T75" fmla="*/ 320 h 380"/>
                  <a:gd name="T76" fmla="*/ 192 w 394"/>
                  <a:gd name="T77" fmla="*/ 380 h 380"/>
                  <a:gd name="T78" fmla="*/ 242 w 394"/>
                  <a:gd name="T79" fmla="*/ 64 h 380"/>
                  <a:gd name="T80" fmla="*/ 274 w 394"/>
                  <a:gd name="T81" fmla="*/ 92 h 380"/>
                  <a:gd name="T82" fmla="*/ 308 w 394"/>
                  <a:gd name="T83" fmla="*/ 84 h 380"/>
                  <a:gd name="T84" fmla="*/ 330 w 394"/>
                  <a:gd name="T85" fmla="*/ 46 h 380"/>
                  <a:gd name="T86" fmla="*/ 314 w 394"/>
                  <a:gd name="T87" fmla="*/ 12 h 380"/>
                  <a:gd name="T88" fmla="*/ 284 w 394"/>
                  <a:gd name="T89" fmla="*/ 0 h 380"/>
                  <a:gd name="T90" fmla="*/ 250 w 394"/>
                  <a:gd name="T91" fmla="*/ 14 h 380"/>
                  <a:gd name="T92" fmla="*/ 238 w 394"/>
                  <a:gd name="T93" fmla="*/ 46 h 380"/>
                  <a:gd name="T94" fmla="*/ 214 w 394"/>
                  <a:gd name="T95" fmla="*/ 196 h 380"/>
                  <a:gd name="T96" fmla="*/ 222 w 394"/>
                  <a:gd name="T97" fmla="*/ 168 h 380"/>
                  <a:gd name="T98" fmla="*/ 192 w 394"/>
                  <a:gd name="T99" fmla="*/ 142 h 380"/>
                  <a:gd name="T100" fmla="*/ 164 w 394"/>
                  <a:gd name="T101" fmla="*/ 162 h 380"/>
                  <a:gd name="T102" fmla="*/ 164 w 394"/>
                  <a:gd name="T103" fmla="*/ 186 h 380"/>
                  <a:gd name="T104" fmla="*/ 192 w 394"/>
                  <a:gd name="T105" fmla="*/ 204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4" h="380">
                    <a:moveTo>
                      <a:pt x="70" y="46"/>
                    </a:moveTo>
                    <a:lnTo>
                      <a:pt x="70" y="46"/>
                    </a:lnTo>
                    <a:lnTo>
                      <a:pt x="72" y="38"/>
                    </a:lnTo>
                    <a:lnTo>
                      <a:pt x="74" y="28"/>
                    </a:lnTo>
                    <a:lnTo>
                      <a:pt x="78" y="20"/>
                    </a:lnTo>
                    <a:lnTo>
                      <a:pt x="84" y="14"/>
                    </a:lnTo>
                    <a:lnTo>
                      <a:pt x="90" y="8"/>
                    </a:lnTo>
                    <a:lnTo>
                      <a:pt x="98" y="4"/>
                    </a:lnTo>
                    <a:lnTo>
                      <a:pt x="106" y="2"/>
                    </a:lnTo>
                    <a:lnTo>
                      <a:pt x="116" y="0"/>
                    </a:lnTo>
                    <a:lnTo>
                      <a:pt x="116" y="0"/>
                    </a:lnTo>
                    <a:lnTo>
                      <a:pt x="126" y="2"/>
                    </a:lnTo>
                    <a:lnTo>
                      <a:pt x="134" y="4"/>
                    </a:lnTo>
                    <a:lnTo>
                      <a:pt x="142" y="8"/>
                    </a:lnTo>
                    <a:lnTo>
                      <a:pt x="148" y="14"/>
                    </a:lnTo>
                    <a:lnTo>
                      <a:pt x="154" y="20"/>
                    </a:lnTo>
                    <a:lnTo>
                      <a:pt x="158" y="28"/>
                    </a:lnTo>
                    <a:lnTo>
                      <a:pt x="160" y="38"/>
                    </a:lnTo>
                    <a:lnTo>
                      <a:pt x="162" y="46"/>
                    </a:lnTo>
                    <a:lnTo>
                      <a:pt x="162" y="46"/>
                    </a:lnTo>
                    <a:lnTo>
                      <a:pt x="160" y="56"/>
                    </a:lnTo>
                    <a:lnTo>
                      <a:pt x="158" y="64"/>
                    </a:lnTo>
                    <a:lnTo>
                      <a:pt x="154" y="72"/>
                    </a:lnTo>
                    <a:lnTo>
                      <a:pt x="148" y="78"/>
                    </a:lnTo>
                    <a:lnTo>
                      <a:pt x="142" y="84"/>
                    </a:lnTo>
                    <a:lnTo>
                      <a:pt x="134" y="88"/>
                    </a:lnTo>
                    <a:lnTo>
                      <a:pt x="126" y="92"/>
                    </a:lnTo>
                    <a:lnTo>
                      <a:pt x="116" y="92"/>
                    </a:lnTo>
                    <a:lnTo>
                      <a:pt x="116" y="92"/>
                    </a:lnTo>
                    <a:lnTo>
                      <a:pt x="106" y="92"/>
                    </a:lnTo>
                    <a:lnTo>
                      <a:pt x="98" y="88"/>
                    </a:lnTo>
                    <a:lnTo>
                      <a:pt x="90" y="84"/>
                    </a:lnTo>
                    <a:lnTo>
                      <a:pt x="84" y="78"/>
                    </a:lnTo>
                    <a:lnTo>
                      <a:pt x="78" y="72"/>
                    </a:lnTo>
                    <a:lnTo>
                      <a:pt x="74" y="64"/>
                    </a:lnTo>
                    <a:lnTo>
                      <a:pt x="72" y="56"/>
                    </a:lnTo>
                    <a:lnTo>
                      <a:pt x="70" y="46"/>
                    </a:lnTo>
                    <a:lnTo>
                      <a:pt x="70" y="46"/>
                    </a:lnTo>
                    <a:close/>
                    <a:moveTo>
                      <a:pt x="120" y="308"/>
                    </a:moveTo>
                    <a:lnTo>
                      <a:pt x="120" y="232"/>
                    </a:lnTo>
                    <a:lnTo>
                      <a:pt x="120" y="232"/>
                    </a:lnTo>
                    <a:lnTo>
                      <a:pt x="122" y="220"/>
                    </a:lnTo>
                    <a:lnTo>
                      <a:pt x="128" y="210"/>
                    </a:lnTo>
                    <a:lnTo>
                      <a:pt x="136" y="202"/>
                    </a:lnTo>
                    <a:lnTo>
                      <a:pt x="148" y="198"/>
                    </a:lnTo>
                    <a:lnTo>
                      <a:pt x="148" y="198"/>
                    </a:lnTo>
                    <a:lnTo>
                      <a:pt x="144" y="186"/>
                    </a:lnTo>
                    <a:lnTo>
                      <a:pt x="142" y="174"/>
                    </a:lnTo>
                    <a:lnTo>
                      <a:pt x="142" y="174"/>
                    </a:lnTo>
                    <a:lnTo>
                      <a:pt x="142" y="164"/>
                    </a:lnTo>
                    <a:lnTo>
                      <a:pt x="146" y="154"/>
                    </a:lnTo>
                    <a:lnTo>
                      <a:pt x="150" y="146"/>
                    </a:lnTo>
                    <a:lnTo>
                      <a:pt x="156" y="140"/>
                    </a:lnTo>
                    <a:lnTo>
                      <a:pt x="162" y="132"/>
                    </a:lnTo>
                    <a:lnTo>
                      <a:pt x="170" y="128"/>
                    </a:lnTo>
                    <a:lnTo>
                      <a:pt x="178" y="124"/>
                    </a:lnTo>
                    <a:lnTo>
                      <a:pt x="188" y="124"/>
                    </a:lnTo>
                    <a:lnTo>
                      <a:pt x="188" y="124"/>
                    </a:lnTo>
                    <a:lnTo>
                      <a:pt x="182" y="118"/>
                    </a:lnTo>
                    <a:lnTo>
                      <a:pt x="176" y="114"/>
                    </a:lnTo>
                    <a:lnTo>
                      <a:pt x="168" y="112"/>
                    </a:lnTo>
                    <a:lnTo>
                      <a:pt x="160" y="112"/>
                    </a:lnTo>
                    <a:lnTo>
                      <a:pt x="116" y="112"/>
                    </a:lnTo>
                    <a:lnTo>
                      <a:pt x="72" y="112"/>
                    </a:lnTo>
                    <a:lnTo>
                      <a:pt x="72" y="112"/>
                    </a:lnTo>
                    <a:lnTo>
                      <a:pt x="64" y="112"/>
                    </a:lnTo>
                    <a:lnTo>
                      <a:pt x="56" y="114"/>
                    </a:lnTo>
                    <a:lnTo>
                      <a:pt x="50" y="118"/>
                    </a:lnTo>
                    <a:lnTo>
                      <a:pt x="44" y="124"/>
                    </a:lnTo>
                    <a:lnTo>
                      <a:pt x="38" y="130"/>
                    </a:lnTo>
                    <a:lnTo>
                      <a:pt x="34" y="136"/>
                    </a:lnTo>
                    <a:lnTo>
                      <a:pt x="30" y="144"/>
                    </a:lnTo>
                    <a:lnTo>
                      <a:pt x="28" y="152"/>
                    </a:lnTo>
                    <a:lnTo>
                      <a:pt x="0" y="244"/>
                    </a:lnTo>
                    <a:lnTo>
                      <a:pt x="0" y="244"/>
                    </a:lnTo>
                    <a:lnTo>
                      <a:pt x="12" y="270"/>
                    </a:lnTo>
                    <a:lnTo>
                      <a:pt x="26" y="296"/>
                    </a:lnTo>
                    <a:lnTo>
                      <a:pt x="60" y="188"/>
                    </a:lnTo>
                    <a:lnTo>
                      <a:pt x="76" y="188"/>
                    </a:lnTo>
                    <a:lnTo>
                      <a:pt x="46" y="318"/>
                    </a:lnTo>
                    <a:lnTo>
                      <a:pt x="46" y="318"/>
                    </a:lnTo>
                    <a:lnTo>
                      <a:pt x="70" y="338"/>
                    </a:lnTo>
                    <a:lnTo>
                      <a:pt x="94" y="356"/>
                    </a:lnTo>
                    <a:lnTo>
                      <a:pt x="122" y="368"/>
                    </a:lnTo>
                    <a:lnTo>
                      <a:pt x="152" y="376"/>
                    </a:lnTo>
                    <a:lnTo>
                      <a:pt x="152" y="342"/>
                    </a:lnTo>
                    <a:lnTo>
                      <a:pt x="152" y="342"/>
                    </a:lnTo>
                    <a:lnTo>
                      <a:pt x="146" y="340"/>
                    </a:lnTo>
                    <a:lnTo>
                      <a:pt x="140" y="338"/>
                    </a:lnTo>
                    <a:lnTo>
                      <a:pt x="130" y="332"/>
                    </a:lnTo>
                    <a:lnTo>
                      <a:pt x="122" y="320"/>
                    </a:lnTo>
                    <a:lnTo>
                      <a:pt x="120" y="314"/>
                    </a:lnTo>
                    <a:lnTo>
                      <a:pt x="120" y="308"/>
                    </a:lnTo>
                    <a:lnTo>
                      <a:pt x="120" y="308"/>
                    </a:lnTo>
                    <a:close/>
                    <a:moveTo>
                      <a:pt x="390" y="154"/>
                    </a:moveTo>
                    <a:lnTo>
                      <a:pt x="390" y="154"/>
                    </a:lnTo>
                    <a:lnTo>
                      <a:pt x="388" y="146"/>
                    </a:lnTo>
                    <a:lnTo>
                      <a:pt x="384" y="138"/>
                    </a:lnTo>
                    <a:lnTo>
                      <a:pt x="378" y="130"/>
                    </a:lnTo>
                    <a:lnTo>
                      <a:pt x="372" y="124"/>
                    </a:lnTo>
                    <a:lnTo>
                      <a:pt x="366" y="118"/>
                    </a:lnTo>
                    <a:lnTo>
                      <a:pt x="358" y="116"/>
                    </a:lnTo>
                    <a:lnTo>
                      <a:pt x="348" y="112"/>
                    </a:lnTo>
                    <a:lnTo>
                      <a:pt x="340" y="112"/>
                    </a:lnTo>
                    <a:lnTo>
                      <a:pt x="318" y="112"/>
                    </a:lnTo>
                    <a:lnTo>
                      <a:pt x="310" y="112"/>
                    </a:lnTo>
                    <a:lnTo>
                      <a:pt x="284" y="148"/>
                    </a:lnTo>
                    <a:lnTo>
                      <a:pt x="256" y="112"/>
                    </a:lnTo>
                    <a:lnTo>
                      <a:pt x="250" y="112"/>
                    </a:lnTo>
                    <a:lnTo>
                      <a:pt x="228" y="112"/>
                    </a:lnTo>
                    <a:lnTo>
                      <a:pt x="228" y="112"/>
                    </a:lnTo>
                    <a:lnTo>
                      <a:pt x="218" y="112"/>
                    </a:lnTo>
                    <a:lnTo>
                      <a:pt x="210" y="114"/>
                    </a:lnTo>
                    <a:lnTo>
                      <a:pt x="202" y="118"/>
                    </a:lnTo>
                    <a:lnTo>
                      <a:pt x="196" y="124"/>
                    </a:lnTo>
                    <a:lnTo>
                      <a:pt x="196" y="124"/>
                    </a:lnTo>
                    <a:lnTo>
                      <a:pt x="204" y="124"/>
                    </a:lnTo>
                    <a:lnTo>
                      <a:pt x="214" y="128"/>
                    </a:lnTo>
                    <a:lnTo>
                      <a:pt x="222" y="132"/>
                    </a:lnTo>
                    <a:lnTo>
                      <a:pt x="228" y="138"/>
                    </a:lnTo>
                    <a:lnTo>
                      <a:pt x="234" y="146"/>
                    </a:lnTo>
                    <a:lnTo>
                      <a:pt x="238" y="154"/>
                    </a:lnTo>
                    <a:lnTo>
                      <a:pt x="242" y="164"/>
                    </a:lnTo>
                    <a:lnTo>
                      <a:pt x="242" y="174"/>
                    </a:lnTo>
                    <a:lnTo>
                      <a:pt x="242" y="174"/>
                    </a:lnTo>
                    <a:lnTo>
                      <a:pt x="240" y="186"/>
                    </a:lnTo>
                    <a:lnTo>
                      <a:pt x="236" y="198"/>
                    </a:lnTo>
                    <a:lnTo>
                      <a:pt x="236" y="198"/>
                    </a:lnTo>
                    <a:lnTo>
                      <a:pt x="248" y="202"/>
                    </a:lnTo>
                    <a:lnTo>
                      <a:pt x="256" y="210"/>
                    </a:lnTo>
                    <a:lnTo>
                      <a:pt x="262" y="220"/>
                    </a:lnTo>
                    <a:lnTo>
                      <a:pt x="264" y="232"/>
                    </a:lnTo>
                    <a:lnTo>
                      <a:pt x="264" y="308"/>
                    </a:lnTo>
                    <a:lnTo>
                      <a:pt x="264" y="308"/>
                    </a:lnTo>
                    <a:lnTo>
                      <a:pt x="264" y="314"/>
                    </a:lnTo>
                    <a:lnTo>
                      <a:pt x="262" y="320"/>
                    </a:lnTo>
                    <a:lnTo>
                      <a:pt x="254" y="332"/>
                    </a:lnTo>
                    <a:lnTo>
                      <a:pt x="244" y="338"/>
                    </a:lnTo>
                    <a:lnTo>
                      <a:pt x="238" y="340"/>
                    </a:lnTo>
                    <a:lnTo>
                      <a:pt x="232" y="342"/>
                    </a:lnTo>
                    <a:lnTo>
                      <a:pt x="232" y="376"/>
                    </a:lnTo>
                    <a:lnTo>
                      <a:pt x="232" y="376"/>
                    </a:lnTo>
                    <a:lnTo>
                      <a:pt x="248" y="372"/>
                    </a:lnTo>
                    <a:lnTo>
                      <a:pt x="262" y="368"/>
                    </a:lnTo>
                    <a:lnTo>
                      <a:pt x="278" y="362"/>
                    </a:lnTo>
                    <a:lnTo>
                      <a:pt x="292" y="354"/>
                    </a:lnTo>
                    <a:lnTo>
                      <a:pt x="306" y="346"/>
                    </a:lnTo>
                    <a:lnTo>
                      <a:pt x="318" y="336"/>
                    </a:lnTo>
                    <a:lnTo>
                      <a:pt x="340" y="316"/>
                    </a:lnTo>
                    <a:lnTo>
                      <a:pt x="338" y="260"/>
                    </a:lnTo>
                    <a:lnTo>
                      <a:pt x="338" y="192"/>
                    </a:lnTo>
                    <a:lnTo>
                      <a:pt x="350" y="192"/>
                    </a:lnTo>
                    <a:lnTo>
                      <a:pt x="350" y="192"/>
                    </a:lnTo>
                    <a:lnTo>
                      <a:pt x="354" y="192"/>
                    </a:lnTo>
                    <a:lnTo>
                      <a:pt x="366" y="284"/>
                    </a:lnTo>
                    <a:lnTo>
                      <a:pt x="366" y="284"/>
                    </a:lnTo>
                    <a:lnTo>
                      <a:pt x="376" y="264"/>
                    </a:lnTo>
                    <a:lnTo>
                      <a:pt x="384" y="244"/>
                    </a:lnTo>
                    <a:lnTo>
                      <a:pt x="390" y="222"/>
                    </a:lnTo>
                    <a:lnTo>
                      <a:pt x="394" y="198"/>
                    </a:lnTo>
                    <a:lnTo>
                      <a:pt x="394" y="198"/>
                    </a:lnTo>
                    <a:lnTo>
                      <a:pt x="390" y="154"/>
                    </a:lnTo>
                    <a:lnTo>
                      <a:pt x="390" y="154"/>
                    </a:lnTo>
                    <a:close/>
                    <a:moveTo>
                      <a:pt x="192" y="380"/>
                    </a:moveTo>
                    <a:lnTo>
                      <a:pt x="192" y="380"/>
                    </a:lnTo>
                    <a:lnTo>
                      <a:pt x="212" y="380"/>
                    </a:lnTo>
                    <a:lnTo>
                      <a:pt x="212" y="322"/>
                    </a:lnTo>
                    <a:lnTo>
                      <a:pt x="230" y="322"/>
                    </a:lnTo>
                    <a:lnTo>
                      <a:pt x="230" y="322"/>
                    </a:lnTo>
                    <a:lnTo>
                      <a:pt x="236" y="320"/>
                    </a:lnTo>
                    <a:lnTo>
                      <a:pt x="240" y="318"/>
                    </a:lnTo>
                    <a:lnTo>
                      <a:pt x="242" y="314"/>
                    </a:lnTo>
                    <a:lnTo>
                      <a:pt x="244" y="308"/>
                    </a:lnTo>
                    <a:lnTo>
                      <a:pt x="244" y="232"/>
                    </a:lnTo>
                    <a:lnTo>
                      <a:pt x="244" y="232"/>
                    </a:lnTo>
                    <a:lnTo>
                      <a:pt x="242" y="226"/>
                    </a:lnTo>
                    <a:lnTo>
                      <a:pt x="240" y="222"/>
                    </a:lnTo>
                    <a:lnTo>
                      <a:pt x="236" y="218"/>
                    </a:lnTo>
                    <a:lnTo>
                      <a:pt x="230" y="218"/>
                    </a:lnTo>
                    <a:lnTo>
                      <a:pt x="154" y="218"/>
                    </a:lnTo>
                    <a:lnTo>
                      <a:pt x="154" y="218"/>
                    </a:lnTo>
                    <a:lnTo>
                      <a:pt x="148" y="218"/>
                    </a:lnTo>
                    <a:lnTo>
                      <a:pt x="144" y="222"/>
                    </a:lnTo>
                    <a:lnTo>
                      <a:pt x="142" y="226"/>
                    </a:lnTo>
                    <a:lnTo>
                      <a:pt x="140" y="232"/>
                    </a:lnTo>
                    <a:lnTo>
                      <a:pt x="140" y="308"/>
                    </a:lnTo>
                    <a:lnTo>
                      <a:pt x="140" y="308"/>
                    </a:lnTo>
                    <a:lnTo>
                      <a:pt x="142" y="314"/>
                    </a:lnTo>
                    <a:lnTo>
                      <a:pt x="144" y="318"/>
                    </a:lnTo>
                    <a:lnTo>
                      <a:pt x="148" y="320"/>
                    </a:lnTo>
                    <a:lnTo>
                      <a:pt x="154" y="322"/>
                    </a:lnTo>
                    <a:lnTo>
                      <a:pt x="172" y="322"/>
                    </a:lnTo>
                    <a:lnTo>
                      <a:pt x="172" y="380"/>
                    </a:lnTo>
                    <a:lnTo>
                      <a:pt x="172" y="380"/>
                    </a:lnTo>
                    <a:lnTo>
                      <a:pt x="192" y="380"/>
                    </a:lnTo>
                    <a:lnTo>
                      <a:pt x="192" y="380"/>
                    </a:lnTo>
                    <a:close/>
                    <a:moveTo>
                      <a:pt x="238" y="46"/>
                    </a:moveTo>
                    <a:lnTo>
                      <a:pt x="238" y="46"/>
                    </a:lnTo>
                    <a:lnTo>
                      <a:pt x="238" y="56"/>
                    </a:lnTo>
                    <a:lnTo>
                      <a:pt x="242" y="64"/>
                    </a:lnTo>
                    <a:lnTo>
                      <a:pt x="246" y="72"/>
                    </a:lnTo>
                    <a:lnTo>
                      <a:pt x="250" y="78"/>
                    </a:lnTo>
                    <a:lnTo>
                      <a:pt x="258" y="84"/>
                    </a:lnTo>
                    <a:lnTo>
                      <a:pt x="266" y="88"/>
                    </a:lnTo>
                    <a:lnTo>
                      <a:pt x="274" y="92"/>
                    </a:lnTo>
                    <a:lnTo>
                      <a:pt x="284" y="92"/>
                    </a:lnTo>
                    <a:lnTo>
                      <a:pt x="284" y="92"/>
                    </a:lnTo>
                    <a:lnTo>
                      <a:pt x="292" y="92"/>
                    </a:lnTo>
                    <a:lnTo>
                      <a:pt x="302" y="88"/>
                    </a:lnTo>
                    <a:lnTo>
                      <a:pt x="308" y="84"/>
                    </a:lnTo>
                    <a:lnTo>
                      <a:pt x="316" y="78"/>
                    </a:lnTo>
                    <a:lnTo>
                      <a:pt x="322" y="72"/>
                    </a:lnTo>
                    <a:lnTo>
                      <a:pt x="326" y="64"/>
                    </a:lnTo>
                    <a:lnTo>
                      <a:pt x="328" y="56"/>
                    </a:lnTo>
                    <a:lnTo>
                      <a:pt x="330" y="46"/>
                    </a:lnTo>
                    <a:lnTo>
                      <a:pt x="330" y="46"/>
                    </a:lnTo>
                    <a:lnTo>
                      <a:pt x="328" y="36"/>
                    </a:lnTo>
                    <a:lnTo>
                      <a:pt x="324" y="28"/>
                    </a:lnTo>
                    <a:lnTo>
                      <a:pt x="320" y="20"/>
                    </a:lnTo>
                    <a:lnTo>
                      <a:pt x="314" y="12"/>
                    </a:lnTo>
                    <a:lnTo>
                      <a:pt x="314" y="12"/>
                    </a:lnTo>
                    <a:lnTo>
                      <a:pt x="306" y="6"/>
                    </a:lnTo>
                    <a:lnTo>
                      <a:pt x="306" y="6"/>
                    </a:lnTo>
                    <a:lnTo>
                      <a:pt x="294" y="2"/>
                    </a:lnTo>
                    <a:lnTo>
                      <a:pt x="284" y="0"/>
                    </a:lnTo>
                    <a:lnTo>
                      <a:pt x="284" y="0"/>
                    </a:lnTo>
                    <a:lnTo>
                      <a:pt x="274" y="2"/>
                    </a:lnTo>
                    <a:lnTo>
                      <a:pt x="266" y="4"/>
                    </a:lnTo>
                    <a:lnTo>
                      <a:pt x="258" y="8"/>
                    </a:lnTo>
                    <a:lnTo>
                      <a:pt x="250" y="14"/>
                    </a:lnTo>
                    <a:lnTo>
                      <a:pt x="246" y="20"/>
                    </a:lnTo>
                    <a:lnTo>
                      <a:pt x="242" y="28"/>
                    </a:lnTo>
                    <a:lnTo>
                      <a:pt x="238" y="38"/>
                    </a:lnTo>
                    <a:lnTo>
                      <a:pt x="238" y="46"/>
                    </a:lnTo>
                    <a:lnTo>
                      <a:pt x="238" y="46"/>
                    </a:lnTo>
                    <a:close/>
                    <a:moveTo>
                      <a:pt x="192" y="204"/>
                    </a:moveTo>
                    <a:lnTo>
                      <a:pt x="192" y="204"/>
                    </a:lnTo>
                    <a:lnTo>
                      <a:pt x="198" y="204"/>
                    </a:lnTo>
                    <a:lnTo>
                      <a:pt x="204" y="202"/>
                    </a:lnTo>
                    <a:lnTo>
                      <a:pt x="214" y="196"/>
                    </a:lnTo>
                    <a:lnTo>
                      <a:pt x="220" y="186"/>
                    </a:lnTo>
                    <a:lnTo>
                      <a:pt x="222" y="180"/>
                    </a:lnTo>
                    <a:lnTo>
                      <a:pt x="222" y="174"/>
                    </a:lnTo>
                    <a:lnTo>
                      <a:pt x="222" y="174"/>
                    </a:lnTo>
                    <a:lnTo>
                      <a:pt x="222" y="168"/>
                    </a:lnTo>
                    <a:lnTo>
                      <a:pt x="220" y="162"/>
                    </a:lnTo>
                    <a:lnTo>
                      <a:pt x="214" y="152"/>
                    </a:lnTo>
                    <a:lnTo>
                      <a:pt x="204" y="146"/>
                    </a:lnTo>
                    <a:lnTo>
                      <a:pt x="198" y="144"/>
                    </a:lnTo>
                    <a:lnTo>
                      <a:pt x="192" y="142"/>
                    </a:lnTo>
                    <a:lnTo>
                      <a:pt x="192" y="142"/>
                    </a:lnTo>
                    <a:lnTo>
                      <a:pt x="186" y="144"/>
                    </a:lnTo>
                    <a:lnTo>
                      <a:pt x="180" y="146"/>
                    </a:lnTo>
                    <a:lnTo>
                      <a:pt x="170" y="152"/>
                    </a:lnTo>
                    <a:lnTo>
                      <a:pt x="164" y="162"/>
                    </a:lnTo>
                    <a:lnTo>
                      <a:pt x="162" y="168"/>
                    </a:lnTo>
                    <a:lnTo>
                      <a:pt x="162" y="174"/>
                    </a:lnTo>
                    <a:lnTo>
                      <a:pt x="162" y="174"/>
                    </a:lnTo>
                    <a:lnTo>
                      <a:pt x="162" y="180"/>
                    </a:lnTo>
                    <a:lnTo>
                      <a:pt x="164" y="186"/>
                    </a:lnTo>
                    <a:lnTo>
                      <a:pt x="170" y="196"/>
                    </a:lnTo>
                    <a:lnTo>
                      <a:pt x="180" y="202"/>
                    </a:lnTo>
                    <a:lnTo>
                      <a:pt x="186" y="204"/>
                    </a:lnTo>
                    <a:lnTo>
                      <a:pt x="192" y="204"/>
                    </a:lnTo>
                    <a:lnTo>
                      <a:pt x="192" y="204"/>
                    </a:lnTo>
                    <a:close/>
                  </a:path>
                </a:pathLst>
              </a:custGeom>
              <a:solidFill>
                <a:schemeClr val="bg1"/>
              </a:solidFill>
              <a:ln>
                <a:noFill/>
              </a:ln>
              <a:extLst/>
            </p:spPr>
            <p:txBody>
              <a:bodyPr vert="horz" wrap="square" lIns="84406" tIns="42203" rIns="84406" bIns="42203" numCol="1" anchor="t" anchorCtr="0" compatLnSpc="1">
                <a:prstTxWarp prst="textNoShape">
                  <a:avLst/>
                </a:prstTxWarp>
              </a:bodyPr>
              <a:lstStyle/>
              <a:p>
                <a:pPr>
                  <a:defRPr/>
                </a:pPr>
                <a:endParaRPr lang="en-GB" sz="1100" dirty="0">
                  <a:solidFill>
                    <a:srgbClr val="000000"/>
                  </a:solidFill>
                  <a:latin typeface="+mj-lt"/>
                </a:endParaRPr>
              </a:p>
            </p:txBody>
          </p:sp>
        </p:grpSp>
      </p:grpSp>
      <p:sp>
        <p:nvSpPr>
          <p:cNvPr id="30" name="Content Placeholder 1"/>
          <p:cNvSpPr txBox="1">
            <a:spLocks/>
          </p:cNvSpPr>
          <p:nvPr/>
        </p:nvSpPr>
        <p:spPr>
          <a:xfrm>
            <a:off x="142873" y="6528307"/>
            <a:ext cx="9202616" cy="153888"/>
          </a:xfrm>
          <a:prstGeom prst="rect">
            <a:avLst/>
          </a:prstGeom>
          <a:noFill/>
          <a:ln w="25400" cap="flat" cmpd="sng" algn="ctr">
            <a:noFill/>
            <a:prstDash val="solid"/>
          </a:ln>
          <a:effectLst/>
        </p:spPr>
        <p:txBody>
          <a:bodyPr vert="horz" wrap="square" lIns="0" tIns="0" rIns="0" bIns="0" rtlCol="0" anchor="b" anchorCtr="0">
            <a:spAutoFit/>
          </a:bodyPr>
          <a:lstStyle>
            <a:lvl1pPr marL="0" indent="0" algn="l" defTabSz="478920" rtl="0" eaLnBrk="1" latinLnBrk="0" hangingPunct="1">
              <a:spcBef>
                <a:spcPts val="0"/>
              </a:spcBef>
              <a:spcAft>
                <a:spcPts val="0"/>
              </a:spcAft>
              <a:buClr>
                <a:srgbClr val="6A9EBE"/>
              </a:buClr>
              <a:buFont typeface="Arial"/>
              <a:buNone/>
              <a:defRPr lang="en-GB" sz="1000" b="0" i="0" kern="1200" baseline="0" dirty="0">
                <a:solidFill>
                  <a:schemeClr val="bg1">
                    <a:lumMod val="50000"/>
                  </a:schemeClr>
                </a:solidFill>
                <a:latin typeface="+mn-lt"/>
                <a:ea typeface="+mn-ea"/>
                <a:cs typeface="Calibri" panose="020F0502020204030204" pitchFamily="34" charset="0"/>
              </a:defRPr>
            </a:lvl1pPr>
            <a:lvl2pPr marL="463954" indent="-274382" algn="l" defTabSz="478920" rtl="0" eaLnBrk="1" latinLnBrk="0" hangingPunct="1">
              <a:spcBef>
                <a:spcPts val="0"/>
              </a:spcBef>
              <a:spcAft>
                <a:spcPts val="600"/>
              </a:spcAft>
              <a:buFont typeface="Arial"/>
              <a:buChar char="–"/>
              <a:defRPr sz="1400" kern="1200">
                <a:solidFill>
                  <a:srgbClr val="000000"/>
                </a:solidFill>
                <a:latin typeface="+mn-lt"/>
                <a:ea typeface="Calibri" panose="020F0502020204030204" pitchFamily="34" charset="0"/>
                <a:cs typeface="Calibri" panose="020F0502020204030204" pitchFamily="34" charset="0"/>
              </a:defRPr>
            </a:lvl2pPr>
            <a:lvl3pPr marL="653526" indent="-189573" algn="l" defTabSz="478920" rtl="0" eaLnBrk="1" latinLnBrk="0" hangingPunct="1">
              <a:spcBef>
                <a:spcPts val="0"/>
              </a:spcBef>
              <a:spcAft>
                <a:spcPts val="600"/>
              </a:spcAft>
              <a:buClr>
                <a:srgbClr val="6A9EBE"/>
              </a:buClr>
              <a:buFont typeface="Arial"/>
              <a:buChar char="•"/>
              <a:defRPr sz="1400" kern="1200">
                <a:solidFill>
                  <a:srgbClr val="000000"/>
                </a:solidFill>
                <a:latin typeface="+mn-lt"/>
                <a:ea typeface="Calibri" panose="020F0502020204030204" pitchFamily="34" charset="0"/>
                <a:cs typeface="Calibri" panose="020F0502020204030204" pitchFamily="34" charset="0"/>
              </a:defRPr>
            </a:lvl3pPr>
            <a:lvl4pPr marL="937884" indent="-284359" algn="l" defTabSz="478920" rtl="0" eaLnBrk="1" latinLnBrk="0" hangingPunct="1">
              <a:spcBef>
                <a:spcPts val="0"/>
              </a:spcBef>
              <a:spcAft>
                <a:spcPts val="600"/>
              </a:spcAft>
              <a:buFont typeface="Arial"/>
              <a:buChar char="–"/>
              <a:defRPr sz="1400" kern="1200">
                <a:solidFill>
                  <a:srgbClr val="000000"/>
                </a:solidFill>
                <a:latin typeface="+mn-lt"/>
                <a:ea typeface="Calibri" panose="020F0502020204030204" pitchFamily="34" charset="0"/>
                <a:cs typeface="Calibri" panose="020F0502020204030204" pitchFamily="34" charset="0"/>
              </a:defRPr>
            </a:lvl4pPr>
            <a:lvl5pPr marL="1224000" indent="-190800" algn="l" defTabSz="478920" rtl="0" eaLnBrk="1" latinLnBrk="0" hangingPunct="1">
              <a:spcBef>
                <a:spcPts val="0"/>
              </a:spcBef>
              <a:spcAft>
                <a:spcPts val="628"/>
              </a:spcAft>
              <a:buClr>
                <a:schemeClr val="accent1"/>
              </a:buClr>
              <a:buFont typeface="Arial" panose="020B0604020202020204" pitchFamily="34" charset="0"/>
              <a:buChar char="•"/>
              <a:defRPr sz="1400" kern="1200" baseline="0">
                <a:solidFill>
                  <a:schemeClr val="tx1"/>
                </a:solidFill>
                <a:latin typeface="+mn-lt"/>
                <a:ea typeface="Calibri" panose="020F0502020204030204" pitchFamily="34" charset="0"/>
                <a:cs typeface="Calibri" panose="020F0502020204030204" pitchFamily="34" charset="0"/>
              </a:defRPr>
            </a:lvl5pPr>
            <a:lvl6pPr marL="2394599" indent="0" algn="l" defTabSz="478920" rtl="0" eaLnBrk="1" latinLnBrk="0" hangingPunct="1">
              <a:spcBef>
                <a:spcPct val="20000"/>
              </a:spcBef>
              <a:buFont typeface="Arial"/>
              <a:buNone/>
              <a:defRPr sz="2100" kern="1200">
                <a:solidFill>
                  <a:schemeClr val="tx1"/>
                </a:solidFill>
                <a:latin typeface="+mn-lt"/>
                <a:ea typeface="+mn-ea"/>
                <a:cs typeface="+mn-cs"/>
              </a:defRPr>
            </a:lvl6pPr>
            <a:lvl7pPr marL="3112979" indent="-239460" algn="l" defTabSz="478920" rtl="0" eaLnBrk="1" latinLnBrk="0" hangingPunct="1">
              <a:spcBef>
                <a:spcPct val="20000"/>
              </a:spcBef>
              <a:buFont typeface="Arial"/>
              <a:buChar char="•"/>
              <a:defRPr sz="2100" kern="1200">
                <a:solidFill>
                  <a:schemeClr val="tx1"/>
                </a:solidFill>
                <a:latin typeface="+mn-lt"/>
                <a:ea typeface="+mn-ea"/>
                <a:cs typeface="+mn-cs"/>
              </a:defRPr>
            </a:lvl7pPr>
            <a:lvl8pPr marL="3591899" indent="-239460" algn="l" defTabSz="478920" rtl="0" eaLnBrk="1" latinLnBrk="0" hangingPunct="1">
              <a:spcBef>
                <a:spcPct val="20000"/>
              </a:spcBef>
              <a:buFont typeface="Arial"/>
              <a:buChar char="•"/>
              <a:defRPr sz="2100" kern="1200">
                <a:solidFill>
                  <a:schemeClr val="tx1"/>
                </a:solidFill>
                <a:latin typeface="+mn-lt"/>
                <a:ea typeface="+mn-ea"/>
                <a:cs typeface="+mn-cs"/>
              </a:defRPr>
            </a:lvl8pPr>
            <a:lvl9pPr marL="3831358" indent="0" algn="l" defTabSz="478920" rtl="0" eaLnBrk="1" latinLnBrk="0" hangingPunct="1">
              <a:spcBef>
                <a:spcPct val="20000"/>
              </a:spcBef>
              <a:buFont typeface="Arial"/>
              <a:buNone/>
              <a:defRPr sz="2100" kern="1200">
                <a:solidFill>
                  <a:schemeClr val="tx1"/>
                </a:solidFill>
                <a:latin typeface="+mn-lt"/>
                <a:ea typeface="+mn-ea"/>
                <a:cs typeface="+mn-cs"/>
              </a:defRPr>
            </a:lvl9pPr>
          </a:lstStyle>
          <a:p>
            <a:r>
              <a:rPr lang="en-US" dirty="0"/>
              <a:t>Source: K&amp;M STP</a:t>
            </a:r>
          </a:p>
        </p:txBody>
      </p:sp>
      <p:sp>
        <p:nvSpPr>
          <p:cNvPr id="31" name="Title 2"/>
          <p:cNvSpPr txBox="1">
            <a:spLocks/>
          </p:cNvSpPr>
          <p:nvPr/>
        </p:nvSpPr>
        <p:spPr>
          <a:xfrm>
            <a:off x="429756" y="537849"/>
            <a:ext cx="4314426" cy="809389"/>
          </a:xfrm>
          <a:prstGeom prst="rect">
            <a:avLst/>
          </a:prstGeom>
        </p:spPr>
        <p:txBody>
          <a:bodyPr vert="horz" lIns="0" tIns="38956" rIns="0" bIns="38956" rtlCol="0" anchor="ctr">
            <a:noAutofit/>
          </a:bodyPr>
          <a:lstStyle>
            <a:lvl1pPr algn="l" defTabSz="371475" rtl="0" eaLnBrk="1" latinLnBrk="0" hangingPunct="1">
              <a:spcBef>
                <a:spcPct val="0"/>
              </a:spcBef>
              <a:buNone/>
              <a:defRPr sz="2200" b="1" i="0" u="none" kern="1200">
                <a:ln>
                  <a:noFill/>
                </a:ln>
                <a:solidFill>
                  <a:schemeClr val="accent1"/>
                </a:solidFill>
                <a:latin typeface="Arial"/>
                <a:ea typeface="+mj-ea"/>
                <a:cs typeface="Arial"/>
              </a:defRPr>
            </a:lvl1pPr>
          </a:lstStyle>
          <a:p>
            <a:r>
              <a:rPr lang="en-GB" sz="2400" dirty="0"/>
              <a:t>Kent and Medway’s future local care model</a:t>
            </a:r>
          </a:p>
        </p:txBody>
      </p:sp>
      <p:sp>
        <p:nvSpPr>
          <p:cNvPr id="4" name="Rectangle 3"/>
          <p:cNvSpPr/>
          <p:nvPr/>
        </p:nvSpPr>
        <p:spPr>
          <a:xfrm>
            <a:off x="429757" y="1743315"/>
            <a:ext cx="3182392" cy="2058102"/>
          </a:xfrm>
          <a:prstGeom prst="rect">
            <a:avLst/>
          </a:prstGeom>
        </p:spPr>
        <p:txBody>
          <a:bodyPr wrap="square" lIns="77911" tIns="38956" rIns="77911" bIns="38956">
            <a:spAutoFit/>
          </a:bodyPr>
          <a:lstStyle/>
          <a:p>
            <a:pPr marL="10821">
              <a:buClr>
                <a:srgbClr val="C00A70"/>
              </a:buClr>
              <a:tabLst>
                <a:tab pos="302988" algn="l"/>
              </a:tabLst>
            </a:pPr>
            <a:r>
              <a:rPr lang="en-GB" dirty="0">
                <a:cs typeface="Arial"/>
              </a:rPr>
              <a:t>We aim to:</a:t>
            </a:r>
            <a:endParaRPr lang="en-GB" b="1" dirty="0">
              <a:cs typeface="Arial"/>
            </a:endParaRPr>
          </a:p>
          <a:p>
            <a:pPr marL="302988" indent="-292167">
              <a:buClr>
                <a:srgbClr val="C00A70"/>
              </a:buClr>
              <a:buFont typeface="Arial"/>
              <a:buChar char="•"/>
              <a:tabLst>
                <a:tab pos="302988" algn="l"/>
              </a:tabLst>
            </a:pPr>
            <a:r>
              <a:rPr lang="en-GB" dirty="0">
                <a:cs typeface="Arial"/>
              </a:rPr>
              <a:t>prevent ill </a:t>
            </a:r>
            <a:r>
              <a:rPr lang="en-GB" dirty="0" smtClean="0">
                <a:cs typeface="Arial"/>
              </a:rPr>
              <a:t>health</a:t>
            </a:r>
          </a:p>
          <a:p>
            <a:pPr marL="302988" indent="-292167">
              <a:buClr>
                <a:srgbClr val="C00A70"/>
              </a:buClr>
              <a:buFont typeface="Arial"/>
              <a:buChar char="•"/>
              <a:tabLst>
                <a:tab pos="302988" algn="l"/>
              </a:tabLst>
            </a:pPr>
            <a:r>
              <a:rPr lang="en-GB" dirty="0" smtClean="0">
                <a:cs typeface="Arial"/>
              </a:rPr>
              <a:t>intervene earlier</a:t>
            </a:r>
          </a:p>
          <a:p>
            <a:pPr marL="302988" indent="-292167">
              <a:buClr>
                <a:srgbClr val="C00A70"/>
              </a:buClr>
              <a:buFont typeface="Arial"/>
              <a:buChar char="•"/>
              <a:tabLst>
                <a:tab pos="302988" algn="l"/>
              </a:tabLst>
            </a:pPr>
            <a:r>
              <a:rPr lang="en-GB" dirty="0" smtClean="0">
                <a:cs typeface="Arial"/>
              </a:rPr>
              <a:t>support wellbeing and independence</a:t>
            </a:r>
          </a:p>
          <a:p>
            <a:pPr marL="302988" indent="-292167">
              <a:buClr>
                <a:srgbClr val="C00A70"/>
              </a:buClr>
              <a:buFont typeface="Arial"/>
              <a:buChar char="•"/>
              <a:tabLst>
                <a:tab pos="302988" algn="l"/>
              </a:tabLst>
            </a:pPr>
            <a:r>
              <a:rPr lang="en-GB" dirty="0" smtClean="0">
                <a:cs typeface="Arial"/>
              </a:rPr>
              <a:t>deliver integrated care closer to home.</a:t>
            </a:r>
            <a:endParaRPr lang="en-GB" dirty="0">
              <a:cs typeface="Arial"/>
            </a:endParaRPr>
          </a:p>
        </p:txBody>
      </p:sp>
      <p:pic>
        <p:nvPicPr>
          <p:cNvPr id="26"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l="13223" t="16280" r="7247" b="25025"/>
          <a:stretch/>
        </p:blipFill>
        <p:spPr>
          <a:xfrm>
            <a:off x="429755" y="4653021"/>
            <a:ext cx="3520849" cy="1572608"/>
          </a:xfrm>
          <a:prstGeom prst="rect">
            <a:avLst/>
          </a:prstGeom>
        </p:spPr>
      </p:pic>
    </p:spTree>
    <p:extLst>
      <p:ext uri="{BB962C8B-B14F-4D97-AF65-F5344CB8AC3E}">
        <p14:creationId xmlns:p14="http://schemas.microsoft.com/office/powerpoint/2010/main" val="445257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4109" t="12353" r="15321" b="20840"/>
          <a:stretch/>
        </p:blipFill>
        <p:spPr>
          <a:xfrm>
            <a:off x="768740" y="4771844"/>
            <a:ext cx="1906888" cy="1486264"/>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3540" t="21092" r="16626" b="22942"/>
          <a:stretch/>
        </p:blipFill>
        <p:spPr>
          <a:xfrm>
            <a:off x="932231" y="1058080"/>
            <a:ext cx="3486798" cy="1974664"/>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9002" t="23109" r="17696" b="26807"/>
          <a:stretch/>
        </p:blipFill>
        <p:spPr>
          <a:xfrm>
            <a:off x="658359" y="3111841"/>
            <a:ext cx="2465845" cy="1378652"/>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6888" t="13581" r="18765" b="7815"/>
          <a:stretch/>
        </p:blipFill>
        <p:spPr>
          <a:xfrm>
            <a:off x="6838565" y="2619993"/>
            <a:ext cx="2330010" cy="1740780"/>
          </a:xfrm>
          <a:prstGeom prst="rect">
            <a:avLst/>
          </a:prstGeom>
        </p:spPr>
      </p:pic>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l="27019" t="14020" r="21021" b="17773"/>
          <a:stretch/>
        </p:blipFill>
        <p:spPr>
          <a:xfrm>
            <a:off x="6838565" y="603057"/>
            <a:ext cx="2128726" cy="1974664"/>
          </a:xfrm>
          <a:prstGeom prst="rect">
            <a:avLst/>
          </a:prstGeom>
        </p:spPr>
      </p:pic>
      <p:pic>
        <p:nvPicPr>
          <p:cNvPr id="12" name="Picture 11"/>
          <p:cNvPicPr>
            <a:picLocks noChangeAspect="1"/>
          </p:cNvPicPr>
          <p:nvPr/>
        </p:nvPicPr>
        <p:blipFill>
          <a:blip r:embed="rId8"/>
          <a:stretch>
            <a:fillRect/>
          </a:stretch>
        </p:blipFill>
        <p:spPr>
          <a:xfrm rot="20778758">
            <a:off x="4638382" y="1179622"/>
            <a:ext cx="1752600" cy="1518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rotWithShape="1">
          <a:blip r:embed="rId9" cstate="print">
            <a:extLst>
              <a:ext uri="{28A0092B-C50C-407E-A947-70E740481C1C}">
                <a14:useLocalDpi xmlns:a14="http://schemas.microsoft.com/office/drawing/2010/main" val="0"/>
              </a:ext>
            </a:extLst>
          </a:blip>
          <a:srcRect l="13223" t="16280" r="7247" b="25025"/>
          <a:stretch/>
        </p:blipFill>
        <p:spPr>
          <a:xfrm>
            <a:off x="3014705" y="5179985"/>
            <a:ext cx="2340868" cy="1220816"/>
          </a:xfrm>
          <a:prstGeom prst="rect">
            <a:avLst/>
          </a:prstGeom>
        </p:spPr>
      </p:pic>
      <p:pic>
        <p:nvPicPr>
          <p:cNvPr id="9" name="Picture 8"/>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28147" t="16723" r="31116" b="20252"/>
          <a:stretch/>
        </p:blipFill>
        <p:spPr>
          <a:xfrm>
            <a:off x="7507643" y="4176444"/>
            <a:ext cx="1409104" cy="1540564"/>
          </a:xfrm>
          <a:prstGeom prst="rect">
            <a:avLst/>
          </a:prstGeom>
        </p:spPr>
      </p:pic>
      <p:pic>
        <p:nvPicPr>
          <p:cNvPr id="15" name="Picture 14"/>
          <p:cNvPicPr>
            <a:picLocks noChangeAspect="1"/>
          </p:cNvPicPr>
          <p:nvPr/>
        </p:nvPicPr>
        <p:blipFill rotWithShape="1">
          <a:blip r:embed="rId11" cstate="print">
            <a:extLst>
              <a:ext uri="{28A0092B-C50C-407E-A947-70E740481C1C}">
                <a14:useLocalDpi xmlns:a14="http://schemas.microsoft.com/office/drawing/2010/main" val="0"/>
              </a:ext>
            </a:extLst>
          </a:blip>
          <a:srcRect l="23614" t="17674" r="28500" b="17400"/>
          <a:stretch/>
        </p:blipFill>
        <p:spPr>
          <a:xfrm>
            <a:off x="5694648" y="5090118"/>
            <a:ext cx="1447506" cy="1386882"/>
          </a:xfrm>
          <a:prstGeom prst="rect">
            <a:avLst/>
          </a:prstGeom>
        </p:spPr>
      </p:pic>
      <p:sp>
        <p:nvSpPr>
          <p:cNvPr id="2" name="Title 1"/>
          <p:cNvSpPr>
            <a:spLocks noGrp="1"/>
          </p:cNvSpPr>
          <p:nvPr>
            <p:ph type="title"/>
          </p:nvPr>
        </p:nvSpPr>
        <p:spPr>
          <a:xfrm>
            <a:off x="3295698" y="3772722"/>
            <a:ext cx="3371373" cy="401536"/>
          </a:xfrm>
        </p:spPr>
        <p:txBody>
          <a:bodyPr>
            <a:normAutofit fontScale="90000"/>
          </a:bodyPr>
          <a:lstStyle/>
          <a:p>
            <a:pPr algn="ctr"/>
            <a:r>
              <a:rPr lang="en-GB" sz="3600" dirty="0">
                <a:solidFill>
                  <a:srgbClr val="5B1D73"/>
                </a:solidFill>
                <a:latin typeface="Arial" panose="020B0604020202020204" pitchFamily="34" charset="0"/>
                <a:cs typeface="Arial" panose="020B0604020202020204" pitchFamily="34" charset="0"/>
              </a:rPr>
              <a:t>Our </a:t>
            </a:r>
            <a:r>
              <a:rPr lang="en-GB" sz="3600" dirty="0" smtClean="0">
                <a:solidFill>
                  <a:srgbClr val="5B1D73"/>
                </a:solidFill>
                <a:latin typeface="Arial" panose="020B0604020202020204" pitchFamily="34" charset="0"/>
                <a:cs typeface="Arial" panose="020B0604020202020204" pitchFamily="34" charset="0"/>
              </a:rPr>
              <a:t>eight </a:t>
            </a:r>
            <a:r>
              <a:rPr lang="en-GB" sz="3600" dirty="0">
                <a:solidFill>
                  <a:srgbClr val="5B1D73"/>
                </a:solidFill>
                <a:latin typeface="Arial" panose="020B0604020202020204" pitchFamily="34" charset="0"/>
                <a:cs typeface="Arial" panose="020B0604020202020204" pitchFamily="34" charset="0"/>
              </a:rPr>
              <a:t>ambitions for Dorothy and those like her</a:t>
            </a:r>
          </a:p>
        </p:txBody>
      </p:sp>
      <p:sp>
        <p:nvSpPr>
          <p:cNvPr id="3" name="TextBox 2">
            <a:extLst>
              <a:ext uri="{FF2B5EF4-FFF2-40B4-BE49-F238E27FC236}">
                <a16:creationId xmlns:a16="http://schemas.microsoft.com/office/drawing/2014/main" id="{C7B16C5F-EF7F-4B66-A782-470CD80D0769}"/>
              </a:ext>
            </a:extLst>
          </p:cNvPr>
          <p:cNvSpPr txBox="1"/>
          <p:nvPr/>
        </p:nvSpPr>
        <p:spPr>
          <a:xfrm>
            <a:off x="128980" y="266065"/>
            <a:ext cx="5815687" cy="646315"/>
          </a:xfrm>
          <a:prstGeom prst="rect">
            <a:avLst/>
          </a:prstGeom>
          <a:noFill/>
        </p:spPr>
        <p:txBody>
          <a:bodyPr wrap="square" lIns="91424" tIns="45712" rIns="91424" bIns="45712" rtlCol="0">
            <a:spAutoFit/>
          </a:bodyPr>
          <a:lstStyle/>
          <a:p>
            <a:r>
              <a:rPr lang="en-GB" sz="3600" b="1" dirty="0">
                <a:solidFill>
                  <a:schemeClr val="accent1"/>
                </a:solidFill>
              </a:rPr>
              <a:t>Implementing local care</a:t>
            </a:r>
          </a:p>
        </p:txBody>
      </p:sp>
    </p:spTree>
    <p:extLst>
      <p:ext uri="{BB962C8B-B14F-4D97-AF65-F5344CB8AC3E}">
        <p14:creationId xmlns:p14="http://schemas.microsoft.com/office/powerpoint/2010/main" val="109742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33240" y="4826678"/>
            <a:ext cx="1574801" cy="2058102"/>
          </a:xfrm>
          <a:prstGeom prst="rect">
            <a:avLst/>
          </a:prstGeom>
          <a:solidFill>
            <a:schemeClr val="bg1"/>
          </a:solidFill>
        </p:spPr>
        <p:txBody>
          <a:bodyPr wrap="square" lIns="77911" tIns="38956" rIns="77911" bIns="38956" rtlCol="0">
            <a:spAutoFit/>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a:solidFill>
                <a:schemeClr val="bg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5687"/>
          <a:stretch/>
        </p:blipFill>
        <p:spPr>
          <a:xfrm>
            <a:off x="0" y="538769"/>
            <a:ext cx="9918701" cy="6319232"/>
          </a:xfrm>
          <a:prstGeom prst="rect">
            <a:avLst/>
          </a:prstGeom>
        </p:spPr>
      </p:pic>
      <p:sp>
        <p:nvSpPr>
          <p:cNvPr id="14" name="Title 13"/>
          <p:cNvSpPr>
            <a:spLocks noGrp="1"/>
          </p:cNvSpPr>
          <p:nvPr>
            <p:ph type="title"/>
          </p:nvPr>
        </p:nvSpPr>
        <p:spPr>
          <a:xfrm>
            <a:off x="424316" y="647843"/>
            <a:ext cx="9580204" cy="546488"/>
          </a:xfrm>
        </p:spPr>
        <p:txBody>
          <a:bodyPr>
            <a:noAutofit/>
          </a:bodyPr>
          <a:lstStyle/>
          <a:p>
            <a:r>
              <a:rPr lang="en-GB" dirty="0"/>
              <a:t>How our model </a:t>
            </a:r>
            <a:r>
              <a:rPr lang="en-GB" dirty="0" smtClean="0"/>
              <a:t/>
            </a:r>
            <a:br>
              <a:rPr lang="en-GB" dirty="0" smtClean="0"/>
            </a:br>
            <a:r>
              <a:rPr lang="en-GB" dirty="0" smtClean="0"/>
              <a:t>will </a:t>
            </a:r>
            <a:r>
              <a:rPr lang="en-GB" dirty="0"/>
              <a:t>work</a:t>
            </a:r>
          </a:p>
        </p:txBody>
      </p:sp>
    </p:spTree>
    <p:extLst>
      <p:ext uri="{BB962C8B-B14F-4D97-AF65-F5344CB8AC3E}">
        <p14:creationId xmlns:p14="http://schemas.microsoft.com/office/powerpoint/2010/main" val="682325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p:cNvSpPr txBox="1"/>
          <p:nvPr/>
        </p:nvSpPr>
        <p:spPr>
          <a:xfrm>
            <a:off x="313125" y="5303193"/>
            <a:ext cx="5657870" cy="377443"/>
          </a:xfrm>
          <a:prstGeom prst="rect">
            <a:avLst/>
          </a:prstGeom>
          <a:noFill/>
          <a:ln>
            <a:noFill/>
          </a:ln>
        </p:spPr>
        <p:txBody>
          <a:bodyPr wrap="square" lIns="91424" tIns="45712" rIns="91424" bIns="45712" rtlCol="0">
            <a:spAutoFit/>
          </a:bodyPr>
          <a:lstStyle/>
          <a:p>
            <a:r>
              <a:rPr lang="en-GB" b="1" dirty="0" smtClean="0">
                <a:solidFill>
                  <a:schemeClr val="accent1"/>
                </a:solidFill>
                <a:latin typeface="+mj-lt"/>
                <a:cs typeface="Arial" panose="020B0604020202020204" pitchFamily="34" charset="0"/>
              </a:rPr>
              <a:t>Additional members </a:t>
            </a:r>
            <a:r>
              <a:rPr lang="en-GB" dirty="0" smtClean="0">
                <a:solidFill>
                  <a:schemeClr val="accent1"/>
                </a:solidFill>
                <a:latin typeface="+mj-lt"/>
                <a:cs typeface="Arial" panose="020B0604020202020204" pitchFamily="34" charset="0"/>
              </a:rPr>
              <a:t>which vary locally:  </a:t>
            </a:r>
            <a:endParaRPr lang="en-GB" dirty="0">
              <a:solidFill>
                <a:schemeClr val="accent1"/>
              </a:solidFill>
              <a:cs typeface="Arial" panose="020B0604020202020204" pitchFamily="34" charset="0"/>
            </a:endParaRPr>
          </a:p>
        </p:txBody>
      </p:sp>
      <p:sp>
        <p:nvSpPr>
          <p:cNvPr id="10" name="Rounded Rectangle 9"/>
          <p:cNvSpPr/>
          <p:nvPr/>
        </p:nvSpPr>
        <p:spPr>
          <a:xfrm>
            <a:off x="6079164" y="5826853"/>
            <a:ext cx="1784048" cy="790958"/>
          </a:xfrm>
          <a:prstGeom prst="roundRect">
            <a:avLst/>
          </a:prstGeom>
          <a:solidFill>
            <a:srgbClr val="604A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2" name="Rounded Rectangle 91"/>
          <p:cNvSpPr/>
          <p:nvPr/>
        </p:nvSpPr>
        <p:spPr>
          <a:xfrm>
            <a:off x="4211967" y="5793245"/>
            <a:ext cx="1744530" cy="822515"/>
          </a:xfrm>
          <a:prstGeom prst="roundRect">
            <a:avLst/>
          </a:prstGeom>
          <a:solidFill>
            <a:srgbClr val="604A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3" name="Rounded Rectangle 92"/>
          <p:cNvSpPr/>
          <p:nvPr/>
        </p:nvSpPr>
        <p:spPr>
          <a:xfrm>
            <a:off x="2469090" y="5769252"/>
            <a:ext cx="1612214" cy="819953"/>
          </a:xfrm>
          <a:prstGeom prst="roundRect">
            <a:avLst/>
          </a:prstGeom>
          <a:solidFill>
            <a:srgbClr val="604A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4" name="Rounded Rectangle 93"/>
          <p:cNvSpPr/>
          <p:nvPr/>
        </p:nvSpPr>
        <p:spPr>
          <a:xfrm>
            <a:off x="391497" y="5769252"/>
            <a:ext cx="1900642" cy="817392"/>
          </a:xfrm>
          <a:prstGeom prst="roundRect">
            <a:avLst/>
          </a:prstGeom>
          <a:solidFill>
            <a:srgbClr val="604A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9" name="Oval 68"/>
          <p:cNvSpPr/>
          <p:nvPr/>
        </p:nvSpPr>
        <p:spPr>
          <a:xfrm>
            <a:off x="2583850" y="5806024"/>
            <a:ext cx="669747" cy="743847"/>
          </a:xfrm>
          <a:prstGeom prst="ellipse">
            <a:avLst/>
          </a:prstGeom>
          <a:solidFill>
            <a:schemeClr val="bg1"/>
          </a:solidFill>
          <a:ln>
            <a:solidFill>
              <a:srgbClr val="604A7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 name="Oval 69"/>
          <p:cNvSpPr/>
          <p:nvPr/>
        </p:nvSpPr>
        <p:spPr>
          <a:xfrm>
            <a:off x="4277725" y="5826854"/>
            <a:ext cx="655330" cy="762352"/>
          </a:xfrm>
          <a:prstGeom prst="ellipse">
            <a:avLst/>
          </a:prstGeom>
          <a:solidFill>
            <a:schemeClr val="bg1"/>
          </a:solidFill>
          <a:ln>
            <a:solidFill>
              <a:srgbClr val="604A7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1" name="Picture 2" descr="Related imag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68416" y="5997457"/>
            <a:ext cx="510300" cy="471046"/>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p:cNvSpPr txBox="1"/>
          <p:nvPr/>
        </p:nvSpPr>
        <p:spPr>
          <a:xfrm>
            <a:off x="4817472" y="5978167"/>
            <a:ext cx="1232077" cy="430887"/>
          </a:xfrm>
          <a:prstGeom prst="rect">
            <a:avLst/>
          </a:prstGeom>
          <a:noFill/>
        </p:spPr>
        <p:txBody>
          <a:bodyPr wrap="square" rtlCol="0">
            <a:spAutoFit/>
          </a:bodyPr>
          <a:lstStyle/>
          <a:p>
            <a:pPr algn="ctr"/>
            <a:r>
              <a:rPr lang="en-GB" sz="1100" dirty="0">
                <a:solidFill>
                  <a:schemeClr val="bg1"/>
                </a:solidFill>
              </a:rPr>
              <a:t>Fire and </a:t>
            </a:r>
          </a:p>
          <a:p>
            <a:pPr algn="ctr"/>
            <a:r>
              <a:rPr lang="en-GB" sz="1100" dirty="0">
                <a:solidFill>
                  <a:schemeClr val="bg1"/>
                </a:solidFill>
              </a:rPr>
              <a:t>rescue</a:t>
            </a:r>
          </a:p>
        </p:txBody>
      </p:sp>
      <p:sp>
        <p:nvSpPr>
          <p:cNvPr id="83" name="TextBox 82"/>
          <p:cNvSpPr txBox="1"/>
          <p:nvPr/>
        </p:nvSpPr>
        <p:spPr>
          <a:xfrm>
            <a:off x="3335963" y="6072016"/>
            <a:ext cx="739254" cy="261610"/>
          </a:xfrm>
          <a:prstGeom prst="rect">
            <a:avLst/>
          </a:prstGeom>
          <a:noFill/>
        </p:spPr>
        <p:txBody>
          <a:bodyPr wrap="square" rtlCol="0">
            <a:spAutoFit/>
          </a:bodyPr>
          <a:lstStyle/>
          <a:p>
            <a:r>
              <a:rPr lang="en-GB" sz="1100" dirty="0">
                <a:solidFill>
                  <a:schemeClr val="bg1"/>
                </a:solidFill>
              </a:rPr>
              <a:t>Police</a:t>
            </a:r>
          </a:p>
        </p:txBody>
      </p:sp>
      <p:pic>
        <p:nvPicPr>
          <p:cNvPr id="80" name="Picture 4" descr="https://www.welovesolo.com/wp-content/uploads/vecteezy/30/30cyqtrovxytx14.jpg"/>
          <p:cNvPicPr>
            <a:picLocks noChangeAspect="1" noChangeArrowheads="1"/>
          </p:cNvPicPr>
          <p:nvPr/>
        </p:nvPicPr>
        <p:blipFill rotWithShape="1">
          <a:blip r:embed="rId10">
            <a:extLst>
              <a:ext uri="{28A0092B-C50C-407E-A947-70E740481C1C}">
                <a14:useLocalDpi xmlns:a14="http://schemas.microsoft.com/office/drawing/2010/main" val="0"/>
              </a:ext>
            </a:extLst>
          </a:blip>
          <a:srcRect l="40401" t="39536" r="34599" b="13820"/>
          <a:stretch/>
        </p:blipFill>
        <p:spPr bwMode="auto">
          <a:xfrm>
            <a:off x="2686137" y="5971918"/>
            <a:ext cx="455923" cy="467344"/>
          </a:xfrm>
          <a:prstGeom prst="rect">
            <a:avLst/>
          </a:prstGeom>
          <a:noFill/>
          <a:extLst>
            <a:ext uri="{909E8E84-426E-40DD-AFC4-6F175D3DCCD1}">
              <a14:hiddenFill xmlns:a14="http://schemas.microsoft.com/office/drawing/2010/main">
                <a:solidFill>
                  <a:srgbClr val="FFFFFF"/>
                </a:solidFill>
              </a14:hiddenFill>
            </a:ext>
          </a:extLst>
        </p:spPr>
      </p:pic>
      <p:sp>
        <p:nvSpPr>
          <p:cNvPr id="77" name="Oval 76"/>
          <p:cNvSpPr/>
          <p:nvPr/>
        </p:nvSpPr>
        <p:spPr>
          <a:xfrm>
            <a:off x="6135134" y="5839761"/>
            <a:ext cx="736155" cy="746884"/>
          </a:xfrm>
          <a:prstGeom prst="ellipse">
            <a:avLst/>
          </a:prstGeom>
          <a:solidFill>
            <a:schemeClr val="bg1"/>
          </a:solidFill>
          <a:ln>
            <a:solidFill>
              <a:srgbClr val="604A7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8" name="Rectangle 77"/>
          <p:cNvSpPr/>
          <p:nvPr/>
        </p:nvSpPr>
        <p:spPr>
          <a:xfrm>
            <a:off x="6871289" y="6009332"/>
            <a:ext cx="875560" cy="430887"/>
          </a:xfrm>
          <a:prstGeom prst="rect">
            <a:avLst/>
          </a:prstGeom>
        </p:spPr>
        <p:txBody>
          <a:bodyPr wrap="none">
            <a:spAutoFit/>
          </a:bodyPr>
          <a:lstStyle/>
          <a:p>
            <a:pPr algn="ctr"/>
            <a:r>
              <a:rPr lang="en-US" sz="1100" dirty="0">
                <a:solidFill>
                  <a:schemeClr val="bg1"/>
                </a:solidFill>
              </a:rPr>
              <a:t>Acute </a:t>
            </a:r>
          </a:p>
          <a:p>
            <a:pPr algn="ctr"/>
            <a:r>
              <a:rPr lang="en-US" sz="1100" dirty="0">
                <a:solidFill>
                  <a:schemeClr val="bg1"/>
                </a:solidFill>
              </a:rPr>
              <a:t>specialists </a:t>
            </a:r>
            <a:endParaRPr lang="en-GB" sz="1100" dirty="0">
              <a:solidFill>
                <a:schemeClr val="bg1"/>
              </a:solidFill>
            </a:endParaRPr>
          </a:p>
        </p:txBody>
      </p:sp>
      <p:sp>
        <p:nvSpPr>
          <p:cNvPr id="75" name="Oval 74"/>
          <p:cNvSpPr/>
          <p:nvPr/>
        </p:nvSpPr>
        <p:spPr>
          <a:xfrm>
            <a:off x="445633" y="5826853"/>
            <a:ext cx="917838" cy="797355"/>
          </a:xfrm>
          <a:prstGeom prst="ellipse">
            <a:avLst/>
          </a:prstGeom>
          <a:solidFill>
            <a:schemeClr val="bg1"/>
          </a:solidFill>
          <a:ln>
            <a:solidFill>
              <a:srgbClr val="604A7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6" name="TextBox 75"/>
          <p:cNvSpPr txBox="1"/>
          <p:nvPr/>
        </p:nvSpPr>
        <p:spPr>
          <a:xfrm>
            <a:off x="1274162" y="5893529"/>
            <a:ext cx="1017977" cy="600164"/>
          </a:xfrm>
          <a:prstGeom prst="rect">
            <a:avLst/>
          </a:prstGeom>
          <a:noFill/>
        </p:spPr>
        <p:txBody>
          <a:bodyPr wrap="square" rtlCol="0">
            <a:spAutoFit/>
          </a:bodyPr>
          <a:lstStyle/>
          <a:p>
            <a:pPr algn="ctr"/>
            <a:r>
              <a:rPr lang="en-GB" sz="1100" dirty="0">
                <a:solidFill>
                  <a:schemeClr val="bg1"/>
                </a:solidFill>
              </a:rPr>
              <a:t>Integrated Discharge </a:t>
            </a:r>
            <a:endParaRPr lang="en-GB" sz="1100" dirty="0" smtClean="0">
              <a:solidFill>
                <a:schemeClr val="bg1"/>
              </a:solidFill>
            </a:endParaRPr>
          </a:p>
          <a:p>
            <a:pPr algn="ctr"/>
            <a:r>
              <a:rPr lang="en-GB" sz="1100" dirty="0" smtClean="0">
                <a:solidFill>
                  <a:schemeClr val="bg1"/>
                </a:solidFill>
              </a:rPr>
              <a:t>Team</a:t>
            </a:r>
            <a:endParaRPr lang="en-GB" sz="1100" dirty="0">
              <a:solidFill>
                <a:schemeClr val="bg1"/>
              </a:solidFill>
            </a:endParaRPr>
          </a:p>
        </p:txBody>
      </p:sp>
      <p:pic>
        <p:nvPicPr>
          <p:cNvPr id="63" name="Picture 216" descr="pnurse"/>
          <p:cNvPicPr>
            <a:picLocks noChangeArrowheads="1"/>
          </p:cNvPicPr>
          <p:nvPr>
            <p:custDataLst>
              <p:tags r:id="rId1"/>
            </p:custDataLst>
          </p:nvPr>
        </p:nvPicPr>
        <p:blipFill>
          <a:blip r:embed="rId11">
            <a:extLst>
              <a:ext uri="{28A0092B-C50C-407E-A947-70E740481C1C}">
                <a14:useLocalDpi xmlns:a14="http://schemas.microsoft.com/office/drawing/2010/main"/>
              </a:ext>
            </a:extLst>
          </a:blip>
          <a:srcRect/>
          <a:stretch>
            <a:fillRect/>
          </a:stretch>
        </p:blipFill>
        <p:spPr bwMode="gray">
          <a:xfrm>
            <a:off x="6330272" y="6029254"/>
            <a:ext cx="410522" cy="439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4" name="Picture 210" descr="See Similar Images"/>
          <p:cNvPicPr>
            <a:picLocks noChangeArrowheads="1"/>
          </p:cNvPicPr>
          <p:nvPr>
            <p:custDataLst>
              <p:tags r:id="rId2"/>
            </p:custDataLst>
          </p:nvPr>
        </p:nvPicPr>
        <p:blipFill>
          <a:blip r:embed="rId12" cstate="screen">
            <a:extLst>
              <a:ext uri="{28A0092B-C50C-407E-A947-70E740481C1C}">
                <a14:useLocalDpi xmlns:a14="http://schemas.microsoft.com/office/drawing/2010/main"/>
              </a:ext>
            </a:extLst>
          </a:blip>
          <a:srcRect/>
          <a:stretch>
            <a:fillRect/>
          </a:stretch>
        </p:blipFill>
        <p:spPr bwMode="gray">
          <a:xfrm>
            <a:off x="530342" y="6124673"/>
            <a:ext cx="417697" cy="315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 name="Picture 218" descr="View Details"/>
          <p:cNvPicPr>
            <a:picLocks noChangeArrowheads="1"/>
          </p:cNvPicPr>
          <p:nvPr>
            <p:custDataLst>
              <p:tags r:id="rId3"/>
            </p:custDataLst>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gray">
          <a:xfrm>
            <a:off x="965696" y="6103139"/>
            <a:ext cx="313160" cy="337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8" name="Picture 8" descr="MCj04316410000[1]"/>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00463" y="5880360"/>
            <a:ext cx="321813" cy="322607"/>
          </a:xfrm>
          <a:prstGeom prst="rect">
            <a:avLst/>
          </a:prstGeom>
          <a:noFill/>
        </p:spPr>
      </p:pic>
      <p:sp>
        <p:nvSpPr>
          <p:cNvPr id="96" name="Title 1"/>
          <p:cNvSpPr txBox="1">
            <a:spLocks/>
          </p:cNvSpPr>
          <p:nvPr/>
        </p:nvSpPr>
        <p:spPr>
          <a:xfrm>
            <a:off x="209333" y="449492"/>
            <a:ext cx="9338767" cy="639786"/>
          </a:xfrm>
          <a:prstGeom prst="rect">
            <a:avLst/>
          </a:prstGeom>
        </p:spPr>
        <p:txBody>
          <a:bodyPr lIns="91424" tIns="45712" rIns="91424" bIns="45712"/>
          <a:lstStyle>
            <a:lvl1pPr algn="r" defTabSz="457200" rtl="0" eaLnBrk="1" latinLnBrk="0" hangingPunct="1">
              <a:spcBef>
                <a:spcPct val="0"/>
              </a:spcBef>
              <a:buNone/>
              <a:defRPr sz="6000" b="1" kern="1200">
                <a:solidFill>
                  <a:srgbClr val="000000"/>
                </a:solidFill>
                <a:latin typeface="+mj-lt"/>
                <a:ea typeface="+mj-ea"/>
                <a:cs typeface="+mj-cs"/>
              </a:defRPr>
            </a:lvl1pPr>
          </a:lstStyle>
          <a:p>
            <a:pPr algn="l"/>
            <a:r>
              <a:rPr lang="en-GB" sz="2800" dirty="0">
                <a:solidFill>
                  <a:schemeClr val="accent1"/>
                </a:solidFill>
              </a:rPr>
              <a:t>Multi-Disciplinary </a:t>
            </a:r>
            <a:r>
              <a:rPr lang="en-GB" sz="2800" dirty="0" smtClean="0">
                <a:solidFill>
                  <a:schemeClr val="accent1"/>
                </a:solidFill>
              </a:rPr>
              <a:t>Team (MDT)</a:t>
            </a:r>
            <a:endParaRPr lang="en-GB" sz="2800" dirty="0">
              <a:solidFill>
                <a:schemeClr val="accent1"/>
              </a:solidFill>
            </a:endParaRPr>
          </a:p>
        </p:txBody>
      </p:sp>
      <p:grpSp>
        <p:nvGrpSpPr>
          <p:cNvPr id="8" name="Group 7"/>
          <p:cNvGrpSpPr/>
          <p:nvPr/>
        </p:nvGrpSpPr>
        <p:grpSpPr>
          <a:xfrm>
            <a:off x="415002" y="1178308"/>
            <a:ext cx="8866287" cy="3930958"/>
            <a:chOff x="340547" y="880584"/>
            <a:chExt cx="8184265" cy="3930958"/>
          </a:xfrm>
        </p:grpSpPr>
        <p:grpSp>
          <p:nvGrpSpPr>
            <p:cNvPr id="7" name="Group 6"/>
            <p:cNvGrpSpPr/>
            <p:nvPr/>
          </p:nvGrpSpPr>
          <p:grpSpPr>
            <a:xfrm>
              <a:off x="340547" y="1711179"/>
              <a:ext cx="1262907" cy="1679525"/>
              <a:chOff x="288141" y="1592950"/>
              <a:chExt cx="1262907" cy="1679525"/>
            </a:xfrm>
          </p:grpSpPr>
          <p:sp>
            <p:nvSpPr>
              <p:cNvPr id="84" name="TextBox 83"/>
              <p:cNvSpPr txBox="1"/>
              <p:nvPr/>
            </p:nvSpPr>
            <p:spPr>
              <a:xfrm>
                <a:off x="394609" y="2595367"/>
                <a:ext cx="993492" cy="677108"/>
              </a:xfrm>
              <a:prstGeom prst="rect">
                <a:avLst/>
              </a:prstGeom>
              <a:noFill/>
              <a:ln w="19050">
                <a:noFill/>
              </a:ln>
            </p:spPr>
            <p:txBody>
              <a:bodyPr vert="horz" wrap="square" lIns="0" tIns="0" rIns="0" bIns="0" rtlCol="0">
                <a:spAutoFit/>
              </a:bodyPr>
              <a:lstStyle/>
              <a:p>
                <a:r>
                  <a:rPr lang="en-US" sz="1100" b="1" dirty="0" smtClean="0">
                    <a:solidFill>
                      <a:schemeClr val="accent5">
                        <a:lumMod val="50000"/>
                      </a:schemeClr>
                    </a:solidFill>
                  </a:rPr>
                  <a:t>Shared IT is essential to communicate effectively</a:t>
                </a:r>
                <a:endParaRPr lang="en-US" sz="1100" b="1" dirty="0">
                  <a:solidFill>
                    <a:schemeClr val="accent5">
                      <a:lumMod val="50000"/>
                    </a:schemeClr>
                  </a:solidFill>
                </a:endParaRPr>
              </a:p>
            </p:txBody>
          </p:sp>
          <p:pic>
            <p:nvPicPr>
              <p:cNvPr id="59"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8141" y="1592950"/>
                <a:ext cx="1262907" cy="928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36" name="Straight Connector 35"/>
            <p:cNvCxnSpPr/>
            <p:nvPr/>
          </p:nvCxnSpPr>
          <p:spPr>
            <a:xfrm>
              <a:off x="3241199" y="1041726"/>
              <a:ext cx="3115320" cy="0"/>
            </a:xfrm>
            <a:prstGeom prst="line">
              <a:avLst/>
            </a:prstGeom>
            <a:ln>
              <a:solidFill>
                <a:srgbClr val="604A7B"/>
              </a:solidFill>
            </a:ln>
            <a:effectLst/>
          </p:spPr>
          <p:style>
            <a:lnRef idx="2">
              <a:schemeClr val="accent1"/>
            </a:lnRef>
            <a:fillRef idx="0">
              <a:schemeClr val="accent1"/>
            </a:fillRef>
            <a:effectRef idx="1">
              <a:schemeClr val="accent1"/>
            </a:effectRef>
            <a:fontRef idx="minor">
              <a:schemeClr val="tx1"/>
            </a:fontRef>
          </p:style>
        </p:cxnSp>
        <p:sp>
          <p:nvSpPr>
            <p:cNvPr id="97" name="Rounded Rectangle 96"/>
            <p:cNvSpPr/>
            <p:nvPr/>
          </p:nvSpPr>
          <p:spPr>
            <a:xfrm>
              <a:off x="3416347" y="880584"/>
              <a:ext cx="2763392" cy="411258"/>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GB"/>
            </a:p>
          </p:txBody>
        </p:sp>
        <p:sp>
          <p:nvSpPr>
            <p:cNvPr id="5" name="TextBox 4"/>
            <p:cNvSpPr txBox="1"/>
            <p:nvPr/>
          </p:nvSpPr>
          <p:spPr>
            <a:xfrm>
              <a:off x="3426818" y="912483"/>
              <a:ext cx="2752922" cy="338538"/>
            </a:xfrm>
            <a:prstGeom prst="rect">
              <a:avLst/>
            </a:prstGeom>
            <a:noFill/>
          </p:spPr>
          <p:txBody>
            <a:bodyPr wrap="square" lIns="91424" tIns="45712" rIns="91424" bIns="45712" rtlCol="0">
              <a:spAutoFit/>
            </a:bodyPr>
            <a:lstStyle/>
            <a:p>
              <a:pPr algn="ctr"/>
              <a:r>
                <a:rPr lang="en-GB" sz="1600" b="1" dirty="0" smtClean="0">
                  <a:solidFill>
                    <a:schemeClr val="bg1"/>
                  </a:solidFill>
                  <a:latin typeface="+mj-lt"/>
                  <a:cs typeface="Arial" panose="020B0604020202020204" pitchFamily="34" charset="0"/>
                </a:rPr>
                <a:t>A core MDT team</a:t>
              </a:r>
              <a:r>
                <a:rPr lang="en-GB" sz="1600" dirty="0" smtClean="0">
                  <a:solidFill>
                    <a:schemeClr val="bg1"/>
                  </a:solidFill>
                  <a:latin typeface="+mj-lt"/>
                  <a:cs typeface="Arial" panose="020B0604020202020204" pitchFamily="34" charset="0"/>
                </a:rPr>
                <a:t> includes:      </a:t>
              </a:r>
              <a:r>
                <a:rPr lang="en-GB" sz="1600" dirty="0" smtClean="0">
                  <a:solidFill>
                    <a:schemeClr val="bg1"/>
                  </a:solidFill>
                  <a:latin typeface="+mj-lt"/>
                </a:rPr>
                <a:t>   </a:t>
              </a:r>
              <a:endParaRPr lang="en-GB" sz="1600" b="1" dirty="0" smtClean="0">
                <a:solidFill>
                  <a:schemeClr val="bg1"/>
                </a:solidFill>
                <a:latin typeface="+mj-lt"/>
                <a:cs typeface="Arial" panose="020B0604020202020204" pitchFamily="34" charset="0"/>
              </a:endParaRPr>
            </a:p>
          </p:txBody>
        </p:sp>
        <p:sp>
          <p:nvSpPr>
            <p:cNvPr id="33" name="Rectangle 32"/>
            <p:cNvSpPr>
              <a:spLocks noChangeArrowheads="1"/>
            </p:cNvSpPr>
            <p:nvPr/>
          </p:nvSpPr>
          <p:spPr bwMode="gray">
            <a:xfrm>
              <a:off x="6704301" y="2346546"/>
              <a:ext cx="1489036" cy="2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5667" tIns="0" rIns="35667" bIns="0">
              <a:noAutofit/>
            </a:bodyPr>
            <a:lstStyle>
              <a:lvl1pPr defTabSz="882650" eaLnBrk="0" hangingPunct="0">
                <a:defRPr sz="1600">
                  <a:solidFill>
                    <a:schemeClr val="tx1"/>
                  </a:solidFill>
                  <a:latin typeface="Arial" charset="0"/>
                  <a:ea typeface="ＭＳ Ｐゴシック" pitchFamily="34" charset="-128"/>
                </a:defRPr>
              </a:lvl1pPr>
              <a:lvl2pPr marL="742950" indent="-285750" defTabSz="882650" eaLnBrk="0" hangingPunct="0">
                <a:defRPr sz="1600">
                  <a:solidFill>
                    <a:schemeClr val="tx1"/>
                  </a:solidFill>
                  <a:latin typeface="Arial" charset="0"/>
                  <a:ea typeface="ＭＳ Ｐゴシック" pitchFamily="34" charset="-128"/>
                </a:defRPr>
              </a:lvl2pPr>
              <a:lvl3pPr marL="1143000" indent="-228600" defTabSz="882650" eaLnBrk="0" hangingPunct="0">
                <a:defRPr sz="1600">
                  <a:solidFill>
                    <a:schemeClr val="tx1"/>
                  </a:solidFill>
                  <a:latin typeface="Arial" charset="0"/>
                  <a:ea typeface="ＭＳ Ｐゴシック" pitchFamily="34" charset="-128"/>
                </a:defRPr>
              </a:lvl3pPr>
              <a:lvl4pPr marL="1600200" indent="-228600" defTabSz="882650" eaLnBrk="0" hangingPunct="0">
                <a:defRPr sz="1600">
                  <a:solidFill>
                    <a:schemeClr val="tx1"/>
                  </a:solidFill>
                  <a:latin typeface="Arial" charset="0"/>
                  <a:ea typeface="ＭＳ Ｐゴシック" pitchFamily="34" charset="-128"/>
                </a:defRPr>
              </a:lvl4pPr>
              <a:lvl5pPr marL="2057400" indent="-228600" defTabSz="882650" eaLnBrk="0" hangingPunct="0">
                <a:defRPr sz="1600">
                  <a:solidFill>
                    <a:schemeClr val="tx1"/>
                  </a:solidFill>
                  <a:latin typeface="Arial" charset="0"/>
                  <a:ea typeface="ＭＳ Ｐゴシック" pitchFamily="34" charset="-128"/>
                </a:defRPr>
              </a:lvl5pPr>
              <a:lvl6pPr marL="2514600" indent="-228600" defTabSz="88265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defTabSz="88265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defTabSz="88265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defTabSz="88265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buClr>
                  <a:srgbClr val="002960"/>
                </a:buClr>
              </a:pPr>
              <a:r>
                <a:rPr lang="en-GB" sz="1400" dirty="0">
                  <a:solidFill>
                    <a:srgbClr val="000000"/>
                  </a:solidFill>
                  <a:latin typeface="+mn-lt"/>
                </a:rPr>
                <a:t>Mental Health worker</a:t>
              </a:r>
            </a:p>
          </p:txBody>
        </p:sp>
        <p:sp>
          <p:nvSpPr>
            <p:cNvPr id="9" name="Rectangle 204"/>
            <p:cNvSpPr>
              <a:spLocks noChangeArrowheads="1"/>
            </p:cNvSpPr>
            <p:nvPr/>
          </p:nvSpPr>
          <p:spPr bwMode="gray">
            <a:xfrm>
              <a:off x="2628202" y="2903220"/>
              <a:ext cx="280362" cy="13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390" tIns="0" rIns="36390" bIns="0">
              <a:noAutofit/>
            </a:bodyPr>
            <a:lstStyle>
              <a:lvl1pPr defTabSz="882650" eaLnBrk="0" hangingPunct="0">
                <a:defRPr sz="1600">
                  <a:solidFill>
                    <a:schemeClr val="tx1"/>
                  </a:solidFill>
                  <a:latin typeface="Arial" charset="0"/>
                  <a:ea typeface="ＭＳ Ｐゴシック" pitchFamily="34" charset="-128"/>
                </a:defRPr>
              </a:lvl1pPr>
              <a:lvl2pPr marL="742950" indent="-285750" defTabSz="882650" eaLnBrk="0" hangingPunct="0">
                <a:defRPr sz="1600">
                  <a:solidFill>
                    <a:schemeClr val="tx1"/>
                  </a:solidFill>
                  <a:latin typeface="Arial" charset="0"/>
                  <a:ea typeface="ＭＳ Ｐゴシック" pitchFamily="34" charset="-128"/>
                </a:defRPr>
              </a:lvl2pPr>
              <a:lvl3pPr marL="1143000" indent="-228600" defTabSz="882650" eaLnBrk="0" hangingPunct="0">
                <a:defRPr sz="1600">
                  <a:solidFill>
                    <a:schemeClr val="tx1"/>
                  </a:solidFill>
                  <a:latin typeface="Arial" charset="0"/>
                  <a:ea typeface="ＭＳ Ｐゴシック" pitchFamily="34" charset="-128"/>
                </a:defRPr>
              </a:lvl3pPr>
              <a:lvl4pPr marL="1600200" indent="-228600" defTabSz="882650" eaLnBrk="0" hangingPunct="0">
                <a:defRPr sz="1600">
                  <a:solidFill>
                    <a:schemeClr val="tx1"/>
                  </a:solidFill>
                  <a:latin typeface="Arial" charset="0"/>
                  <a:ea typeface="ＭＳ Ｐゴシック" pitchFamily="34" charset="-128"/>
                </a:defRPr>
              </a:lvl4pPr>
              <a:lvl5pPr marL="2057400" indent="-228600" defTabSz="882650" eaLnBrk="0" hangingPunct="0">
                <a:defRPr sz="1600">
                  <a:solidFill>
                    <a:schemeClr val="tx1"/>
                  </a:solidFill>
                  <a:latin typeface="Arial" charset="0"/>
                  <a:ea typeface="ＭＳ Ｐゴシック" pitchFamily="34" charset="-128"/>
                </a:defRPr>
              </a:lvl5pPr>
              <a:lvl6pPr marL="2514600" indent="-228600" defTabSz="88265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defTabSz="88265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defTabSz="88265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defTabSz="882650" eaLnBrk="0" fontAlgn="base" hangingPunct="0">
                <a:spcBef>
                  <a:spcPct val="0"/>
                </a:spcBef>
                <a:spcAft>
                  <a:spcPct val="0"/>
                </a:spcAft>
                <a:defRPr sz="1600">
                  <a:solidFill>
                    <a:schemeClr val="tx1"/>
                  </a:solidFill>
                  <a:latin typeface="Arial" charset="0"/>
                  <a:ea typeface="ＭＳ Ｐゴシック" pitchFamily="34" charset="-128"/>
                </a:defRPr>
              </a:lvl9pPr>
            </a:lstStyle>
            <a:p>
              <a:pPr algn="r" eaLnBrk="1" hangingPunct="1">
                <a:buClr>
                  <a:srgbClr val="002960"/>
                </a:buClr>
              </a:pPr>
              <a:r>
                <a:rPr lang="en-GB" sz="1400" dirty="0">
                  <a:solidFill>
                    <a:srgbClr val="000000"/>
                  </a:solidFill>
                  <a:latin typeface="+mn-lt"/>
                </a:rPr>
                <a:t>GP</a:t>
              </a:r>
              <a:endParaRPr lang="en-GB" sz="1400" baseline="30000" dirty="0">
                <a:solidFill>
                  <a:srgbClr val="000000"/>
                </a:solidFill>
                <a:latin typeface="+mn-lt"/>
              </a:endParaRPr>
            </a:p>
          </p:txBody>
        </p:sp>
        <p:sp>
          <p:nvSpPr>
            <p:cNvPr id="27" name="Rectangle 26"/>
            <p:cNvSpPr/>
            <p:nvPr/>
          </p:nvSpPr>
          <p:spPr>
            <a:xfrm>
              <a:off x="1580036" y="1599606"/>
              <a:ext cx="1438530" cy="523204"/>
            </a:xfrm>
            <a:prstGeom prst="rect">
              <a:avLst/>
            </a:prstGeom>
          </p:spPr>
          <p:txBody>
            <a:bodyPr wrap="none" lIns="91424" tIns="45712" rIns="91424" bIns="45712">
              <a:spAutoFit/>
            </a:bodyPr>
            <a:lstStyle/>
            <a:p>
              <a:pPr algn="r"/>
              <a:r>
                <a:rPr lang="en-US" sz="1400" dirty="0"/>
                <a:t>Health and social</a:t>
              </a:r>
            </a:p>
            <a:p>
              <a:pPr algn="r"/>
              <a:r>
                <a:rPr lang="en-US" sz="1400" dirty="0"/>
                <a:t> care coordinator</a:t>
              </a:r>
            </a:p>
          </p:txBody>
        </p:sp>
        <p:sp>
          <p:nvSpPr>
            <p:cNvPr id="42" name="Rectangle 41"/>
            <p:cNvSpPr/>
            <p:nvPr/>
          </p:nvSpPr>
          <p:spPr>
            <a:xfrm>
              <a:off x="1481681" y="3292707"/>
              <a:ext cx="1511034" cy="523204"/>
            </a:xfrm>
            <a:prstGeom prst="rect">
              <a:avLst/>
            </a:prstGeom>
          </p:spPr>
          <p:txBody>
            <a:bodyPr wrap="none" lIns="91424" tIns="45712" rIns="91424" bIns="45712">
              <a:spAutoFit/>
            </a:bodyPr>
            <a:lstStyle/>
            <a:p>
              <a:pPr algn="r"/>
              <a:r>
                <a:rPr lang="en-US" sz="1400" dirty="0"/>
                <a:t>Community nurse </a:t>
              </a:r>
            </a:p>
            <a:p>
              <a:pPr algn="r"/>
              <a:r>
                <a:rPr lang="en-US" sz="1400" dirty="0"/>
                <a:t>/ LTC Nurse</a:t>
              </a:r>
            </a:p>
          </p:txBody>
        </p:sp>
        <p:sp>
          <p:nvSpPr>
            <p:cNvPr id="52" name="TextBox 51"/>
            <p:cNvSpPr txBox="1"/>
            <p:nvPr/>
          </p:nvSpPr>
          <p:spPr>
            <a:xfrm>
              <a:off x="1916310" y="2325919"/>
              <a:ext cx="970522" cy="222986"/>
            </a:xfrm>
            <a:prstGeom prst="rect">
              <a:avLst/>
            </a:prstGeom>
            <a:noFill/>
            <a:ln w="19050">
              <a:noFill/>
            </a:ln>
          </p:spPr>
          <p:txBody>
            <a:bodyPr vert="horz" wrap="square" lIns="0" tIns="0" rIns="0" bIns="0" rtlCol="0">
              <a:spAutoFit/>
            </a:bodyPr>
            <a:lstStyle/>
            <a:p>
              <a:pPr algn="r"/>
              <a:r>
                <a:rPr lang="en-US" sz="1400" dirty="0"/>
                <a:t>Pharmacist</a:t>
              </a:r>
            </a:p>
          </p:txBody>
        </p:sp>
        <p:sp>
          <p:nvSpPr>
            <p:cNvPr id="6" name="TextBox 5"/>
            <p:cNvSpPr txBox="1"/>
            <p:nvPr/>
          </p:nvSpPr>
          <p:spPr>
            <a:xfrm>
              <a:off x="1808523" y="3895485"/>
              <a:ext cx="1185204" cy="317979"/>
            </a:xfrm>
            <a:prstGeom prst="rect">
              <a:avLst/>
            </a:prstGeom>
            <a:noFill/>
          </p:spPr>
          <p:txBody>
            <a:bodyPr wrap="square" lIns="91424" tIns="45712" rIns="91424" bIns="45712" rtlCol="0">
              <a:spAutoFit/>
            </a:bodyPr>
            <a:lstStyle/>
            <a:p>
              <a:pPr algn="r"/>
              <a:r>
                <a:rPr lang="en-GB" sz="1400" dirty="0"/>
                <a:t>Geriatrician</a:t>
              </a:r>
            </a:p>
          </p:txBody>
        </p:sp>
        <p:sp>
          <p:nvSpPr>
            <p:cNvPr id="37" name="TextBox 36"/>
            <p:cNvSpPr txBox="1"/>
            <p:nvPr/>
          </p:nvSpPr>
          <p:spPr>
            <a:xfrm>
              <a:off x="6740397" y="2804696"/>
              <a:ext cx="1374449" cy="215444"/>
            </a:xfrm>
            <a:prstGeom prst="rect">
              <a:avLst/>
            </a:prstGeom>
            <a:noFill/>
            <a:ln w="19050">
              <a:noFill/>
            </a:ln>
          </p:spPr>
          <p:txBody>
            <a:bodyPr vert="horz" wrap="square" lIns="0" tIns="0" rIns="0" bIns="0" rtlCol="0">
              <a:spAutoFit/>
            </a:bodyPr>
            <a:lstStyle/>
            <a:p>
              <a:r>
                <a:rPr lang="en-US" sz="1400" dirty="0"/>
                <a:t>Social Prescribing</a:t>
              </a:r>
            </a:p>
          </p:txBody>
        </p:sp>
        <p:sp>
          <p:nvSpPr>
            <p:cNvPr id="4" name="Rectangle 3"/>
            <p:cNvSpPr/>
            <p:nvPr/>
          </p:nvSpPr>
          <p:spPr>
            <a:xfrm>
              <a:off x="6632108" y="3983407"/>
              <a:ext cx="1144071" cy="307760"/>
            </a:xfrm>
            <a:prstGeom prst="rect">
              <a:avLst/>
            </a:prstGeom>
          </p:spPr>
          <p:txBody>
            <a:bodyPr wrap="none" lIns="91424" tIns="45712" rIns="91424" bIns="45712">
              <a:spAutoFit/>
            </a:bodyPr>
            <a:lstStyle/>
            <a:p>
              <a:r>
                <a:rPr lang="en-US" sz="1400" dirty="0"/>
                <a:t>Administrator</a:t>
              </a:r>
            </a:p>
          </p:txBody>
        </p:sp>
        <p:sp>
          <p:nvSpPr>
            <p:cNvPr id="11" name="TextBox 10"/>
            <p:cNvSpPr txBox="1"/>
            <p:nvPr/>
          </p:nvSpPr>
          <p:spPr>
            <a:xfrm>
              <a:off x="6632108" y="3369612"/>
              <a:ext cx="1773134" cy="317979"/>
            </a:xfrm>
            <a:prstGeom prst="rect">
              <a:avLst/>
            </a:prstGeom>
            <a:noFill/>
          </p:spPr>
          <p:txBody>
            <a:bodyPr wrap="square" lIns="91424" tIns="45712" rIns="91424" bIns="45712" rtlCol="0">
              <a:spAutoFit/>
            </a:bodyPr>
            <a:lstStyle/>
            <a:p>
              <a:r>
                <a:rPr lang="en-GB" sz="1400" dirty="0"/>
                <a:t>Nurse Specialist</a:t>
              </a:r>
            </a:p>
          </p:txBody>
        </p:sp>
        <p:sp>
          <p:nvSpPr>
            <p:cNvPr id="18" name="TextBox 17"/>
            <p:cNvSpPr txBox="1"/>
            <p:nvPr/>
          </p:nvSpPr>
          <p:spPr>
            <a:xfrm>
              <a:off x="586767" y="4446020"/>
              <a:ext cx="2419446" cy="317979"/>
            </a:xfrm>
            <a:prstGeom prst="rect">
              <a:avLst/>
            </a:prstGeom>
            <a:noFill/>
          </p:spPr>
          <p:txBody>
            <a:bodyPr wrap="square" lIns="91424" tIns="45712" rIns="91424" bIns="45712" rtlCol="0">
              <a:spAutoFit/>
            </a:bodyPr>
            <a:lstStyle/>
            <a:p>
              <a:pPr algn="r"/>
              <a:r>
                <a:rPr lang="en-GB" sz="1400" dirty="0"/>
                <a:t>Allied Health Professional</a:t>
              </a:r>
            </a:p>
          </p:txBody>
        </p:sp>
        <p:pic>
          <p:nvPicPr>
            <p:cNvPr id="48" name="Picture 7" descr="MCj04316400000[1]"/>
            <p:cNvPicPr>
              <a:picLocks noChangeAspect="1" noChangeArrowheads="1"/>
            </p:cNvPicPr>
            <p:nvPr/>
          </p:nvPicPr>
          <p:blipFill>
            <a:blip r:embed="rId16" cstate="print"/>
            <a:srcRect/>
            <a:stretch>
              <a:fillRect/>
            </a:stretch>
          </p:blipFill>
          <p:spPr bwMode="auto">
            <a:xfrm flipH="1">
              <a:off x="3036818" y="2764883"/>
              <a:ext cx="419224" cy="448766"/>
            </a:xfrm>
            <a:prstGeom prst="rect">
              <a:avLst/>
            </a:prstGeom>
            <a:noFill/>
          </p:spPr>
        </p:pic>
        <p:pic>
          <p:nvPicPr>
            <p:cNvPr id="26" name="Picture 3" descr="C:\My Documents\My Pictures\Microsoft Clip Organizer\CGFD.pn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3056922" y="1640916"/>
              <a:ext cx="423185" cy="478316"/>
            </a:xfrm>
            <a:prstGeom prst="rect">
              <a:avLst/>
            </a:prstGeom>
            <a:noFill/>
            <a:ln w="9525">
              <a:noFill/>
              <a:miter lim="800000"/>
              <a:headEnd/>
              <a:tailEnd/>
            </a:ln>
          </p:spPr>
        </p:pic>
        <p:pic>
          <p:nvPicPr>
            <p:cNvPr id="29" name="Picture 212" descr="gnurse"/>
            <p:cNvPicPr>
              <a:picLocks noChangeArrowheads="1"/>
            </p:cNvPicPr>
            <p:nvPr>
              <p:custDataLst>
                <p:tags r:id="rId4"/>
              </p:custDataLst>
            </p:nvPr>
          </p:nvPicPr>
          <p:blipFill>
            <a:blip r:embed="rId18" cstate="screen">
              <a:extLst>
                <a:ext uri="{28A0092B-C50C-407E-A947-70E740481C1C}">
                  <a14:useLocalDpi xmlns:a14="http://schemas.microsoft.com/office/drawing/2010/main"/>
                </a:ext>
              </a:extLst>
            </a:blip>
            <a:srcRect/>
            <a:stretch>
              <a:fillRect/>
            </a:stretch>
          </p:blipFill>
          <p:spPr bwMode="gray">
            <a:xfrm>
              <a:off x="3055075" y="3332996"/>
              <a:ext cx="455673" cy="4316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 name="Picture 2" descr="C:\Documents and Settings\alevovsk\Local Settings\Temporary Internet Files\Content.IE5\8Z6DE223\MC900433954[1].png"/>
            <p:cNvPicPr>
              <a:picLocks noChangeAspect="1" noChangeArrowheads="1"/>
            </p:cNvPicPr>
            <p:nvPr/>
          </p:nvPicPr>
          <p:blipFill>
            <a:blip r:embed="rId19" cstate="print"/>
            <a:srcRect/>
            <a:stretch>
              <a:fillRect/>
            </a:stretch>
          </p:blipFill>
          <p:spPr bwMode="auto">
            <a:xfrm>
              <a:off x="3007450" y="2201618"/>
              <a:ext cx="467496" cy="500440"/>
            </a:xfrm>
            <a:prstGeom prst="rect">
              <a:avLst/>
            </a:prstGeom>
            <a:noFill/>
            <a:ln w="9525">
              <a:noFill/>
              <a:miter lim="800000"/>
              <a:headEnd/>
              <a:tailEnd/>
            </a:ln>
          </p:spPr>
        </p:pic>
        <p:pic>
          <p:nvPicPr>
            <p:cNvPr id="53" name="Picture 2" descr="C:\My Documents\My Pictures\Microsoft Clip Organizer\CG5.png"/>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3040965" y="3796936"/>
              <a:ext cx="469782" cy="508931"/>
            </a:xfrm>
            <a:prstGeom prst="rect">
              <a:avLst/>
            </a:prstGeom>
            <a:noFill/>
            <a:ln w="9525">
              <a:noFill/>
              <a:miter lim="800000"/>
              <a:headEnd/>
              <a:tailEnd/>
            </a:ln>
          </p:spPr>
        </p:pic>
        <p:pic>
          <p:nvPicPr>
            <p:cNvPr id="10252" name="Picture 12" descr="Image result for Faceless head silhouettes health professionals">
              <a:hlinkClick r:id="rId21"/>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33872" t="3911" r="34386" b="60598"/>
            <a:stretch/>
          </p:blipFill>
          <p:spPr bwMode="auto">
            <a:xfrm>
              <a:off x="3066042" y="4364489"/>
              <a:ext cx="360776" cy="42108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p:cNvPicPr>
              <a:picLocks noChangeAspect="1"/>
            </p:cNvPicPr>
            <p:nvPr/>
          </p:nvPicPr>
          <p:blipFill rotWithShape="1">
            <a:blip r:embed="rId23">
              <a:extLst>
                <a:ext uri="{28A0092B-C50C-407E-A947-70E740481C1C}">
                  <a14:useLocalDpi xmlns:a14="http://schemas.microsoft.com/office/drawing/2010/main" val="0"/>
                </a:ext>
              </a:extLst>
            </a:blip>
            <a:srcRect l="25132" t="8611" r="25790"/>
            <a:stretch/>
          </p:blipFill>
          <p:spPr>
            <a:xfrm>
              <a:off x="3724825" y="1985219"/>
              <a:ext cx="2146940" cy="2826323"/>
            </a:xfrm>
            <a:prstGeom prst="rect">
              <a:avLst/>
            </a:prstGeom>
          </p:spPr>
        </p:pic>
        <p:sp>
          <p:nvSpPr>
            <p:cNvPr id="85" name="Rectangle 84"/>
            <p:cNvSpPr/>
            <p:nvPr/>
          </p:nvSpPr>
          <p:spPr>
            <a:xfrm>
              <a:off x="3521965" y="1350329"/>
              <a:ext cx="2657775" cy="540966"/>
            </a:xfrm>
            <a:prstGeom prst="rect">
              <a:avLst/>
            </a:prstGeom>
          </p:spPr>
          <p:txBody>
            <a:bodyPr wrap="square" lIns="91424" tIns="45712" rIns="91424" bIns="45712">
              <a:spAutoFit/>
            </a:bodyPr>
            <a:lstStyle/>
            <a:p>
              <a:pPr algn="ctr">
                <a:buClr>
                  <a:schemeClr val="accent4">
                    <a:lumMod val="75000"/>
                  </a:schemeClr>
                </a:buClr>
                <a:buSzPct val="125000"/>
              </a:pPr>
              <a:r>
                <a:rPr lang="en-GB" sz="1400" b="1" dirty="0">
                  <a:solidFill>
                    <a:schemeClr val="accent1"/>
                  </a:solidFill>
                  <a:cs typeface="Arial" panose="020B0604020202020204" pitchFamily="34" charset="0"/>
                </a:rPr>
                <a:t>Our Integrated Case Management (ICM) Approach</a:t>
              </a:r>
            </a:p>
          </p:txBody>
        </p:sp>
        <p:sp>
          <p:nvSpPr>
            <p:cNvPr id="86" name="Rectangle 85"/>
            <p:cNvSpPr/>
            <p:nvPr/>
          </p:nvSpPr>
          <p:spPr>
            <a:xfrm>
              <a:off x="4146699" y="4011056"/>
              <a:ext cx="1192434" cy="461649"/>
            </a:xfrm>
            <a:prstGeom prst="rect">
              <a:avLst/>
            </a:prstGeom>
          </p:spPr>
          <p:txBody>
            <a:bodyPr wrap="square" lIns="91424" tIns="45712" rIns="91424" bIns="45712">
              <a:spAutoFit/>
            </a:bodyPr>
            <a:lstStyle/>
            <a:p>
              <a:pPr algn="ctr">
                <a:buClr>
                  <a:schemeClr val="accent4">
                    <a:lumMod val="75000"/>
                  </a:schemeClr>
                </a:buClr>
                <a:buSzPct val="125000"/>
              </a:pPr>
              <a:r>
                <a:rPr lang="en-GB" sz="1200" b="1" dirty="0">
                  <a:solidFill>
                    <a:schemeClr val="accent1"/>
                  </a:solidFill>
                  <a:cs typeface="Arial" panose="020B0604020202020204" pitchFamily="34" charset="0"/>
                </a:rPr>
                <a:t>Agreed with patient/carer</a:t>
              </a:r>
            </a:p>
          </p:txBody>
        </p:sp>
        <p:sp>
          <p:nvSpPr>
            <p:cNvPr id="87" name="Rectangle 86"/>
            <p:cNvSpPr/>
            <p:nvPr/>
          </p:nvSpPr>
          <p:spPr>
            <a:xfrm>
              <a:off x="3741226" y="2957522"/>
              <a:ext cx="1405016" cy="317979"/>
            </a:xfrm>
            <a:prstGeom prst="rect">
              <a:avLst/>
            </a:prstGeom>
          </p:spPr>
          <p:txBody>
            <a:bodyPr wrap="square" lIns="91424" tIns="45712" rIns="91424" bIns="45712">
              <a:spAutoFit/>
            </a:bodyPr>
            <a:lstStyle/>
            <a:p>
              <a:pPr>
                <a:buClr>
                  <a:schemeClr val="accent4">
                    <a:lumMod val="75000"/>
                  </a:schemeClr>
                </a:buClr>
                <a:buSzPct val="125000"/>
              </a:pPr>
              <a:r>
                <a:rPr lang="en-GB" sz="1400" b="1" dirty="0">
                  <a:solidFill>
                    <a:schemeClr val="accent1"/>
                  </a:solidFill>
                  <a:cs typeface="Arial" panose="020B0604020202020204" pitchFamily="34" charset="0"/>
                </a:rPr>
                <a:t>Care plan</a:t>
              </a:r>
            </a:p>
          </p:txBody>
        </p:sp>
        <p:pic>
          <p:nvPicPr>
            <p:cNvPr id="32" name="Picture 55" descr="MCj04326230000[1]"/>
            <p:cNvPicPr>
              <a:picLocks noChangeAspect="1" noChangeArrowheads="1"/>
            </p:cNvPicPr>
            <p:nvPr/>
          </p:nvPicPr>
          <p:blipFill>
            <a:blip r:embed="rId24" cstate="print"/>
            <a:srcRect/>
            <a:stretch>
              <a:fillRect/>
            </a:stretch>
          </p:blipFill>
          <p:spPr bwMode="auto">
            <a:xfrm>
              <a:off x="6149482" y="2197439"/>
              <a:ext cx="450811" cy="516157"/>
            </a:xfrm>
            <a:prstGeom prst="rect">
              <a:avLst/>
            </a:prstGeom>
            <a:noFill/>
            <a:ln w="9525">
              <a:noFill/>
              <a:miter lim="800000"/>
              <a:headEnd/>
              <a:tailEnd/>
            </a:ln>
          </p:spPr>
        </p:pic>
        <p:pic>
          <p:nvPicPr>
            <p:cNvPr id="55" name="Picture 8" descr="MCj04316410000[1]"/>
            <p:cNvPicPr>
              <a:picLocks noChangeAspect="1" noChangeArrowheads="1"/>
            </p:cNvPicPr>
            <p:nvPr/>
          </p:nvPicPr>
          <p:blipFill>
            <a:blip r:embed="rId25" cstate="print"/>
            <a:srcRect/>
            <a:stretch>
              <a:fillRect/>
            </a:stretch>
          </p:blipFill>
          <p:spPr bwMode="auto">
            <a:xfrm>
              <a:off x="6173355" y="2802886"/>
              <a:ext cx="435140" cy="424125"/>
            </a:xfrm>
            <a:prstGeom prst="rect">
              <a:avLst/>
            </a:prstGeom>
            <a:noFill/>
          </p:spPr>
        </p:pic>
        <p:pic>
          <p:nvPicPr>
            <p:cNvPr id="66" name="Picture 16" descr="MC900433942"/>
            <p:cNvPicPr>
              <a:picLocks noChangeAspect="1" noChangeArrowheads="1"/>
            </p:cNvPicPr>
            <p:nvPr>
              <p:custDataLst>
                <p:tags r:id="rId5"/>
              </p:custDataLst>
            </p:nvPr>
          </p:nvPicPr>
          <p:blipFill>
            <a:blip r:embed="rId26" cstate="print">
              <a:extLst>
                <a:ext uri="{28A0092B-C50C-407E-A947-70E740481C1C}">
                  <a14:useLocalDpi xmlns:a14="http://schemas.microsoft.com/office/drawing/2010/main"/>
                </a:ext>
              </a:extLst>
            </a:blip>
            <a:srcRect/>
            <a:stretch>
              <a:fillRect/>
            </a:stretch>
          </p:blipFill>
          <p:spPr bwMode="gray">
            <a:xfrm>
              <a:off x="6076156" y="3907133"/>
              <a:ext cx="524136" cy="517480"/>
            </a:xfrm>
            <a:prstGeom prst="rect">
              <a:avLst/>
            </a:prstGeom>
            <a:noFill/>
            <a:ln>
              <a:no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7" name="Picture 3" descr="C:\Users\venkatraman lakshm\AppData\Local\Microsoft\Windows\Temporary Internet Files\Content.IE5\2EZ091MA\MC900434880[1].PNG"/>
            <p:cNvPicPr>
              <a:picLocks noChangeArrowheads="1"/>
            </p:cNvPicPr>
            <p:nvPr/>
          </p:nvPicPr>
          <p:blipFill rotWithShape="1">
            <a:blip r:embed="rId27" cstate="screen">
              <a:extLst>
                <a:ext uri="{28A0092B-C50C-407E-A947-70E740481C1C}">
                  <a14:useLocalDpi xmlns:a14="http://schemas.microsoft.com/office/drawing/2010/main"/>
                </a:ext>
              </a:extLst>
            </a:blip>
            <a:srcRect/>
            <a:stretch/>
          </p:blipFill>
          <p:spPr bwMode="gray">
            <a:xfrm>
              <a:off x="6179017" y="3331208"/>
              <a:ext cx="413426" cy="406969"/>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10" descr="See Similar Images"/>
            <p:cNvPicPr preferRelativeResize="0">
              <a:picLocks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gray">
            <a:xfrm>
              <a:off x="6133117" y="1614959"/>
              <a:ext cx="459327" cy="46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Rectangle 209"/>
            <p:cNvSpPr>
              <a:spLocks noChangeArrowheads="1"/>
            </p:cNvSpPr>
            <p:nvPr/>
          </p:nvSpPr>
          <p:spPr bwMode="gray">
            <a:xfrm>
              <a:off x="6716333" y="1519107"/>
              <a:ext cx="1808479" cy="66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391" tIns="0" rIns="36391" bIns="0">
              <a:spAutoFit/>
            </a:bodyPr>
            <a:lstStyle>
              <a:lvl1pPr defTabSz="882650" eaLnBrk="0" hangingPunct="0">
                <a:defRPr sz="1600">
                  <a:solidFill>
                    <a:schemeClr val="tx1"/>
                  </a:solidFill>
                  <a:latin typeface="Arial" charset="0"/>
                  <a:ea typeface="ＭＳ Ｐゴシック" pitchFamily="34" charset="-128"/>
                </a:defRPr>
              </a:lvl1pPr>
              <a:lvl2pPr marL="742950" indent="-285750" defTabSz="882650" eaLnBrk="0" hangingPunct="0">
                <a:defRPr sz="1600">
                  <a:solidFill>
                    <a:schemeClr val="tx1"/>
                  </a:solidFill>
                  <a:latin typeface="Arial" charset="0"/>
                  <a:ea typeface="ＭＳ Ｐゴシック" pitchFamily="34" charset="-128"/>
                </a:defRPr>
              </a:lvl2pPr>
              <a:lvl3pPr marL="1143000" indent="-228600" defTabSz="882650" eaLnBrk="0" hangingPunct="0">
                <a:defRPr sz="1600">
                  <a:solidFill>
                    <a:schemeClr val="tx1"/>
                  </a:solidFill>
                  <a:latin typeface="Arial" charset="0"/>
                  <a:ea typeface="ＭＳ Ｐゴシック" pitchFamily="34" charset="-128"/>
                </a:defRPr>
              </a:lvl3pPr>
              <a:lvl4pPr marL="1600200" indent="-228600" defTabSz="882650" eaLnBrk="0" hangingPunct="0">
                <a:defRPr sz="1600">
                  <a:solidFill>
                    <a:schemeClr val="tx1"/>
                  </a:solidFill>
                  <a:latin typeface="Arial" charset="0"/>
                  <a:ea typeface="ＭＳ Ｐゴシック" pitchFamily="34" charset="-128"/>
                </a:defRPr>
              </a:lvl4pPr>
              <a:lvl5pPr marL="2057400" indent="-228600" defTabSz="882650" eaLnBrk="0" hangingPunct="0">
                <a:defRPr sz="1600">
                  <a:solidFill>
                    <a:schemeClr val="tx1"/>
                  </a:solidFill>
                  <a:latin typeface="Arial" charset="0"/>
                  <a:ea typeface="ＭＳ Ｐゴシック" pitchFamily="34" charset="-128"/>
                </a:defRPr>
              </a:lvl5pPr>
              <a:lvl6pPr marL="2514600" indent="-228600" defTabSz="88265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defTabSz="88265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defTabSz="88265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defTabSz="88265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buClr>
                  <a:srgbClr val="002960"/>
                </a:buClr>
              </a:pPr>
              <a:r>
                <a:rPr lang="en-GB" sz="1400" dirty="0">
                  <a:solidFill>
                    <a:srgbClr val="000000"/>
                  </a:solidFill>
                  <a:latin typeface="+mn-lt"/>
                </a:rPr>
                <a:t>Social  Care representative / social worker</a:t>
              </a:r>
            </a:p>
          </p:txBody>
        </p:sp>
        <p:cxnSp>
          <p:nvCxnSpPr>
            <p:cNvPr id="98" name="Straight Connector 97"/>
            <p:cNvCxnSpPr/>
            <p:nvPr/>
          </p:nvCxnSpPr>
          <p:spPr>
            <a:xfrm flipH="1">
              <a:off x="3250861" y="1041726"/>
              <a:ext cx="1" cy="32498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H="1">
              <a:off x="6356519" y="1041726"/>
              <a:ext cx="1" cy="32498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62" name="Rounded Rectangle 61"/>
          <p:cNvSpPr/>
          <p:nvPr/>
        </p:nvSpPr>
        <p:spPr>
          <a:xfrm>
            <a:off x="7945135" y="5842958"/>
            <a:ext cx="1784048" cy="790958"/>
          </a:xfrm>
          <a:prstGeom prst="roundRect">
            <a:avLst/>
          </a:prstGeom>
          <a:solidFill>
            <a:srgbClr val="604A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2" name="Oval 71"/>
          <p:cNvSpPr/>
          <p:nvPr/>
        </p:nvSpPr>
        <p:spPr>
          <a:xfrm>
            <a:off x="7945135" y="5852088"/>
            <a:ext cx="736155" cy="746884"/>
          </a:xfrm>
          <a:prstGeom prst="ellipse">
            <a:avLst/>
          </a:prstGeom>
          <a:solidFill>
            <a:schemeClr val="bg1"/>
          </a:solidFill>
          <a:ln>
            <a:solidFill>
              <a:srgbClr val="604A7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Box 11"/>
          <p:cNvSpPr txBox="1"/>
          <p:nvPr/>
        </p:nvSpPr>
        <p:spPr>
          <a:xfrm>
            <a:off x="8681290" y="5962503"/>
            <a:ext cx="1047893" cy="600164"/>
          </a:xfrm>
          <a:prstGeom prst="rect">
            <a:avLst/>
          </a:prstGeom>
          <a:noFill/>
        </p:spPr>
        <p:txBody>
          <a:bodyPr wrap="square" rtlCol="0">
            <a:spAutoFit/>
          </a:bodyPr>
          <a:lstStyle/>
          <a:p>
            <a:r>
              <a:rPr lang="en-GB" sz="1100" dirty="0" smtClean="0">
                <a:solidFill>
                  <a:schemeClr val="bg1"/>
                </a:solidFill>
              </a:rPr>
              <a:t>Local Government i.e.  housing</a:t>
            </a:r>
            <a:endParaRPr lang="en-GB" sz="1100" dirty="0">
              <a:solidFill>
                <a:schemeClr val="bg1"/>
              </a:solidFill>
            </a:endParaRPr>
          </a:p>
        </p:txBody>
      </p:sp>
      <p:pic>
        <p:nvPicPr>
          <p:cNvPr id="12290" name="Picture 2" descr="Image result for silhouette of someone from local housing authority">
            <a:hlinkClick r:id="rId29"/>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977351" y="5903273"/>
            <a:ext cx="648689" cy="57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802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circle(in)">
                                      <p:cBhvr>
                                        <p:cTn id="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_MJCslBPJkis6GgwrpUZ7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e_QzfzKO0ihsh0vX6K78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yS6DfWoyqkmPuJ8x8ye5F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KtZ.TdtS.0SQ7tX8vW4G4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aGIzdFqjWEy1W0X3yj.X1A"/>
</p:tagLst>
</file>

<file path=ppt/theme/theme1.xml><?xml version="1.0" encoding="utf-8"?>
<a:theme xmlns:a="http://schemas.openxmlformats.org/drawingml/2006/main" name="Kent_and_Medway_STP_presentation_template__April_2017_v001">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 PP Template 2" id="{0FE6E957-5FE9-4408-9B80-F8E04F1989A5}" vid="{13753AE7-D100-48F9-80B1-3E80EA2DD8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Kent_and_Medway_STP_presentation_template__April_2017_v001</Template>
  <TotalTime>342</TotalTime>
  <Words>769</Words>
  <Application>Microsoft Office PowerPoint</Application>
  <PresentationFormat>A4 Paper (210x297 mm)</PresentationFormat>
  <Paragraphs>130</Paragraphs>
  <Slides>7</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6" baseType="lpstr">
      <vt:lpstr>ＭＳ Ｐゴシック</vt:lpstr>
      <vt:lpstr>Arial</vt:lpstr>
      <vt:lpstr>Calibri</vt:lpstr>
      <vt:lpstr>Courier New</vt:lpstr>
      <vt:lpstr>Symbol</vt:lpstr>
      <vt:lpstr>Times New Roman</vt:lpstr>
      <vt:lpstr>Wingdings</vt:lpstr>
      <vt:lpstr>Kent_and_Medway_STP_presentation_template__April_2017_v001</vt:lpstr>
      <vt:lpstr>think-cell Slide</vt:lpstr>
      <vt:lpstr> Local Care</vt:lpstr>
      <vt:lpstr>New Models of Care:  Understanding our population allows us to apply different approaches </vt:lpstr>
      <vt:lpstr>PowerPoint Presentation</vt:lpstr>
      <vt:lpstr>PowerPoint Presentation</vt:lpstr>
      <vt:lpstr>Our eight ambitions for Dorothy and those like her</vt:lpstr>
      <vt:lpstr>How our model  will work</vt:lpstr>
      <vt:lpstr>PowerPoint Presentation</vt:lpstr>
    </vt:vector>
  </TitlesOfParts>
  <Company>Kent and Medway 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Bellman</dc:creator>
  <cp:lastModifiedBy>Rebecca Smith</cp:lastModifiedBy>
  <cp:revision>29</cp:revision>
  <dcterms:created xsi:type="dcterms:W3CDTF">2018-02-16T17:07:15Z</dcterms:created>
  <dcterms:modified xsi:type="dcterms:W3CDTF">2018-05-08T10:26:51Z</dcterms:modified>
</cp:coreProperties>
</file>