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68" r:id="rId5"/>
    <p:sldId id="271" r:id="rId6"/>
    <p:sldId id="259" r:id="rId7"/>
    <p:sldId id="269" r:id="rId8"/>
    <p:sldId id="260" r:id="rId9"/>
    <p:sldId id="261" r:id="rId10"/>
    <p:sldId id="265" r:id="rId11"/>
    <p:sldId id="262" r:id="rId12"/>
    <p:sldId id="264" r:id="rId13"/>
    <p:sldId id="267" r:id="rId14"/>
    <p:sldId id="270" r:id="rId15"/>
    <p:sldId id="2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68" autoAdjust="0"/>
    <p:restoredTop sz="94660"/>
  </p:normalViewPr>
  <p:slideViewPr>
    <p:cSldViewPr snapToGrid="0">
      <p:cViewPr varScale="1">
        <p:scale>
          <a:sx n="113" d="100"/>
          <a:sy n="113" d="100"/>
        </p:scale>
        <p:origin x="120" y="2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F5DDB7-149D-4D40-8F41-6BD538CA3E92}" type="datetimeFigureOut">
              <a:rPr lang="en-GB" smtClean="0"/>
              <a:t>03/05/2018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C5E99F-3253-4A0E-8478-41A731E2246D}" type="slidenum">
              <a:rPr lang="en-GB" smtClean="0"/>
              <a:t>‹#›</a:t>
            </a:fld>
            <a:endParaRPr lang="en-GB"/>
          </a:p>
        </p:txBody>
      </p:sp>
    </p:spTree>
    <p:extLst>
      <p:ext uri="{BB962C8B-B14F-4D97-AF65-F5344CB8AC3E}">
        <p14:creationId xmlns:p14="http://schemas.microsoft.com/office/powerpoint/2010/main" val="3638523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AC5E99F-3253-4A0E-8478-41A731E2246D}" type="slidenum">
              <a:rPr lang="en-GB" smtClean="0"/>
              <a:t>1</a:t>
            </a:fld>
            <a:endParaRPr lang="en-GB"/>
          </a:p>
        </p:txBody>
      </p:sp>
    </p:spTree>
    <p:extLst>
      <p:ext uri="{BB962C8B-B14F-4D97-AF65-F5344CB8AC3E}">
        <p14:creationId xmlns:p14="http://schemas.microsoft.com/office/powerpoint/2010/main" val="18698078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smtClean="0"/>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b="0" baseline="0">
                <a:solidFill>
                  <a:srgbClr val="C0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smtClean="0"/>
          </a:p>
          <a:p>
            <a:r>
              <a:rPr lang="en-US" dirty="0" smtClean="0"/>
              <a:t>Context Housing Finance Ltd</a:t>
            </a:r>
          </a:p>
          <a:p>
            <a:r>
              <a:rPr lang="en-US" dirty="0" smtClean="0"/>
              <a:t>Supported Housing Proposal</a:t>
            </a:r>
            <a:endParaRPr lang="en-GB" dirty="0"/>
          </a:p>
        </p:txBody>
      </p:sp>
      <p:sp>
        <p:nvSpPr>
          <p:cNvPr id="4" name="Date Placeholder 3"/>
          <p:cNvSpPr>
            <a:spLocks noGrp="1"/>
          </p:cNvSpPr>
          <p:nvPr>
            <p:ph type="dt" sz="half" idx="10"/>
          </p:nvPr>
        </p:nvSpPr>
        <p:spPr/>
        <p:txBody>
          <a:bodyPr/>
          <a:lstStyle/>
          <a:p>
            <a:fld id="{12FD124F-4143-420D-9FC5-788C54EDA115}" type="datetime1">
              <a:rPr lang="en-GB" smtClean="0"/>
              <a:t>03/05/2018</a:t>
            </a:fld>
            <a:endParaRPr lang="en-GB"/>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B49A8C1-6FE8-4563-8BE7-6BAC7EB7DEC8}" type="slidenum">
              <a:rPr lang="en-GB" smtClean="0"/>
              <a:t>‹#›</a:t>
            </a:fld>
            <a:endParaRPr lang="en-GB"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68617" y="352540"/>
            <a:ext cx="4858438" cy="3203461"/>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386252" y="5780356"/>
            <a:ext cx="1108013" cy="941119"/>
          </a:xfrm>
          <a:prstGeom prst="rect">
            <a:avLst/>
          </a:prstGeom>
        </p:spPr>
      </p:pic>
    </p:spTree>
    <p:extLst>
      <p:ext uri="{BB962C8B-B14F-4D97-AF65-F5344CB8AC3E}">
        <p14:creationId xmlns:p14="http://schemas.microsoft.com/office/powerpoint/2010/main" val="3139926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014D0F0-13E8-4955-9107-15773947A62E}" type="datetime1">
              <a:rPr lang="en-GB" smtClean="0"/>
              <a:t>03/05/2018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49A8C1-6FE8-4563-8BE7-6BAC7EB7DEC8}" type="slidenum">
              <a:rPr lang="en-GB" smtClean="0"/>
              <a:t>‹#›</a:t>
            </a:fld>
            <a:endParaRPr lang="en-GB"/>
          </a:p>
        </p:txBody>
      </p:sp>
    </p:spTree>
    <p:extLst>
      <p:ext uri="{BB962C8B-B14F-4D97-AF65-F5344CB8AC3E}">
        <p14:creationId xmlns:p14="http://schemas.microsoft.com/office/powerpoint/2010/main" val="4215270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2041DBD-B60A-4505-8132-B2F4CE8A8C90}" type="datetime1">
              <a:rPr lang="en-GB" smtClean="0"/>
              <a:t>03/05/2018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49A8C1-6FE8-4563-8BE7-6BAC7EB7DEC8}" type="slidenum">
              <a:rPr lang="en-GB" smtClean="0"/>
              <a:t>‹#›</a:t>
            </a:fld>
            <a:endParaRPr lang="en-GB"/>
          </a:p>
        </p:txBody>
      </p:sp>
    </p:spTree>
    <p:extLst>
      <p:ext uri="{BB962C8B-B14F-4D97-AF65-F5344CB8AC3E}">
        <p14:creationId xmlns:p14="http://schemas.microsoft.com/office/powerpoint/2010/main" val="83658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rgbClr val="C00000"/>
                </a:solidFill>
              </a:defRPr>
            </a:lvl1pPr>
          </a:lstStyle>
          <a:p>
            <a:r>
              <a:rPr lang="en-US" dirty="0" smtClean="0"/>
              <a:t>Introduction to Context Housing Finance</a:t>
            </a:r>
            <a:endParaRPr lang="en-GB" dirty="0"/>
          </a:p>
        </p:txBody>
      </p:sp>
      <p:sp>
        <p:nvSpPr>
          <p:cNvPr id="3" name="Content Placeholder 2"/>
          <p:cNvSpPr>
            <a:spLocks noGrp="1"/>
          </p:cNvSpPr>
          <p:nvPr>
            <p:ph idx="1" hasCustomPrompt="1"/>
          </p:nvPr>
        </p:nvSpPr>
        <p:spPr/>
        <p:txBody>
          <a:bodyPr/>
          <a:lstStyle>
            <a:lvl1pPr>
              <a:defRPr baseline="0"/>
            </a:lvl1pPr>
            <a:lvl2pPr>
              <a:defRPr baseline="0"/>
            </a:lvl2pPr>
          </a:lstStyle>
          <a:p>
            <a:pPr lvl="0"/>
            <a:r>
              <a:rPr lang="en-US" dirty="0" smtClean="0"/>
              <a:t>CHF is a company set up to deliver affordable housing options without grant funding.</a:t>
            </a:r>
          </a:p>
          <a:p>
            <a:pPr lvl="0"/>
            <a:r>
              <a:rPr lang="en-US" dirty="0" smtClean="0"/>
              <a:t>There are three partners who run CHF</a:t>
            </a:r>
          </a:p>
          <a:p>
            <a:pPr lvl="1"/>
            <a:r>
              <a:rPr lang="en-US" dirty="0" smtClean="0"/>
              <a:t>Ian Weightman – Chief Executive</a:t>
            </a:r>
          </a:p>
          <a:p>
            <a:pPr lvl="1"/>
            <a:r>
              <a:rPr lang="en-US" dirty="0" smtClean="0"/>
              <a:t>Rob O’Flaherty – Finance Director</a:t>
            </a:r>
          </a:p>
          <a:p>
            <a:pPr lvl="1"/>
            <a:r>
              <a:rPr lang="en-US" dirty="0" smtClean="0"/>
              <a:t>Tony Draper – Marketing Director</a:t>
            </a:r>
            <a:endParaRPr lang="en-GB" dirty="0"/>
          </a:p>
        </p:txBody>
      </p:sp>
      <p:sp>
        <p:nvSpPr>
          <p:cNvPr id="4" name="Date Placeholder 3"/>
          <p:cNvSpPr>
            <a:spLocks noGrp="1"/>
          </p:cNvSpPr>
          <p:nvPr>
            <p:ph type="dt" sz="half" idx="10"/>
          </p:nvPr>
        </p:nvSpPr>
        <p:spPr/>
        <p:txBody>
          <a:bodyPr/>
          <a:lstStyle/>
          <a:p>
            <a:fld id="{B3DBC447-4DEA-4DA0-B403-BDDC6A8122FC}" type="datetime1">
              <a:rPr lang="en-GB" smtClean="0"/>
              <a:t>03/05/2018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49A8C1-6FE8-4563-8BE7-6BAC7EB7DEC8}" type="slidenum">
              <a:rPr lang="en-GB" smtClean="0"/>
              <a:t>‹#›</a:t>
            </a:fld>
            <a:endParaRPr lang="en-GB"/>
          </a:p>
        </p:txBody>
      </p:sp>
    </p:spTree>
    <p:extLst>
      <p:ext uri="{BB962C8B-B14F-4D97-AF65-F5344CB8AC3E}">
        <p14:creationId xmlns:p14="http://schemas.microsoft.com/office/powerpoint/2010/main" val="3241619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16C39F-199F-4C55-8B76-0F74C7708A6C}" type="datetime1">
              <a:rPr lang="en-GB" smtClean="0"/>
              <a:t>03/05/2018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49A8C1-6FE8-4563-8BE7-6BAC7EB7DEC8}" type="slidenum">
              <a:rPr lang="en-GB" smtClean="0"/>
              <a:t>‹#›</a:t>
            </a:fld>
            <a:endParaRPr lang="en-GB"/>
          </a:p>
        </p:txBody>
      </p:sp>
    </p:spTree>
    <p:extLst>
      <p:ext uri="{BB962C8B-B14F-4D97-AF65-F5344CB8AC3E}">
        <p14:creationId xmlns:p14="http://schemas.microsoft.com/office/powerpoint/2010/main" val="1708237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1EE4BCC-3DB0-4D29-9D49-FC31A7575B11}" type="datetime1">
              <a:rPr lang="en-GB" smtClean="0"/>
              <a:t>03/05/2018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49A8C1-6FE8-4563-8BE7-6BAC7EB7DEC8}" type="slidenum">
              <a:rPr lang="en-GB" smtClean="0"/>
              <a:t>‹#›</a:t>
            </a:fld>
            <a:endParaRPr lang="en-GB"/>
          </a:p>
        </p:txBody>
      </p:sp>
    </p:spTree>
    <p:extLst>
      <p:ext uri="{BB962C8B-B14F-4D97-AF65-F5344CB8AC3E}">
        <p14:creationId xmlns:p14="http://schemas.microsoft.com/office/powerpoint/2010/main" val="906089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29BF153-737F-4DDE-B2E8-C6E88BE8246E}" type="datetime1">
              <a:rPr lang="en-GB" smtClean="0"/>
              <a:t>03/05/2018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B49A8C1-6FE8-4563-8BE7-6BAC7EB7DEC8}" type="slidenum">
              <a:rPr lang="en-GB" smtClean="0"/>
              <a:t>‹#›</a:t>
            </a:fld>
            <a:endParaRPr lang="en-GB"/>
          </a:p>
        </p:txBody>
      </p:sp>
    </p:spTree>
    <p:extLst>
      <p:ext uri="{BB962C8B-B14F-4D97-AF65-F5344CB8AC3E}">
        <p14:creationId xmlns:p14="http://schemas.microsoft.com/office/powerpoint/2010/main" val="1088331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C09F4EE-C3E1-4B50-B0D3-6BA07E2773C7}" type="datetime1">
              <a:rPr lang="en-GB" smtClean="0"/>
              <a:t>03/05/2018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B49A8C1-6FE8-4563-8BE7-6BAC7EB7DEC8}" type="slidenum">
              <a:rPr lang="en-GB" smtClean="0"/>
              <a:t>‹#›</a:t>
            </a:fld>
            <a:endParaRPr lang="en-GB"/>
          </a:p>
        </p:txBody>
      </p:sp>
    </p:spTree>
    <p:extLst>
      <p:ext uri="{BB962C8B-B14F-4D97-AF65-F5344CB8AC3E}">
        <p14:creationId xmlns:p14="http://schemas.microsoft.com/office/powerpoint/2010/main" val="3424078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716AFB-2F45-45AA-8D6D-655F71A24CD3}" type="datetime1">
              <a:rPr lang="en-GB" smtClean="0"/>
              <a:t>03/05/2018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B49A8C1-6FE8-4563-8BE7-6BAC7EB7DEC8}" type="slidenum">
              <a:rPr lang="en-GB" smtClean="0"/>
              <a:t>‹#›</a:t>
            </a:fld>
            <a:endParaRPr lang="en-GB"/>
          </a:p>
        </p:txBody>
      </p:sp>
    </p:spTree>
    <p:extLst>
      <p:ext uri="{BB962C8B-B14F-4D97-AF65-F5344CB8AC3E}">
        <p14:creationId xmlns:p14="http://schemas.microsoft.com/office/powerpoint/2010/main" val="122974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ADF94C-8440-4CD7-9BE1-BF1BFAAFD5AA}" type="datetime1">
              <a:rPr lang="en-GB" smtClean="0"/>
              <a:t>03/05/2018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49A8C1-6FE8-4563-8BE7-6BAC7EB7DEC8}" type="slidenum">
              <a:rPr lang="en-GB" smtClean="0"/>
              <a:t>‹#›</a:t>
            </a:fld>
            <a:endParaRPr lang="en-GB"/>
          </a:p>
        </p:txBody>
      </p:sp>
    </p:spTree>
    <p:extLst>
      <p:ext uri="{BB962C8B-B14F-4D97-AF65-F5344CB8AC3E}">
        <p14:creationId xmlns:p14="http://schemas.microsoft.com/office/powerpoint/2010/main" val="288604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3E5CB6-603C-47C1-A02E-E6A39EEC66FE}" type="datetime1">
              <a:rPr lang="en-GB" smtClean="0"/>
              <a:t>03/05/2018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49A8C1-6FE8-4563-8BE7-6BAC7EB7DEC8}" type="slidenum">
              <a:rPr lang="en-GB" smtClean="0"/>
              <a:t>‹#›</a:t>
            </a:fld>
            <a:endParaRPr lang="en-GB"/>
          </a:p>
        </p:txBody>
      </p:sp>
    </p:spTree>
    <p:extLst>
      <p:ext uri="{BB962C8B-B14F-4D97-AF65-F5344CB8AC3E}">
        <p14:creationId xmlns:p14="http://schemas.microsoft.com/office/powerpoint/2010/main" val="2878512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2A3A64-B48F-46BA-9DFB-DDC308042F75}" type="datetime1">
              <a:rPr lang="en-GB" smtClean="0"/>
              <a:t>03/05/2018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49A8C1-6FE8-4563-8BE7-6BAC7EB7DEC8}" type="slidenum">
              <a:rPr lang="en-GB" smtClean="0"/>
              <a:t>‹#›</a:t>
            </a:fld>
            <a:endParaRPr lang="en-GB"/>
          </a:p>
        </p:txBody>
      </p:sp>
    </p:spTree>
    <p:extLst>
      <p:ext uri="{BB962C8B-B14F-4D97-AF65-F5344CB8AC3E}">
        <p14:creationId xmlns:p14="http://schemas.microsoft.com/office/powerpoint/2010/main" val="31374595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Rob@contexthf.com" TargetMode="External"/><Relationship Id="rId2" Type="http://schemas.openxmlformats.org/officeDocument/2006/relationships/hyperlink" Target="mailto:ian@contexthf.com" TargetMode="External"/><Relationship Id="rId1" Type="http://schemas.openxmlformats.org/officeDocument/2006/relationships/slideLayout" Target="../slideLayouts/slideLayout2.xml"/><Relationship Id="rId4" Type="http://schemas.openxmlformats.org/officeDocument/2006/relationships/hyperlink" Target="mailto:Tony@contexthf.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Conty</a:t>
            </a:r>
            <a:endParaRPr lang="en-GB" dirty="0"/>
          </a:p>
        </p:txBody>
      </p:sp>
      <p:sp>
        <p:nvSpPr>
          <p:cNvPr id="3" name="Subtitle 2"/>
          <p:cNvSpPr>
            <a:spLocks noGrp="1"/>
          </p:cNvSpPr>
          <p:nvPr>
            <p:ph type="subTitle" idx="1"/>
          </p:nvPr>
        </p:nvSpPr>
        <p:spPr/>
        <p:txBody>
          <a:bodyPr>
            <a:normAutofit lnSpcReduction="10000"/>
          </a:bodyPr>
          <a:lstStyle/>
          <a:p>
            <a:endParaRPr lang="en-GB" dirty="0" smtClean="0"/>
          </a:p>
          <a:p>
            <a:r>
              <a:rPr lang="en-GB" dirty="0" smtClean="0"/>
              <a:t>Context Housing Finance Ltd</a:t>
            </a:r>
          </a:p>
          <a:p>
            <a:r>
              <a:rPr lang="en-GB" dirty="0" smtClean="0"/>
              <a:t>Presentation to Kent Housing Officers Group</a:t>
            </a:r>
          </a:p>
          <a:p>
            <a:r>
              <a:rPr lang="en-GB" dirty="0" smtClean="0"/>
              <a:t>16</a:t>
            </a:r>
            <a:r>
              <a:rPr lang="en-GB" baseline="30000" dirty="0" smtClean="0"/>
              <a:t>th</a:t>
            </a:r>
            <a:r>
              <a:rPr lang="en-GB" dirty="0" smtClean="0"/>
              <a:t> May 2018</a:t>
            </a:r>
            <a:endParaRPr lang="en-GB" dirty="0"/>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B49A8C1-6FE8-4563-8BE7-6BAC7EB7DEC8}" type="slidenum">
              <a:rPr lang="en-GB" smtClean="0"/>
              <a:t>1</a:t>
            </a:fld>
            <a:endParaRPr lang="en-GB" dirty="0"/>
          </a:p>
        </p:txBody>
      </p:sp>
    </p:spTree>
    <p:extLst>
      <p:ext uri="{BB962C8B-B14F-4D97-AF65-F5344CB8AC3E}">
        <p14:creationId xmlns:p14="http://schemas.microsoft.com/office/powerpoint/2010/main" val="14819818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1739"/>
            <a:ext cx="10515600" cy="714528"/>
          </a:xfrm>
        </p:spPr>
        <p:txBody>
          <a:bodyPr/>
          <a:lstStyle/>
          <a:p>
            <a:r>
              <a:rPr lang="en-GB" dirty="0" smtClean="0"/>
              <a:t>Proof of Concept</a:t>
            </a:r>
            <a:endParaRPr lang="en-GB" dirty="0"/>
          </a:p>
        </p:txBody>
      </p:sp>
      <p:sp>
        <p:nvSpPr>
          <p:cNvPr id="3" name="Content Placeholder 2"/>
          <p:cNvSpPr>
            <a:spLocks noGrp="1"/>
          </p:cNvSpPr>
          <p:nvPr>
            <p:ph idx="1"/>
          </p:nvPr>
        </p:nvSpPr>
        <p:spPr>
          <a:xfrm>
            <a:off x="838200" y="826268"/>
            <a:ext cx="10515600" cy="3150821"/>
          </a:xfrm>
        </p:spPr>
        <p:txBody>
          <a:bodyPr>
            <a:normAutofit/>
          </a:bodyPr>
          <a:lstStyle/>
          <a:p>
            <a:r>
              <a:rPr lang="en-GB" sz="2400" dirty="0"/>
              <a:t>The Company has developed 2 supported housing sites in conjunction with a development partner to provide a “Proof of Concept” for the financial and delivery models. </a:t>
            </a:r>
            <a:endParaRPr lang="en-GB" sz="2400" dirty="0" smtClean="0"/>
          </a:p>
          <a:p>
            <a:r>
              <a:rPr lang="en-GB" sz="2400" dirty="0" smtClean="0"/>
              <a:t>The </a:t>
            </a:r>
            <a:r>
              <a:rPr lang="en-GB" sz="2400" dirty="0"/>
              <a:t>first site to be completed </a:t>
            </a:r>
            <a:r>
              <a:rPr lang="en-GB" sz="2400" dirty="0" smtClean="0"/>
              <a:t>consists </a:t>
            </a:r>
            <a:r>
              <a:rPr lang="en-GB" sz="2400" dirty="0"/>
              <a:t>of 6 self-contained one bedroom flats for supported housing tenants and a studio for the on-site carer. The building was formerly a Public House which was </a:t>
            </a:r>
            <a:r>
              <a:rPr lang="en-GB" sz="2400" dirty="0" smtClean="0"/>
              <a:t>re-developed, completed and occupied</a:t>
            </a:r>
            <a:endParaRPr lang="en-GB" sz="2400" dirty="0"/>
          </a:p>
          <a:p>
            <a:r>
              <a:rPr lang="en-GB" sz="2400" dirty="0"/>
              <a:t>The site has been fully tenanted since completion with a 25 year lease in place.</a:t>
            </a:r>
          </a:p>
          <a:p>
            <a:endParaRPr lang="en-GB"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5820" y="3789674"/>
            <a:ext cx="3534990" cy="30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2985" y="3789674"/>
            <a:ext cx="3858651" cy="30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Footer Placeholder 11"/>
          <p:cNvSpPr>
            <a:spLocks noGrp="1"/>
          </p:cNvSpPr>
          <p:nvPr>
            <p:ph type="ftr" sz="quarter" idx="11"/>
          </p:nvPr>
        </p:nvSpPr>
        <p:spPr/>
        <p:txBody>
          <a:bodyPr/>
          <a:lstStyle/>
          <a:p>
            <a:endParaRPr lang="en-GB"/>
          </a:p>
        </p:txBody>
      </p:sp>
      <p:sp>
        <p:nvSpPr>
          <p:cNvPr id="13" name="Slide Number Placeholder 12"/>
          <p:cNvSpPr>
            <a:spLocks noGrp="1"/>
          </p:cNvSpPr>
          <p:nvPr>
            <p:ph type="sldNum" sz="quarter" idx="12"/>
          </p:nvPr>
        </p:nvSpPr>
        <p:spPr/>
        <p:txBody>
          <a:bodyPr/>
          <a:lstStyle/>
          <a:p>
            <a:fld id="{5B49A8C1-6FE8-4563-8BE7-6BAC7EB7DEC8}" type="slidenum">
              <a:rPr lang="en-GB" smtClean="0"/>
              <a:t>10</a:t>
            </a:fld>
            <a:endParaRPr lang="en-GB"/>
          </a:p>
        </p:txBody>
      </p:sp>
    </p:spTree>
    <p:extLst>
      <p:ext uri="{BB962C8B-B14F-4D97-AF65-F5344CB8AC3E}">
        <p14:creationId xmlns:p14="http://schemas.microsoft.com/office/powerpoint/2010/main" val="38725000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the cost to KCC and DC’s?</a:t>
            </a:r>
            <a:endParaRPr lang="en-GB" dirty="0"/>
          </a:p>
        </p:txBody>
      </p:sp>
      <p:sp>
        <p:nvSpPr>
          <p:cNvPr id="3" name="Content Placeholder 2"/>
          <p:cNvSpPr>
            <a:spLocks noGrp="1"/>
          </p:cNvSpPr>
          <p:nvPr>
            <p:ph idx="1"/>
          </p:nvPr>
        </p:nvSpPr>
        <p:spPr>
          <a:xfrm>
            <a:off x="838200" y="1825625"/>
            <a:ext cx="10515600" cy="1644688"/>
          </a:xfrm>
        </p:spPr>
        <p:txBody>
          <a:bodyPr/>
          <a:lstStyle/>
          <a:p>
            <a:r>
              <a:rPr lang="en-GB" dirty="0" smtClean="0"/>
              <a:t>There is no cost, other than: </a:t>
            </a:r>
          </a:p>
          <a:p>
            <a:r>
              <a:rPr lang="en-GB" dirty="0"/>
              <a:t>O</a:t>
            </a:r>
            <a:r>
              <a:rPr lang="en-GB" dirty="0" smtClean="0"/>
              <a:t>fficer time spent reaching agreements </a:t>
            </a:r>
          </a:p>
          <a:p>
            <a:r>
              <a:rPr lang="en-GB" dirty="0" smtClean="0"/>
              <a:t>Officer time spent in commissioning services</a:t>
            </a:r>
            <a:endParaRPr lang="en-GB" dirty="0"/>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49A8C1-6FE8-4563-8BE7-6BAC7EB7DEC8}" type="slidenum">
              <a:rPr lang="en-GB" smtClean="0"/>
              <a:t>11</a:t>
            </a:fld>
            <a:endParaRPr lang="en-GB"/>
          </a:p>
        </p:txBody>
      </p:sp>
      <p:pic>
        <p:nvPicPr>
          <p:cNvPr id="7" name="Picture 6" descr="New CHF Logo"/>
          <p:cNvPicPr/>
          <p:nvPr/>
        </p:nvPicPr>
        <p:blipFill>
          <a:blip r:embed="rId2">
            <a:extLst>
              <a:ext uri="{28A0092B-C50C-407E-A947-70E740481C1C}">
                <a14:useLocalDpi xmlns:a14="http://schemas.microsoft.com/office/drawing/2010/main" val="0"/>
              </a:ext>
            </a:extLst>
          </a:blip>
          <a:srcRect/>
          <a:stretch>
            <a:fillRect/>
          </a:stretch>
        </p:blipFill>
        <p:spPr bwMode="auto">
          <a:xfrm>
            <a:off x="8977745" y="5877098"/>
            <a:ext cx="1546169" cy="914227"/>
          </a:xfrm>
          <a:prstGeom prst="rect">
            <a:avLst/>
          </a:prstGeom>
          <a:noFill/>
          <a:ln>
            <a:noFill/>
          </a:ln>
        </p:spPr>
      </p:pic>
    </p:spTree>
    <p:extLst>
      <p:ext uri="{BB962C8B-B14F-4D97-AF65-F5344CB8AC3E}">
        <p14:creationId xmlns:p14="http://schemas.microsoft.com/office/powerpoint/2010/main" val="24606163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08224"/>
            <a:ext cx="10515600" cy="4351338"/>
          </a:xfrm>
        </p:spPr>
        <p:txBody>
          <a:bodyPr>
            <a:normAutofit/>
          </a:bodyPr>
          <a:lstStyle/>
          <a:p>
            <a:r>
              <a:rPr lang="en-GB" dirty="0" smtClean="0"/>
              <a:t>Working to deliver a number </a:t>
            </a:r>
            <a:r>
              <a:rPr lang="en-GB" dirty="0"/>
              <a:t>of strategic objectives </a:t>
            </a:r>
            <a:r>
              <a:rPr lang="en-GB" dirty="0" smtClean="0"/>
              <a:t>i.e.</a:t>
            </a:r>
            <a:endParaRPr lang="en-GB" dirty="0"/>
          </a:p>
          <a:p>
            <a:pPr lvl="1"/>
            <a:r>
              <a:rPr lang="en-GB" dirty="0"/>
              <a:t>Meeting the </a:t>
            </a:r>
            <a:r>
              <a:rPr lang="en-GB" dirty="0" smtClean="0"/>
              <a:t>need </a:t>
            </a:r>
            <a:r>
              <a:rPr lang="en-GB" dirty="0"/>
              <a:t>for good quality supported housing</a:t>
            </a:r>
          </a:p>
          <a:p>
            <a:pPr lvl="1"/>
            <a:r>
              <a:rPr lang="en-GB" dirty="0"/>
              <a:t>Meeting the </a:t>
            </a:r>
            <a:r>
              <a:rPr lang="en-GB" dirty="0" smtClean="0"/>
              <a:t>need </a:t>
            </a:r>
            <a:r>
              <a:rPr lang="en-GB" dirty="0"/>
              <a:t>for good quality specialist care provision</a:t>
            </a:r>
          </a:p>
          <a:p>
            <a:pPr lvl="1"/>
            <a:r>
              <a:rPr lang="en-GB" dirty="0"/>
              <a:t>Achieving capital receipts for </a:t>
            </a:r>
            <a:r>
              <a:rPr lang="en-GB" dirty="0" smtClean="0"/>
              <a:t>a </a:t>
            </a:r>
            <a:r>
              <a:rPr lang="en-GB" dirty="0"/>
              <a:t>council from sale of assets if they wish to explore this</a:t>
            </a:r>
          </a:p>
          <a:p>
            <a:pPr lvl="1"/>
            <a:r>
              <a:rPr lang="en-GB" dirty="0"/>
              <a:t>Achieving new homes bonus for new properties built and empty property bought back into </a:t>
            </a:r>
            <a:r>
              <a:rPr lang="en-GB" dirty="0" smtClean="0"/>
              <a:t>use for DC’s</a:t>
            </a:r>
          </a:p>
          <a:p>
            <a:pPr lvl="1"/>
            <a:r>
              <a:rPr lang="en-GB" dirty="0" smtClean="0"/>
              <a:t>Increased Council Tax revenue</a:t>
            </a:r>
            <a:endParaRPr lang="en-GB" dirty="0"/>
          </a:p>
          <a:p>
            <a:pPr lvl="1"/>
            <a:r>
              <a:rPr lang="en-GB" dirty="0"/>
              <a:t>Efficiencies achieved through reducing the number of empty homes, meaning staff resources can be targeted elsewhere</a:t>
            </a:r>
          </a:p>
          <a:p>
            <a:pPr lvl="1"/>
            <a:r>
              <a:rPr lang="en-GB" dirty="0"/>
              <a:t>Reducing issues of anti-social behaviour linked to empty property.</a:t>
            </a:r>
          </a:p>
          <a:p>
            <a:endParaRPr lang="en-GB" dirty="0"/>
          </a:p>
        </p:txBody>
      </p:sp>
      <p:sp>
        <p:nvSpPr>
          <p:cNvPr id="4" name="Title 1"/>
          <p:cNvSpPr>
            <a:spLocks noGrp="1"/>
          </p:cNvSpPr>
          <p:nvPr>
            <p:ph type="title"/>
          </p:nvPr>
        </p:nvSpPr>
        <p:spPr/>
        <p:txBody>
          <a:bodyPr/>
          <a:lstStyle/>
          <a:p>
            <a:r>
              <a:rPr lang="en-GB" dirty="0" smtClean="0"/>
              <a:t>What is the Benefit to KCC and DC’s?</a:t>
            </a:r>
            <a:endParaRPr lang="en-GB" dirty="0"/>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49A8C1-6FE8-4563-8BE7-6BAC7EB7DEC8}" type="slidenum">
              <a:rPr lang="en-GB" smtClean="0"/>
              <a:t>12</a:t>
            </a:fld>
            <a:endParaRPr lang="en-GB"/>
          </a:p>
        </p:txBody>
      </p:sp>
      <p:pic>
        <p:nvPicPr>
          <p:cNvPr id="7" name="Picture 6" descr="New CHF Logo"/>
          <p:cNvPicPr/>
          <p:nvPr/>
        </p:nvPicPr>
        <p:blipFill>
          <a:blip r:embed="rId2">
            <a:extLst>
              <a:ext uri="{28A0092B-C50C-407E-A947-70E740481C1C}">
                <a14:useLocalDpi xmlns:a14="http://schemas.microsoft.com/office/drawing/2010/main" val="0"/>
              </a:ext>
            </a:extLst>
          </a:blip>
          <a:srcRect/>
          <a:stretch>
            <a:fillRect/>
          </a:stretch>
        </p:blipFill>
        <p:spPr bwMode="auto">
          <a:xfrm>
            <a:off x="8977745" y="5877098"/>
            <a:ext cx="1546169" cy="914227"/>
          </a:xfrm>
          <a:prstGeom prst="rect">
            <a:avLst/>
          </a:prstGeom>
          <a:noFill/>
          <a:ln>
            <a:noFill/>
          </a:ln>
        </p:spPr>
      </p:pic>
    </p:spTree>
    <p:extLst>
      <p:ext uri="{BB962C8B-B14F-4D97-AF65-F5344CB8AC3E}">
        <p14:creationId xmlns:p14="http://schemas.microsoft.com/office/powerpoint/2010/main" val="8858797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Why are CHF talking to KHG?</a:t>
            </a:r>
            <a:endParaRPr lang="en-GB" dirty="0"/>
          </a:p>
        </p:txBody>
      </p:sp>
      <p:sp>
        <p:nvSpPr>
          <p:cNvPr id="7" name="Content Placeholder 6"/>
          <p:cNvSpPr>
            <a:spLocks noGrp="1"/>
          </p:cNvSpPr>
          <p:nvPr>
            <p:ph idx="1"/>
          </p:nvPr>
        </p:nvSpPr>
        <p:spPr/>
        <p:txBody>
          <a:bodyPr/>
          <a:lstStyle/>
          <a:p>
            <a:r>
              <a:rPr lang="en-GB" dirty="0" smtClean="0"/>
              <a:t>KCC have advised they are looking for accommodation to the West of Kent</a:t>
            </a:r>
          </a:p>
          <a:p>
            <a:r>
              <a:rPr lang="en-GB" dirty="0" smtClean="0"/>
              <a:t>We are interested in large empty buildings that can be converted. Either LA owned where they wish to dispose or an empty building that they would wish to see brought back into use and the owner is willing to sell.</a:t>
            </a:r>
          </a:p>
          <a:p>
            <a:r>
              <a:rPr lang="en-GB" dirty="0" smtClean="0"/>
              <a:t>We are also interested in sites that Council’s may wish to dispose of and where planning approval for up to 16 units of supported housing in Core and Cluster units would be granted.</a:t>
            </a:r>
            <a:endParaRPr lang="en-GB" dirty="0"/>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B49A8C1-6FE8-4563-8BE7-6BAC7EB7DEC8}" type="slidenum">
              <a:rPr lang="en-GB" smtClean="0"/>
              <a:t>13</a:t>
            </a:fld>
            <a:endParaRPr lang="en-GB"/>
          </a:p>
        </p:txBody>
      </p:sp>
      <p:pic>
        <p:nvPicPr>
          <p:cNvPr id="8" name="Picture 7" descr="New CHF Logo"/>
          <p:cNvPicPr/>
          <p:nvPr/>
        </p:nvPicPr>
        <p:blipFill>
          <a:blip r:embed="rId2">
            <a:extLst>
              <a:ext uri="{28A0092B-C50C-407E-A947-70E740481C1C}">
                <a14:useLocalDpi xmlns:a14="http://schemas.microsoft.com/office/drawing/2010/main" val="0"/>
              </a:ext>
            </a:extLst>
          </a:blip>
          <a:srcRect/>
          <a:stretch>
            <a:fillRect/>
          </a:stretch>
        </p:blipFill>
        <p:spPr bwMode="auto">
          <a:xfrm>
            <a:off x="8977745" y="5877098"/>
            <a:ext cx="1546169" cy="914227"/>
          </a:xfrm>
          <a:prstGeom prst="rect">
            <a:avLst/>
          </a:prstGeom>
          <a:noFill/>
          <a:ln>
            <a:noFill/>
          </a:ln>
        </p:spPr>
      </p:pic>
    </p:spTree>
    <p:extLst>
      <p:ext uri="{BB962C8B-B14F-4D97-AF65-F5344CB8AC3E}">
        <p14:creationId xmlns:p14="http://schemas.microsoft.com/office/powerpoint/2010/main" val="3857101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Why are CHF talking to KHG</a:t>
            </a:r>
            <a:r>
              <a:rPr lang="en-GB" dirty="0" smtClean="0"/>
              <a:t>? (2)</a:t>
            </a:r>
            <a:endParaRPr lang="en-GB" dirty="0"/>
          </a:p>
        </p:txBody>
      </p:sp>
      <p:sp>
        <p:nvSpPr>
          <p:cNvPr id="3" name="Content Placeholder 2"/>
          <p:cNvSpPr>
            <a:spLocks noGrp="1"/>
          </p:cNvSpPr>
          <p:nvPr>
            <p:ph idx="1"/>
          </p:nvPr>
        </p:nvSpPr>
        <p:spPr/>
        <p:txBody>
          <a:bodyPr>
            <a:normAutofit/>
          </a:bodyPr>
          <a:lstStyle/>
          <a:p>
            <a:r>
              <a:rPr lang="en-GB" dirty="0" smtClean="0"/>
              <a:t>In Better Homes : Greater Choice the Kent Social Care Accommodation Strategy the Kent </a:t>
            </a:r>
            <a:r>
              <a:rPr lang="en-GB" dirty="0"/>
              <a:t>Planning Officers Group </a:t>
            </a:r>
            <a:r>
              <a:rPr lang="en-GB" dirty="0" smtClean="0"/>
              <a:t>provided </a:t>
            </a:r>
            <a:r>
              <a:rPr lang="en-GB" dirty="0"/>
              <a:t>support and engagement </a:t>
            </a:r>
            <a:r>
              <a:rPr lang="en-GB" dirty="0" smtClean="0"/>
              <a:t>in the </a:t>
            </a:r>
            <a:r>
              <a:rPr lang="en-GB" dirty="0"/>
              <a:t>development of the Strategy and </a:t>
            </a:r>
            <a:r>
              <a:rPr lang="en-GB" dirty="0" smtClean="0"/>
              <a:t>the </a:t>
            </a:r>
            <a:r>
              <a:rPr lang="en-GB" dirty="0"/>
              <a:t>implementation</a:t>
            </a:r>
            <a:r>
              <a:rPr lang="en-GB" dirty="0" smtClean="0"/>
              <a:t>.</a:t>
            </a:r>
            <a:r>
              <a:rPr lang="en-GB" dirty="0"/>
              <a:t> </a:t>
            </a:r>
            <a:endParaRPr lang="en-GB" dirty="0" smtClean="0"/>
          </a:p>
          <a:p>
            <a:r>
              <a:rPr lang="en-GB" dirty="0" smtClean="0"/>
              <a:t>Going forward, it needs to be established how strategic </a:t>
            </a:r>
            <a:r>
              <a:rPr lang="en-GB" dirty="0"/>
              <a:t>housing managers </a:t>
            </a:r>
            <a:r>
              <a:rPr lang="en-GB" dirty="0" smtClean="0"/>
              <a:t>are influencing </a:t>
            </a:r>
            <a:r>
              <a:rPr lang="en-GB" dirty="0"/>
              <a:t>planners to ensure that supported housing needs are considered as part of s106 agreements</a:t>
            </a:r>
            <a:r>
              <a:rPr lang="en-GB" dirty="0" smtClean="0"/>
              <a:t>.</a:t>
            </a:r>
          </a:p>
          <a:p>
            <a:r>
              <a:rPr lang="en-GB" dirty="0" smtClean="0"/>
              <a:t>This can be supported with organisations like CHF being willing partners in acquiring supported housing required under s106 agreements</a:t>
            </a:r>
            <a:endParaRPr lang="en-GB" dirty="0"/>
          </a:p>
          <a:p>
            <a:endParaRPr lang="en-GB" dirty="0"/>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B49A8C1-6FE8-4563-8BE7-6BAC7EB7DEC8}" type="slidenum">
              <a:rPr lang="en-GB" smtClean="0"/>
              <a:t>14</a:t>
            </a:fld>
            <a:endParaRPr lang="en-GB"/>
          </a:p>
        </p:txBody>
      </p:sp>
      <p:pic>
        <p:nvPicPr>
          <p:cNvPr id="6" name="Picture 5" descr="New CHF Logo"/>
          <p:cNvPicPr/>
          <p:nvPr/>
        </p:nvPicPr>
        <p:blipFill>
          <a:blip r:embed="rId2">
            <a:extLst>
              <a:ext uri="{28A0092B-C50C-407E-A947-70E740481C1C}">
                <a14:useLocalDpi xmlns:a14="http://schemas.microsoft.com/office/drawing/2010/main" val="0"/>
              </a:ext>
            </a:extLst>
          </a:blip>
          <a:srcRect/>
          <a:stretch>
            <a:fillRect/>
          </a:stretch>
        </p:blipFill>
        <p:spPr bwMode="auto">
          <a:xfrm>
            <a:off x="8977745" y="5877098"/>
            <a:ext cx="1546169" cy="914227"/>
          </a:xfrm>
          <a:prstGeom prst="rect">
            <a:avLst/>
          </a:prstGeom>
          <a:noFill/>
          <a:ln>
            <a:noFill/>
          </a:ln>
        </p:spPr>
      </p:pic>
    </p:spTree>
    <p:extLst>
      <p:ext uri="{BB962C8B-B14F-4D97-AF65-F5344CB8AC3E}">
        <p14:creationId xmlns:p14="http://schemas.microsoft.com/office/powerpoint/2010/main" val="2624102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Contact Details</a:t>
            </a:r>
            <a:endParaRPr lang="en-GB" dirty="0"/>
          </a:p>
        </p:txBody>
      </p:sp>
      <p:sp>
        <p:nvSpPr>
          <p:cNvPr id="3" name="Content Placeholder 2"/>
          <p:cNvSpPr>
            <a:spLocks noGrp="1"/>
          </p:cNvSpPr>
          <p:nvPr>
            <p:ph idx="1"/>
          </p:nvPr>
        </p:nvSpPr>
        <p:spPr/>
        <p:txBody>
          <a:bodyPr/>
          <a:lstStyle/>
          <a:p>
            <a:r>
              <a:rPr lang="en-GB" dirty="0" smtClean="0"/>
              <a:t>Ian Weightman – </a:t>
            </a:r>
            <a:r>
              <a:rPr lang="en-GB" dirty="0" smtClean="0">
                <a:hlinkClick r:id="rId2"/>
              </a:rPr>
              <a:t>ian@contexthf.com</a:t>
            </a:r>
            <a:r>
              <a:rPr lang="en-GB" dirty="0" smtClean="0"/>
              <a:t> – </a:t>
            </a:r>
          </a:p>
          <a:p>
            <a:pPr marL="0" indent="0">
              <a:buNone/>
            </a:pPr>
            <a:endParaRPr lang="en-GB" dirty="0" smtClean="0"/>
          </a:p>
          <a:p>
            <a:r>
              <a:rPr lang="en-GB" dirty="0" smtClean="0"/>
              <a:t>Rob O’Flaherty – </a:t>
            </a:r>
            <a:r>
              <a:rPr lang="en-GB" dirty="0" smtClean="0">
                <a:hlinkClick r:id="rId3"/>
              </a:rPr>
              <a:t>Rob@contexthf.com</a:t>
            </a:r>
            <a:r>
              <a:rPr lang="en-GB" dirty="0" smtClean="0"/>
              <a:t> - </a:t>
            </a:r>
            <a:r>
              <a:rPr lang="en-GB" dirty="0"/>
              <a:t>07590 566 690</a:t>
            </a:r>
          </a:p>
          <a:p>
            <a:pPr marL="0" indent="0">
              <a:buNone/>
            </a:pPr>
            <a:endParaRPr lang="en-GB" dirty="0" smtClean="0"/>
          </a:p>
          <a:p>
            <a:r>
              <a:rPr lang="en-GB" dirty="0" smtClean="0"/>
              <a:t>Tony Draper – </a:t>
            </a:r>
            <a:r>
              <a:rPr lang="en-GB" dirty="0" smtClean="0">
                <a:hlinkClick r:id="rId4"/>
              </a:rPr>
              <a:t>Tony@contexthf.com</a:t>
            </a:r>
            <a:r>
              <a:rPr lang="en-GB" dirty="0" smtClean="0"/>
              <a:t> - 07878 160306</a:t>
            </a:r>
            <a:endParaRPr lang="en-GB" dirty="0"/>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B49A8C1-6FE8-4563-8BE7-6BAC7EB7DEC8}" type="slidenum">
              <a:rPr lang="en-GB" smtClean="0"/>
              <a:t>15</a:t>
            </a:fld>
            <a:endParaRPr lang="en-GB"/>
          </a:p>
        </p:txBody>
      </p:sp>
    </p:spTree>
    <p:extLst>
      <p:ext uri="{BB962C8B-B14F-4D97-AF65-F5344CB8AC3E}">
        <p14:creationId xmlns:p14="http://schemas.microsoft.com/office/powerpoint/2010/main" val="3306003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 to Context Housing Finance Ltd</a:t>
            </a:r>
            <a:endParaRPr lang="en-GB" dirty="0"/>
          </a:p>
        </p:txBody>
      </p:sp>
      <p:sp>
        <p:nvSpPr>
          <p:cNvPr id="3" name="Content Placeholder 2"/>
          <p:cNvSpPr>
            <a:spLocks noGrp="1"/>
          </p:cNvSpPr>
          <p:nvPr>
            <p:ph idx="1"/>
          </p:nvPr>
        </p:nvSpPr>
        <p:spPr/>
        <p:txBody>
          <a:bodyPr/>
          <a:lstStyle/>
          <a:p>
            <a:pPr lvl="0"/>
            <a:r>
              <a:rPr lang="en-US" dirty="0" smtClean="0"/>
              <a:t>CHF is a company set up to deliver supported housing options without any need for grant funding.</a:t>
            </a:r>
          </a:p>
          <a:p>
            <a:endParaRPr lang="en-GB" dirty="0" smtClean="0"/>
          </a:p>
          <a:p>
            <a:pPr lvl="0"/>
            <a:r>
              <a:rPr lang="en-US" dirty="0" smtClean="0"/>
              <a:t>There are three partners who run CHF</a:t>
            </a:r>
          </a:p>
          <a:p>
            <a:pPr lvl="1"/>
            <a:r>
              <a:rPr lang="en-US" dirty="0" smtClean="0"/>
              <a:t>Ian Weightman – Chief Executive</a:t>
            </a:r>
          </a:p>
          <a:p>
            <a:pPr lvl="1"/>
            <a:r>
              <a:rPr lang="en-US" dirty="0" smtClean="0"/>
              <a:t>Rob O’Flaherty – Finance Director</a:t>
            </a:r>
          </a:p>
          <a:p>
            <a:pPr lvl="1"/>
            <a:r>
              <a:rPr lang="en-US" dirty="0" smtClean="0"/>
              <a:t>Tony Draper – Marketing Director</a:t>
            </a:r>
            <a:endParaRPr lang="en-GB" dirty="0" smtClean="0"/>
          </a:p>
          <a:p>
            <a:endParaRPr lang="en-GB" dirty="0"/>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B49A8C1-6FE8-4563-8BE7-6BAC7EB7DEC8}" type="slidenum">
              <a:rPr lang="en-GB" smtClean="0"/>
              <a:t>2</a:t>
            </a:fld>
            <a:endParaRPr lang="en-GB"/>
          </a:p>
        </p:txBody>
      </p:sp>
      <p:pic>
        <p:nvPicPr>
          <p:cNvPr id="6" name="Picture 5" descr="New CHF Logo"/>
          <p:cNvPicPr/>
          <p:nvPr/>
        </p:nvPicPr>
        <p:blipFill>
          <a:blip r:embed="rId2">
            <a:extLst>
              <a:ext uri="{28A0092B-C50C-407E-A947-70E740481C1C}">
                <a14:useLocalDpi xmlns:a14="http://schemas.microsoft.com/office/drawing/2010/main" val="0"/>
              </a:ext>
            </a:extLst>
          </a:blip>
          <a:srcRect/>
          <a:stretch>
            <a:fillRect/>
          </a:stretch>
        </p:blipFill>
        <p:spPr bwMode="auto">
          <a:xfrm>
            <a:off x="9317961" y="5562600"/>
            <a:ext cx="1685925" cy="1228725"/>
          </a:xfrm>
          <a:prstGeom prst="rect">
            <a:avLst/>
          </a:prstGeom>
          <a:noFill/>
          <a:ln>
            <a:noFill/>
          </a:ln>
        </p:spPr>
      </p:pic>
    </p:spTree>
    <p:extLst>
      <p:ext uri="{BB962C8B-B14F-4D97-AF65-F5344CB8AC3E}">
        <p14:creationId xmlns:p14="http://schemas.microsoft.com/office/powerpoint/2010/main" val="30914313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Need for Supported Housing</a:t>
            </a:r>
            <a:endParaRPr lang="en-GB" dirty="0"/>
          </a:p>
        </p:txBody>
      </p:sp>
      <p:sp>
        <p:nvSpPr>
          <p:cNvPr id="3" name="Content Placeholder 2"/>
          <p:cNvSpPr>
            <a:spLocks noGrp="1"/>
          </p:cNvSpPr>
          <p:nvPr>
            <p:ph idx="1"/>
          </p:nvPr>
        </p:nvSpPr>
        <p:spPr/>
        <p:txBody>
          <a:bodyPr/>
          <a:lstStyle/>
          <a:p>
            <a:pPr lvl="1"/>
            <a:r>
              <a:rPr lang="en-GB" dirty="0" smtClean="0"/>
              <a:t>There is a significant shortfall in </a:t>
            </a:r>
            <a:r>
              <a:rPr lang="en-GB" dirty="0"/>
              <a:t>provision of quality homes for people with support needs in terms </a:t>
            </a:r>
            <a:r>
              <a:rPr lang="en-GB" dirty="0" smtClean="0"/>
              <a:t>of:</a:t>
            </a:r>
          </a:p>
          <a:p>
            <a:pPr lvl="2"/>
            <a:r>
              <a:rPr lang="en-GB" dirty="0" smtClean="0"/>
              <a:t>learning disability </a:t>
            </a:r>
          </a:p>
          <a:p>
            <a:pPr lvl="2"/>
            <a:r>
              <a:rPr lang="en-GB" dirty="0" smtClean="0"/>
              <a:t>physical disability; </a:t>
            </a:r>
            <a:r>
              <a:rPr lang="en-GB" dirty="0"/>
              <a:t>and </a:t>
            </a:r>
            <a:endParaRPr lang="en-GB" dirty="0" smtClean="0"/>
          </a:p>
          <a:p>
            <a:pPr lvl="2"/>
            <a:r>
              <a:rPr lang="en-GB" dirty="0" smtClean="0"/>
              <a:t>mental </a:t>
            </a:r>
            <a:r>
              <a:rPr lang="en-GB" dirty="0"/>
              <a:t>impairment </a:t>
            </a:r>
          </a:p>
          <a:p>
            <a:pPr lvl="1"/>
            <a:r>
              <a:rPr lang="en-GB" dirty="0" smtClean="0"/>
              <a:t>These groups are seen as a particular concern by both local and national government. </a:t>
            </a:r>
          </a:p>
          <a:p>
            <a:pPr lvl="1"/>
            <a:r>
              <a:rPr lang="en-GB" dirty="0" smtClean="0"/>
              <a:t>There is a chronic shortage of suitably supported Local Authority accommodation and an insufficient Registered Provider sector.</a:t>
            </a:r>
          </a:p>
          <a:p>
            <a:endParaRPr lang="en-GB" dirty="0"/>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B49A8C1-6FE8-4563-8BE7-6BAC7EB7DEC8}" type="slidenum">
              <a:rPr lang="en-GB" smtClean="0"/>
              <a:t>3</a:t>
            </a:fld>
            <a:endParaRPr lang="en-GB"/>
          </a:p>
        </p:txBody>
      </p:sp>
      <p:pic>
        <p:nvPicPr>
          <p:cNvPr id="6" name="Picture 5" descr="New CHF Logo"/>
          <p:cNvPicPr/>
          <p:nvPr/>
        </p:nvPicPr>
        <p:blipFill>
          <a:blip r:embed="rId2">
            <a:extLst>
              <a:ext uri="{28A0092B-C50C-407E-A947-70E740481C1C}">
                <a14:useLocalDpi xmlns:a14="http://schemas.microsoft.com/office/drawing/2010/main" val="0"/>
              </a:ext>
            </a:extLst>
          </a:blip>
          <a:srcRect/>
          <a:stretch>
            <a:fillRect/>
          </a:stretch>
        </p:blipFill>
        <p:spPr bwMode="auto">
          <a:xfrm>
            <a:off x="9209895" y="5562600"/>
            <a:ext cx="1685925" cy="1228725"/>
          </a:xfrm>
          <a:prstGeom prst="rect">
            <a:avLst/>
          </a:prstGeom>
          <a:noFill/>
          <a:ln>
            <a:noFill/>
          </a:ln>
        </p:spPr>
      </p:pic>
    </p:spTree>
    <p:extLst>
      <p:ext uri="{BB962C8B-B14F-4D97-AF65-F5344CB8AC3E}">
        <p14:creationId xmlns:p14="http://schemas.microsoft.com/office/powerpoint/2010/main" val="12589502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Need for Supported Housing</a:t>
            </a:r>
          </a:p>
        </p:txBody>
      </p:sp>
      <p:sp>
        <p:nvSpPr>
          <p:cNvPr id="3" name="Content Placeholder 2"/>
          <p:cNvSpPr>
            <a:spLocks noGrp="1"/>
          </p:cNvSpPr>
          <p:nvPr>
            <p:ph idx="1"/>
          </p:nvPr>
        </p:nvSpPr>
        <p:spPr/>
        <p:txBody>
          <a:bodyPr/>
          <a:lstStyle/>
          <a:p>
            <a:r>
              <a:rPr lang="en-GB" dirty="0" smtClean="0"/>
              <a:t>The Kent </a:t>
            </a:r>
            <a:r>
              <a:rPr lang="en-GB" dirty="0"/>
              <a:t>Adult Accommodation Strategy: Evidence </a:t>
            </a:r>
            <a:r>
              <a:rPr lang="en-GB" dirty="0" smtClean="0"/>
              <a:t>Base assesses identified needs in 2014 as:</a:t>
            </a:r>
          </a:p>
          <a:p>
            <a:endParaRPr lang="en-GB" dirty="0"/>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B49A8C1-6FE8-4563-8BE7-6BAC7EB7DEC8}" type="slidenum">
              <a:rPr lang="en-GB" smtClean="0"/>
              <a:t>4</a:t>
            </a:fld>
            <a:endParaRPr lang="en-GB"/>
          </a:p>
        </p:txBody>
      </p:sp>
      <p:pic>
        <p:nvPicPr>
          <p:cNvPr id="6" name="Picture 5" descr="New CHF Logo"/>
          <p:cNvPicPr/>
          <p:nvPr/>
        </p:nvPicPr>
        <p:blipFill>
          <a:blip r:embed="rId2">
            <a:extLst>
              <a:ext uri="{28A0092B-C50C-407E-A947-70E740481C1C}">
                <a14:useLocalDpi xmlns:a14="http://schemas.microsoft.com/office/drawing/2010/main" val="0"/>
              </a:ext>
            </a:extLst>
          </a:blip>
          <a:srcRect/>
          <a:stretch>
            <a:fillRect/>
          </a:stretch>
        </p:blipFill>
        <p:spPr bwMode="auto">
          <a:xfrm>
            <a:off x="9209895" y="5562600"/>
            <a:ext cx="1685925" cy="1228725"/>
          </a:xfrm>
          <a:prstGeom prst="rect">
            <a:avLst/>
          </a:prstGeom>
          <a:noFill/>
          <a:ln>
            <a:noFill/>
          </a:ln>
        </p:spPr>
      </p:pic>
      <p:graphicFrame>
        <p:nvGraphicFramePr>
          <p:cNvPr id="7" name="Table 6"/>
          <p:cNvGraphicFramePr>
            <a:graphicFrameLocks noGrp="1"/>
          </p:cNvGraphicFramePr>
          <p:nvPr>
            <p:extLst>
              <p:ext uri="{D42A27DB-BD31-4B8C-83A1-F6EECF244321}">
                <p14:modId xmlns:p14="http://schemas.microsoft.com/office/powerpoint/2010/main" val="1817885531"/>
              </p:ext>
            </p:extLst>
          </p:nvPr>
        </p:nvGraphicFramePr>
        <p:xfrm>
          <a:off x="901469" y="2889288"/>
          <a:ext cx="9630756" cy="2296160"/>
        </p:xfrm>
        <a:graphic>
          <a:graphicData uri="http://schemas.openxmlformats.org/drawingml/2006/table">
            <a:tbl>
              <a:tblPr firstRow="1" bandRow="1">
                <a:tableStyleId>{5C22544A-7EE6-4342-B048-85BDC9FD1C3A}</a:tableStyleId>
              </a:tblPr>
              <a:tblGrid>
                <a:gridCol w="2082800">
                  <a:extLst>
                    <a:ext uri="{9D8B030D-6E8A-4147-A177-3AD203B41FA5}">
                      <a16:colId xmlns:a16="http://schemas.microsoft.com/office/drawing/2014/main" val="20000"/>
                    </a:ext>
                  </a:extLst>
                </a:gridCol>
                <a:gridCol w="1438102">
                  <a:extLst>
                    <a:ext uri="{9D8B030D-6E8A-4147-A177-3AD203B41FA5}">
                      <a16:colId xmlns:a16="http://schemas.microsoft.com/office/drawing/2014/main" val="20001"/>
                    </a:ext>
                  </a:extLst>
                </a:gridCol>
                <a:gridCol w="1903615">
                  <a:extLst>
                    <a:ext uri="{9D8B030D-6E8A-4147-A177-3AD203B41FA5}">
                      <a16:colId xmlns:a16="http://schemas.microsoft.com/office/drawing/2014/main" val="20002"/>
                    </a:ext>
                  </a:extLst>
                </a:gridCol>
                <a:gridCol w="1903615">
                  <a:extLst>
                    <a:ext uri="{9D8B030D-6E8A-4147-A177-3AD203B41FA5}">
                      <a16:colId xmlns:a16="http://schemas.microsoft.com/office/drawing/2014/main" val="20003"/>
                    </a:ext>
                  </a:extLst>
                </a:gridCol>
                <a:gridCol w="2302624">
                  <a:extLst>
                    <a:ext uri="{9D8B030D-6E8A-4147-A177-3AD203B41FA5}">
                      <a16:colId xmlns:a16="http://schemas.microsoft.com/office/drawing/2014/main" val="20004"/>
                    </a:ext>
                  </a:extLst>
                </a:gridCol>
              </a:tblGrid>
              <a:tr h="370840">
                <a:tc>
                  <a:txBody>
                    <a:bodyPr/>
                    <a:lstStyle/>
                    <a:p>
                      <a:r>
                        <a:rPr lang="en-GB" dirty="0" smtClean="0"/>
                        <a:t>Needs Group</a:t>
                      </a:r>
                      <a:endParaRPr lang="en-GB" dirty="0"/>
                    </a:p>
                  </a:txBody>
                  <a:tcPr/>
                </a:tc>
                <a:tc>
                  <a:txBody>
                    <a:bodyPr/>
                    <a:lstStyle/>
                    <a:p>
                      <a:r>
                        <a:rPr lang="en-GB" dirty="0" smtClean="0"/>
                        <a:t>KCC Caseload</a:t>
                      </a:r>
                      <a:endParaRPr lang="en-GB" dirty="0"/>
                    </a:p>
                  </a:txBody>
                  <a:tcPr/>
                </a:tc>
                <a:tc>
                  <a:txBody>
                    <a:bodyPr/>
                    <a:lstStyle/>
                    <a:p>
                      <a:r>
                        <a:rPr lang="en-GB" dirty="0" smtClean="0"/>
                        <a:t>In Residential Care</a:t>
                      </a:r>
                      <a:endParaRPr lang="en-GB" dirty="0"/>
                    </a:p>
                  </a:txBody>
                  <a:tcPr/>
                </a:tc>
                <a:tc>
                  <a:txBody>
                    <a:bodyPr/>
                    <a:lstStyle/>
                    <a:p>
                      <a:r>
                        <a:rPr lang="en-GB" dirty="0" smtClean="0"/>
                        <a:t>In supported Housing</a:t>
                      </a:r>
                      <a:endParaRPr lang="en-GB" dirty="0"/>
                    </a:p>
                  </a:txBody>
                  <a:tcPr/>
                </a:tc>
                <a:tc>
                  <a:txBody>
                    <a:bodyPr/>
                    <a:lstStyle/>
                    <a:p>
                      <a:r>
                        <a:rPr lang="en-GB" dirty="0" smtClean="0"/>
                        <a:t>On LA’s Housing Register</a:t>
                      </a:r>
                      <a:endParaRPr lang="en-GB" dirty="0"/>
                    </a:p>
                  </a:txBody>
                  <a:tcPr/>
                </a:tc>
                <a:extLst>
                  <a:ext uri="{0D108BD9-81ED-4DB2-BD59-A6C34878D82A}">
                    <a16:rowId xmlns:a16="http://schemas.microsoft.com/office/drawing/2014/main" val="10000"/>
                  </a:ext>
                </a:extLst>
              </a:tr>
              <a:tr h="370840">
                <a:tc>
                  <a:txBody>
                    <a:bodyPr/>
                    <a:lstStyle/>
                    <a:p>
                      <a:r>
                        <a:rPr lang="en-GB" dirty="0" smtClean="0"/>
                        <a:t>Learning Disability</a:t>
                      </a:r>
                      <a:endParaRPr lang="en-GB" dirty="0"/>
                    </a:p>
                  </a:txBody>
                  <a:tcPr/>
                </a:tc>
                <a:tc>
                  <a:txBody>
                    <a:bodyPr/>
                    <a:lstStyle/>
                    <a:p>
                      <a:r>
                        <a:rPr lang="en-GB" dirty="0" smtClean="0"/>
                        <a:t>4447</a:t>
                      </a:r>
                      <a:endParaRPr lang="en-GB" dirty="0"/>
                    </a:p>
                  </a:txBody>
                  <a:tcPr/>
                </a:tc>
                <a:tc>
                  <a:txBody>
                    <a:bodyPr/>
                    <a:lstStyle/>
                    <a:p>
                      <a:r>
                        <a:rPr lang="en-GB" dirty="0" smtClean="0"/>
                        <a:t>1210</a:t>
                      </a:r>
                      <a:endParaRPr lang="en-GB" dirty="0"/>
                    </a:p>
                  </a:txBody>
                  <a:tcPr/>
                </a:tc>
                <a:tc>
                  <a:txBody>
                    <a:bodyPr/>
                    <a:lstStyle/>
                    <a:p>
                      <a:r>
                        <a:rPr lang="en-GB" dirty="0" smtClean="0"/>
                        <a:t>840</a:t>
                      </a:r>
                      <a:endParaRPr lang="en-GB" dirty="0"/>
                    </a:p>
                  </a:txBody>
                  <a:tcPr/>
                </a:tc>
                <a:tc>
                  <a:txBody>
                    <a:bodyPr/>
                    <a:lstStyle/>
                    <a:p>
                      <a:r>
                        <a:rPr lang="en-GB" dirty="0" smtClean="0"/>
                        <a:t>670</a:t>
                      </a:r>
                      <a:endParaRPr lang="en-GB" dirty="0"/>
                    </a:p>
                  </a:txBody>
                  <a:tcPr/>
                </a:tc>
                <a:extLst>
                  <a:ext uri="{0D108BD9-81ED-4DB2-BD59-A6C34878D82A}">
                    <a16:rowId xmlns:a16="http://schemas.microsoft.com/office/drawing/2014/main" val="10001"/>
                  </a:ext>
                </a:extLst>
              </a:tr>
              <a:tr h="370840">
                <a:tc>
                  <a:txBody>
                    <a:bodyPr/>
                    <a:lstStyle/>
                    <a:p>
                      <a:r>
                        <a:rPr lang="en-GB" dirty="0" smtClean="0"/>
                        <a:t>Mental Health</a:t>
                      </a:r>
                      <a:endParaRPr lang="en-GB" dirty="0"/>
                    </a:p>
                  </a:txBody>
                  <a:tcPr/>
                </a:tc>
                <a:tc>
                  <a:txBody>
                    <a:bodyPr/>
                    <a:lstStyle/>
                    <a:p>
                      <a:r>
                        <a:rPr lang="en-GB" dirty="0" smtClean="0"/>
                        <a:t>3500</a:t>
                      </a:r>
                      <a:endParaRPr lang="en-GB" dirty="0"/>
                    </a:p>
                  </a:txBody>
                  <a:tcPr/>
                </a:tc>
                <a:tc>
                  <a:txBody>
                    <a:bodyPr/>
                    <a:lstStyle/>
                    <a:p>
                      <a:r>
                        <a:rPr lang="en-GB" dirty="0" smtClean="0"/>
                        <a:t>230</a:t>
                      </a:r>
                      <a:endParaRPr lang="en-GB" dirty="0"/>
                    </a:p>
                  </a:txBody>
                  <a:tcPr/>
                </a:tc>
                <a:tc>
                  <a:txBody>
                    <a:bodyPr/>
                    <a:lstStyle/>
                    <a:p>
                      <a:r>
                        <a:rPr lang="en-GB" dirty="0" smtClean="0"/>
                        <a:t>240</a:t>
                      </a:r>
                      <a:endParaRPr lang="en-GB" dirty="0"/>
                    </a:p>
                  </a:txBody>
                  <a:tcPr/>
                </a:tc>
                <a:tc>
                  <a:txBody>
                    <a:bodyPr/>
                    <a:lstStyle/>
                    <a:p>
                      <a:r>
                        <a:rPr lang="en-GB" dirty="0" smtClean="0"/>
                        <a:t>N/A</a:t>
                      </a:r>
                      <a:endParaRPr lang="en-GB" dirty="0"/>
                    </a:p>
                  </a:txBody>
                  <a:tcPr/>
                </a:tc>
                <a:extLst>
                  <a:ext uri="{0D108BD9-81ED-4DB2-BD59-A6C34878D82A}">
                    <a16:rowId xmlns:a16="http://schemas.microsoft.com/office/drawing/2014/main" val="10002"/>
                  </a:ext>
                </a:extLst>
              </a:tr>
              <a:tr h="370840">
                <a:tc>
                  <a:txBody>
                    <a:bodyPr/>
                    <a:lstStyle/>
                    <a:p>
                      <a:r>
                        <a:rPr lang="en-GB" dirty="0" smtClean="0"/>
                        <a:t>Physical Disability and Sensory Impairment</a:t>
                      </a:r>
                      <a:endParaRPr lang="en-GB" dirty="0"/>
                    </a:p>
                  </a:txBody>
                  <a:tcPr/>
                </a:tc>
                <a:tc>
                  <a:txBody>
                    <a:bodyPr/>
                    <a:lstStyle/>
                    <a:p>
                      <a:r>
                        <a:rPr lang="en-GB" dirty="0" smtClean="0"/>
                        <a:t>6000</a:t>
                      </a:r>
                      <a:endParaRPr lang="en-GB" dirty="0"/>
                    </a:p>
                  </a:txBody>
                  <a:tcPr/>
                </a:tc>
                <a:tc>
                  <a:txBody>
                    <a:bodyPr/>
                    <a:lstStyle/>
                    <a:p>
                      <a:r>
                        <a:rPr lang="en-GB" dirty="0" smtClean="0"/>
                        <a:t>280</a:t>
                      </a:r>
                      <a:endParaRPr lang="en-GB" dirty="0"/>
                    </a:p>
                  </a:txBody>
                  <a:tcPr/>
                </a:tc>
                <a:tc>
                  <a:txBody>
                    <a:bodyPr/>
                    <a:lstStyle/>
                    <a:p>
                      <a:r>
                        <a:rPr lang="en-GB" dirty="0" smtClean="0"/>
                        <a:t>210</a:t>
                      </a:r>
                      <a:endParaRPr lang="en-GB" dirty="0"/>
                    </a:p>
                  </a:txBody>
                  <a:tcPr/>
                </a:tc>
                <a:tc>
                  <a:txBody>
                    <a:bodyPr/>
                    <a:lstStyle/>
                    <a:p>
                      <a:r>
                        <a:rPr lang="en-GB" dirty="0" smtClean="0"/>
                        <a:t>260</a:t>
                      </a:r>
                      <a:endParaRPr lang="en-GB"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697252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Need for Supported Housing</a:t>
            </a:r>
          </a:p>
        </p:txBody>
      </p:sp>
      <p:sp>
        <p:nvSpPr>
          <p:cNvPr id="3" name="Content Placeholder 2"/>
          <p:cNvSpPr>
            <a:spLocks noGrp="1"/>
          </p:cNvSpPr>
          <p:nvPr>
            <p:ph idx="1"/>
          </p:nvPr>
        </p:nvSpPr>
        <p:spPr/>
        <p:txBody>
          <a:bodyPr/>
          <a:lstStyle/>
          <a:p>
            <a:r>
              <a:rPr lang="en-GB" dirty="0"/>
              <a:t>The Kent Adult Accommodation Strategy: Evidence Base </a:t>
            </a:r>
            <a:r>
              <a:rPr lang="en-GB" dirty="0" smtClean="0"/>
              <a:t>assesses increases in need by 2031 as:</a:t>
            </a:r>
          </a:p>
          <a:p>
            <a:endParaRPr lang="en-GB" dirty="0"/>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B49A8C1-6FE8-4563-8BE7-6BAC7EB7DEC8}" type="slidenum">
              <a:rPr lang="en-GB" smtClean="0"/>
              <a:t>5</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3323653353"/>
              </p:ext>
            </p:extLst>
          </p:nvPr>
        </p:nvGraphicFramePr>
        <p:xfrm>
          <a:off x="2510443" y="3013979"/>
          <a:ext cx="5767186" cy="2839720"/>
        </p:xfrm>
        <a:graphic>
          <a:graphicData uri="http://schemas.openxmlformats.org/drawingml/2006/table">
            <a:tbl>
              <a:tblPr firstRow="1" bandRow="1">
                <a:tableStyleId>{5C22544A-7EE6-4342-B048-85BDC9FD1C3A}</a:tableStyleId>
              </a:tblPr>
              <a:tblGrid>
                <a:gridCol w="1703186">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70840">
                <a:tc>
                  <a:txBody>
                    <a:bodyPr/>
                    <a:lstStyle/>
                    <a:p>
                      <a:r>
                        <a:rPr lang="en-GB" dirty="0" smtClean="0"/>
                        <a:t>Needs Group</a:t>
                      </a:r>
                      <a:endParaRPr lang="en-GB" dirty="0"/>
                    </a:p>
                  </a:txBody>
                  <a:tcPr/>
                </a:tc>
                <a:tc>
                  <a:txBody>
                    <a:bodyPr/>
                    <a:lstStyle/>
                    <a:p>
                      <a:r>
                        <a:rPr lang="en-GB" dirty="0" smtClean="0"/>
                        <a:t>Overall Population</a:t>
                      </a:r>
                      <a:r>
                        <a:rPr lang="en-GB" baseline="0" dirty="0" smtClean="0"/>
                        <a:t> </a:t>
                      </a:r>
                      <a:r>
                        <a:rPr lang="en-GB" dirty="0" smtClean="0"/>
                        <a:t>Increase</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KCC Caseload increase</a:t>
                      </a:r>
                      <a:endParaRPr lang="en-GB" dirty="0"/>
                    </a:p>
                  </a:txBody>
                  <a:tcPr/>
                </a:tc>
                <a:extLst>
                  <a:ext uri="{0D108BD9-81ED-4DB2-BD59-A6C34878D82A}">
                    <a16:rowId xmlns:a16="http://schemas.microsoft.com/office/drawing/2014/main" val="10000"/>
                  </a:ext>
                </a:extLst>
              </a:tr>
              <a:tr h="370840">
                <a:tc>
                  <a:txBody>
                    <a:bodyPr/>
                    <a:lstStyle/>
                    <a:p>
                      <a:r>
                        <a:rPr lang="en-GB" dirty="0" smtClean="0"/>
                        <a:t>Learning Disability</a:t>
                      </a:r>
                      <a:endParaRPr lang="en-GB" dirty="0"/>
                    </a:p>
                  </a:txBody>
                  <a:tcPr/>
                </a:tc>
                <a:tc>
                  <a:txBody>
                    <a:bodyPr/>
                    <a:lstStyle/>
                    <a:p>
                      <a:r>
                        <a:rPr lang="en-GB" dirty="0" smtClean="0"/>
                        <a:t>6000</a:t>
                      </a:r>
                      <a:endParaRPr lang="en-GB" dirty="0"/>
                    </a:p>
                  </a:txBody>
                  <a:tcPr/>
                </a:tc>
                <a:tc>
                  <a:txBody>
                    <a:bodyPr/>
                    <a:lstStyle/>
                    <a:p>
                      <a:r>
                        <a:rPr lang="en-GB" dirty="0" smtClean="0"/>
                        <a:t>600</a:t>
                      </a:r>
                      <a:endParaRPr lang="en-GB" dirty="0"/>
                    </a:p>
                  </a:txBody>
                  <a:tcPr/>
                </a:tc>
                <a:extLst>
                  <a:ext uri="{0D108BD9-81ED-4DB2-BD59-A6C34878D82A}">
                    <a16:rowId xmlns:a16="http://schemas.microsoft.com/office/drawing/2014/main" val="10001"/>
                  </a:ext>
                </a:extLst>
              </a:tr>
              <a:tr h="370840">
                <a:tc>
                  <a:txBody>
                    <a:bodyPr/>
                    <a:lstStyle/>
                    <a:p>
                      <a:r>
                        <a:rPr lang="en-GB" dirty="0" smtClean="0"/>
                        <a:t>Mental Health</a:t>
                      </a:r>
                      <a:endParaRPr lang="en-GB" dirty="0"/>
                    </a:p>
                  </a:txBody>
                  <a:tcPr/>
                </a:tc>
                <a:tc>
                  <a:txBody>
                    <a:bodyPr/>
                    <a:lstStyle/>
                    <a:p>
                      <a:r>
                        <a:rPr lang="en-GB" dirty="0" smtClean="0"/>
                        <a:t>11,700</a:t>
                      </a:r>
                      <a:endParaRPr lang="en-GB" dirty="0"/>
                    </a:p>
                  </a:txBody>
                  <a:tcPr/>
                </a:tc>
                <a:tc>
                  <a:txBody>
                    <a:bodyPr/>
                    <a:lstStyle/>
                    <a:p>
                      <a:r>
                        <a:rPr lang="en-GB" dirty="0" smtClean="0"/>
                        <a:t>1,400</a:t>
                      </a:r>
                      <a:endParaRPr lang="en-GB" dirty="0"/>
                    </a:p>
                  </a:txBody>
                  <a:tcPr/>
                </a:tc>
                <a:extLst>
                  <a:ext uri="{0D108BD9-81ED-4DB2-BD59-A6C34878D82A}">
                    <a16:rowId xmlns:a16="http://schemas.microsoft.com/office/drawing/2014/main" val="10002"/>
                  </a:ext>
                </a:extLst>
              </a:tr>
              <a:tr h="370840">
                <a:tc>
                  <a:txBody>
                    <a:bodyPr/>
                    <a:lstStyle/>
                    <a:p>
                      <a:r>
                        <a:rPr lang="en-GB" dirty="0" smtClean="0"/>
                        <a:t>Physical Disability and Sensory Impairment</a:t>
                      </a:r>
                      <a:endParaRPr lang="en-GB" dirty="0"/>
                    </a:p>
                  </a:txBody>
                  <a:tcPr/>
                </a:tc>
                <a:tc>
                  <a:txBody>
                    <a:bodyPr/>
                    <a:lstStyle/>
                    <a:p>
                      <a:r>
                        <a:rPr lang="en-GB" dirty="0" smtClean="0"/>
                        <a:t>600</a:t>
                      </a:r>
                      <a:endParaRPr lang="en-GB" dirty="0"/>
                    </a:p>
                  </a:txBody>
                  <a:tcPr/>
                </a:tc>
                <a:tc>
                  <a:txBody>
                    <a:bodyPr/>
                    <a:lstStyle/>
                    <a:p>
                      <a:r>
                        <a:rPr lang="en-GB" dirty="0" smtClean="0"/>
                        <a:t>200</a:t>
                      </a:r>
                      <a:endParaRPr lang="en-GB" dirty="0"/>
                    </a:p>
                  </a:txBody>
                  <a:tcPr/>
                </a:tc>
                <a:extLst>
                  <a:ext uri="{0D108BD9-81ED-4DB2-BD59-A6C34878D82A}">
                    <a16:rowId xmlns:a16="http://schemas.microsoft.com/office/drawing/2014/main" val="10003"/>
                  </a:ext>
                </a:extLst>
              </a:tr>
            </a:tbl>
          </a:graphicData>
        </a:graphic>
      </p:graphicFrame>
      <p:pic>
        <p:nvPicPr>
          <p:cNvPr id="7" name="Picture 6" descr="New CHF Logo"/>
          <p:cNvPicPr/>
          <p:nvPr/>
        </p:nvPicPr>
        <p:blipFill>
          <a:blip r:embed="rId2">
            <a:extLst>
              <a:ext uri="{28A0092B-C50C-407E-A947-70E740481C1C}">
                <a14:useLocalDpi xmlns:a14="http://schemas.microsoft.com/office/drawing/2010/main" val="0"/>
              </a:ext>
            </a:extLst>
          </a:blip>
          <a:srcRect/>
          <a:stretch>
            <a:fillRect/>
          </a:stretch>
        </p:blipFill>
        <p:spPr bwMode="auto">
          <a:xfrm>
            <a:off x="9209895" y="5562600"/>
            <a:ext cx="1685925" cy="1228725"/>
          </a:xfrm>
          <a:prstGeom prst="rect">
            <a:avLst/>
          </a:prstGeom>
          <a:noFill/>
          <a:ln>
            <a:noFill/>
          </a:ln>
        </p:spPr>
      </p:pic>
    </p:spTree>
    <p:extLst>
      <p:ext uri="{BB962C8B-B14F-4D97-AF65-F5344CB8AC3E}">
        <p14:creationId xmlns:p14="http://schemas.microsoft.com/office/powerpoint/2010/main" val="3243453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smtClean="0"/>
              <a:t>How is CHF assisting in meeting the supply gap?</a:t>
            </a:r>
            <a:endParaRPr lang="en-GB" sz="4000" dirty="0"/>
          </a:p>
        </p:txBody>
      </p:sp>
      <p:sp>
        <p:nvSpPr>
          <p:cNvPr id="3" name="Content Placeholder 2"/>
          <p:cNvSpPr>
            <a:spLocks noGrp="1"/>
          </p:cNvSpPr>
          <p:nvPr>
            <p:ph idx="1"/>
          </p:nvPr>
        </p:nvSpPr>
        <p:spPr/>
        <p:txBody>
          <a:bodyPr/>
          <a:lstStyle/>
          <a:p>
            <a:r>
              <a:rPr lang="en-GB" dirty="0" smtClean="0"/>
              <a:t>CHF is working with KCC Adult Services in meeting identified needs</a:t>
            </a:r>
          </a:p>
          <a:p>
            <a:r>
              <a:rPr lang="en-GB" dirty="0" smtClean="0"/>
              <a:t>Context </a:t>
            </a:r>
            <a:r>
              <a:rPr lang="en-GB" dirty="0"/>
              <a:t>Housing Finance (CHF) has developed a </a:t>
            </a:r>
            <a:r>
              <a:rPr lang="en-GB" dirty="0" smtClean="0"/>
              <a:t>model </a:t>
            </a:r>
            <a:r>
              <a:rPr lang="en-GB" dirty="0"/>
              <a:t>of funding and delivery to meet </a:t>
            </a:r>
            <a:r>
              <a:rPr lang="en-GB" dirty="0" smtClean="0"/>
              <a:t>these needs  </a:t>
            </a:r>
          </a:p>
          <a:p>
            <a:r>
              <a:rPr lang="en-GB" dirty="0" smtClean="0"/>
              <a:t>CHF acts as Programme </a:t>
            </a:r>
            <a:r>
              <a:rPr lang="en-GB" dirty="0"/>
              <a:t>Director and lead company in bringing together a number of organisations that </a:t>
            </a:r>
            <a:r>
              <a:rPr lang="en-GB" dirty="0" smtClean="0"/>
              <a:t>plan and deliver supported </a:t>
            </a:r>
            <a:r>
              <a:rPr lang="en-GB" dirty="0"/>
              <a:t>housing properties in order to </a:t>
            </a:r>
            <a:r>
              <a:rPr lang="en-GB" dirty="0" smtClean="0"/>
              <a:t>meet identified </a:t>
            </a:r>
            <a:r>
              <a:rPr lang="en-GB" dirty="0"/>
              <a:t>housing needs </a:t>
            </a:r>
            <a:endParaRPr lang="en-GB" dirty="0" smtClean="0"/>
          </a:p>
          <a:p>
            <a:r>
              <a:rPr lang="en-GB" dirty="0" smtClean="0"/>
              <a:t>We are partnering with Reside Housing Association who are registered on the KCC framework</a:t>
            </a:r>
            <a:endParaRPr lang="en-GB" dirty="0"/>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B49A8C1-6FE8-4563-8BE7-6BAC7EB7DEC8}" type="slidenum">
              <a:rPr lang="en-GB" smtClean="0"/>
              <a:t>6</a:t>
            </a:fld>
            <a:endParaRPr lang="en-GB"/>
          </a:p>
        </p:txBody>
      </p:sp>
      <p:pic>
        <p:nvPicPr>
          <p:cNvPr id="6" name="Picture 5" descr="New CHF Logo"/>
          <p:cNvPicPr/>
          <p:nvPr/>
        </p:nvPicPr>
        <p:blipFill>
          <a:blip r:embed="rId2">
            <a:extLst>
              <a:ext uri="{28A0092B-C50C-407E-A947-70E740481C1C}">
                <a14:useLocalDpi xmlns:a14="http://schemas.microsoft.com/office/drawing/2010/main" val="0"/>
              </a:ext>
            </a:extLst>
          </a:blip>
          <a:srcRect/>
          <a:stretch>
            <a:fillRect/>
          </a:stretch>
        </p:blipFill>
        <p:spPr bwMode="auto">
          <a:xfrm>
            <a:off x="9053513" y="5629275"/>
            <a:ext cx="1685925" cy="1228725"/>
          </a:xfrm>
          <a:prstGeom prst="rect">
            <a:avLst/>
          </a:prstGeom>
          <a:noFill/>
          <a:ln>
            <a:noFill/>
          </a:ln>
        </p:spPr>
      </p:pic>
    </p:spTree>
    <p:extLst>
      <p:ext uri="{BB962C8B-B14F-4D97-AF65-F5344CB8AC3E}">
        <p14:creationId xmlns:p14="http://schemas.microsoft.com/office/powerpoint/2010/main" val="39931802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Reside Housing Association</a:t>
            </a:r>
            <a:endParaRPr lang="en-GB" dirty="0"/>
          </a:p>
        </p:txBody>
      </p:sp>
      <p:sp>
        <p:nvSpPr>
          <p:cNvPr id="3" name="Content Placeholder 2"/>
          <p:cNvSpPr>
            <a:spLocks noGrp="1"/>
          </p:cNvSpPr>
          <p:nvPr>
            <p:ph idx="1"/>
          </p:nvPr>
        </p:nvSpPr>
        <p:spPr/>
        <p:txBody>
          <a:bodyPr/>
          <a:lstStyle/>
          <a:p>
            <a:r>
              <a:rPr lang="en-GB" dirty="0"/>
              <a:t>Reside Housing aims to provide good quality housing with support designed to meet the choices and needs of </a:t>
            </a:r>
            <a:r>
              <a:rPr lang="en-GB" dirty="0" smtClean="0"/>
              <a:t>their tenants</a:t>
            </a:r>
          </a:p>
          <a:p>
            <a:r>
              <a:rPr lang="en-GB" dirty="0" smtClean="0"/>
              <a:t>Their </a:t>
            </a:r>
            <a:r>
              <a:rPr lang="en-GB" dirty="0"/>
              <a:t>mission is to enable tenants to have control over their lives and in their own </a:t>
            </a:r>
            <a:r>
              <a:rPr lang="en-GB" dirty="0" smtClean="0"/>
              <a:t>homes</a:t>
            </a:r>
          </a:p>
          <a:p>
            <a:r>
              <a:rPr lang="en-GB" dirty="0"/>
              <a:t>To achieve these objectives, Reside partners, consults and contracts with many local authorities, local and national care providers, tenants, their families and </a:t>
            </a:r>
            <a:r>
              <a:rPr lang="en-GB" dirty="0" smtClean="0"/>
              <a:t>brokers</a:t>
            </a:r>
          </a:p>
          <a:p>
            <a:r>
              <a:rPr lang="en-GB" dirty="0" smtClean="0"/>
              <a:t>At</a:t>
            </a:r>
            <a:r>
              <a:rPr lang="en-GB" dirty="0"/>
              <a:t> the end  of </a:t>
            </a:r>
            <a:r>
              <a:rPr lang="en-GB" dirty="0" smtClean="0"/>
              <a:t>2016‐17 Reside had 1,155</a:t>
            </a:r>
            <a:r>
              <a:rPr lang="en-GB" dirty="0"/>
              <a:t> </a:t>
            </a:r>
            <a:r>
              <a:rPr lang="en-GB" dirty="0" smtClean="0"/>
              <a:t>properties under management</a:t>
            </a:r>
            <a:r>
              <a:rPr lang="en-GB" dirty="0"/>
              <a:t>    </a:t>
            </a:r>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B49A8C1-6FE8-4563-8BE7-6BAC7EB7DEC8}" type="slidenum">
              <a:rPr lang="en-GB" smtClean="0"/>
              <a:t>7</a:t>
            </a:fld>
            <a:endParaRPr lang="en-GB"/>
          </a:p>
        </p:txBody>
      </p:sp>
      <p:pic>
        <p:nvPicPr>
          <p:cNvPr id="6" name="Picture 5" descr="New CHF Logo"/>
          <p:cNvPicPr/>
          <p:nvPr/>
        </p:nvPicPr>
        <p:blipFill>
          <a:blip r:embed="rId2">
            <a:extLst>
              <a:ext uri="{28A0092B-C50C-407E-A947-70E740481C1C}">
                <a14:useLocalDpi xmlns:a14="http://schemas.microsoft.com/office/drawing/2010/main" val="0"/>
              </a:ext>
            </a:extLst>
          </a:blip>
          <a:srcRect/>
          <a:stretch>
            <a:fillRect/>
          </a:stretch>
        </p:blipFill>
        <p:spPr bwMode="auto">
          <a:xfrm>
            <a:off x="9053513" y="5629275"/>
            <a:ext cx="1685925" cy="1228725"/>
          </a:xfrm>
          <a:prstGeom prst="rect">
            <a:avLst/>
          </a:prstGeom>
          <a:noFill/>
          <a:ln>
            <a:noFill/>
          </a:ln>
        </p:spPr>
      </p:pic>
    </p:spTree>
    <p:extLst>
      <p:ext uri="{BB962C8B-B14F-4D97-AF65-F5344CB8AC3E}">
        <p14:creationId xmlns:p14="http://schemas.microsoft.com/office/powerpoint/2010/main" val="3163748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Our Approach</a:t>
            </a:r>
            <a:endParaRPr lang="en-GB" dirty="0"/>
          </a:p>
        </p:txBody>
      </p:sp>
      <p:sp>
        <p:nvSpPr>
          <p:cNvPr id="3" name="Content Placeholder 2"/>
          <p:cNvSpPr>
            <a:spLocks noGrp="1"/>
          </p:cNvSpPr>
          <p:nvPr>
            <p:ph idx="1"/>
          </p:nvPr>
        </p:nvSpPr>
        <p:spPr/>
        <p:txBody>
          <a:bodyPr>
            <a:normAutofit fontScale="92500" lnSpcReduction="10000"/>
          </a:bodyPr>
          <a:lstStyle/>
          <a:p>
            <a:r>
              <a:rPr lang="en-GB" dirty="0"/>
              <a:t>CHF leads on the development of </a:t>
            </a:r>
            <a:r>
              <a:rPr lang="en-GB" dirty="0" smtClean="0"/>
              <a:t>models </a:t>
            </a:r>
            <a:r>
              <a:rPr lang="en-GB" dirty="0"/>
              <a:t>that can provide </a:t>
            </a:r>
            <a:r>
              <a:rPr lang="en-GB" dirty="0" smtClean="0"/>
              <a:t>supported housing:</a:t>
            </a:r>
          </a:p>
          <a:p>
            <a:pPr lvl="1"/>
            <a:r>
              <a:rPr lang="en-GB" dirty="0" smtClean="0"/>
              <a:t>a full programme structure</a:t>
            </a:r>
          </a:p>
          <a:p>
            <a:pPr lvl="1"/>
            <a:r>
              <a:rPr lang="en-GB" dirty="0" smtClean="0"/>
              <a:t>project management</a:t>
            </a:r>
          </a:p>
          <a:p>
            <a:pPr lvl="1"/>
            <a:r>
              <a:rPr lang="en-GB" dirty="0" smtClean="0"/>
              <a:t>satisfactory delivery of the programme </a:t>
            </a:r>
          </a:p>
          <a:p>
            <a:pPr lvl="1"/>
            <a:r>
              <a:rPr lang="en-GB" dirty="0" smtClean="0"/>
              <a:t>funding </a:t>
            </a:r>
          </a:p>
          <a:p>
            <a:r>
              <a:rPr lang="en-GB" dirty="0" smtClean="0"/>
              <a:t>CHF introduces </a:t>
            </a:r>
            <a:r>
              <a:rPr lang="en-GB" dirty="0"/>
              <a:t>key partners that </a:t>
            </a:r>
            <a:r>
              <a:rPr lang="en-GB" dirty="0" smtClean="0"/>
              <a:t>facilitate </a:t>
            </a:r>
            <a:r>
              <a:rPr lang="en-GB" dirty="0"/>
              <a:t>aspects of the programme delivery. </a:t>
            </a:r>
            <a:endParaRPr lang="en-GB" dirty="0" smtClean="0"/>
          </a:p>
          <a:p>
            <a:r>
              <a:rPr lang="en-GB" dirty="0" smtClean="0"/>
              <a:t>CHF </a:t>
            </a:r>
            <a:r>
              <a:rPr lang="en-GB" dirty="0"/>
              <a:t>introduces its key partners at the relevant </a:t>
            </a:r>
            <a:r>
              <a:rPr lang="en-GB" dirty="0" smtClean="0"/>
              <a:t>stage </a:t>
            </a:r>
            <a:r>
              <a:rPr lang="en-GB" dirty="0"/>
              <a:t>to perform their defined tasks in delivering the Supported Housing Programme. </a:t>
            </a:r>
            <a:endParaRPr lang="en-GB" dirty="0" smtClean="0"/>
          </a:p>
          <a:p>
            <a:r>
              <a:rPr lang="en-GB" dirty="0" smtClean="0"/>
              <a:t>CHF </a:t>
            </a:r>
            <a:r>
              <a:rPr lang="en-GB" dirty="0"/>
              <a:t>and its key partners bring together a wealth of specific industry experience.</a:t>
            </a:r>
          </a:p>
          <a:p>
            <a:endParaRPr lang="en-GB" dirty="0"/>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B49A8C1-6FE8-4563-8BE7-6BAC7EB7DEC8}" type="slidenum">
              <a:rPr lang="en-GB" smtClean="0"/>
              <a:t>8</a:t>
            </a:fld>
            <a:endParaRPr lang="en-GB"/>
          </a:p>
        </p:txBody>
      </p:sp>
      <p:pic>
        <p:nvPicPr>
          <p:cNvPr id="6" name="Picture 5" descr="New CHF Logo"/>
          <p:cNvPicPr/>
          <p:nvPr/>
        </p:nvPicPr>
        <p:blipFill>
          <a:blip r:embed="rId2">
            <a:extLst>
              <a:ext uri="{28A0092B-C50C-407E-A947-70E740481C1C}">
                <a14:useLocalDpi xmlns:a14="http://schemas.microsoft.com/office/drawing/2010/main" val="0"/>
              </a:ext>
            </a:extLst>
          </a:blip>
          <a:srcRect/>
          <a:stretch>
            <a:fillRect/>
          </a:stretch>
        </p:blipFill>
        <p:spPr bwMode="auto">
          <a:xfrm>
            <a:off x="8985452" y="5697537"/>
            <a:ext cx="1685925" cy="1228725"/>
          </a:xfrm>
          <a:prstGeom prst="rect">
            <a:avLst/>
          </a:prstGeom>
          <a:noFill/>
          <a:ln>
            <a:noFill/>
          </a:ln>
        </p:spPr>
      </p:pic>
    </p:spTree>
    <p:extLst>
      <p:ext uri="{BB962C8B-B14F-4D97-AF65-F5344CB8AC3E}">
        <p14:creationId xmlns:p14="http://schemas.microsoft.com/office/powerpoint/2010/main" val="18232851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Funding	</a:t>
            </a:r>
            <a:endParaRPr lang="en-GB" dirty="0"/>
          </a:p>
        </p:txBody>
      </p:sp>
      <p:sp>
        <p:nvSpPr>
          <p:cNvPr id="3" name="Content Placeholder 2"/>
          <p:cNvSpPr>
            <a:spLocks noGrp="1"/>
          </p:cNvSpPr>
          <p:nvPr>
            <p:ph idx="1"/>
          </p:nvPr>
        </p:nvSpPr>
        <p:spPr/>
        <p:txBody>
          <a:bodyPr/>
          <a:lstStyle/>
          <a:p>
            <a:r>
              <a:rPr lang="en-GB" dirty="0" smtClean="0"/>
              <a:t>CHF works with a range of private sector investors, banks and institutional funders</a:t>
            </a:r>
          </a:p>
          <a:p>
            <a:r>
              <a:rPr lang="en-GB" dirty="0" smtClean="0"/>
              <a:t>For this programme, we have secured an initial £40M investment from private sector investors</a:t>
            </a:r>
          </a:p>
          <a:p>
            <a:r>
              <a:rPr lang="en-GB" dirty="0" smtClean="0"/>
              <a:t>We have a committed bank funding of a further £10M</a:t>
            </a:r>
          </a:p>
          <a:p>
            <a:r>
              <a:rPr lang="en-GB" dirty="0" smtClean="0"/>
              <a:t>We anticipate further funding to meet needs from investors</a:t>
            </a:r>
            <a:endParaRPr lang="en-GB" dirty="0"/>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B49A8C1-6FE8-4563-8BE7-6BAC7EB7DEC8}" type="slidenum">
              <a:rPr lang="en-GB" smtClean="0"/>
              <a:t>9</a:t>
            </a:fld>
            <a:endParaRPr lang="en-GB"/>
          </a:p>
        </p:txBody>
      </p:sp>
      <p:pic>
        <p:nvPicPr>
          <p:cNvPr id="6" name="Picture 5" descr="New CHF Logo"/>
          <p:cNvPicPr/>
          <p:nvPr/>
        </p:nvPicPr>
        <p:blipFill>
          <a:blip r:embed="rId2">
            <a:extLst>
              <a:ext uri="{28A0092B-C50C-407E-A947-70E740481C1C}">
                <a14:useLocalDpi xmlns:a14="http://schemas.microsoft.com/office/drawing/2010/main" val="0"/>
              </a:ext>
            </a:extLst>
          </a:blip>
          <a:srcRect/>
          <a:stretch>
            <a:fillRect/>
          </a:stretch>
        </p:blipFill>
        <p:spPr bwMode="auto">
          <a:xfrm>
            <a:off x="9209895" y="5562600"/>
            <a:ext cx="1685925" cy="1228725"/>
          </a:xfrm>
          <a:prstGeom prst="rect">
            <a:avLst/>
          </a:prstGeom>
          <a:noFill/>
          <a:ln>
            <a:noFill/>
          </a:ln>
        </p:spPr>
      </p:pic>
    </p:spTree>
    <p:extLst>
      <p:ext uri="{BB962C8B-B14F-4D97-AF65-F5344CB8AC3E}">
        <p14:creationId xmlns:p14="http://schemas.microsoft.com/office/powerpoint/2010/main" val="714863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TotalTime>
  <Words>935</Words>
  <Application>Microsoft Office PowerPoint</Application>
  <PresentationFormat>Widescreen</PresentationFormat>
  <Paragraphs>126</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Conty</vt:lpstr>
      <vt:lpstr>Introduction to Context Housing Finance Ltd</vt:lpstr>
      <vt:lpstr>Need for Supported Housing</vt:lpstr>
      <vt:lpstr>Need for Supported Housing</vt:lpstr>
      <vt:lpstr>Need for Supported Housing</vt:lpstr>
      <vt:lpstr>How is CHF assisting in meeting the supply gap?</vt:lpstr>
      <vt:lpstr>Reside Housing Association</vt:lpstr>
      <vt:lpstr>Our Approach</vt:lpstr>
      <vt:lpstr>Funding </vt:lpstr>
      <vt:lpstr>Proof of Concept</vt:lpstr>
      <vt:lpstr>What is the cost to KCC and DC’s?</vt:lpstr>
      <vt:lpstr>What is the Benefit to KCC and DC’s?</vt:lpstr>
      <vt:lpstr>Why are CHF talking to KHG?</vt:lpstr>
      <vt:lpstr>Why are CHF talking to KHG? (2)</vt:lpstr>
      <vt:lpstr>Contact Details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Tony Draper</dc:creator>
  <cp:lastModifiedBy>Rebecca Smith</cp:lastModifiedBy>
  <cp:revision>18</cp:revision>
  <dcterms:created xsi:type="dcterms:W3CDTF">2016-06-12T15:19:00Z</dcterms:created>
  <dcterms:modified xsi:type="dcterms:W3CDTF">2018-05-03T09:00:33Z</dcterms:modified>
</cp:coreProperties>
</file>