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92" r:id="rId2"/>
    <p:sldId id="321" r:id="rId3"/>
    <p:sldId id="315" r:id="rId4"/>
    <p:sldId id="304" r:id="rId5"/>
    <p:sldId id="317" r:id="rId6"/>
    <p:sldId id="322" r:id="rId7"/>
    <p:sldId id="319" r:id="rId8"/>
    <p:sldId id="320" r:id="rId9"/>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A1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9" autoAdjust="0"/>
    <p:restoredTop sz="56838" autoAdjust="0"/>
  </p:normalViewPr>
  <p:slideViewPr>
    <p:cSldViewPr>
      <p:cViewPr varScale="1">
        <p:scale>
          <a:sx n="40" d="100"/>
          <a:sy n="40" d="100"/>
        </p:scale>
        <p:origin x="-226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DE4E6E-338F-4F3E-A2CD-82339A0D5821}"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GB"/>
        </a:p>
      </dgm:t>
    </dgm:pt>
    <dgm:pt modelId="{F3533870-DCDF-4DA3-A179-FA721D204CB2}">
      <dgm:prSet phldrT="[Text]"/>
      <dgm:spPr/>
      <dgm:t>
        <a:bodyPr/>
        <a:lstStyle/>
        <a:p>
          <a:r>
            <a:rPr lang="en-GB" dirty="0" smtClean="0"/>
            <a:t>R</a:t>
          </a:r>
          <a:endParaRPr lang="en-GB" dirty="0"/>
        </a:p>
      </dgm:t>
    </dgm:pt>
    <dgm:pt modelId="{5CE51204-3F57-48E1-A459-4E15127FE25E}" type="parTrans" cxnId="{9AA02552-3909-4154-A36B-AE2D5318B683}">
      <dgm:prSet/>
      <dgm:spPr/>
      <dgm:t>
        <a:bodyPr/>
        <a:lstStyle/>
        <a:p>
          <a:endParaRPr lang="en-GB"/>
        </a:p>
      </dgm:t>
    </dgm:pt>
    <dgm:pt modelId="{99CE28DA-183B-46D9-B260-3CFA8C051981}" type="sibTrans" cxnId="{9AA02552-3909-4154-A36B-AE2D5318B683}">
      <dgm:prSet/>
      <dgm:spPr/>
      <dgm:t>
        <a:bodyPr/>
        <a:lstStyle/>
        <a:p>
          <a:endParaRPr lang="en-GB"/>
        </a:p>
      </dgm:t>
    </dgm:pt>
    <dgm:pt modelId="{6A4CB8EF-BC57-4F51-8D65-3A0203518FC5}">
      <dgm:prSet phldrT="[Text]"/>
      <dgm:spPr/>
      <dgm:t>
        <a:bodyPr/>
        <a:lstStyle/>
        <a:p>
          <a:r>
            <a:rPr lang="en-GB" dirty="0" smtClean="0"/>
            <a:t>RETAIN</a:t>
          </a:r>
          <a:endParaRPr lang="en-GB" dirty="0"/>
        </a:p>
      </dgm:t>
    </dgm:pt>
    <dgm:pt modelId="{8C635F38-4F48-43C3-903C-19C9C1C0F058}" type="parTrans" cxnId="{98482601-94C1-42E7-A060-3D20F584EC69}">
      <dgm:prSet/>
      <dgm:spPr/>
      <dgm:t>
        <a:bodyPr/>
        <a:lstStyle/>
        <a:p>
          <a:endParaRPr lang="en-GB"/>
        </a:p>
      </dgm:t>
    </dgm:pt>
    <dgm:pt modelId="{76F59712-980A-49EE-8E13-A0CE8CD80640}" type="sibTrans" cxnId="{98482601-94C1-42E7-A060-3D20F584EC69}">
      <dgm:prSet/>
      <dgm:spPr/>
      <dgm:t>
        <a:bodyPr/>
        <a:lstStyle/>
        <a:p>
          <a:endParaRPr lang="en-GB"/>
        </a:p>
      </dgm:t>
    </dgm:pt>
    <dgm:pt modelId="{77589AE8-90C4-42D7-B31B-E2FB611FD095}">
      <dgm:prSet phldrT="[Text]"/>
      <dgm:spPr/>
      <dgm:t>
        <a:bodyPr/>
        <a:lstStyle/>
        <a:p>
          <a:r>
            <a:rPr lang="en-GB" dirty="0" smtClean="0"/>
            <a:t>R</a:t>
          </a:r>
          <a:endParaRPr lang="en-GB" dirty="0"/>
        </a:p>
      </dgm:t>
    </dgm:pt>
    <dgm:pt modelId="{190D9DB2-8D09-40B0-82FF-08718E818D24}" type="parTrans" cxnId="{4CE48B5E-C307-4430-9835-33BDDC3105BB}">
      <dgm:prSet/>
      <dgm:spPr/>
      <dgm:t>
        <a:bodyPr/>
        <a:lstStyle/>
        <a:p>
          <a:endParaRPr lang="en-GB"/>
        </a:p>
      </dgm:t>
    </dgm:pt>
    <dgm:pt modelId="{0090857E-CD52-4233-94E0-30193704D447}" type="sibTrans" cxnId="{4CE48B5E-C307-4430-9835-33BDDC3105BB}">
      <dgm:prSet/>
      <dgm:spPr/>
      <dgm:t>
        <a:bodyPr/>
        <a:lstStyle/>
        <a:p>
          <a:endParaRPr lang="en-GB"/>
        </a:p>
      </dgm:t>
    </dgm:pt>
    <dgm:pt modelId="{16F0B9F2-2DAC-430F-A828-478820AF7737}">
      <dgm:prSet phldrT="[Text]"/>
      <dgm:spPr/>
      <dgm:t>
        <a:bodyPr/>
        <a:lstStyle/>
        <a:p>
          <a:r>
            <a:rPr lang="en-GB" dirty="0" smtClean="0"/>
            <a:t>RECORD</a:t>
          </a:r>
          <a:endParaRPr lang="en-GB" dirty="0"/>
        </a:p>
      </dgm:t>
    </dgm:pt>
    <dgm:pt modelId="{8563AB25-425A-4E04-9C8B-521CD65A225C}" type="parTrans" cxnId="{5D42DB9F-5AC4-4AB3-B9EA-9ABAA15BA8FC}">
      <dgm:prSet/>
      <dgm:spPr/>
      <dgm:t>
        <a:bodyPr/>
        <a:lstStyle/>
        <a:p>
          <a:endParaRPr lang="en-GB"/>
        </a:p>
      </dgm:t>
    </dgm:pt>
    <dgm:pt modelId="{7D374612-EE0A-4D43-8D0B-62DDE9A9968B}" type="sibTrans" cxnId="{5D42DB9F-5AC4-4AB3-B9EA-9ABAA15BA8FC}">
      <dgm:prSet/>
      <dgm:spPr/>
      <dgm:t>
        <a:bodyPr/>
        <a:lstStyle/>
        <a:p>
          <a:endParaRPr lang="en-GB"/>
        </a:p>
      </dgm:t>
    </dgm:pt>
    <dgm:pt modelId="{5CB51987-CAA9-4450-8EA9-51B421992324}">
      <dgm:prSet phldrT="[Text]"/>
      <dgm:spPr/>
      <dgm:t>
        <a:bodyPr/>
        <a:lstStyle/>
        <a:p>
          <a:r>
            <a:rPr lang="en-GB" dirty="0" smtClean="0"/>
            <a:t>R</a:t>
          </a:r>
          <a:endParaRPr lang="en-GB" dirty="0"/>
        </a:p>
      </dgm:t>
    </dgm:pt>
    <dgm:pt modelId="{9C212EBE-AD9F-44B6-9372-44CFC4AF8FCC}" type="parTrans" cxnId="{4F254429-C067-4EA1-A28B-6E8B1012842F}">
      <dgm:prSet/>
      <dgm:spPr/>
      <dgm:t>
        <a:bodyPr/>
        <a:lstStyle/>
        <a:p>
          <a:endParaRPr lang="en-GB"/>
        </a:p>
      </dgm:t>
    </dgm:pt>
    <dgm:pt modelId="{84144756-2488-4648-AE50-B9A75DDC321B}" type="sibTrans" cxnId="{4F254429-C067-4EA1-A28B-6E8B1012842F}">
      <dgm:prSet/>
      <dgm:spPr/>
      <dgm:t>
        <a:bodyPr/>
        <a:lstStyle/>
        <a:p>
          <a:endParaRPr lang="en-GB"/>
        </a:p>
      </dgm:t>
    </dgm:pt>
    <dgm:pt modelId="{14DBB326-88FD-4EA0-9450-D5E85FFF5A77}">
      <dgm:prSet phldrT="[Text]"/>
      <dgm:spPr/>
      <dgm:t>
        <a:bodyPr/>
        <a:lstStyle/>
        <a:p>
          <a:r>
            <a:rPr lang="en-GB" dirty="0" smtClean="0"/>
            <a:t>REVEAL</a:t>
          </a:r>
          <a:endParaRPr lang="en-GB" dirty="0"/>
        </a:p>
      </dgm:t>
    </dgm:pt>
    <dgm:pt modelId="{B3223558-DB4C-4231-8597-504A06F378AB}" type="parTrans" cxnId="{396F3EC4-1579-4AB8-A286-C635F94859A8}">
      <dgm:prSet/>
      <dgm:spPr/>
      <dgm:t>
        <a:bodyPr/>
        <a:lstStyle/>
        <a:p>
          <a:endParaRPr lang="en-GB"/>
        </a:p>
      </dgm:t>
    </dgm:pt>
    <dgm:pt modelId="{9A12F3F1-B550-449A-BED7-BE38E7165DC9}" type="sibTrans" cxnId="{396F3EC4-1579-4AB8-A286-C635F94859A8}">
      <dgm:prSet/>
      <dgm:spPr/>
      <dgm:t>
        <a:bodyPr/>
        <a:lstStyle/>
        <a:p>
          <a:endParaRPr lang="en-GB"/>
        </a:p>
      </dgm:t>
    </dgm:pt>
    <dgm:pt modelId="{961C1F91-8C2E-4C88-9D7E-5C5DC16FF6BD}" type="pres">
      <dgm:prSet presAssocID="{6CDE4E6E-338F-4F3E-A2CD-82339A0D5821}" presName="Name0" presStyleCnt="0">
        <dgm:presLayoutVars>
          <dgm:dir/>
          <dgm:animLvl val="lvl"/>
          <dgm:resizeHandles val="exact"/>
        </dgm:presLayoutVars>
      </dgm:prSet>
      <dgm:spPr/>
      <dgm:t>
        <a:bodyPr/>
        <a:lstStyle/>
        <a:p>
          <a:endParaRPr lang="en-GB"/>
        </a:p>
      </dgm:t>
    </dgm:pt>
    <dgm:pt modelId="{86B5E37C-C0A5-468F-B812-79F4C83BEA6E}" type="pres">
      <dgm:prSet presAssocID="{F3533870-DCDF-4DA3-A179-FA721D204CB2}" presName="linNode" presStyleCnt="0"/>
      <dgm:spPr/>
    </dgm:pt>
    <dgm:pt modelId="{D6A39CC3-4271-4161-BD6A-BA918EBEB0ED}" type="pres">
      <dgm:prSet presAssocID="{F3533870-DCDF-4DA3-A179-FA721D204CB2}" presName="parentText" presStyleLbl="node1" presStyleIdx="0" presStyleCnt="3" custLinFactNeighborX="-1171" custLinFactNeighborY="1809">
        <dgm:presLayoutVars>
          <dgm:chMax val="1"/>
          <dgm:bulletEnabled val="1"/>
        </dgm:presLayoutVars>
      </dgm:prSet>
      <dgm:spPr/>
      <dgm:t>
        <a:bodyPr/>
        <a:lstStyle/>
        <a:p>
          <a:endParaRPr lang="en-GB"/>
        </a:p>
      </dgm:t>
    </dgm:pt>
    <dgm:pt modelId="{59393004-A33A-4447-A28D-4FC36C843401}" type="pres">
      <dgm:prSet presAssocID="{F3533870-DCDF-4DA3-A179-FA721D204CB2}" presName="descendantText" presStyleLbl="alignAccFollowNode1" presStyleIdx="0" presStyleCnt="3">
        <dgm:presLayoutVars>
          <dgm:bulletEnabled val="1"/>
        </dgm:presLayoutVars>
      </dgm:prSet>
      <dgm:spPr/>
      <dgm:t>
        <a:bodyPr/>
        <a:lstStyle/>
        <a:p>
          <a:endParaRPr lang="en-GB"/>
        </a:p>
      </dgm:t>
    </dgm:pt>
    <dgm:pt modelId="{1EA88004-3726-45BF-8C9A-E3DE645EEB72}" type="pres">
      <dgm:prSet presAssocID="{99CE28DA-183B-46D9-B260-3CFA8C051981}" presName="sp" presStyleCnt="0"/>
      <dgm:spPr/>
    </dgm:pt>
    <dgm:pt modelId="{F15EFCF5-6D1C-41D8-A4A3-E57DE472C106}" type="pres">
      <dgm:prSet presAssocID="{77589AE8-90C4-42D7-B31B-E2FB611FD095}" presName="linNode" presStyleCnt="0"/>
      <dgm:spPr/>
    </dgm:pt>
    <dgm:pt modelId="{E75B016F-A224-4F9F-A536-C8AEAEDB9081}" type="pres">
      <dgm:prSet presAssocID="{77589AE8-90C4-42D7-B31B-E2FB611FD095}" presName="parentText" presStyleLbl="node1" presStyleIdx="1" presStyleCnt="3">
        <dgm:presLayoutVars>
          <dgm:chMax val="1"/>
          <dgm:bulletEnabled val="1"/>
        </dgm:presLayoutVars>
      </dgm:prSet>
      <dgm:spPr/>
      <dgm:t>
        <a:bodyPr/>
        <a:lstStyle/>
        <a:p>
          <a:endParaRPr lang="en-GB"/>
        </a:p>
      </dgm:t>
    </dgm:pt>
    <dgm:pt modelId="{1A64BFAD-404E-45D6-BD95-500752BD11C7}" type="pres">
      <dgm:prSet presAssocID="{77589AE8-90C4-42D7-B31B-E2FB611FD095}" presName="descendantText" presStyleLbl="alignAccFollowNode1" presStyleIdx="1" presStyleCnt="3">
        <dgm:presLayoutVars>
          <dgm:bulletEnabled val="1"/>
        </dgm:presLayoutVars>
      </dgm:prSet>
      <dgm:spPr/>
      <dgm:t>
        <a:bodyPr/>
        <a:lstStyle/>
        <a:p>
          <a:endParaRPr lang="en-GB"/>
        </a:p>
      </dgm:t>
    </dgm:pt>
    <dgm:pt modelId="{4982A35A-117B-4E11-80D0-676EC52B5010}" type="pres">
      <dgm:prSet presAssocID="{0090857E-CD52-4233-94E0-30193704D447}" presName="sp" presStyleCnt="0"/>
      <dgm:spPr/>
    </dgm:pt>
    <dgm:pt modelId="{FE5F037C-E262-4F4E-A9BC-94EDB92E38B1}" type="pres">
      <dgm:prSet presAssocID="{5CB51987-CAA9-4450-8EA9-51B421992324}" presName="linNode" presStyleCnt="0"/>
      <dgm:spPr/>
    </dgm:pt>
    <dgm:pt modelId="{DB3B128E-7ED6-4204-831D-34156A64F075}" type="pres">
      <dgm:prSet presAssocID="{5CB51987-CAA9-4450-8EA9-51B421992324}" presName="parentText" presStyleLbl="node1" presStyleIdx="2" presStyleCnt="3">
        <dgm:presLayoutVars>
          <dgm:chMax val="1"/>
          <dgm:bulletEnabled val="1"/>
        </dgm:presLayoutVars>
      </dgm:prSet>
      <dgm:spPr/>
      <dgm:t>
        <a:bodyPr/>
        <a:lstStyle/>
        <a:p>
          <a:endParaRPr lang="en-GB"/>
        </a:p>
      </dgm:t>
    </dgm:pt>
    <dgm:pt modelId="{C06DF9D8-E971-4A7A-A30A-F7C24D505FE3}" type="pres">
      <dgm:prSet presAssocID="{5CB51987-CAA9-4450-8EA9-51B421992324}" presName="descendantText" presStyleLbl="alignAccFollowNode1" presStyleIdx="2" presStyleCnt="3">
        <dgm:presLayoutVars>
          <dgm:bulletEnabled val="1"/>
        </dgm:presLayoutVars>
      </dgm:prSet>
      <dgm:spPr/>
      <dgm:t>
        <a:bodyPr/>
        <a:lstStyle/>
        <a:p>
          <a:endParaRPr lang="en-GB"/>
        </a:p>
      </dgm:t>
    </dgm:pt>
  </dgm:ptLst>
  <dgm:cxnLst>
    <dgm:cxn modelId="{F23ACEE3-0084-40AA-B546-8A0F7B89C8BE}" type="presOf" srcId="{F3533870-DCDF-4DA3-A179-FA721D204CB2}" destId="{D6A39CC3-4271-4161-BD6A-BA918EBEB0ED}" srcOrd="0" destOrd="0" presId="urn:microsoft.com/office/officeart/2005/8/layout/vList5"/>
    <dgm:cxn modelId="{F7BCA562-2C1B-45A7-A534-5E7031193E0F}" type="presOf" srcId="{77589AE8-90C4-42D7-B31B-E2FB611FD095}" destId="{E75B016F-A224-4F9F-A536-C8AEAEDB9081}" srcOrd="0" destOrd="0" presId="urn:microsoft.com/office/officeart/2005/8/layout/vList5"/>
    <dgm:cxn modelId="{3FBA7558-139C-417B-AA49-5FDDE390FB47}" type="presOf" srcId="{5CB51987-CAA9-4450-8EA9-51B421992324}" destId="{DB3B128E-7ED6-4204-831D-34156A64F075}" srcOrd="0" destOrd="0" presId="urn:microsoft.com/office/officeart/2005/8/layout/vList5"/>
    <dgm:cxn modelId="{62423099-55B6-4031-B523-782B4B803F92}" type="presOf" srcId="{6A4CB8EF-BC57-4F51-8D65-3A0203518FC5}" destId="{59393004-A33A-4447-A28D-4FC36C843401}" srcOrd="0" destOrd="0" presId="urn:microsoft.com/office/officeart/2005/8/layout/vList5"/>
    <dgm:cxn modelId="{CC6133EE-0662-4F8A-802A-F17F9FF4E40B}" type="presOf" srcId="{6CDE4E6E-338F-4F3E-A2CD-82339A0D5821}" destId="{961C1F91-8C2E-4C88-9D7E-5C5DC16FF6BD}" srcOrd="0" destOrd="0" presId="urn:microsoft.com/office/officeart/2005/8/layout/vList5"/>
    <dgm:cxn modelId="{0D847C5F-BE54-4B49-AA17-0B6316342069}" type="presOf" srcId="{14DBB326-88FD-4EA0-9450-D5E85FFF5A77}" destId="{C06DF9D8-E971-4A7A-A30A-F7C24D505FE3}" srcOrd="0" destOrd="0" presId="urn:microsoft.com/office/officeart/2005/8/layout/vList5"/>
    <dgm:cxn modelId="{5D42DB9F-5AC4-4AB3-B9EA-9ABAA15BA8FC}" srcId="{77589AE8-90C4-42D7-B31B-E2FB611FD095}" destId="{16F0B9F2-2DAC-430F-A828-478820AF7737}" srcOrd="0" destOrd="0" parTransId="{8563AB25-425A-4E04-9C8B-521CD65A225C}" sibTransId="{7D374612-EE0A-4D43-8D0B-62DDE9A9968B}"/>
    <dgm:cxn modelId="{396F3EC4-1579-4AB8-A286-C635F94859A8}" srcId="{5CB51987-CAA9-4450-8EA9-51B421992324}" destId="{14DBB326-88FD-4EA0-9450-D5E85FFF5A77}" srcOrd="0" destOrd="0" parTransId="{B3223558-DB4C-4231-8597-504A06F378AB}" sibTransId="{9A12F3F1-B550-449A-BED7-BE38E7165DC9}"/>
    <dgm:cxn modelId="{9AA02552-3909-4154-A36B-AE2D5318B683}" srcId="{6CDE4E6E-338F-4F3E-A2CD-82339A0D5821}" destId="{F3533870-DCDF-4DA3-A179-FA721D204CB2}" srcOrd="0" destOrd="0" parTransId="{5CE51204-3F57-48E1-A459-4E15127FE25E}" sibTransId="{99CE28DA-183B-46D9-B260-3CFA8C051981}"/>
    <dgm:cxn modelId="{48F47C29-3D16-4CB4-ABA4-6306AFDBFCC7}" type="presOf" srcId="{16F0B9F2-2DAC-430F-A828-478820AF7737}" destId="{1A64BFAD-404E-45D6-BD95-500752BD11C7}" srcOrd="0" destOrd="0" presId="urn:microsoft.com/office/officeart/2005/8/layout/vList5"/>
    <dgm:cxn modelId="{4F254429-C067-4EA1-A28B-6E8B1012842F}" srcId="{6CDE4E6E-338F-4F3E-A2CD-82339A0D5821}" destId="{5CB51987-CAA9-4450-8EA9-51B421992324}" srcOrd="2" destOrd="0" parTransId="{9C212EBE-AD9F-44B6-9372-44CFC4AF8FCC}" sibTransId="{84144756-2488-4648-AE50-B9A75DDC321B}"/>
    <dgm:cxn modelId="{98482601-94C1-42E7-A060-3D20F584EC69}" srcId="{F3533870-DCDF-4DA3-A179-FA721D204CB2}" destId="{6A4CB8EF-BC57-4F51-8D65-3A0203518FC5}" srcOrd="0" destOrd="0" parTransId="{8C635F38-4F48-43C3-903C-19C9C1C0F058}" sibTransId="{76F59712-980A-49EE-8E13-A0CE8CD80640}"/>
    <dgm:cxn modelId="{4CE48B5E-C307-4430-9835-33BDDC3105BB}" srcId="{6CDE4E6E-338F-4F3E-A2CD-82339A0D5821}" destId="{77589AE8-90C4-42D7-B31B-E2FB611FD095}" srcOrd="1" destOrd="0" parTransId="{190D9DB2-8D09-40B0-82FF-08718E818D24}" sibTransId="{0090857E-CD52-4233-94E0-30193704D447}"/>
    <dgm:cxn modelId="{B8171C8F-1251-4D99-B129-1E828D268108}" type="presParOf" srcId="{961C1F91-8C2E-4C88-9D7E-5C5DC16FF6BD}" destId="{86B5E37C-C0A5-468F-B812-79F4C83BEA6E}" srcOrd="0" destOrd="0" presId="urn:microsoft.com/office/officeart/2005/8/layout/vList5"/>
    <dgm:cxn modelId="{F9D19576-6D4C-492D-B7D9-734386A99CA6}" type="presParOf" srcId="{86B5E37C-C0A5-468F-B812-79F4C83BEA6E}" destId="{D6A39CC3-4271-4161-BD6A-BA918EBEB0ED}" srcOrd="0" destOrd="0" presId="urn:microsoft.com/office/officeart/2005/8/layout/vList5"/>
    <dgm:cxn modelId="{4BD71083-3DA3-47B9-9D1C-818F3991FE02}" type="presParOf" srcId="{86B5E37C-C0A5-468F-B812-79F4C83BEA6E}" destId="{59393004-A33A-4447-A28D-4FC36C843401}" srcOrd="1" destOrd="0" presId="urn:microsoft.com/office/officeart/2005/8/layout/vList5"/>
    <dgm:cxn modelId="{5E46327C-18A9-40C3-91D2-45C0BED7D4A4}" type="presParOf" srcId="{961C1F91-8C2E-4C88-9D7E-5C5DC16FF6BD}" destId="{1EA88004-3726-45BF-8C9A-E3DE645EEB72}" srcOrd="1" destOrd="0" presId="urn:microsoft.com/office/officeart/2005/8/layout/vList5"/>
    <dgm:cxn modelId="{26DCC7D1-52DB-4B3D-9DAA-84B06473E865}" type="presParOf" srcId="{961C1F91-8C2E-4C88-9D7E-5C5DC16FF6BD}" destId="{F15EFCF5-6D1C-41D8-A4A3-E57DE472C106}" srcOrd="2" destOrd="0" presId="urn:microsoft.com/office/officeart/2005/8/layout/vList5"/>
    <dgm:cxn modelId="{7A20C330-40CF-4B2E-ADEA-29A1102DB8C0}" type="presParOf" srcId="{F15EFCF5-6D1C-41D8-A4A3-E57DE472C106}" destId="{E75B016F-A224-4F9F-A536-C8AEAEDB9081}" srcOrd="0" destOrd="0" presId="urn:microsoft.com/office/officeart/2005/8/layout/vList5"/>
    <dgm:cxn modelId="{444308FF-7771-4C5B-9A90-1D280EF3C1E3}" type="presParOf" srcId="{F15EFCF5-6D1C-41D8-A4A3-E57DE472C106}" destId="{1A64BFAD-404E-45D6-BD95-500752BD11C7}" srcOrd="1" destOrd="0" presId="urn:microsoft.com/office/officeart/2005/8/layout/vList5"/>
    <dgm:cxn modelId="{A14CA6DC-10B2-4B79-AB5D-6143344AAC45}" type="presParOf" srcId="{961C1F91-8C2E-4C88-9D7E-5C5DC16FF6BD}" destId="{4982A35A-117B-4E11-80D0-676EC52B5010}" srcOrd="3" destOrd="0" presId="urn:microsoft.com/office/officeart/2005/8/layout/vList5"/>
    <dgm:cxn modelId="{4083F1BC-0F64-41F3-BA67-3043F04FD2BA}" type="presParOf" srcId="{961C1F91-8C2E-4C88-9D7E-5C5DC16FF6BD}" destId="{FE5F037C-E262-4F4E-A9BC-94EDB92E38B1}" srcOrd="4" destOrd="0" presId="urn:microsoft.com/office/officeart/2005/8/layout/vList5"/>
    <dgm:cxn modelId="{8325AA42-9860-4C61-9218-1E7268A4E102}" type="presParOf" srcId="{FE5F037C-E262-4F4E-A9BC-94EDB92E38B1}" destId="{DB3B128E-7ED6-4204-831D-34156A64F075}" srcOrd="0" destOrd="0" presId="urn:microsoft.com/office/officeart/2005/8/layout/vList5"/>
    <dgm:cxn modelId="{47A54287-38B8-4E49-939B-A984D65ABAB5}" type="presParOf" srcId="{FE5F037C-E262-4F4E-A9BC-94EDB92E38B1}" destId="{C06DF9D8-E971-4A7A-A30A-F7C24D505FE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393004-A33A-4447-A28D-4FC36C843401}">
      <dsp:nvSpPr>
        <dsp:cNvPr id="0" name=""/>
        <dsp:cNvSpPr/>
      </dsp:nvSpPr>
      <dsp:spPr>
        <a:xfrm rot="5400000">
          <a:off x="5012703" y="-1901980"/>
          <a:ext cx="1166849" cy="5266944"/>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4790" tIns="112395" rIns="224790" bIns="112395" numCol="1" spcCol="1270" anchor="ctr" anchorCtr="0">
          <a:noAutofit/>
        </a:bodyPr>
        <a:lstStyle/>
        <a:p>
          <a:pPr marL="285750" lvl="1" indent="-285750" algn="l" defTabSz="2622550">
            <a:lnSpc>
              <a:spcPct val="90000"/>
            </a:lnSpc>
            <a:spcBef>
              <a:spcPct val="0"/>
            </a:spcBef>
            <a:spcAft>
              <a:spcPct val="15000"/>
            </a:spcAft>
            <a:buChar char="••"/>
          </a:pPr>
          <a:r>
            <a:rPr lang="en-GB" sz="5900" kern="1200" dirty="0" smtClean="0"/>
            <a:t>RETAIN</a:t>
          </a:r>
          <a:endParaRPr lang="en-GB" sz="5900" kern="1200" dirty="0"/>
        </a:p>
      </dsp:txBody>
      <dsp:txXfrm rot="-5400000">
        <a:off x="2962656" y="205028"/>
        <a:ext cx="5209983" cy="1052927"/>
      </dsp:txXfrm>
    </dsp:sp>
    <dsp:sp modelId="{D6A39CC3-4271-4161-BD6A-BA918EBEB0ED}">
      <dsp:nvSpPr>
        <dsp:cNvPr id="0" name=""/>
        <dsp:cNvSpPr/>
      </dsp:nvSpPr>
      <dsp:spPr>
        <a:xfrm>
          <a:off x="0" y="28595"/>
          <a:ext cx="2962656" cy="145856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GB" sz="6500" kern="1200" dirty="0" smtClean="0"/>
            <a:t>R</a:t>
          </a:r>
          <a:endParaRPr lang="en-GB" sz="6500" kern="1200" dirty="0"/>
        </a:p>
      </dsp:txBody>
      <dsp:txXfrm>
        <a:off x="71201" y="99796"/>
        <a:ext cx="2820254" cy="1316160"/>
      </dsp:txXfrm>
    </dsp:sp>
    <dsp:sp modelId="{1A64BFAD-404E-45D6-BD95-500752BD11C7}">
      <dsp:nvSpPr>
        <dsp:cNvPr id="0" name=""/>
        <dsp:cNvSpPr/>
      </dsp:nvSpPr>
      <dsp:spPr>
        <a:xfrm rot="5400000">
          <a:off x="5012703" y="-370490"/>
          <a:ext cx="1166849" cy="5266944"/>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4790" tIns="112395" rIns="224790" bIns="112395" numCol="1" spcCol="1270" anchor="ctr" anchorCtr="0">
          <a:noAutofit/>
        </a:bodyPr>
        <a:lstStyle/>
        <a:p>
          <a:pPr marL="285750" lvl="1" indent="-285750" algn="l" defTabSz="2622550">
            <a:lnSpc>
              <a:spcPct val="90000"/>
            </a:lnSpc>
            <a:spcBef>
              <a:spcPct val="0"/>
            </a:spcBef>
            <a:spcAft>
              <a:spcPct val="15000"/>
            </a:spcAft>
            <a:buChar char="••"/>
          </a:pPr>
          <a:r>
            <a:rPr lang="en-GB" sz="5900" kern="1200" dirty="0" smtClean="0"/>
            <a:t>RECORD</a:t>
          </a:r>
          <a:endParaRPr lang="en-GB" sz="5900" kern="1200" dirty="0"/>
        </a:p>
      </dsp:txBody>
      <dsp:txXfrm rot="-5400000">
        <a:off x="2962656" y="1736518"/>
        <a:ext cx="5209983" cy="1052927"/>
      </dsp:txXfrm>
    </dsp:sp>
    <dsp:sp modelId="{E75B016F-A224-4F9F-A536-C8AEAEDB9081}">
      <dsp:nvSpPr>
        <dsp:cNvPr id="0" name=""/>
        <dsp:cNvSpPr/>
      </dsp:nvSpPr>
      <dsp:spPr>
        <a:xfrm>
          <a:off x="0" y="1533700"/>
          <a:ext cx="2962656" cy="145856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GB" sz="6500" kern="1200" dirty="0" smtClean="0"/>
            <a:t>R</a:t>
          </a:r>
          <a:endParaRPr lang="en-GB" sz="6500" kern="1200" dirty="0"/>
        </a:p>
      </dsp:txBody>
      <dsp:txXfrm>
        <a:off x="71201" y="1604901"/>
        <a:ext cx="2820254" cy="1316160"/>
      </dsp:txXfrm>
    </dsp:sp>
    <dsp:sp modelId="{C06DF9D8-E971-4A7A-A30A-F7C24D505FE3}">
      <dsp:nvSpPr>
        <dsp:cNvPr id="0" name=""/>
        <dsp:cNvSpPr/>
      </dsp:nvSpPr>
      <dsp:spPr>
        <a:xfrm rot="5400000">
          <a:off x="5012703" y="1160999"/>
          <a:ext cx="1166849" cy="5266944"/>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4790" tIns="112395" rIns="224790" bIns="112395" numCol="1" spcCol="1270" anchor="ctr" anchorCtr="0">
          <a:noAutofit/>
        </a:bodyPr>
        <a:lstStyle/>
        <a:p>
          <a:pPr marL="285750" lvl="1" indent="-285750" algn="l" defTabSz="2622550">
            <a:lnSpc>
              <a:spcPct val="90000"/>
            </a:lnSpc>
            <a:spcBef>
              <a:spcPct val="0"/>
            </a:spcBef>
            <a:spcAft>
              <a:spcPct val="15000"/>
            </a:spcAft>
            <a:buChar char="••"/>
          </a:pPr>
          <a:r>
            <a:rPr lang="en-GB" sz="5900" kern="1200" dirty="0" smtClean="0"/>
            <a:t>REVEAL</a:t>
          </a:r>
          <a:endParaRPr lang="en-GB" sz="5900" kern="1200" dirty="0"/>
        </a:p>
      </dsp:txBody>
      <dsp:txXfrm rot="-5400000">
        <a:off x="2962656" y="3268008"/>
        <a:ext cx="5209983" cy="1052927"/>
      </dsp:txXfrm>
    </dsp:sp>
    <dsp:sp modelId="{DB3B128E-7ED6-4204-831D-34156A64F075}">
      <dsp:nvSpPr>
        <dsp:cNvPr id="0" name=""/>
        <dsp:cNvSpPr/>
      </dsp:nvSpPr>
      <dsp:spPr>
        <a:xfrm>
          <a:off x="0" y="3065190"/>
          <a:ext cx="2962656" cy="145856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GB" sz="6500" kern="1200" dirty="0" smtClean="0"/>
            <a:t>R</a:t>
          </a:r>
          <a:endParaRPr lang="en-GB" sz="6500" kern="1200" dirty="0"/>
        </a:p>
      </dsp:txBody>
      <dsp:txXfrm>
        <a:off x="71201" y="3136391"/>
        <a:ext cx="2820254" cy="131616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3C93C461-B4B0-430D-B017-4BE30C7BBF8C}" type="datetimeFigureOut">
              <a:rPr lang="en-GB" smtClean="0"/>
              <a:t>08/03/2018</a:t>
            </a:fld>
            <a:endParaRPr lang="en-GB"/>
          </a:p>
        </p:txBody>
      </p:sp>
      <p:sp>
        <p:nvSpPr>
          <p:cNvPr id="4" name="Footer Placeholder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B9A9021A-C16F-4A9A-A37A-7EC7093B6C5A}" type="slidenum">
              <a:rPr lang="en-GB" smtClean="0"/>
              <a:t>‹#›</a:t>
            </a:fld>
            <a:endParaRPr lang="en-GB"/>
          </a:p>
        </p:txBody>
      </p:sp>
    </p:spTree>
    <p:extLst>
      <p:ext uri="{BB962C8B-B14F-4D97-AF65-F5344CB8AC3E}">
        <p14:creationId xmlns:p14="http://schemas.microsoft.com/office/powerpoint/2010/main" val="3240028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7625" y="0"/>
            <a:ext cx="2951163" cy="496888"/>
          </a:xfrm>
          <a:prstGeom prst="rect">
            <a:avLst/>
          </a:prstGeom>
        </p:spPr>
        <p:txBody>
          <a:bodyPr vert="horz" lIns="91440" tIns="45720" rIns="91440" bIns="45720" rtlCol="0"/>
          <a:lstStyle>
            <a:lvl1pPr algn="r">
              <a:defRPr sz="1200"/>
            </a:lvl1pPr>
          </a:lstStyle>
          <a:p>
            <a:fld id="{E6AD39B5-06C6-407A-9F8E-E0253B8D8B66}" type="datetimeFigureOut">
              <a:rPr lang="en-GB" smtClean="0"/>
              <a:t>08/03/2018</a:t>
            </a:fld>
            <a:endParaRPr lang="en-GB"/>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22813"/>
            <a:ext cx="5448300" cy="44735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4038"/>
            <a:ext cx="2951163"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7625" y="9444038"/>
            <a:ext cx="2951163" cy="496887"/>
          </a:xfrm>
          <a:prstGeom prst="rect">
            <a:avLst/>
          </a:prstGeom>
        </p:spPr>
        <p:txBody>
          <a:bodyPr vert="horz" lIns="91440" tIns="45720" rIns="91440" bIns="45720" rtlCol="0" anchor="b"/>
          <a:lstStyle>
            <a:lvl1pPr algn="r">
              <a:defRPr sz="1200"/>
            </a:lvl1pPr>
          </a:lstStyle>
          <a:p>
            <a:fld id="{7F010EC9-D6C8-409B-9DAE-AC872E13D765}" type="slidenum">
              <a:rPr lang="en-GB" smtClean="0"/>
              <a:t>‹#›</a:t>
            </a:fld>
            <a:endParaRPr lang="en-GB"/>
          </a:p>
        </p:txBody>
      </p:sp>
    </p:spTree>
    <p:extLst>
      <p:ext uri="{BB962C8B-B14F-4D97-AF65-F5344CB8AC3E}">
        <p14:creationId xmlns:p14="http://schemas.microsoft.com/office/powerpoint/2010/main" val="4009121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kern="1200" dirty="0" smtClean="0">
                <a:solidFill>
                  <a:schemeClr val="tx1"/>
                </a:solidFill>
                <a:effectLst/>
                <a:latin typeface="+mn-lt"/>
                <a:ea typeface="+mn-ea"/>
                <a:cs typeface="+mn-cs"/>
              </a:rPr>
              <a:t>the ability to acquire and apply knowledge and skills.</a:t>
            </a:r>
          </a:p>
          <a:p>
            <a:r>
              <a:rPr lang="en-GB" sz="1200" b="0" kern="1200" dirty="0" smtClean="0">
                <a:solidFill>
                  <a:schemeClr val="tx1"/>
                </a:solidFill>
                <a:effectLst/>
                <a:latin typeface="+mn-lt"/>
                <a:ea typeface="+mn-ea"/>
                <a:cs typeface="+mn-cs"/>
              </a:rPr>
              <a:t>"an eminent man of great intelligence"</a:t>
            </a:r>
          </a:p>
          <a:p>
            <a:r>
              <a:rPr lang="en-GB" sz="1200" b="0" kern="1200" dirty="0" err="1" smtClean="0">
                <a:solidFill>
                  <a:schemeClr val="tx1"/>
                </a:solidFill>
                <a:effectLst/>
                <a:latin typeface="+mn-lt"/>
                <a:ea typeface="+mn-ea"/>
                <a:cs typeface="+mn-cs"/>
              </a:rPr>
              <a:t>synonyms:intellectual</a:t>
            </a:r>
            <a:r>
              <a:rPr lang="en-GB" sz="1200" b="0" kern="1200" dirty="0" smtClean="0">
                <a:solidFill>
                  <a:schemeClr val="tx1"/>
                </a:solidFill>
                <a:effectLst/>
                <a:latin typeface="+mn-lt"/>
                <a:ea typeface="+mn-ea"/>
                <a:cs typeface="+mn-cs"/>
              </a:rPr>
              <a:t>/mental capacity, intellect, mind, brain, brains, brainpower, powers of reasoning, judgement, reason, reasoning, understanding, comprehension, acumen, wit, sense, insight, perceptiveness, perception, </a:t>
            </a:r>
            <a:r>
              <a:rPr lang="en-GB" sz="1200" b="0" kern="1200" dirty="0" err="1" smtClean="0">
                <a:solidFill>
                  <a:schemeClr val="tx1"/>
                </a:solidFill>
                <a:effectLst/>
                <a:latin typeface="+mn-lt"/>
                <a:ea typeface="+mn-ea"/>
                <a:cs typeface="+mn-cs"/>
              </a:rPr>
              <a:t>perspicaciousness</a:t>
            </a:r>
            <a:r>
              <a:rPr lang="en-GB" sz="1200" b="0" kern="1200" dirty="0" smtClean="0">
                <a:solidFill>
                  <a:schemeClr val="tx1"/>
                </a:solidFill>
                <a:effectLst/>
                <a:latin typeface="+mn-lt"/>
                <a:ea typeface="+mn-ea"/>
                <a:cs typeface="+mn-cs"/>
              </a:rPr>
              <a:t>, perspicacity, penetration, discernment, sharpness, quickness of mind, quick-wittedness, smartness, canniness, astuteness, intuition, acuity, alertness, cleverness, brilliance, aptness, ability, giftedness, talent; </a:t>
            </a:r>
            <a:r>
              <a:rPr lang="en-GB" sz="1200" b="0" i="1" kern="1200" dirty="0" err="1" smtClean="0">
                <a:solidFill>
                  <a:schemeClr val="tx1"/>
                </a:solidFill>
                <a:effectLst/>
                <a:latin typeface="+mn-lt"/>
                <a:ea typeface="+mn-ea"/>
                <a:cs typeface="+mn-cs"/>
              </a:rPr>
              <a:t>informal</a:t>
            </a:r>
            <a:r>
              <a:rPr lang="en-GB" sz="1200" b="0" kern="1200" dirty="0" err="1" smtClean="0">
                <a:solidFill>
                  <a:schemeClr val="tx1"/>
                </a:solidFill>
                <a:effectLst/>
                <a:latin typeface="+mn-lt"/>
                <a:ea typeface="+mn-ea"/>
                <a:cs typeface="+mn-cs"/>
              </a:rPr>
              <a:t>braininess</a:t>
            </a:r>
            <a:r>
              <a:rPr lang="en-GB" sz="1200" b="0" kern="1200" dirty="0" smtClean="0">
                <a:solidFill>
                  <a:schemeClr val="tx1"/>
                </a:solidFill>
                <a:effectLst/>
                <a:latin typeface="+mn-lt"/>
                <a:ea typeface="+mn-ea"/>
                <a:cs typeface="+mn-cs"/>
              </a:rPr>
              <a:t> </a:t>
            </a:r>
          </a:p>
          <a:p>
            <a:r>
              <a:rPr lang="en-GB" sz="1200" b="0" kern="1200" dirty="0" smtClean="0">
                <a:solidFill>
                  <a:schemeClr val="tx1"/>
                </a:solidFill>
                <a:effectLst/>
                <a:latin typeface="+mn-lt"/>
                <a:ea typeface="+mn-ea"/>
                <a:cs typeface="+mn-cs"/>
              </a:rPr>
              <a:t>"a man of great intelligence"</a:t>
            </a:r>
          </a:p>
          <a:p>
            <a:r>
              <a:rPr lang="en-GB" sz="1200" b="0" kern="1200" dirty="0" err="1" smtClean="0">
                <a:solidFill>
                  <a:schemeClr val="tx1"/>
                </a:solidFill>
                <a:effectLst/>
                <a:latin typeface="+mn-lt"/>
                <a:ea typeface="+mn-ea"/>
                <a:cs typeface="+mn-cs"/>
              </a:rPr>
              <a:t>antonyms:stupidity</a:t>
            </a:r>
            <a:endParaRPr lang="en-GB" sz="1200" b="0" kern="1200" dirty="0" smtClean="0">
              <a:solidFill>
                <a:schemeClr val="tx1"/>
              </a:solidFill>
              <a:effectLst/>
              <a:latin typeface="+mn-lt"/>
              <a:ea typeface="+mn-ea"/>
              <a:cs typeface="+mn-cs"/>
            </a:endParaRPr>
          </a:p>
          <a:p>
            <a:r>
              <a:rPr lang="en-GB" sz="1200" b="0" kern="1200" dirty="0" smtClean="0">
                <a:solidFill>
                  <a:schemeClr val="tx1"/>
                </a:solidFill>
                <a:effectLst/>
                <a:latin typeface="+mn-lt"/>
                <a:ea typeface="+mn-ea"/>
                <a:cs typeface="+mn-cs"/>
              </a:rPr>
              <a:t>a person or being with the ability to acquire and apply knowledge and skills.</a:t>
            </a:r>
          </a:p>
          <a:p>
            <a:r>
              <a:rPr lang="en-GB" sz="1200" b="0" kern="1200" dirty="0" smtClean="0">
                <a:solidFill>
                  <a:schemeClr val="tx1"/>
                </a:solidFill>
                <a:effectLst/>
                <a:latin typeface="+mn-lt"/>
                <a:ea typeface="+mn-ea"/>
                <a:cs typeface="+mn-cs"/>
              </a:rPr>
              <a:t>plural noun: </a:t>
            </a:r>
            <a:r>
              <a:rPr lang="en-GB" sz="1200" b="1" kern="1200" dirty="0" smtClean="0">
                <a:solidFill>
                  <a:schemeClr val="tx1"/>
                </a:solidFill>
                <a:effectLst/>
                <a:latin typeface="+mn-lt"/>
                <a:ea typeface="+mn-ea"/>
                <a:cs typeface="+mn-cs"/>
              </a:rPr>
              <a:t>intelligences</a:t>
            </a:r>
            <a:endParaRPr lang="en-GB" sz="1200" b="0" kern="1200" dirty="0" smtClean="0">
              <a:solidFill>
                <a:schemeClr val="tx1"/>
              </a:solidFill>
              <a:effectLst/>
              <a:latin typeface="+mn-lt"/>
              <a:ea typeface="+mn-ea"/>
              <a:cs typeface="+mn-cs"/>
            </a:endParaRPr>
          </a:p>
          <a:p>
            <a:r>
              <a:rPr lang="en-GB" sz="1200" b="0" kern="1200" dirty="0" smtClean="0">
                <a:solidFill>
                  <a:schemeClr val="tx1"/>
                </a:solidFill>
                <a:effectLst/>
                <a:latin typeface="+mn-lt"/>
                <a:ea typeface="+mn-ea"/>
                <a:cs typeface="+mn-cs"/>
              </a:rPr>
              <a:t>"</a:t>
            </a:r>
            <a:r>
              <a:rPr lang="en-GB" sz="1200" b="0" kern="1200" dirty="0" err="1" smtClean="0">
                <a:solidFill>
                  <a:schemeClr val="tx1"/>
                </a:solidFill>
                <a:effectLst/>
                <a:latin typeface="+mn-lt"/>
                <a:ea typeface="+mn-ea"/>
                <a:cs typeface="+mn-cs"/>
              </a:rPr>
              <a:t>extraterrestrial</a:t>
            </a:r>
            <a:r>
              <a:rPr lang="en-GB" sz="1200" b="0" kern="1200" dirty="0" smtClean="0">
                <a:solidFill>
                  <a:schemeClr val="tx1"/>
                </a:solidFill>
                <a:effectLst/>
                <a:latin typeface="+mn-lt"/>
                <a:ea typeface="+mn-ea"/>
                <a:cs typeface="+mn-cs"/>
              </a:rPr>
              <a:t> intelligences"</a:t>
            </a:r>
          </a:p>
          <a:p>
            <a:r>
              <a:rPr lang="en-GB" sz="1200" b="1" kern="1200" dirty="0" smtClean="0">
                <a:solidFill>
                  <a:schemeClr val="tx1"/>
                </a:solidFill>
                <a:effectLst/>
                <a:latin typeface="+mn-lt"/>
                <a:ea typeface="+mn-ea"/>
                <a:cs typeface="+mn-cs"/>
              </a:rPr>
              <a:t>2</a:t>
            </a:r>
            <a:r>
              <a:rPr lang="en-GB" sz="1200" b="0" kern="1200" dirty="0" smtClean="0">
                <a:solidFill>
                  <a:schemeClr val="tx1"/>
                </a:solidFill>
                <a:effectLst/>
                <a:latin typeface="+mn-lt"/>
                <a:ea typeface="+mn-ea"/>
                <a:cs typeface="+mn-cs"/>
              </a:rPr>
              <a:t>. </a:t>
            </a:r>
          </a:p>
          <a:p>
            <a:r>
              <a:rPr lang="en-GB" sz="1200" b="0" kern="1200" dirty="0" smtClean="0">
                <a:solidFill>
                  <a:schemeClr val="tx1"/>
                </a:solidFill>
                <a:effectLst/>
                <a:latin typeface="+mn-lt"/>
                <a:ea typeface="+mn-ea"/>
                <a:cs typeface="+mn-cs"/>
              </a:rPr>
              <a:t>the collection of information of military or political value.</a:t>
            </a:r>
          </a:p>
          <a:p>
            <a:r>
              <a:rPr lang="en-GB" sz="1200" b="0" kern="1200" dirty="0" smtClean="0">
                <a:solidFill>
                  <a:schemeClr val="tx1"/>
                </a:solidFill>
                <a:effectLst/>
                <a:latin typeface="+mn-lt"/>
                <a:ea typeface="+mn-ea"/>
                <a:cs typeface="+mn-cs"/>
              </a:rPr>
              <a:t>"the chief of military intelligence"</a:t>
            </a:r>
          </a:p>
          <a:p>
            <a:r>
              <a:rPr lang="en-GB" sz="1200" b="0" kern="1200" dirty="0" err="1" smtClean="0">
                <a:solidFill>
                  <a:schemeClr val="tx1"/>
                </a:solidFill>
                <a:effectLst/>
                <a:latin typeface="+mn-lt"/>
                <a:ea typeface="+mn-ea"/>
                <a:cs typeface="+mn-cs"/>
              </a:rPr>
              <a:t>synonyms:information</a:t>
            </a:r>
            <a:r>
              <a:rPr lang="en-GB" sz="1200" b="0" kern="1200" dirty="0" smtClean="0">
                <a:solidFill>
                  <a:schemeClr val="tx1"/>
                </a:solidFill>
                <a:effectLst/>
                <a:latin typeface="+mn-lt"/>
                <a:ea typeface="+mn-ea"/>
                <a:cs typeface="+mn-cs"/>
              </a:rPr>
              <a:t> gathering, surveillance, observation, reconnaissance, spying, espionage, undercover work, infiltration, ELINT, cyberespionage, </a:t>
            </a:r>
            <a:r>
              <a:rPr lang="en-GB" sz="1200" b="0" kern="1200" dirty="0" err="1" smtClean="0">
                <a:solidFill>
                  <a:schemeClr val="tx1"/>
                </a:solidFill>
                <a:effectLst/>
                <a:latin typeface="+mn-lt"/>
                <a:ea typeface="+mn-ea"/>
                <a:cs typeface="+mn-cs"/>
              </a:rPr>
              <a:t>humint</a:t>
            </a:r>
            <a:r>
              <a:rPr lang="en-GB" sz="1200" b="0" kern="1200" dirty="0" smtClean="0">
                <a:solidFill>
                  <a:schemeClr val="tx1"/>
                </a:solidFill>
                <a:effectLst/>
                <a:latin typeface="+mn-lt"/>
                <a:ea typeface="+mn-ea"/>
                <a:cs typeface="+mn-cs"/>
              </a:rPr>
              <a:t>; </a:t>
            </a:r>
            <a:r>
              <a:rPr lang="en-GB" sz="1200" b="0" i="1" kern="1200" dirty="0" err="1" smtClean="0">
                <a:solidFill>
                  <a:schemeClr val="tx1"/>
                </a:solidFill>
                <a:effectLst/>
                <a:latin typeface="+mn-lt"/>
                <a:ea typeface="+mn-ea"/>
                <a:cs typeface="+mn-cs"/>
              </a:rPr>
              <a:t>informal</a:t>
            </a:r>
            <a:r>
              <a:rPr lang="en-GB" sz="1200" b="0" kern="1200" dirty="0" err="1" smtClean="0">
                <a:solidFill>
                  <a:schemeClr val="tx1"/>
                </a:solidFill>
                <a:effectLst/>
                <a:latin typeface="+mn-lt"/>
                <a:ea typeface="+mn-ea"/>
                <a:cs typeface="+mn-cs"/>
              </a:rPr>
              <a:t>recon</a:t>
            </a:r>
            <a:r>
              <a:rPr lang="en-GB" sz="1200" b="0" kern="1200" dirty="0" smtClean="0">
                <a:solidFill>
                  <a:schemeClr val="tx1"/>
                </a:solidFill>
                <a:effectLst/>
                <a:latin typeface="+mn-lt"/>
                <a:ea typeface="+mn-ea"/>
                <a:cs typeface="+mn-cs"/>
              </a:rPr>
              <a:t> </a:t>
            </a:r>
          </a:p>
          <a:p>
            <a:r>
              <a:rPr lang="en-GB" sz="1200" b="0" kern="1200" dirty="0" smtClean="0">
                <a:solidFill>
                  <a:schemeClr val="tx1"/>
                </a:solidFill>
                <a:effectLst/>
                <a:latin typeface="+mn-lt"/>
                <a:ea typeface="+mn-ea"/>
                <a:cs typeface="+mn-cs"/>
              </a:rPr>
              <a:t>"a former agent for British military intelligence"</a:t>
            </a:r>
          </a:p>
          <a:p>
            <a:r>
              <a:rPr lang="en-GB" sz="1200" b="0" kern="1200" dirty="0" smtClean="0">
                <a:solidFill>
                  <a:schemeClr val="tx1"/>
                </a:solidFill>
                <a:effectLst/>
                <a:latin typeface="+mn-lt"/>
                <a:ea typeface="+mn-ea"/>
                <a:cs typeface="+mn-cs"/>
              </a:rPr>
              <a:t>people employed in the collection of military or political information.</a:t>
            </a:r>
          </a:p>
          <a:p>
            <a:r>
              <a:rPr lang="en-GB" sz="1200" b="0" kern="1200" dirty="0" smtClean="0">
                <a:solidFill>
                  <a:schemeClr val="tx1"/>
                </a:solidFill>
                <a:effectLst/>
                <a:latin typeface="+mn-lt"/>
                <a:ea typeface="+mn-ea"/>
                <a:cs typeface="+mn-cs"/>
              </a:rPr>
              <a:t>"British intelligence has secured numerous local informers"</a:t>
            </a:r>
          </a:p>
          <a:p>
            <a:r>
              <a:rPr lang="en-GB" sz="1200" b="0" kern="1200" dirty="0" smtClean="0">
                <a:solidFill>
                  <a:schemeClr val="tx1"/>
                </a:solidFill>
                <a:effectLst/>
                <a:latin typeface="+mn-lt"/>
                <a:ea typeface="+mn-ea"/>
                <a:cs typeface="+mn-cs"/>
              </a:rPr>
              <a:t>military or political information.</a:t>
            </a:r>
          </a:p>
          <a:p>
            <a:r>
              <a:rPr lang="en-GB" sz="1200" b="0" kern="1200" dirty="0" smtClean="0">
                <a:solidFill>
                  <a:schemeClr val="tx1"/>
                </a:solidFill>
                <a:effectLst/>
                <a:latin typeface="+mn-lt"/>
                <a:ea typeface="+mn-ea"/>
                <a:cs typeface="+mn-cs"/>
              </a:rPr>
              <a:t>"the gathering of intelligence"</a:t>
            </a:r>
          </a:p>
          <a:p>
            <a:r>
              <a:rPr lang="en-GB" sz="1200" b="0" kern="1200" dirty="0" err="1" smtClean="0">
                <a:solidFill>
                  <a:schemeClr val="tx1"/>
                </a:solidFill>
                <a:effectLst/>
                <a:latin typeface="+mn-lt"/>
                <a:ea typeface="+mn-ea"/>
                <a:cs typeface="+mn-cs"/>
              </a:rPr>
              <a:t>synonyms:information</a:t>
            </a:r>
            <a:r>
              <a:rPr lang="en-GB" sz="1200" b="0" kern="1200" dirty="0" smtClean="0">
                <a:solidFill>
                  <a:schemeClr val="tx1"/>
                </a:solidFill>
                <a:effectLst/>
                <a:latin typeface="+mn-lt"/>
                <a:ea typeface="+mn-ea"/>
                <a:cs typeface="+mn-cs"/>
              </a:rPr>
              <a:t>, facts, details, particulars, data, figures, statistics, knowledge, report(s); </a:t>
            </a:r>
            <a:r>
              <a:rPr lang="en-GB" sz="1200" b="0" kern="1200" dirty="0" err="1" smtClean="0">
                <a:solidFill>
                  <a:schemeClr val="tx1"/>
                </a:solidFill>
                <a:effectLst/>
                <a:latin typeface="+mn-lt"/>
                <a:ea typeface="+mn-ea"/>
                <a:cs typeface="+mn-cs"/>
              </a:rPr>
              <a:t>More</a:t>
            </a:r>
            <a:r>
              <a:rPr lang="en-GB" sz="1200" b="0" i="1" kern="1200" dirty="0" err="1" smtClean="0">
                <a:solidFill>
                  <a:schemeClr val="tx1"/>
                </a:solidFill>
                <a:effectLst/>
                <a:latin typeface="+mn-lt"/>
                <a:ea typeface="+mn-ea"/>
                <a:cs typeface="+mn-cs"/>
              </a:rPr>
              <a:t>informal</a:t>
            </a:r>
            <a:r>
              <a:rPr lang="en-GB" sz="1200" b="0" kern="1200" dirty="0" err="1" smtClean="0">
                <a:solidFill>
                  <a:schemeClr val="tx1"/>
                </a:solidFill>
                <a:effectLst/>
                <a:latin typeface="+mn-lt"/>
                <a:ea typeface="+mn-ea"/>
                <a:cs typeface="+mn-cs"/>
              </a:rPr>
              <a:t>info</a:t>
            </a:r>
            <a:r>
              <a:rPr lang="en-GB" sz="1200" b="0" kern="1200" dirty="0" smtClean="0">
                <a:solidFill>
                  <a:schemeClr val="tx1"/>
                </a:solidFill>
                <a:effectLst/>
                <a:latin typeface="+mn-lt"/>
                <a:ea typeface="+mn-ea"/>
                <a:cs typeface="+mn-cs"/>
              </a:rPr>
              <a:t>, gen, dope, </a:t>
            </a:r>
            <a:r>
              <a:rPr lang="en-GB" sz="1200" b="0" kern="1200" dirty="0" err="1" smtClean="0">
                <a:solidFill>
                  <a:schemeClr val="tx1"/>
                </a:solidFill>
                <a:effectLst/>
                <a:latin typeface="+mn-lt"/>
                <a:ea typeface="+mn-ea"/>
                <a:cs typeface="+mn-cs"/>
              </a:rPr>
              <a:t>deets</a:t>
            </a:r>
            <a:r>
              <a:rPr lang="en-GB" sz="1200" b="0" kern="1200" dirty="0" smtClean="0">
                <a:solidFill>
                  <a:schemeClr val="tx1"/>
                </a:solidFill>
                <a:effectLst/>
                <a:latin typeface="+mn-lt"/>
                <a:ea typeface="+mn-ea"/>
                <a:cs typeface="+mn-cs"/>
              </a:rPr>
              <a:t> </a:t>
            </a:r>
          </a:p>
          <a:p>
            <a:r>
              <a:rPr lang="en-GB" sz="1200" b="0" kern="1200" dirty="0" smtClean="0">
                <a:solidFill>
                  <a:schemeClr val="tx1"/>
                </a:solidFill>
                <a:effectLst/>
                <a:latin typeface="+mn-lt"/>
                <a:ea typeface="+mn-ea"/>
                <a:cs typeface="+mn-cs"/>
              </a:rPr>
              <a:t>"the lack of intelligence received from the Eighth Army"</a:t>
            </a:r>
          </a:p>
          <a:p>
            <a:r>
              <a:rPr lang="en-GB" sz="1200" b="0" i="1" kern="1200" dirty="0" smtClean="0">
                <a:solidFill>
                  <a:schemeClr val="tx1"/>
                </a:solidFill>
                <a:effectLst/>
                <a:latin typeface="+mn-lt"/>
                <a:ea typeface="+mn-ea"/>
                <a:cs typeface="+mn-cs"/>
              </a:rPr>
              <a:t>archaic</a:t>
            </a:r>
            <a:endParaRPr lang="en-GB" sz="1200" b="0" kern="1200" dirty="0" smtClean="0">
              <a:solidFill>
                <a:schemeClr val="tx1"/>
              </a:solidFill>
              <a:effectLst/>
              <a:latin typeface="+mn-lt"/>
              <a:ea typeface="+mn-ea"/>
              <a:cs typeface="+mn-cs"/>
            </a:endParaRPr>
          </a:p>
          <a:p>
            <a:r>
              <a:rPr lang="en-GB" sz="1200" b="0" kern="1200" dirty="0" smtClean="0">
                <a:solidFill>
                  <a:schemeClr val="tx1"/>
                </a:solidFill>
                <a:effectLst/>
                <a:latin typeface="+mn-lt"/>
                <a:ea typeface="+mn-ea"/>
                <a:cs typeface="+mn-cs"/>
              </a:rPr>
              <a:t>information in general; news.</a:t>
            </a:r>
          </a:p>
          <a:p>
            <a:r>
              <a:rPr lang="en-GB" sz="1200" b="0" kern="1200" dirty="0" smtClean="0">
                <a:solidFill>
                  <a:schemeClr val="tx1"/>
                </a:solidFill>
                <a:effectLst/>
                <a:latin typeface="+mn-lt"/>
                <a:ea typeface="+mn-ea"/>
                <a:cs typeface="+mn-cs"/>
              </a:rPr>
              <a:t>Origin</a:t>
            </a:r>
          </a:p>
          <a:p>
            <a:r>
              <a:rPr lang="en-GB" sz="1200" b="0" kern="1200" dirty="0" smtClean="0">
                <a:solidFill>
                  <a:schemeClr val="tx1"/>
                </a:solidFill>
                <a:effectLst/>
                <a:latin typeface="+mn-lt"/>
                <a:ea typeface="+mn-ea"/>
                <a:cs typeface="+mn-cs"/>
              </a:rPr>
              <a:t>late Middle English: via Old French from Latin </a:t>
            </a:r>
            <a:r>
              <a:rPr lang="en-GB" sz="1200" b="0" i="1" kern="1200" dirty="0" err="1" smtClean="0">
                <a:solidFill>
                  <a:schemeClr val="tx1"/>
                </a:solidFill>
                <a:effectLst/>
                <a:latin typeface="+mn-lt"/>
                <a:ea typeface="+mn-ea"/>
                <a:cs typeface="+mn-cs"/>
              </a:rPr>
              <a:t>intelligentia</a:t>
            </a:r>
            <a:r>
              <a:rPr lang="en-GB" sz="1200" b="0" kern="1200" dirty="0" smtClean="0">
                <a:solidFill>
                  <a:schemeClr val="tx1"/>
                </a:solidFill>
                <a:effectLst/>
                <a:latin typeface="+mn-lt"/>
                <a:ea typeface="+mn-ea"/>
                <a:cs typeface="+mn-cs"/>
              </a:rPr>
              <a:t>, from </a:t>
            </a:r>
            <a:r>
              <a:rPr lang="en-GB" sz="1200" b="0" i="1" kern="1200" dirty="0" err="1" smtClean="0">
                <a:solidFill>
                  <a:schemeClr val="tx1"/>
                </a:solidFill>
                <a:effectLst/>
                <a:latin typeface="+mn-lt"/>
                <a:ea typeface="+mn-ea"/>
                <a:cs typeface="+mn-cs"/>
              </a:rPr>
              <a:t>intelligere</a:t>
            </a:r>
            <a:r>
              <a:rPr lang="en-GB" sz="1200" b="0" kern="1200" dirty="0" smtClean="0">
                <a:solidFill>
                  <a:schemeClr val="tx1"/>
                </a:solidFill>
                <a:effectLst/>
                <a:latin typeface="+mn-lt"/>
                <a:ea typeface="+mn-ea"/>
                <a:cs typeface="+mn-cs"/>
              </a:rPr>
              <a:t> ‘understand’ (see intelligent).</a:t>
            </a:r>
          </a:p>
          <a:p>
            <a:r>
              <a:rPr lang="en-GB" sz="1200" b="0" kern="1200" dirty="0" smtClean="0">
                <a:solidFill>
                  <a:schemeClr val="tx1"/>
                </a:solidFill>
                <a:effectLst/>
                <a:latin typeface="+mn-lt"/>
                <a:ea typeface="+mn-ea"/>
                <a:cs typeface="+mn-cs"/>
              </a:rPr>
              <a:t>Translate intelligence to</a:t>
            </a:r>
          </a:p>
          <a:p>
            <a:r>
              <a:rPr lang="en-GB" sz="1200" b="0" kern="1200" dirty="0" smtClean="0">
                <a:solidFill>
                  <a:schemeClr val="tx1"/>
                </a:solidFill>
                <a:effectLst/>
                <a:latin typeface="+mn-lt"/>
                <a:ea typeface="+mn-ea"/>
                <a:cs typeface="+mn-cs"/>
              </a:rPr>
              <a:t>Use over time for: intelligence</a:t>
            </a:r>
          </a:p>
          <a:p>
            <a:r>
              <a:rPr lang="en-GB" sz="1200" b="0" kern="1200" dirty="0" smtClean="0">
                <a:solidFill>
                  <a:schemeClr val="tx1"/>
                </a:solidFill>
                <a:effectLst/>
                <a:latin typeface="+mn-lt"/>
                <a:ea typeface="+mn-ea"/>
                <a:cs typeface="+mn-cs"/>
              </a:rPr>
              <a:t>Translations, word origin, and more definitions</a:t>
            </a:r>
          </a:p>
          <a:p>
            <a:endParaRPr lang="en-GB" dirty="0"/>
          </a:p>
        </p:txBody>
      </p:sp>
      <p:sp>
        <p:nvSpPr>
          <p:cNvPr id="4" name="Slide Number Placeholder 3"/>
          <p:cNvSpPr>
            <a:spLocks noGrp="1"/>
          </p:cNvSpPr>
          <p:nvPr>
            <p:ph type="sldNum" sz="quarter" idx="10"/>
          </p:nvPr>
        </p:nvSpPr>
        <p:spPr/>
        <p:txBody>
          <a:bodyPr/>
          <a:lstStyle/>
          <a:p>
            <a:fld id="{7F010EC9-D6C8-409B-9DAE-AC872E13D765}" type="slidenum">
              <a:rPr lang="en-GB" smtClean="0"/>
              <a:t>2</a:t>
            </a:fld>
            <a:endParaRPr lang="en-GB"/>
          </a:p>
        </p:txBody>
      </p:sp>
    </p:spTree>
    <p:extLst>
      <p:ext uri="{BB962C8B-B14F-4D97-AF65-F5344CB8AC3E}">
        <p14:creationId xmlns:p14="http://schemas.microsoft.com/office/powerpoint/2010/main" val="530406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Where do we start</a:t>
            </a:r>
          </a:p>
          <a:p>
            <a:endParaRPr lang="en-GB" dirty="0" smtClean="0"/>
          </a:p>
          <a:p>
            <a:r>
              <a:rPr lang="en-GB" dirty="0" smtClean="0"/>
              <a:t>Who’s accessing</a:t>
            </a:r>
            <a:r>
              <a:rPr lang="en-GB" baseline="0" dirty="0" smtClean="0"/>
              <a:t> the data?  LA/HA </a:t>
            </a:r>
            <a:r>
              <a:rPr lang="en-GB" baseline="0" dirty="0" err="1" smtClean="0"/>
              <a:t>etc</a:t>
            </a:r>
            <a:endParaRPr lang="en-GB" baseline="0" dirty="0" smtClean="0"/>
          </a:p>
          <a:p>
            <a:endParaRPr lang="en-GB" baseline="0" dirty="0" smtClean="0"/>
          </a:p>
          <a:p>
            <a:r>
              <a:rPr lang="en-GB" dirty="0" smtClean="0"/>
              <a:t>Intrusive material.  Material gathered about an</a:t>
            </a:r>
            <a:r>
              <a:rPr lang="en-GB" baseline="0" dirty="0" smtClean="0"/>
              <a:t> individual(s) who is not the subject of the investigation</a:t>
            </a:r>
            <a:endParaRPr lang="en-GB" dirty="0" smtClean="0"/>
          </a:p>
          <a:p>
            <a:endParaRPr lang="en-GB" dirty="0" smtClean="0"/>
          </a:p>
          <a:p>
            <a:r>
              <a:rPr lang="en-GB" dirty="0" smtClean="0"/>
              <a:t>Do you think it is surveillance ?</a:t>
            </a:r>
          </a:p>
          <a:p>
            <a:endParaRPr lang="en-GB" dirty="0" smtClean="0"/>
          </a:p>
          <a:p>
            <a:r>
              <a:rPr lang="en-GB" dirty="0" smtClean="0"/>
              <a:t>Who’s account are you using to gain access?</a:t>
            </a:r>
          </a:p>
          <a:p>
            <a:endParaRPr lang="en-GB" dirty="0" smtClean="0"/>
          </a:p>
          <a:p>
            <a:r>
              <a:rPr lang="en-GB" dirty="0" smtClean="0"/>
              <a:t>How many times do you visit the page?</a:t>
            </a:r>
          </a:p>
          <a:p>
            <a:endParaRPr lang="en-GB" dirty="0" smtClean="0"/>
          </a:p>
          <a:p>
            <a:r>
              <a:rPr lang="en-GB" dirty="0" smtClean="0"/>
              <a:t>What do you plan to do with the information you gather?</a:t>
            </a:r>
          </a:p>
          <a:p>
            <a:endParaRPr lang="en-GB" dirty="0" smtClean="0"/>
          </a:p>
          <a:p>
            <a:r>
              <a:rPr lang="en-GB" dirty="0" smtClean="0"/>
              <a:t>Should I take screen prints?</a:t>
            </a:r>
          </a:p>
          <a:p>
            <a:endParaRPr lang="en-GB" dirty="0" smtClean="0"/>
          </a:p>
          <a:p>
            <a:r>
              <a:rPr lang="en-GB" dirty="0" smtClean="0"/>
              <a:t>Do you record your searches?</a:t>
            </a:r>
          </a:p>
          <a:p>
            <a:endParaRPr lang="en-GB" dirty="0" smtClean="0"/>
          </a:p>
          <a:p>
            <a:r>
              <a:rPr lang="en-GB" dirty="0" smtClean="0"/>
              <a:t>Don’t forget Twitter and</a:t>
            </a:r>
            <a:r>
              <a:rPr lang="en-GB" baseline="0" dirty="0" smtClean="0"/>
              <a:t> the others there are many!!</a:t>
            </a:r>
          </a:p>
          <a:p>
            <a:endParaRPr lang="en-GB" baseline="0" dirty="0" smtClean="0"/>
          </a:p>
          <a:p>
            <a:r>
              <a:rPr lang="en-GB" baseline="0" dirty="0" smtClean="0"/>
              <a:t>Record activities and notify us so we can keep a record in case we are inspected</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7F010EC9-D6C8-409B-9DAE-AC872E13D765}" type="slidenum">
              <a:rPr lang="en-GB" smtClean="0"/>
              <a:t>3</a:t>
            </a:fld>
            <a:endParaRPr lang="en-GB"/>
          </a:p>
        </p:txBody>
      </p:sp>
    </p:spTree>
    <p:extLst>
      <p:ext uri="{BB962C8B-B14F-4D97-AF65-F5344CB8AC3E}">
        <p14:creationId xmlns:p14="http://schemas.microsoft.com/office/powerpoint/2010/main" val="3114421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Covert Human</a:t>
            </a:r>
            <a:r>
              <a:rPr lang="en-GB" baseline="0" dirty="0" smtClean="0"/>
              <a:t> Intelligence Sources</a:t>
            </a:r>
          </a:p>
          <a:p>
            <a:endParaRPr lang="en-GB" baseline="0" dirty="0" smtClean="0"/>
          </a:p>
          <a:p>
            <a:r>
              <a:rPr lang="en-GB" baseline="0" dirty="0" smtClean="0"/>
              <a:t>A resident informs you of a potential problem being committed by another resident.  We all love a curtain twitching nosey neighbour</a:t>
            </a:r>
          </a:p>
          <a:p>
            <a:endParaRPr lang="en-GB" baseline="0" dirty="0" smtClean="0"/>
          </a:p>
          <a:p>
            <a:r>
              <a:rPr lang="en-GB" baseline="0" dirty="0" smtClean="0"/>
              <a:t>What to do/Not do :-</a:t>
            </a:r>
          </a:p>
          <a:p>
            <a:endParaRPr lang="en-GB" baseline="0" dirty="0" smtClean="0"/>
          </a:p>
          <a:p>
            <a:r>
              <a:rPr lang="en-GB" baseline="0" dirty="0" smtClean="0"/>
              <a:t>Ascertain if they are prepared to provide further information and preferred method of contact</a:t>
            </a:r>
          </a:p>
          <a:p>
            <a:r>
              <a:rPr lang="en-GB" baseline="0" dirty="0" smtClean="0"/>
              <a:t>Make a written record including if the individual is known to you/known to be reliable</a:t>
            </a:r>
          </a:p>
          <a:p>
            <a:r>
              <a:rPr lang="en-GB" baseline="0" dirty="0" smtClean="0"/>
              <a:t>Do not make any promises and or say you will feed data back to the informant</a:t>
            </a:r>
          </a:p>
          <a:p>
            <a:r>
              <a:rPr lang="en-GB" baseline="0" dirty="0" smtClean="0"/>
              <a:t>Do not task the informant with doing anything especially if it’s illegal</a:t>
            </a:r>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7F010EC9-D6C8-409B-9DAE-AC872E13D765}" type="slidenum">
              <a:rPr lang="en-GB" smtClean="0"/>
              <a:t>4</a:t>
            </a:fld>
            <a:endParaRPr lang="en-GB"/>
          </a:p>
        </p:txBody>
      </p:sp>
    </p:spTree>
    <p:extLst>
      <p:ext uri="{BB962C8B-B14F-4D97-AF65-F5344CB8AC3E}">
        <p14:creationId xmlns:p14="http://schemas.microsoft.com/office/powerpoint/2010/main" val="1469402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a:t>
            </a:r>
            <a:r>
              <a:rPr lang="en-GB" baseline="0" dirty="0" smtClean="0"/>
              <a:t> is a significant difference between what is Intelligence and what is evidence. The way in which we collect that information is the same but how we present it in a case is very different.</a:t>
            </a:r>
          </a:p>
          <a:p>
            <a:endParaRPr lang="en-GB" baseline="0" dirty="0" smtClean="0"/>
          </a:p>
          <a:p>
            <a:r>
              <a:rPr lang="en-GB" baseline="0" dirty="0" smtClean="0"/>
              <a:t>Often the intelligence will lead the investigator to make other enquiries that will be evidential and in some cases there is a need to ensure that the Intelligence and its source are kept safe. This is known as a “Sterile corridor” it is the grey murky world of Intelligence gathering. When we receive some information we have to ask the person who has provided the information whether they are prepared to be witnesses and maybe go to court. We will “Sanitize” the information  so that the source cannot be identified.</a:t>
            </a:r>
          </a:p>
          <a:p>
            <a:endParaRPr lang="en-GB" baseline="0" dirty="0" smtClean="0"/>
          </a:p>
          <a:p>
            <a:r>
              <a:rPr lang="en-GB" baseline="0" dirty="0" smtClean="0"/>
              <a:t>IF we are not able to sanitize the information to protect the source then we may decide that it cannot be used, that means we cannot use it in any way and cannot use it to follow other lines of enquiry. </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7F010EC9-D6C8-409B-9DAE-AC872E13D765}" type="slidenum">
              <a:rPr lang="en-GB" smtClean="0"/>
              <a:t>5</a:t>
            </a:fld>
            <a:endParaRPr lang="en-GB"/>
          </a:p>
        </p:txBody>
      </p:sp>
    </p:spTree>
    <p:extLst>
      <p:ext uri="{BB962C8B-B14F-4D97-AF65-F5344CB8AC3E}">
        <p14:creationId xmlns:p14="http://schemas.microsoft.com/office/powerpoint/2010/main" val="999990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r>
              <a:rPr lang="en-GB" dirty="0" smtClean="0"/>
              <a:t>All investigations are governed by the Criminal Procedures &amp; Investigations Act 1998 (CPIA) Every Investigation has to comply with CPIA. (Disclosure) It requires Investigators to </a:t>
            </a:r>
            <a:endParaRPr lang="en-GB" b="1" dirty="0" smtClean="0"/>
          </a:p>
          <a:p>
            <a:r>
              <a:rPr lang="en-GB" b="1" dirty="0" smtClean="0"/>
              <a:t>RECORD -</a:t>
            </a:r>
            <a:r>
              <a:rPr lang="en-GB" b="0" dirty="0" smtClean="0"/>
              <a:t> All information and evidence obtained during the investigation, it expects Investigators to divergently follow ALL reasonable lines of enquiry.</a:t>
            </a:r>
          </a:p>
          <a:p>
            <a:r>
              <a:rPr lang="en-GB" b="1" dirty="0" smtClean="0"/>
              <a:t>RETAIN – </a:t>
            </a:r>
            <a:r>
              <a:rPr lang="en-GB" b="0" dirty="0" smtClean="0"/>
              <a:t>That information and record it in a schedule as unused or as part of the prima</a:t>
            </a:r>
            <a:r>
              <a:rPr lang="en-GB" b="0" baseline="0" dirty="0" smtClean="0"/>
              <a:t> facie case, (statements, testimony, exhibits </a:t>
            </a:r>
            <a:r>
              <a:rPr lang="en-GB" b="0" baseline="0" dirty="0" err="1" smtClean="0"/>
              <a:t>etc</a:t>
            </a:r>
            <a:r>
              <a:rPr lang="en-GB" b="0" baseline="0" dirty="0" smtClean="0"/>
              <a:t>)</a:t>
            </a:r>
          </a:p>
          <a:p>
            <a:r>
              <a:rPr lang="en-GB" b="1" baseline="0" dirty="0" smtClean="0"/>
              <a:t>REVEAL – </a:t>
            </a:r>
            <a:r>
              <a:rPr lang="en-GB" b="0" baseline="0" dirty="0" smtClean="0"/>
              <a:t>This is what has to be declared to the prosecutor,  everything has to be disclosed as unused material or case papers. </a:t>
            </a:r>
          </a:p>
          <a:p>
            <a:endParaRPr lang="en-GB" b="0" baseline="0" dirty="0" smtClean="0"/>
          </a:p>
          <a:p>
            <a:r>
              <a:rPr lang="en-GB" b="0" baseline="0" dirty="0" smtClean="0"/>
              <a:t>Except when. The information is so sensitive or there is a real threat of harm to the evidence or witness then it can be regarded as “Sensitive” or “Highly Sensitive”</a:t>
            </a:r>
          </a:p>
          <a:p>
            <a:r>
              <a:rPr lang="en-GB" b="0" baseline="0" dirty="0" smtClean="0"/>
              <a:t>If the material is sensitive it is down to the prosecutor as to whether it should be disclosed or not, if it is not then the prosecutor will need to make a file note to that effect. If the defence decide that this information does exist and demand that it is disclosed then it will be down to a senior Judge to make that decision in a Public Interest Immunity hearing. These are held in closed chambers and the judge will decide whether it can be used or not and will balance the risks of disclosure to those of a fair trial (Article 6). If the prosecution is ordered to disclose the information they either do that or withdraw the case from listing. NFA.</a:t>
            </a:r>
          </a:p>
          <a:p>
            <a:endParaRPr lang="en-GB" b="0" baseline="0" dirty="0" smtClean="0"/>
          </a:p>
          <a:p>
            <a:r>
              <a:rPr lang="en-GB" b="0" baseline="0" dirty="0" smtClean="0"/>
              <a:t>The only exception to this is Highly Sensitive information, this is when there is a real risk to life, National security, Operational tactics only in these cases will there be a hearing between a high court judge and a senior crown prosecutor ONLY. Usually in such instances the case would be withdrawn prior to such hearings.</a:t>
            </a:r>
          </a:p>
          <a:p>
            <a:endParaRPr lang="en-GB" b="1" dirty="0"/>
          </a:p>
        </p:txBody>
      </p:sp>
      <p:sp>
        <p:nvSpPr>
          <p:cNvPr id="4" name="Slide Number Placeholder 3"/>
          <p:cNvSpPr>
            <a:spLocks noGrp="1"/>
          </p:cNvSpPr>
          <p:nvPr>
            <p:ph type="sldNum" sz="quarter" idx="10"/>
          </p:nvPr>
        </p:nvSpPr>
        <p:spPr/>
        <p:txBody>
          <a:bodyPr/>
          <a:lstStyle/>
          <a:p>
            <a:fld id="{7F010EC9-D6C8-409B-9DAE-AC872E13D765}" type="slidenum">
              <a:rPr lang="en-GB" smtClean="0"/>
              <a:t>7</a:t>
            </a:fld>
            <a:endParaRPr lang="en-GB"/>
          </a:p>
        </p:txBody>
      </p:sp>
    </p:spTree>
    <p:extLst>
      <p:ext uri="{BB962C8B-B14F-4D97-AF65-F5344CB8AC3E}">
        <p14:creationId xmlns:p14="http://schemas.microsoft.com/office/powerpoint/2010/main" val="3537944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Be aware things change</a:t>
            </a:r>
            <a:endParaRPr lang="en-GB" dirty="0"/>
          </a:p>
        </p:txBody>
      </p:sp>
      <p:sp>
        <p:nvSpPr>
          <p:cNvPr id="4" name="Slide Number Placeholder 3"/>
          <p:cNvSpPr>
            <a:spLocks noGrp="1"/>
          </p:cNvSpPr>
          <p:nvPr>
            <p:ph type="sldNum" sz="quarter" idx="10"/>
          </p:nvPr>
        </p:nvSpPr>
        <p:spPr/>
        <p:txBody>
          <a:bodyPr/>
          <a:lstStyle/>
          <a:p>
            <a:fld id="{7F010EC9-D6C8-409B-9DAE-AC872E13D765}" type="slidenum">
              <a:rPr lang="en-GB" smtClean="0"/>
              <a:t>8</a:t>
            </a:fld>
            <a:endParaRPr lang="en-GB"/>
          </a:p>
        </p:txBody>
      </p:sp>
    </p:spTree>
    <p:extLst>
      <p:ext uri="{BB962C8B-B14F-4D97-AF65-F5344CB8AC3E}">
        <p14:creationId xmlns:p14="http://schemas.microsoft.com/office/powerpoint/2010/main" val="3958717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BB4E9B5-A4B3-46C6-A259-9FBA85DE0993}" type="datetimeFigureOut">
              <a:rPr lang="en-GB" smtClean="0"/>
              <a:t>08/03/2018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256F1-1D89-444E-B607-4AAA63B61124}" type="slidenum">
              <a:rPr lang="en-GB" smtClean="0"/>
              <a:t>‹#›</a:t>
            </a:fld>
            <a:endParaRPr lang="en-GB"/>
          </a:p>
        </p:txBody>
      </p:sp>
    </p:spTree>
    <p:extLst>
      <p:ext uri="{BB962C8B-B14F-4D97-AF65-F5344CB8AC3E}">
        <p14:creationId xmlns:p14="http://schemas.microsoft.com/office/powerpoint/2010/main" val="4031537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B4E9B5-A4B3-46C6-A259-9FBA85DE0993}" type="datetimeFigureOut">
              <a:rPr lang="en-GB" smtClean="0"/>
              <a:t>08/03/2018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256F1-1D89-444E-B607-4AAA63B61124}" type="slidenum">
              <a:rPr lang="en-GB" smtClean="0"/>
              <a:t>‹#›</a:t>
            </a:fld>
            <a:endParaRPr lang="en-GB"/>
          </a:p>
        </p:txBody>
      </p:sp>
    </p:spTree>
    <p:extLst>
      <p:ext uri="{BB962C8B-B14F-4D97-AF65-F5344CB8AC3E}">
        <p14:creationId xmlns:p14="http://schemas.microsoft.com/office/powerpoint/2010/main" val="3289025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B4E9B5-A4B3-46C6-A259-9FBA85DE0993}" type="datetimeFigureOut">
              <a:rPr lang="en-GB" smtClean="0"/>
              <a:t>08/03/2018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256F1-1D89-444E-B607-4AAA63B61124}" type="slidenum">
              <a:rPr lang="en-GB" smtClean="0"/>
              <a:t>‹#›</a:t>
            </a:fld>
            <a:endParaRPr lang="en-GB"/>
          </a:p>
        </p:txBody>
      </p:sp>
    </p:spTree>
    <p:extLst>
      <p:ext uri="{BB962C8B-B14F-4D97-AF65-F5344CB8AC3E}">
        <p14:creationId xmlns:p14="http://schemas.microsoft.com/office/powerpoint/2010/main" val="205324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B4E9B5-A4B3-46C6-A259-9FBA85DE0993}" type="datetimeFigureOut">
              <a:rPr lang="en-GB" smtClean="0"/>
              <a:t>08/03/2018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256F1-1D89-444E-B607-4AAA63B61124}" type="slidenum">
              <a:rPr lang="en-GB" smtClean="0"/>
              <a:t>‹#›</a:t>
            </a:fld>
            <a:endParaRPr lang="en-GB"/>
          </a:p>
        </p:txBody>
      </p:sp>
    </p:spTree>
    <p:extLst>
      <p:ext uri="{BB962C8B-B14F-4D97-AF65-F5344CB8AC3E}">
        <p14:creationId xmlns:p14="http://schemas.microsoft.com/office/powerpoint/2010/main" val="189579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B4E9B5-A4B3-46C6-A259-9FBA85DE0993}" type="datetimeFigureOut">
              <a:rPr lang="en-GB" smtClean="0"/>
              <a:t>08/03/2018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256F1-1D89-444E-B607-4AAA63B61124}" type="slidenum">
              <a:rPr lang="en-GB" smtClean="0"/>
              <a:t>‹#›</a:t>
            </a:fld>
            <a:endParaRPr lang="en-GB"/>
          </a:p>
        </p:txBody>
      </p:sp>
    </p:spTree>
    <p:extLst>
      <p:ext uri="{BB962C8B-B14F-4D97-AF65-F5344CB8AC3E}">
        <p14:creationId xmlns:p14="http://schemas.microsoft.com/office/powerpoint/2010/main" val="2030174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BB4E9B5-A4B3-46C6-A259-9FBA85DE0993}" type="datetimeFigureOut">
              <a:rPr lang="en-GB" smtClean="0"/>
              <a:t>08/03/2018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256F1-1D89-444E-B607-4AAA63B61124}" type="slidenum">
              <a:rPr lang="en-GB" smtClean="0"/>
              <a:t>‹#›</a:t>
            </a:fld>
            <a:endParaRPr lang="en-GB"/>
          </a:p>
        </p:txBody>
      </p:sp>
    </p:spTree>
    <p:extLst>
      <p:ext uri="{BB962C8B-B14F-4D97-AF65-F5344CB8AC3E}">
        <p14:creationId xmlns:p14="http://schemas.microsoft.com/office/powerpoint/2010/main" val="955323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BB4E9B5-A4B3-46C6-A259-9FBA85DE0993}" type="datetimeFigureOut">
              <a:rPr lang="en-GB" smtClean="0"/>
              <a:t>08/03/2018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A256F1-1D89-444E-B607-4AAA63B61124}" type="slidenum">
              <a:rPr lang="en-GB" smtClean="0"/>
              <a:t>‹#›</a:t>
            </a:fld>
            <a:endParaRPr lang="en-GB"/>
          </a:p>
        </p:txBody>
      </p:sp>
    </p:spTree>
    <p:extLst>
      <p:ext uri="{BB962C8B-B14F-4D97-AF65-F5344CB8AC3E}">
        <p14:creationId xmlns:p14="http://schemas.microsoft.com/office/powerpoint/2010/main" val="2332136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BB4E9B5-A4B3-46C6-A259-9FBA85DE0993}" type="datetimeFigureOut">
              <a:rPr lang="en-GB" smtClean="0"/>
              <a:t>08/03/2018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A256F1-1D89-444E-B607-4AAA63B61124}" type="slidenum">
              <a:rPr lang="en-GB" smtClean="0"/>
              <a:t>‹#›</a:t>
            </a:fld>
            <a:endParaRPr lang="en-GB"/>
          </a:p>
        </p:txBody>
      </p:sp>
    </p:spTree>
    <p:extLst>
      <p:ext uri="{BB962C8B-B14F-4D97-AF65-F5344CB8AC3E}">
        <p14:creationId xmlns:p14="http://schemas.microsoft.com/office/powerpoint/2010/main" val="2032378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B4E9B5-A4B3-46C6-A259-9FBA85DE0993}" type="datetimeFigureOut">
              <a:rPr lang="en-GB" smtClean="0"/>
              <a:t>08/03/2018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A256F1-1D89-444E-B607-4AAA63B61124}" type="slidenum">
              <a:rPr lang="en-GB" smtClean="0"/>
              <a:t>‹#›</a:t>
            </a:fld>
            <a:endParaRPr lang="en-GB"/>
          </a:p>
        </p:txBody>
      </p:sp>
    </p:spTree>
    <p:extLst>
      <p:ext uri="{BB962C8B-B14F-4D97-AF65-F5344CB8AC3E}">
        <p14:creationId xmlns:p14="http://schemas.microsoft.com/office/powerpoint/2010/main" val="2726405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B4E9B5-A4B3-46C6-A259-9FBA85DE0993}" type="datetimeFigureOut">
              <a:rPr lang="en-GB" smtClean="0"/>
              <a:t>08/03/2018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256F1-1D89-444E-B607-4AAA63B61124}" type="slidenum">
              <a:rPr lang="en-GB" smtClean="0"/>
              <a:t>‹#›</a:t>
            </a:fld>
            <a:endParaRPr lang="en-GB"/>
          </a:p>
        </p:txBody>
      </p:sp>
    </p:spTree>
    <p:extLst>
      <p:ext uri="{BB962C8B-B14F-4D97-AF65-F5344CB8AC3E}">
        <p14:creationId xmlns:p14="http://schemas.microsoft.com/office/powerpoint/2010/main" val="1134142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B4E9B5-A4B3-46C6-A259-9FBA85DE0993}" type="datetimeFigureOut">
              <a:rPr lang="en-GB" smtClean="0"/>
              <a:t>08/03/2018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256F1-1D89-444E-B607-4AAA63B61124}" type="slidenum">
              <a:rPr lang="en-GB" smtClean="0"/>
              <a:t>‹#›</a:t>
            </a:fld>
            <a:endParaRPr lang="en-GB"/>
          </a:p>
        </p:txBody>
      </p:sp>
    </p:spTree>
    <p:extLst>
      <p:ext uri="{BB962C8B-B14F-4D97-AF65-F5344CB8AC3E}">
        <p14:creationId xmlns:p14="http://schemas.microsoft.com/office/powerpoint/2010/main" val="2202009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4E9B5-A4B3-46C6-A259-9FBA85DE0993}" type="datetimeFigureOut">
              <a:rPr lang="en-GB" smtClean="0"/>
              <a:t>08/03/2018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256F1-1D89-444E-B607-4AAA63B61124}" type="slidenum">
              <a:rPr lang="en-GB" smtClean="0"/>
              <a:t>‹#›</a:t>
            </a:fld>
            <a:endParaRPr lang="en-GB"/>
          </a:p>
        </p:txBody>
      </p:sp>
    </p:spTree>
    <p:extLst>
      <p:ext uri="{BB962C8B-B14F-4D97-AF65-F5344CB8AC3E}">
        <p14:creationId xmlns:p14="http://schemas.microsoft.com/office/powerpoint/2010/main" val="4199087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dchfp1\tshomes$\tstuart\My Documents\powerpoint-24x18-mas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4"/>
          <p:cNvSpPr txBox="1">
            <a:spLocks noChangeArrowheads="1"/>
          </p:cNvSpPr>
          <p:nvPr/>
        </p:nvSpPr>
        <p:spPr bwMode="auto">
          <a:xfrm>
            <a:off x="685800" y="838200"/>
            <a:ext cx="7848600" cy="1601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eaLnBrk="0" hangingPunct="0">
              <a:lnSpc>
                <a:spcPts val="2900"/>
              </a:lnSpc>
              <a:spcBef>
                <a:spcPct val="20000"/>
              </a:spcBef>
              <a:defRPr sz="2400">
                <a:solidFill>
                  <a:schemeClr val="tx1"/>
                </a:solidFill>
                <a:latin typeface="Verdana" pitchFamily="34" charset="0"/>
              </a:defRPr>
            </a:lvl1pPr>
            <a:lvl2pPr marL="742950" indent="-285750" algn="l" eaLnBrk="0" hangingPunct="0">
              <a:lnSpc>
                <a:spcPts val="2900"/>
              </a:lnSpc>
              <a:spcBef>
                <a:spcPct val="20000"/>
              </a:spcBef>
              <a:buChar char="•"/>
              <a:defRPr sz="2400">
                <a:solidFill>
                  <a:schemeClr val="tx1"/>
                </a:solidFill>
                <a:latin typeface="Verdana" pitchFamily="34" charset="0"/>
              </a:defRPr>
            </a:lvl2pPr>
            <a:lvl3pPr marL="1143000" indent="-228600" algn="l" eaLnBrk="0" hangingPunct="0">
              <a:lnSpc>
                <a:spcPts val="2400"/>
              </a:lnSpc>
              <a:spcBef>
                <a:spcPct val="20000"/>
              </a:spcBef>
              <a:buChar char="–"/>
              <a:defRPr sz="2200">
                <a:solidFill>
                  <a:schemeClr val="tx1"/>
                </a:solidFill>
                <a:latin typeface="Verdana" pitchFamily="34" charset="0"/>
              </a:defRPr>
            </a:lvl3pPr>
            <a:lvl4pPr marL="1600200" indent="-228600" algn="l" eaLnBrk="0" hangingPunct="0">
              <a:lnSpc>
                <a:spcPts val="2400"/>
              </a:lnSpc>
              <a:spcBef>
                <a:spcPct val="20000"/>
              </a:spcBef>
              <a:buChar char="•"/>
              <a:defRPr sz="2200">
                <a:solidFill>
                  <a:schemeClr val="tx1"/>
                </a:solidFill>
                <a:latin typeface="Verdana" pitchFamily="34" charset="0"/>
              </a:defRPr>
            </a:lvl4pPr>
            <a:lvl5pPr marL="2057400" indent="-228600" algn="l" eaLnBrk="0" hangingPunct="0">
              <a:lnSpc>
                <a:spcPts val="2400"/>
              </a:lnSpc>
              <a:spcBef>
                <a:spcPct val="20000"/>
              </a:spcBef>
              <a:buChar char="•"/>
              <a:defRPr sz="2200">
                <a:solidFill>
                  <a:schemeClr val="tx1"/>
                </a:solidFill>
                <a:latin typeface="Verdana" pitchFamily="34" charset="0"/>
              </a:defRPr>
            </a:lvl5pPr>
            <a:lvl6pPr marL="2514600" indent="-228600" eaLnBrk="0" fontAlgn="base" hangingPunct="0">
              <a:lnSpc>
                <a:spcPts val="2400"/>
              </a:lnSpc>
              <a:spcBef>
                <a:spcPct val="20000"/>
              </a:spcBef>
              <a:spcAft>
                <a:spcPct val="0"/>
              </a:spcAft>
              <a:buChar char="•"/>
              <a:defRPr sz="2200">
                <a:solidFill>
                  <a:schemeClr val="tx1"/>
                </a:solidFill>
                <a:latin typeface="Verdana" pitchFamily="34" charset="0"/>
              </a:defRPr>
            </a:lvl6pPr>
            <a:lvl7pPr marL="2971800" indent="-228600" eaLnBrk="0" fontAlgn="base" hangingPunct="0">
              <a:lnSpc>
                <a:spcPts val="2400"/>
              </a:lnSpc>
              <a:spcBef>
                <a:spcPct val="20000"/>
              </a:spcBef>
              <a:spcAft>
                <a:spcPct val="0"/>
              </a:spcAft>
              <a:buChar char="•"/>
              <a:defRPr sz="2200">
                <a:solidFill>
                  <a:schemeClr val="tx1"/>
                </a:solidFill>
                <a:latin typeface="Verdana" pitchFamily="34" charset="0"/>
              </a:defRPr>
            </a:lvl7pPr>
            <a:lvl8pPr marL="3429000" indent="-228600" eaLnBrk="0" fontAlgn="base" hangingPunct="0">
              <a:lnSpc>
                <a:spcPts val="2400"/>
              </a:lnSpc>
              <a:spcBef>
                <a:spcPct val="20000"/>
              </a:spcBef>
              <a:spcAft>
                <a:spcPct val="0"/>
              </a:spcAft>
              <a:buChar char="•"/>
              <a:defRPr sz="2200">
                <a:solidFill>
                  <a:schemeClr val="tx1"/>
                </a:solidFill>
                <a:latin typeface="Verdana" pitchFamily="34" charset="0"/>
              </a:defRPr>
            </a:lvl8pPr>
            <a:lvl9pPr marL="3886200" indent="-228600" eaLnBrk="0" fontAlgn="base" hangingPunct="0">
              <a:lnSpc>
                <a:spcPts val="2400"/>
              </a:lnSpc>
              <a:spcBef>
                <a:spcPct val="20000"/>
              </a:spcBef>
              <a:spcAft>
                <a:spcPct val="0"/>
              </a:spcAft>
              <a:buChar char="•"/>
              <a:defRPr sz="2200">
                <a:solidFill>
                  <a:schemeClr val="tx1"/>
                </a:solidFill>
                <a:latin typeface="Verdana" pitchFamily="34" charset="0"/>
              </a:defRPr>
            </a:lvl9pPr>
          </a:lstStyle>
          <a:p>
            <a:pPr eaLnBrk="1" hangingPunct="1">
              <a:lnSpc>
                <a:spcPct val="100000"/>
              </a:lnSpc>
              <a:spcBef>
                <a:spcPct val="50000"/>
              </a:spcBef>
            </a:pPr>
            <a:endParaRPr lang="en-US" altLang="en-US">
              <a:latin typeface="Times New Roman" pitchFamily="18" charset="0"/>
            </a:endParaRPr>
          </a:p>
        </p:txBody>
      </p:sp>
      <p:sp>
        <p:nvSpPr>
          <p:cNvPr id="2052" name="Rectangle 11"/>
          <p:cNvSpPr>
            <a:spLocks noGrp="1" noChangeArrowheads="1"/>
          </p:cNvSpPr>
          <p:nvPr>
            <p:ph type="title" idx="4294967295"/>
          </p:nvPr>
        </p:nvSpPr>
        <p:spPr>
          <a:xfrm>
            <a:off x="827584" y="2439988"/>
            <a:ext cx="7416824" cy="2213148"/>
          </a:xfrm>
        </p:spPr>
        <p:txBody>
          <a:bodyPr>
            <a:normAutofit fontScale="90000"/>
          </a:bodyPr>
          <a:lstStyle/>
          <a:p>
            <a:r>
              <a:rPr lang="en-GB" sz="5300" dirty="0" smtClean="0">
                <a:solidFill>
                  <a:schemeClr val="bg1"/>
                </a:solidFill>
                <a:latin typeface="Arial" panose="020B0604020202020204" pitchFamily="34" charset="0"/>
                <a:cs typeface="Arial" panose="020B0604020202020204" pitchFamily="34" charset="0"/>
              </a:rPr>
              <a:t>Intelligence gathering and getting an investigation started</a:t>
            </a:r>
            <a:br>
              <a:rPr lang="en-GB" sz="5300" dirty="0" smtClean="0">
                <a:solidFill>
                  <a:schemeClr val="bg1"/>
                </a:solidFill>
                <a:latin typeface="Arial" panose="020B0604020202020204" pitchFamily="34" charset="0"/>
                <a:cs typeface="Arial" panose="020B0604020202020204" pitchFamily="34" charset="0"/>
              </a:rPr>
            </a:br>
            <a:r>
              <a:rPr lang="en-GB" sz="5300">
                <a:solidFill>
                  <a:schemeClr val="bg1"/>
                </a:solidFill>
                <a:latin typeface="Arial" panose="020B0604020202020204" pitchFamily="34" charset="0"/>
                <a:cs typeface="Arial" panose="020B0604020202020204" pitchFamily="34" charset="0"/>
              </a:rPr>
              <a:t/>
            </a:r>
            <a:br>
              <a:rPr lang="en-GB" sz="5300">
                <a:solidFill>
                  <a:schemeClr val="bg1"/>
                </a:solidFill>
                <a:latin typeface="Arial" panose="020B0604020202020204" pitchFamily="34" charset="0"/>
                <a:cs typeface="Arial" panose="020B0604020202020204" pitchFamily="34" charset="0"/>
              </a:rPr>
            </a:br>
            <a:r>
              <a:rPr lang="en-GB" altLang="en-US" sz="3600" dirty="0" smtClean="0">
                <a:solidFill>
                  <a:schemeClr val="bg1"/>
                </a:solidFill>
              </a:rPr>
              <a:t/>
            </a:r>
            <a:br>
              <a:rPr lang="en-GB" altLang="en-US" sz="3600" dirty="0" smtClean="0">
                <a:solidFill>
                  <a:schemeClr val="bg1"/>
                </a:solidFill>
              </a:rPr>
            </a:br>
            <a:r>
              <a:rPr lang="en-GB" altLang="en-US" sz="2800" dirty="0" smtClean="0">
                <a:solidFill>
                  <a:schemeClr val="bg1"/>
                </a:solidFill>
              </a:rPr>
              <a:t/>
            </a:r>
            <a:br>
              <a:rPr lang="en-GB" altLang="en-US" sz="2800" dirty="0" smtClean="0">
                <a:solidFill>
                  <a:schemeClr val="bg1"/>
                </a:solidFill>
              </a:rPr>
            </a:br>
            <a:r>
              <a:rPr lang="en-GB" altLang="en-US" sz="2800" dirty="0" smtClean="0">
                <a:solidFill>
                  <a:schemeClr val="bg1"/>
                </a:solidFill>
              </a:rPr>
              <a:t/>
            </a:r>
            <a:br>
              <a:rPr lang="en-GB" altLang="en-US" sz="2800" dirty="0" smtClean="0">
                <a:solidFill>
                  <a:schemeClr val="bg1"/>
                </a:solidFill>
              </a:rPr>
            </a:br>
            <a:r>
              <a:rPr lang="en-GB" altLang="en-US" sz="2800" dirty="0" smtClean="0">
                <a:solidFill>
                  <a:schemeClr val="bg1"/>
                </a:solidFill>
              </a:rPr>
              <a:t/>
            </a:r>
            <a:br>
              <a:rPr lang="en-GB" altLang="en-US" sz="2800" dirty="0" smtClean="0">
                <a:solidFill>
                  <a:schemeClr val="bg1"/>
                </a:solidFill>
              </a:rPr>
            </a:br>
            <a:endParaRPr lang="en-GB" altLang="en-US" sz="2800" dirty="0" smtClean="0">
              <a:solidFill>
                <a:schemeClr val="bg1"/>
              </a:solidFill>
            </a:endParaRPr>
          </a:p>
        </p:txBody>
      </p:sp>
    </p:spTree>
    <p:extLst>
      <p:ext uri="{BB962C8B-B14F-4D97-AF65-F5344CB8AC3E}">
        <p14:creationId xmlns:p14="http://schemas.microsoft.com/office/powerpoint/2010/main" val="3776893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5274686"/>
            <a:ext cx="1583314" cy="1583314"/>
          </a:xfrm>
          <a:prstGeom prst="rect">
            <a:avLst/>
          </a:prstGeom>
        </p:spPr>
      </p:pic>
      <p:sp>
        <p:nvSpPr>
          <p:cNvPr id="4" name="Rectangle 3"/>
          <p:cNvSpPr/>
          <p:nvPr/>
        </p:nvSpPr>
        <p:spPr>
          <a:xfrm>
            <a:off x="395536" y="404664"/>
            <a:ext cx="8424074" cy="1569660"/>
          </a:xfrm>
          <a:prstGeom prst="rect">
            <a:avLst/>
          </a:prstGeom>
        </p:spPr>
        <p:txBody>
          <a:bodyPr wrap="square">
            <a:spAutoFit/>
          </a:bodyPr>
          <a:lstStyle/>
          <a:p>
            <a:pPr algn="ctr"/>
            <a:r>
              <a:rPr lang="en-GB" altLang="en-US" sz="2400" dirty="0" smtClean="0">
                <a:solidFill>
                  <a:srgbClr val="3E8842"/>
                </a:solidFill>
                <a:latin typeface="Verdana" panose="020B0604030504040204" pitchFamily="34" charset="0"/>
                <a:ea typeface="Verdana" panose="020B0604030504040204" pitchFamily="34" charset="0"/>
                <a:cs typeface="Verdana" panose="020B0604030504040204" pitchFamily="34" charset="0"/>
              </a:rPr>
              <a:t>What is intelligence? </a:t>
            </a:r>
          </a:p>
          <a:p>
            <a:pPr algn="ctr"/>
            <a:endParaRPr lang="en-GB" sz="2400" dirty="0">
              <a:solidFill>
                <a:srgbClr val="3E8842"/>
              </a:solidFill>
              <a:latin typeface="Verdana" panose="020B0604030504040204" pitchFamily="34" charset="0"/>
              <a:ea typeface="Verdana" panose="020B0604030504040204" pitchFamily="34" charset="0"/>
              <a:cs typeface="Verdana" panose="020B0604030504040204" pitchFamily="34" charset="0"/>
            </a:endParaRPr>
          </a:p>
          <a:p>
            <a:pPr algn="ctr"/>
            <a:endParaRPr lang="en-GB" sz="2400" dirty="0" smtClean="0">
              <a:solidFill>
                <a:srgbClr val="3E8842"/>
              </a:solidFill>
              <a:latin typeface="Verdana" panose="020B0604030504040204" pitchFamily="34" charset="0"/>
              <a:ea typeface="Verdana" panose="020B0604030504040204" pitchFamily="34" charset="0"/>
              <a:cs typeface="Verdana" panose="020B0604030504040204" pitchFamily="34" charset="0"/>
            </a:endParaRPr>
          </a:p>
          <a:p>
            <a:pPr algn="ctr"/>
            <a:endParaRPr lang="en-GB" sz="2400" dirty="0"/>
          </a:p>
        </p:txBody>
      </p:sp>
      <p:sp>
        <p:nvSpPr>
          <p:cNvPr id="7" name="TextBox 6"/>
          <p:cNvSpPr txBox="1"/>
          <p:nvPr/>
        </p:nvSpPr>
        <p:spPr>
          <a:xfrm>
            <a:off x="994786" y="1251194"/>
            <a:ext cx="6745565" cy="3231654"/>
          </a:xfrm>
          <a:prstGeom prst="rect">
            <a:avLst/>
          </a:prstGeom>
          <a:noFill/>
        </p:spPr>
        <p:txBody>
          <a:bodyPr wrap="square" rtlCol="0">
            <a:spAutoFit/>
          </a:bodyPr>
          <a:lstStyle/>
          <a:p>
            <a:pPr algn="ctr"/>
            <a:endParaRPr lang="en-GB" sz="4400" i="1" dirty="0" smtClean="0">
              <a:solidFill>
                <a:schemeClr val="accent1"/>
              </a:solidFill>
            </a:endParaRPr>
          </a:p>
          <a:p>
            <a:pPr algn="ctr"/>
            <a:endParaRPr lang="en-GB" sz="4400" b="1" dirty="0" smtClean="0">
              <a:solidFill>
                <a:schemeClr val="accent1"/>
              </a:solidFill>
            </a:endParaRPr>
          </a:p>
          <a:p>
            <a:pPr algn="ctr"/>
            <a:r>
              <a:rPr lang="en-GB" sz="4400" b="1" dirty="0" smtClean="0">
                <a:solidFill>
                  <a:schemeClr val="accent1"/>
                </a:solidFill>
              </a:rPr>
              <a:t>Intelligence</a:t>
            </a:r>
            <a:endParaRPr lang="en-GB" sz="4400" b="1" dirty="0">
              <a:solidFill>
                <a:schemeClr val="accent1"/>
              </a:solidFill>
            </a:endParaRPr>
          </a:p>
          <a:p>
            <a:pPr algn="ctr"/>
            <a:r>
              <a:rPr lang="en-GB" sz="3600" i="1" dirty="0" smtClean="0">
                <a:solidFill>
                  <a:schemeClr val="accent1"/>
                </a:solidFill>
              </a:rPr>
              <a:t>Archaic:</a:t>
            </a:r>
            <a:r>
              <a:rPr lang="en-GB" sz="3600" i="1" dirty="0" smtClean="0"/>
              <a:t> </a:t>
            </a:r>
            <a:r>
              <a:rPr lang="en-GB" sz="3600" dirty="0" smtClean="0"/>
              <a:t>information in general; news</a:t>
            </a:r>
            <a:endParaRPr lang="en-GB" sz="3600" dirty="0"/>
          </a:p>
        </p:txBody>
      </p:sp>
    </p:spTree>
    <p:extLst>
      <p:ext uri="{BB962C8B-B14F-4D97-AF65-F5344CB8AC3E}">
        <p14:creationId xmlns:p14="http://schemas.microsoft.com/office/powerpoint/2010/main" val="1287807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5274686"/>
            <a:ext cx="1583314" cy="1583314"/>
          </a:xfrm>
          <a:prstGeom prst="rect">
            <a:avLst/>
          </a:prstGeom>
        </p:spPr>
      </p:pic>
      <p:sp>
        <p:nvSpPr>
          <p:cNvPr id="2" name="Title 1"/>
          <p:cNvSpPr>
            <a:spLocks noGrp="1"/>
          </p:cNvSpPr>
          <p:nvPr>
            <p:ph type="ctrTitle"/>
          </p:nvPr>
        </p:nvSpPr>
        <p:spPr>
          <a:xfrm>
            <a:off x="323528" y="404665"/>
            <a:ext cx="7772400" cy="1224136"/>
          </a:xfrm>
        </p:spPr>
        <p:txBody>
          <a:bodyPr>
            <a:normAutofit/>
          </a:bodyPr>
          <a:lstStyle/>
          <a:p>
            <a:pPr algn="l"/>
            <a:r>
              <a:rPr lang="en-GB" altLang="en-US" sz="2400" dirty="0" smtClean="0">
                <a:solidFill>
                  <a:srgbClr val="3E8842"/>
                </a:solidFill>
                <a:latin typeface="Verdana" panose="020B0604030504040204" pitchFamily="34" charset="0"/>
                <a:ea typeface="Verdana" panose="020B0604030504040204" pitchFamily="34" charset="0"/>
                <a:cs typeface="Verdana" panose="020B0604030504040204" pitchFamily="34" charset="0"/>
              </a:rPr>
              <a:t>Where does the intelligence come from ?</a:t>
            </a:r>
            <a:endParaRPr lang="en-GB"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823120" y="2492896"/>
            <a:ext cx="7272808" cy="2160240"/>
          </a:xfrm>
        </p:spPr>
        <p:txBody>
          <a:bodyPr>
            <a:normAutofit/>
          </a:bodyPr>
          <a:lstStyle/>
          <a:p>
            <a:pPr algn="l">
              <a:spcAft>
                <a:spcPts val="600"/>
              </a:spcAft>
            </a:pPr>
            <a:endParaRPr lang="en-GB" dirty="0">
              <a:solidFill>
                <a:schemeClr val="tx1"/>
              </a:solidFill>
              <a:latin typeface="Arial" pitchFamily="34" charset="0"/>
              <a:cs typeface="Arial" pitchFamily="34"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1167" y="1623455"/>
            <a:ext cx="1656184" cy="1656184"/>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11055" y="1162049"/>
            <a:ext cx="2143125" cy="2143125"/>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96680" y="4288711"/>
            <a:ext cx="2857500" cy="1428750"/>
          </a:xfrm>
          <a:prstGeom prst="rect">
            <a:avLst/>
          </a:prstGeom>
        </p:spPr>
      </p:pic>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41167" y="4177395"/>
            <a:ext cx="2397169" cy="1651383"/>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376612" y="2233612"/>
            <a:ext cx="2390775" cy="2390775"/>
          </a:xfrm>
          <a:prstGeom prst="rect">
            <a:avLst/>
          </a:prstGeom>
        </p:spPr>
      </p:pic>
    </p:spTree>
    <p:extLst>
      <p:ext uri="{BB962C8B-B14F-4D97-AF65-F5344CB8AC3E}">
        <p14:creationId xmlns:p14="http://schemas.microsoft.com/office/powerpoint/2010/main" val="2426882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5274686"/>
            <a:ext cx="1583314" cy="1583314"/>
          </a:xfrm>
          <a:prstGeom prst="rect">
            <a:avLst/>
          </a:prstGeom>
        </p:spPr>
      </p:pic>
      <p:sp>
        <p:nvSpPr>
          <p:cNvPr id="2" name="Title 1"/>
          <p:cNvSpPr>
            <a:spLocks noGrp="1"/>
          </p:cNvSpPr>
          <p:nvPr>
            <p:ph type="ctrTitle"/>
          </p:nvPr>
        </p:nvSpPr>
        <p:spPr>
          <a:xfrm>
            <a:off x="323528" y="404665"/>
            <a:ext cx="7772400" cy="1224136"/>
          </a:xfrm>
        </p:spPr>
        <p:txBody>
          <a:bodyPr>
            <a:normAutofit/>
          </a:bodyPr>
          <a:lstStyle/>
          <a:p>
            <a:pPr algn="l"/>
            <a:r>
              <a:rPr lang="en-GB" altLang="en-US" sz="2400" dirty="0" smtClean="0">
                <a:solidFill>
                  <a:srgbClr val="3E8842"/>
                </a:solidFill>
                <a:latin typeface="Verdana" panose="020B0604030504040204" pitchFamily="34" charset="0"/>
                <a:ea typeface="Verdana" panose="020B0604030504040204" pitchFamily="34" charset="0"/>
                <a:cs typeface="Verdana" panose="020B0604030504040204" pitchFamily="34" charset="0"/>
              </a:rPr>
              <a:t>Have you heard about?</a:t>
            </a:r>
            <a:endParaRPr lang="en-GB"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823120" y="2492896"/>
            <a:ext cx="7272808" cy="2160240"/>
          </a:xfrm>
        </p:spPr>
        <p:txBody>
          <a:bodyPr>
            <a:normAutofit/>
          </a:bodyPr>
          <a:lstStyle/>
          <a:p>
            <a:pPr algn="l">
              <a:spcAft>
                <a:spcPts val="600"/>
              </a:spcAft>
            </a:pPr>
            <a:endParaRPr lang="en-GB" dirty="0">
              <a:solidFill>
                <a:schemeClr val="tx1"/>
              </a:solidFill>
              <a:latin typeface="Arial" pitchFamily="34" charset="0"/>
              <a:cs typeface="Arial" pitchFamily="34" charset="0"/>
            </a:endParaRPr>
          </a:p>
        </p:txBody>
      </p:sp>
      <p:pic>
        <p:nvPicPr>
          <p:cNvPr id="6"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195736" y="1505852"/>
            <a:ext cx="4896543" cy="4579956"/>
          </a:xfrm>
        </p:spPr>
      </p:pic>
      <p:pic>
        <p:nvPicPr>
          <p:cNvPr id="7"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195736" y="1484784"/>
            <a:ext cx="4896543" cy="4579956"/>
          </a:xfr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35696" y="1412776"/>
            <a:ext cx="4891898" cy="4575611"/>
          </a:xfrm>
          <a:prstGeom prst="rect">
            <a:avLst/>
          </a:prstGeom>
        </p:spPr>
      </p:pic>
    </p:spTree>
    <p:extLst>
      <p:ext uri="{BB962C8B-B14F-4D97-AF65-F5344CB8AC3E}">
        <p14:creationId xmlns:p14="http://schemas.microsoft.com/office/powerpoint/2010/main" val="3485768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sz="2400" dirty="0">
                <a:solidFill>
                  <a:srgbClr val="3E8842"/>
                </a:solidFill>
                <a:latin typeface="Verdana" panose="020B0604030504040204" pitchFamily="34" charset="0"/>
                <a:ea typeface="Verdana" panose="020B0604030504040204" pitchFamily="34" charset="0"/>
                <a:cs typeface="Verdana" panose="020B0604030504040204" pitchFamily="34" charset="0"/>
              </a:rPr>
              <a:t>I</a:t>
            </a:r>
            <a:r>
              <a:rPr lang="en-GB" altLang="en-US" sz="2400" dirty="0" smtClean="0">
                <a:solidFill>
                  <a:srgbClr val="3E8842"/>
                </a:solidFill>
                <a:latin typeface="Verdana" panose="020B0604030504040204" pitchFamily="34" charset="0"/>
                <a:ea typeface="Verdana" panose="020B0604030504040204" pitchFamily="34" charset="0"/>
                <a:cs typeface="Verdana" panose="020B0604030504040204" pitchFamily="34" charset="0"/>
              </a:rPr>
              <a:t>ntelligence vs Evidence</a:t>
            </a:r>
            <a:endParaRPr lang="en-GB" sz="2400" dirty="0"/>
          </a:p>
        </p:txBody>
      </p:sp>
      <p:sp>
        <p:nvSpPr>
          <p:cNvPr id="3" name="Content Placeholder 2"/>
          <p:cNvSpPr>
            <a:spLocks noGrp="1"/>
          </p:cNvSpPr>
          <p:nvPr>
            <p:ph idx="1"/>
          </p:nvPr>
        </p:nvSpPr>
        <p:spPr/>
        <p:txBody>
          <a:bodyPr/>
          <a:lstStyle/>
          <a:p>
            <a:endParaRPr lang="en-GB"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124744"/>
            <a:ext cx="8184909"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9267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5240" cy="1930226"/>
          </a:xfrm>
        </p:spPr>
        <p:txBody>
          <a:bodyPr>
            <a:normAutofit/>
          </a:bodyPr>
          <a:lstStyle/>
          <a:p>
            <a:r>
              <a:rPr lang="en-GB" altLang="en-US" sz="2800" dirty="0" smtClean="0">
                <a:solidFill>
                  <a:srgbClr val="3E8842"/>
                </a:solidFill>
                <a:latin typeface="Verdana" panose="020B0604030504040204" pitchFamily="34" charset="0"/>
                <a:ea typeface="Verdana" panose="020B0604030504040204" pitchFamily="34" charset="0"/>
                <a:cs typeface="Verdana" panose="020B0604030504040204" pitchFamily="34" charset="0"/>
              </a:rPr>
              <a:t>Investigation</a:t>
            </a:r>
            <a:br>
              <a:rPr lang="en-GB" altLang="en-US" sz="2800" dirty="0" smtClean="0">
                <a:solidFill>
                  <a:srgbClr val="3E8842"/>
                </a:solidFill>
                <a:latin typeface="Verdana" panose="020B0604030504040204" pitchFamily="34" charset="0"/>
                <a:ea typeface="Verdana" panose="020B0604030504040204" pitchFamily="34" charset="0"/>
                <a:cs typeface="Verdana" panose="020B0604030504040204" pitchFamily="34" charset="0"/>
              </a:rPr>
            </a:br>
            <a:r>
              <a:rPr lang="en-GB" altLang="en-US" sz="2800" dirty="0" smtClean="0">
                <a:solidFill>
                  <a:srgbClr val="3E8842"/>
                </a:solidFill>
                <a:latin typeface="Verdana" panose="020B0604030504040204" pitchFamily="34" charset="0"/>
                <a:ea typeface="Verdana" panose="020B0604030504040204" pitchFamily="34" charset="0"/>
                <a:cs typeface="Verdana" panose="020B0604030504040204" pitchFamily="34" charset="0"/>
              </a:rPr>
              <a:t>Where do I start?</a:t>
            </a:r>
            <a:endParaRPr lang="en-GB" sz="28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804248" y="4653136"/>
            <a:ext cx="1400695" cy="1400695"/>
          </a:xfrm>
          <a:prstGeom prst="rect">
            <a:avLst/>
          </a:prstGeom>
        </p:spPr>
      </p:pic>
      <p:sp>
        <p:nvSpPr>
          <p:cNvPr id="5" name="TextBox 4"/>
          <p:cNvSpPr txBox="1"/>
          <p:nvPr/>
        </p:nvSpPr>
        <p:spPr>
          <a:xfrm>
            <a:off x="971600" y="1951766"/>
            <a:ext cx="7272808" cy="4247317"/>
          </a:xfrm>
          <a:prstGeom prst="rect">
            <a:avLst/>
          </a:prstGeom>
          <a:noFill/>
        </p:spPr>
        <p:txBody>
          <a:bodyPr wrap="square" rtlCol="0">
            <a:spAutoFit/>
          </a:bodyPr>
          <a:lstStyle/>
          <a:p>
            <a:pPr marL="514350" indent="-514350">
              <a:buFont typeface="+mj-lt"/>
              <a:buAutoNum type="arabicPeriod"/>
            </a:pPr>
            <a:r>
              <a:rPr lang="en-GB" sz="3200" dirty="0"/>
              <a:t>What is the issue you want to </a:t>
            </a:r>
            <a:r>
              <a:rPr lang="en-GB" sz="3200" dirty="0" smtClean="0"/>
              <a:t>investigate?</a:t>
            </a:r>
            <a:endParaRPr lang="en-GB" sz="3200" dirty="0"/>
          </a:p>
          <a:p>
            <a:pPr marL="514350" indent="-514350">
              <a:buFont typeface="+mj-lt"/>
              <a:buAutoNum type="arabicPeriod"/>
            </a:pPr>
            <a:r>
              <a:rPr lang="en-GB" sz="3200" dirty="0"/>
              <a:t>What outcome do you want to </a:t>
            </a:r>
            <a:r>
              <a:rPr lang="en-GB" sz="3200" dirty="0" smtClean="0"/>
              <a:t>achieve?</a:t>
            </a:r>
            <a:endParaRPr lang="en-GB" sz="3200" dirty="0"/>
          </a:p>
          <a:p>
            <a:pPr marL="514350" indent="-514350">
              <a:buFont typeface="+mj-lt"/>
              <a:buAutoNum type="arabicPeriod"/>
            </a:pPr>
            <a:r>
              <a:rPr lang="en-GB" sz="3200" dirty="0"/>
              <a:t>How </a:t>
            </a:r>
            <a:r>
              <a:rPr lang="en-GB" sz="3200" dirty="0" smtClean="0"/>
              <a:t>can you reach that goal?</a:t>
            </a:r>
          </a:p>
          <a:p>
            <a:pPr marL="514350" indent="-514350">
              <a:buFont typeface="+mj-lt"/>
              <a:buAutoNum type="arabicPeriod"/>
            </a:pPr>
            <a:r>
              <a:rPr lang="en-GB" sz="3200" dirty="0" smtClean="0"/>
              <a:t>Do you have the necessary resources?</a:t>
            </a:r>
            <a:endParaRPr lang="en-GB" sz="6000" dirty="0" smtClean="0"/>
          </a:p>
          <a:p>
            <a:pPr algn="ctr"/>
            <a:endParaRPr lang="en-GB" sz="6000" dirty="0" smtClean="0"/>
          </a:p>
          <a:p>
            <a:endParaRPr lang="en-GB" dirty="0"/>
          </a:p>
        </p:txBody>
      </p:sp>
    </p:spTree>
    <p:extLst>
      <p:ext uri="{BB962C8B-B14F-4D97-AF65-F5344CB8AC3E}">
        <p14:creationId xmlns:p14="http://schemas.microsoft.com/office/powerpoint/2010/main" val="791820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3E8842"/>
                </a:solidFill>
                <a:latin typeface="Verdana" panose="020B0604030504040204" pitchFamily="34" charset="0"/>
                <a:ea typeface="Verdana" panose="020B0604030504040204" pitchFamily="34" charset="0"/>
                <a:cs typeface="Verdana" panose="020B0604030504040204" pitchFamily="34" charset="0"/>
              </a:rPr>
              <a:t>3 R’s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189236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7075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THE END.</a:t>
            </a:r>
            <a:endParaRPr lang="en-GB"/>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71600" y="2780928"/>
            <a:ext cx="6840760" cy="3384376"/>
          </a:xfrm>
        </p:spPr>
      </p:pic>
    </p:spTree>
    <p:extLst>
      <p:ext uri="{BB962C8B-B14F-4D97-AF65-F5344CB8AC3E}">
        <p14:creationId xmlns:p14="http://schemas.microsoft.com/office/powerpoint/2010/main" val="619966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Wealden template_">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Wealden template..potx" id="{A72661C2-CC06-40CB-8A2E-1679517D899A}" vid="{63334B2F-F0D6-4B69-B111-ED959FD981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Wealden template_</Template>
  <TotalTime>549</TotalTime>
  <Words>1084</Words>
  <Application>Microsoft Office PowerPoint</Application>
  <PresentationFormat>On-screen Show (4:3)</PresentationFormat>
  <Paragraphs>103</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Wealden template_</vt:lpstr>
      <vt:lpstr>Intelligence gathering and getting an investigation started      </vt:lpstr>
      <vt:lpstr>PowerPoint Presentation</vt:lpstr>
      <vt:lpstr>Where does the intelligence come from ?</vt:lpstr>
      <vt:lpstr>Have you heard about?</vt:lpstr>
      <vt:lpstr>Intelligence vs Evidence</vt:lpstr>
      <vt:lpstr>Investigation Where do I start?</vt:lpstr>
      <vt:lpstr>3 R’s</vt:lpstr>
      <vt:lpstr>THE END.</vt:lpstr>
    </vt:vector>
  </TitlesOfParts>
  <Company>Wealden District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 Guide to the Regulation of Investigatory Powers Act 2000  aka ‘The Snoopers Charter’</dc:title>
  <dc:creator>Wendy Hardy</dc:creator>
  <cp:lastModifiedBy>Wendy Hardy</cp:lastModifiedBy>
  <cp:revision>43</cp:revision>
  <cp:lastPrinted>2016-03-14T11:37:19Z</cp:lastPrinted>
  <dcterms:created xsi:type="dcterms:W3CDTF">2017-11-13T13:24:21Z</dcterms:created>
  <dcterms:modified xsi:type="dcterms:W3CDTF">2018-03-08T16:58:32Z</dcterms:modified>
</cp:coreProperties>
</file>