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2" r:id="rId3"/>
    <p:sldId id="259" r:id="rId4"/>
    <p:sldId id="264" r:id="rId5"/>
    <p:sldId id="260"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3" autoAdjust="0"/>
    <p:restoredTop sz="94660"/>
  </p:normalViewPr>
  <p:slideViewPr>
    <p:cSldViewPr snapToGrid="0">
      <p:cViewPr varScale="1">
        <p:scale>
          <a:sx n="76" d="100"/>
          <a:sy n="76" d="100"/>
        </p:scale>
        <p:origin x="36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3CB5C-DE63-4589-BB8B-85BB54279CEB}" type="datetimeFigureOut">
              <a:rPr lang="en-GB" smtClean="0"/>
              <a:t>26/02/2018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7F2EB-19BE-4BCE-8067-C8E20A954A69}" type="slidenum">
              <a:rPr lang="en-GB" smtClean="0"/>
              <a:t>‹#›</a:t>
            </a:fld>
            <a:endParaRPr lang="en-GB"/>
          </a:p>
        </p:txBody>
      </p:sp>
    </p:spTree>
    <p:extLst>
      <p:ext uri="{BB962C8B-B14F-4D97-AF65-F5344CB8AC3E}">
        <p14:creationId xmlns:p14="http://schemas.microsoft.com/office/powerpoint/2010/main" val="354979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TRACEY</a:t>
            </a:r>
            <a:r>
              <a:rPr lang="en-GB" baseline="0" dirty="0" smtClean="0"/>
              <a:t> - </a:t>
            </a:r>
            <a:r>
              <a:rPr lang="en-GB" dirty="0" smtClean="0"/>
              <a:t>starts with Ashford’s significant</a:t>
            </a:r>
            <a:r>
              <a:rPr lang="en-GB" baseline="0" dirty="0" smtClean="0"/>
              <a:t> growth.</a:t>
            </a:r>
            <a:endParaRPr lang="en-GB" dirty="0"/>
          </a:p>
        </p:txBody>
      </p:sp>
      <p:sp>
        <p:nvSpPr>
          <p:cNvPr id="4" name="Slide Number Placeholder 3"/>
          <p:cNvSpPr>
            <a:spLocks noGrp="1"/>
          </p:cNvSpPr>
          <p:nvPr>
            <p:ph type="sldNum" sz="quarter" idx="10"/>
          </p:nvPr>
        </p:nvSpPr>
        <p:spPr/>
        <p:txBody>
          <a:bodyPr/>
          <a:lstStyle/>
          <a:p>
            <a:fld id="{2853F3C4-1159-4EA7-B057-E41EB2F4B140}" type="slidenum">
              <a:rPr lang="en-GB" smtClean="0"/>
              <a:t>2</a:t>
            </a:fld>
            <a:endParaRPr lang="en-GB"/>
          </a:p>
        </p:txBody>
      </p:sp>
    </p:spTree>
    <p:extLst>
      <p:ext uri="{BB962C8B-B14F-4D97-AF65-F5344CB8AC3E}">
        <p14:creationId xmlns:p14="http://schemas.microsoft.com/office/powerpoint/2010/main" val="383771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ll recall our original submission that detailed the way in which we have responded to the challenge of reduced central government funding. You’ll recall that we have developed the successful AshfordFor campaign, which is delivering £668m of investment in the borough. </a:t>
            </a:r>
            <a:endParaRPr lang="en-GB" dirty="0"/>
          </a:p>
        </p:txBody>
      </p:sp>
      <p:sp>
        <p:nvSpPr>
          <p:cNvPr id="4" name="Slide Number Placeholder 3"/>
          <p:cNvSpPr>
            <a:spLocks noGrp="1"/>
          </p:cNvSpPr>
          <p:nvPr>
            <p:ph type="sldNum" sz="quarter" idx="10"/>
          </p:nvPr>
        </p:nvSpPr>
        <p:spPr/>
        <p:txBody>
          <a:bodyPr/>
          <a:lstStyle/>
          <a:p>
            <a:fld id="{60414BB8-073B-44F0-8C30-FC0F7A4D2823}" type="slidenum">
              <a:rPr lang="en-GB" smtClean="0"/>
              <a:t>3</a:t>
            </a:fld>
            <a:endParaRPr lang="en-GB"/>
          </a:p>
        </p:txBody>
      </p:sp>
    </p:spTree>
    <p:extLst>
      <p:ext uri="{BB962C8B-B14F-4D97-AF65-F5344CB8AC3E}">
        <p14:creationId xmlns:p14="http://schemas.microsoft.com/office/powerpoint/2010/main" val="472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But it’s not just Ashford that we are delivering for. We are proud of the role that we play in the south east and as such we have a wider focus. With our unrivalled connectivity, we have embraced the opportunity to play a major role in securing infrastructure that will help our residents and businesses make the most of Ashford’s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Being just 38 minutes from London and 1hr 52minutes from Paris, we have lobbied hard to secure infrastructure solutions that will not only benefit Ashford and unlock its potential even further, but benefit the whole of the south east region. The Ashford ‘spurs’ project was critical to our future success. We market ourselves through the AshfordFor brand as the UK’s international town and when we were told that the new fleet of Eurostar trains would not be able to stop at Ashford International this was perceived as a big threat. A signalling solution had to be found.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Originally it was thought there would be a gap in services where the new fleet Working in partnership with Kent County Council, Network Rail and of course Eurostar we have managed the situation to ensure that there was no break in service, only a partially reduced service to two services, from three services, per day. Co-ordinating a project of this scale requires Leadership. With all partners round the table, funding solutions have been sourced via the South East Local Enterprise Partnership and the Homes and Communities Agency. Work is under way and the new trains will be able to stop at Ashford International in February.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r>
              <a:rPr lang="en-GB" sz="1200" baseline="0" dirty="0" smtClean="0"/>
              <a:t>J10a was granted permission by Chris Grayling, the secretary of state for transport, on 1</a:t>
            </a:r>
            <a:r>
              <a:rPr lang="en-GB" sz="1200" baseline="30000" dirty="0" smtClean="0"/>
              <a:t>st</a:t>
            </a:r>
            <a:r>
              <a:rPr lang="en-GB" sz="1200" baseline="0" dirty="0" smtClean="0"/>
              <a:t> December 2017. We have</a:t>
            </a:r>
            <a:r>
              <a:rPr lang="en-US" sz="1200" kern="1200" dirty="0" smtClean="0">
                <a:solidFill>
                  <a:schemeClr val="tx1"/>
                </a:solidFill>
                <a:effectLst/>
                <a:latin typeface="+mn-lt"/>
                <a:ea typeface="+mn-ea"/>
                <a:cs typeface="+mn-cs"/>
              </a:rPr>
              <a:t> campaigned for years for the delivery of extra road transport capacity to cater for Ashford’s future needs. J10a of the M20 is another piece of the borough’s integrated transport infrastructure jigsaw that is now in place. The project was a nationally significant infrastructure project and we</a:t>
            </a:r>
            <a:r>
              <a:rPr lang="en-US" sz="1200" kern="1200" baseline="0" dirty="0" smtClean="0">
                <a:solidFill>
                  <a:schemeClr val="tx1"/>
                </a:solidFill>
                <a:effectLst/>
                <a:latin typeface="+mn-lt"/>
                <a:ea typeface="+mn-ea"/>
                <a:cs typeface="+mn-cs"/>
              </a:rPr>
              <a:t> really think that it</a:t>
            </a:r>
            <a:r>
              <a:rPr lang="en-GB" sz="1200" kern="1200" dirty="0" smtClean="0">
                <a:solidFill>
                  <a:schemeClr val="tx1"/>
                </a:solidFill>
                <a:effectLst/>
                <a:latin typeface="+mn-lt"/>
                <a:ea typeface="+mn-ea"/>
                <a:cs typeface="+mn-cs"/>
              </a:rPr>
              <a:t> will be a catalyst for economic and commercial development in Ashford, creating job opportunities and improving our road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60414BB8-073B-44F0-8C30-FC0F7A4D2823}" type="slidenum">
              <a:rPr lang="en-GB" smtClean="0"/>
              <a:t>4</a:t>
            </a:fld>
            <a:endParaRPr lang="en-GB"/>
          </a:p>
        </p:txBody>
      </p:sp>
    </p:spTree>
    <p:extLst>
      <p:ext uri="{BB962C8B-B14F-4D97-AF65-F5344CB8AC3E}">
        <p14:creationId xmlns:p14="http://schemas.microsoft.com/office/powerpoint/2010/main" val="171631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And although we have the Big 8, there are another dozen major projects queuing up behind them – such as the £16m redevelopment of Farrow Court sheltered housing scheme, which is truly dementia friendly. Now delivered, it has </a:t>
            </a:r>
            <a:r>
              <a:rPr lang="en-GB" sz="1200" kern="1200" dirty="0" smtClean="0">
                <a:solidFill>
                  <a:schemeClr val="tx1"/>
                </a:solidFill>
                <a:effectLst/>
                <a:latin typeface="+mn-lt"/>
                <a:ea typeface="+mn-ea"/>
                <a:cs typeface="+mn-cs"/>
              </a:rPr>
              <a:t>104 new homes including 12 units of accommodation</a:t>
            </a:r>
            <a:r>
              <a:rPr lang="en-GB" sz="1200" kern="1200" baseline="0" dirty="0" smtClean="0">
                <a:solidFill>
                  <a:schemeClr val="tx1"/>
                </a:solidFill>
                <a:effectLst/>
                <a:latin typeface="+mn-lt"/>
                <a:ea typeface="+mn-ea"/>
                <a:cs typeface="+mn-cs"/>
              </a:rPr>
              <a:t> for those with </a:t>
            </a:r>
            <a:r>
              <a:rPr lang="en-GB" sz="1200" kern="1200" dirty="0" smtClean="0">
                <a:solidFill>
                  <a:schemeClr val="tx1"/>
                </a:solidFill>
                <a:effectLst/>
                <a:latin typeface="+mn-lt"/>
                <a:ea typeface="+mn-ea"/>
                <a:cs typeface="+mn-cs"/>
              </a:rPr>
              <a:t>learning disabilities</a:t>
            </a:r>
            <a:r>
              <a:rPr lang="en-GB" sz="1200" kern="1200" baseline="0" dirty="0" smtClean="0">
                <a:solidFill>
                  <a:schemeClr val="tx1"/>
                </a:solidFill>
                <a:effectLst/>
                <a:latin typeface="+mn-lt"/>
                <a:ea typeface="+mn-ea"/>
                <a:cs typeface="+mn-cs"/>
              </a:rPr>
              <a:t> and e</a:t>
            </a:r>
            <a:r>
              <a:rPr lang="en-GB" sz="1200" kern="1200" dirty="0" smtClean="0">
                <a:solidFill>
                  <a:schemeClr val="tx1"/>
                </a:solidFill>
                <a:effectLst/>
                <a:latin typeface="+mn-lt"/>
                <a:ea typeface="+mn-ea"/>
                <a:cs typeface="+mn-cs"/>
              </a:rPr>
              <a:t>ight recuperative care units, meaning people can leave hospital and stay in Farrow Court while a care package or adaptations are put in place to enable them to return to their own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mn-cs"/>
            </a:endParaRPr>
          </a:p>
          <a:p>
            <a:r>
              <a:rPr lang="en-GB" sz="1200" baseline="0" dirty="0" smtClean="0"/>
              <a:t>We were also the first local authority in Kent </a:t>
            </a:r>
            <a:r>
              <a:rPr lang="en-GB" sz="1200" b="0" i="0" u="none" strike="noStrike" kern="1200" baseline="0" dirty="0" smtClean="0">
                <a:solidFill>
                  <a:schemeClr val="tx1"/>
                </a:solidFill>
                <a:latin typeface="+mn-lt"/>
                <a:ea typeface="+mn-ea"/>
                <a:cs typeface="+mn-cs"/>
              </a:rPr>
              <a:t>to work in partnership with an investment management company, Cheyne Capital, to use their Social Impact Fund to deliver an Independent living scheme for older people at Repton Park in Ashford. This scheme will use institutional investment funds to unlock the delivery of the scheme that was delayed when central government imposed the 1% rent reduction on all local authorities, depriving the housing revenue account of £10m over a four-year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endParaRPr lang="en-GB" dirty="0"/>
          </a:p>
        </p:txBody>
      </p:sp>
      <p:sp>
        <p:nvSpPr>
          <p:cNvPr id="4" name="Slide Number Placeholder 3"/>
          <p:cNvSpPr>
            <a:spLocks noGrp="1"/>
          </p:cNvSpPr>
          <p:nvPr>
            <p:ph type="sldNum" sz="quarter" idx="10"/>
          </p:nvPr>
        </p:nvSpPr>
        <p:spPr/>
        <p:txBody>
          <a:bodyPr/>
          <a:lstStyle/>
          <a:p>
            <a:fld id="{60414BB8-073B-44F0-8C30-FC0F7A4D2823}" type="slidenum">
              <a:rPr lang="en-GB" smtClean="0"/>
              <a:t>5</a:t>
            </a:fld>
            <a:endParaRPr lang="en-GB"/>
          </a:p>
        </p:txBody>
      </p:sp>
    </p:spTree>
    <p:extLst>
      <p:ext uri="{BB962C8B-B14F-4D97-AF65-F5344CB8AC3E}">
        <p14:creationId xmlns:p14="http://schemas.microsoft.com/office/powerpoint/2010/main" val="232949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1C7512-3711-45F3-8605-0DBDD3DDB17D}"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B763A-59B5-450A-B183-473B81032C65}" type="slidenum">
              <a:rPr lang="en-GB" smtClean="0"/>
              <a:t>‹#›</a:t>
            </a:fld>
            <a:endParaRPr lang="en-GB"/>
          </a:p>
        </p:txBody>
      </p:sp>
    </p:spTree>
    <p:extLst>
      <p:ext uri="{BB962C8B-B14F-4D97-AF65-F5344CB8AC3E}">
        <p14:creationId xmlns:p14="http://schemas.microsoft.com/office/powerpoint/2010/main" val="70693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1C7512-3711-45F3-8605-0DBDD3DDB17D}"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B763A-59B5-450A-B183-473B81032C65}" type="slidenum">
              <a:rPr lang="en-GB" smtClean="0"/>
              <a:t>‹#›</a:t>
            </a:fld>
            <a:endParaRPr lang="en-GB"/>
          </a:p>
        </p:txBody>
      </p:sp>
    </p:spTree>
    <p:extLst>
      <p:ext uri="{BB962C8B-B14F-4D97-AF65-F5344CB8AC3E}">
        <p14:creationId xmlns:p14="http://schemas.microsoft.com/office/powerpoint/2010/main" val="196123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1C7512-3711-45F3-8605-0DBDD3DDB17D}"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B763A-59B5-450A-B183-473B81032C65}" type="slidenum">
              <a:rPr lang="en-GB" smtClean="0"/>
              <a:t>‹#›</a:t>
            </a:fld>
            <a:endParaRPr lang="en-GB"/>
          </a:p>
        </p:txBody>
      </p:sp>
    </p:spTree>
    <p:extLst>
      <p:ext uri="{BB962C8B-B14F-4D97-AF65-F5344CB8AC3E}">
        <p14:creationId xmlns:p14="http://schemas.microsoft.com/office/powerpoint/2010/main" val="1201395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673348-0877-4802-A1F0-5F013BD49202}"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D85D1-7DD5-4DA7-B007-D44C0A44C4D4}"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
            <a:ext cx="12198099" cy="6854575"/>
          </a:xfrm>
          <a:prstGeom prst="rect">
            <a:avLst/>
          </a:prstGeom>
        </p:spPr>
      </p:pic>
    </p:spTree>
    <p:extLst>
      <p:ext uri="{BB962C8B-B14F-4D97-AF65-F5344CB8AC3E}">
        <p14:creationId xmlns:p14="http://schemas.microsoft.com/office/powerpoint/2010/main" val="1771876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673348-0877-4802-A1F0-5F013BD49202}"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D85D1-7DD5-4DA7-B007-D44C0A44C4D4}"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
            <a:ext cx="12198099" cy="6854575"/>
          </a:xfrm>
          <a:prstGeom prst="rect">
            <a:avLst/>
          </a:prstGeom>
        </p:spPr>
      </p:pic>
    </p:spTree>
    <p:extLst>
      <p:ext uri="{BB962C8B-B14F-4D97-AF65-F5344CB8AC3E}">
        <p14:creationId xmlns:p14="http://schemas.microsoft.com/office/powerpoint/2010/main" val="179053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1C7512-3711-45F3-8605-0DBDD3DDB17D}"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B763A-59B5-450A-B183-473B81032C65}" type="slidenum">
              <a:rPr lang="en-GB" smtClean="0"/>
              <a:t>‹#›</a:t>
            </a:fld>
            <a:endParaRPr lang="en-GB"/>
          </a:p>
        </p:txBody>
      </p:sp>
    </p:spTree>
    <p:extLst>
      <p:ext uri="{BB962C8B-B14F-4D97-AF65-F5344CB8AC3E}">
        <p14:creationId xmlns:p14="http://schemas.microsoft.com/office/powerpoint/2010/main" val="219351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1C7512-3711-45F3-8605-0DBDD3DDB17D}"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B763A-59B5-450A-B183-473B81032C65}" type="slidenum">
              <a:rPr lang="en-GB" smtClean="0"/>
              <a:t>‹#›</a:t>
            </a:fld>
            <a:endParaRPr lang="en-GB"/>
          </a:p>
        </p:txBody>
      </p:sp>
    </p:spTree>
    <p:extLst>
      <p:ext uri="{BB962C8B-B14F-4D97-AF65-F5344CB8AC3E}">
        <p14:creationId xmlns:p14="http://schemas.microsoft.com/office/powerpoint/2010/main" val="178556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1C7512-3711-45F3-8605-0DBDD3DDB17D}" type="datetimeFigureOut">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7B763A-59B5-450A-B183-473B81032C65}" type="slidenum">
              <a:rPr lang="en-GB" smtClean="0"/>
              <a:t>‹#›</a:t>
            </a:fld>
            <a:endParaRPr lang="en-GB"/>
          </a:p>
        </p:txBody>
      </p:sp>
    </p:spTree>
    <p:extLst>
      <p:ext uri="{BB962C8B-B14F-4D97-AF65-F5344CB8AC3E}">
        <p14:creationId xmlns:p14="http://schemas.microsoft.com/office/powerpoint/2010/main" val="152398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1C7512-3711-45F3-8605-0DBDD3DDB17D}" type="datetimeFigureOut">
              <a:rPr lang="en-GB" smtClean="0"/>
              <a:t>26/02/2018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7B763A-59B5-450A-B183-473B81032C65}" type="slidenum">
              <a:rPr lang="en-GB" smtClean="0"/>
              <a:t>‹#›</a:t>
            </a:fld>
            <a:endParaRPr lang="en-GB"/>
          </a:p>
        </p:txBody>
      </p:sp>
    </p:spTree>
    <p:extLst>
      <p:ext uri="{BB962C8B-B14F-4D97-AF65-F5344CB8AC3E}">
        <p14:creationId xmlns:p14="http://schemas.microsoft.com/office/powerpoint/2010/main" val="105785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1C7512-3711-45F3-8605-0DBDD3DDB17D}" type="datetimeFigureOut">
              <a:rPr lang="en-GB" smtClean="0"/>
              <a:t>26/02/2018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7B763A-59B5-450A-B183-473B81032C65}" type="slidenum">
              <a:rPr lang="en-GB" smtClean="0"/>
              <a:t>‹#›</a:t>
            </a:fld>
            <a:endParaRPr lang="en-GB"/>
          </a:p>
        </p:txBody>
      </p:sp>
    </p:spTree>
    <p:extLst>
      <p:ext uri="{BB962C8B-B14F-4D97-AF65-F5344CB8AC3E}">
        <p14:creationId xmlns:p14="http://schemas.microsoft.com/office/powerpoint/2010/main" val="107162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C7512-3711-45F3-8605-0DBDD3DDB17D}" type="datetimeFigureOut">
              <a:rPr lang="en-GB" smtClean="0"/>
              <a:t>26/02/2018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7B763A-59B5-450A-B183-473B81032C65}" type="slidenum">
              <a:rPr lang="en-GB" smtClean="0"/>
              <a:t>‹#›</a:t>
            </a:fld>
            <a:endParaRPr lang="en-GB"/>
          </a:p>
        </p:txBody>
      </p:sp>
    </p:spTree>
    <p:extLst>
      <p:ext uri="{BB962C8B-B14F-4D97-AF65-F5344CB8AC3E}">
        <p14:creationId xmlns:p14="http://schemas.microsoft.com/office/powerpoint/2010/main" val="209111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1C7512-3711-45F3-8605-0DBDD3DDB17D}" type="datetimeFigureOut">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7B763A-59B5-450A-B183-473B81032C65}" type="slidenum">
              <a:rPr lang="en-GB" smtClean="0"/>
              <a:t>‹#›</a:t>
            </a:fld>
            <a:endParaRPr lang="en-GB"/>
          </a:p>
        </p:txBody>
      </p:sp>
    </p:spTree>
    <p:extLst>
      <p:ext uri="{BB962C8B-B14F-4D97-AF65-F5344CB8AC3E}">
        <p14:creationId xmlns:p14="http://schemas.microsoft.com/office/powerpoint/2010/main" val="314989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1C7512-3711-45F3-8605-0DBDD3DDB17D}" type="datetimeFigureOut">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7B763A-59B5-450A-B183-473B81032C65}" type="slidenum">
              <a:rPr lang="en-GB" smtClean="0"/>
              <a:t>‹#›</a:t>
            </a:fld>
            <a:endParaRPr lang="en-GB"/>
          </a:p>
        </p:txBody>
      </p:sp>
    </p:spTree>
    <p:extLst>
      <p:ext uri="{BB962C8B-B14F-4D97-AF65-F5344CB8AC3E}">
        <p14:creationId xmlns:p14="http://schemas.microsoft.com/office/powerpoint/2010/main" val="379444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C7512-3711-45F3-8605-0DBDD3DDB17D}" type="datetimeFigureOut">
              <a:rPr lang="en-GB" smtClean="0"/>
              <a:t>26/02/2018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B763A-59B5-450A-B183-473B81032C65}" type="slidenum">
              <a:rPr lang="en-GB" smtClean="0"/>
              <a:t>‹#›</a:t>
            </a:fld>
            <a:endParaRPr lang="en-GB"/>
          </a:p>
        </p:txBody>
      </p:sp>
    </p:spTree>
    <p:extLst>
      <p:ext uri="{BB962C8B-B14F-4D97-AF65-F5344CB8AC3E}">
        <p14:creationId xmlns:p14="http://schemas.microsoft.com/office/powerpoint/2010/main" val="3682446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1272"/>
            <a:ext cx="9144000" cy="2020901"/>
          </a:xfrm>
        </p:spPr>
        <p:txBody>
          <a:bodyPr>
            <a:normAutofit/>
          </a:bodyPr>
          <a:lstStyle/>
          <a:p>
            <a:r>
              <a:rPr lang="en-GB" sz="3200" b="1" dirty="0" smtClean="0"/>
              <a:t>Regional Forum for Kent and the South East </a:t>
            </a:r>
            <a:r>
              <a:rPr lang="en-GB" sz="3200" dirty="0" smtClean="0"/>
              <a:t/>
            </a:r>
            <a:br>
              <a:rPr lang="en-GB" sz="3200" dirty="0" smtClean="0"/>
            </a:br>
            <a:endParaRPr lang="en-GB" sz="3200" dirty="0"/>
          </a:p>
        </p:txBody>
      </p:sp>
      <p:sp>
        <p:nvSpPr>
          <p:cNvPr id="3" name="Subtitle 2"/>
          <p:cNvSpPr>
            <a:spLocks noGrp="1"/>
          </p:cNvSpPr>
          <p:nvPr>
            <p:ph type="subTitle" idx="1"/>
          </p:nvPr>
        </p:nvSpPr>
        <p:spPr>
          <a:xfrm>
            <a:off x="1524000" y="3365607"/>
            <a:ext cx="9144000" cy="2197633"/>
          </a:xfrm>
        </p:spPr>
        <p:txBody>
          <a:bodyPr>
            <a:normAutofit fontScale="92500" lnSpcReduction="20000"/>
          </a:bodyPr>
          <a:lstStyle/>
          <a:p>
            <a:r>
              <a:rPr lang="en-GB" dirty="0" smtClean="0"/>
              <a:t/>
            </a:r>
            <a:br>
              <a:rPr lang="en-GB" dirty="0" smtClean="0"/>
            </a:br>
            <a:r>
              <a:rPr lang="en-GB" b="1" dirty="0" smtClean="0"/>
              <a:t>Hosted by Ashford Borough Council</a:t>
            </a:r>
          </a:p>
          <a:p>
            <a:r>
              <a:rPr lang="en-GB" b="1" dirty="0" smtClean="0"/>
              <a:t>Welcome </a:t>
            </a:r>
          </a:p>
          <a:p>
            <a:r>
              <a:rPr lang="en-GB" b="1" dirty="0" smtClean="0"/>
              <a:t>Tracey Kerly</a:t>
            </a:r>
          </a:p>
          <a:p>
            <a:r>
              <a:rPr lang="en-GB" b="1" dirty="0" smtClean="0"/>
              <a:t>Chief Executive</a:t>
            </a:r>
          </a:p>
          <a:p>
            <a:r>
              <a:rPr lang="en-GB" b="1" dirty="0" smtClean="0"/>
              <a:t>Ashford Borough Council</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74072" y="291995"/>
            <a:ext cx="6479540" cy="1122362"/>
          </a:xfrm>
          <a:prstGeom prst="rect">
            <a:avLst/>
          </a:prstGeom>
        </p:spPr>
      </p:pic>
      <p:pic>
        <p:nvPicPr>
          <p:cNvPr id="5" name="Picture 4"/>
          <p:cNvPicPr>
            <a:picLocks noChangeAspect="1"/>
          </p:cNvPicPr>
          <p:nvPr/>
        </p:nvPicPr>
        <p:blipFill>
          <a:blip r:embed="rId3"/>
          <a:stretch>
            <a:fillRect/>
          </a:stretch>
        </p:blipFill>
        <p:spPr>
          <a:xfrm>
            <a:off x="10199033" y="6187319"/>
            <a:ext cx="1877731" cy="506012"/>
          </a:xfrm>
          <a:prstGeom prst="rect">
            <a:avLst/>
          </a:prstGeom>
        </p:spPr>
      </p:pic>
    </p:spTree>
    <p:extLst>
      <p:ext uri="{BB962C8B-B14F-4D97-AF65-F5344CB8AC3E}">
        <p14:creationId xmlns:p14="http://schemas.microsoft.com/office/powerpoint/2010/main" val="1950169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728" y="836712"/>
            <a:ext cx="1080000" cy="1088640"/>
          </a:xfrm>
          <a:prstGeom prst="rect">
            <a:avLst/>
          </a:prstGeom>
        </p:spPr>
      </p:pic>
      <p:sp>
        <p:nvSpPr>
          <p:cNvPr id="2" name="Title 1"/>
          <p:cNvSpPr>
            <a:spLocks noGrp="1"/>
          </p:cNvSpPr>
          <p:nvPr>
            <p:ph type="title"/>
          </p:nvPr>
        </p:nvSpPr>
        <p:spPr/>
        <p:txBody>
          <a:bodyPr/>
          <a:lstStyle/>
          <a:p>
            <a:r>
              <a:rPr lang="en-GB" dirty="0" smtClean="0"/>
              <a:t>Facts about Ashford</a:t>
            </a:r>
            <a:endParaRPr lang="en-GB" dirty="0"/>
          </a:p>
        </p:txBody>
      </p:sp>
      <p:sp>
        <p:nvSpPr>
          <p:cNvPr id="5" name="TextBox 4"/>
          <p:cNvSpPr txBox="1"/>
          <p:nvPr/>
        </p:nvSpPr>
        <p:spPr>
          <a:xfrm>
            <a:off x="2597203" y="2280355"/>
            <a:ext cx="7412820" cy="2585323"/>
          </a:xfrm>
          <a:prstGeom prst="rect">
            <a:avLst/>
          </a:prstGeom>
          <a:noFill/>
        </p:spPr>
        <p:txBody>
          <a:bodyPr wrap="square" rtlCol="0">
            <a:spAutoFit/>
          </a:bodyPr>
          <a:lstStyle/>
          <a:p>
            <a:pPr>
              <a:lnSpc>
                <a:spcPct val="150000"/>
              </a:lnSpc>
            </a:pPr>
            <a:r>
              <a:rPr lang="en-GB" dirty="0">
                <a:solidFill>
                  <a:schemeClr val="bg1"/>
                </a:solidFill>
                <a:latin typeface="Arial" panose="020B0604020202020204" pitchFamily="34" charset="0"/>
                <a:cs typeface="Arial" panose="020B0604020202020204" pitchFamily="34" charset="0"/>
              </a:rPr>
              <a:t>Did you know?</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Number 1 business location in Kent</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123,300 people live in the borough</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15% increase in population over the past decade</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Third fastest growing town in the South East</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47% growth in jobs since 1997</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50315">
            <a:off x="2136440" y="2491326"/>
            <a:ext cx="1080000" cy="1002105"/>
          </a:xfrm>
          <a:prstGeom prst="rect">
            <a:avLst/>
          </a:prstGeom>
        </p:spPr>
      </p:pic>
      <p:sp>
        <p:nvSpPr>
          <p:cNvPr id="4" name="Rectangle 3"/>
          <p:cNvSpPr/>
          <p:nvPr/>
        </p:nvSpPr>
        <p:spPr>
          <a:xfrm>
            <a:off x="3048000" y="2136339"/>
            <a:ext cx="6096000" cy="2585323"/>
          </a:xfrm>
          <a:prstGeom prst="rect">
            <a:avLst/>
          </a:prstGeom>
        </p:spPr>
        <p:txBody>
          <a:bodyPr>
            <a:spAutoFit/>
          </a:bodyPr>
          <a:lstStyle/>
          <a:p>
            <a:pPr>
              <a:lnSpc>
                <a:spcPct val="150000"/>
              </a:lnSpc>
            </a:pPr>
            <a:r>
              <a:rPr lang="en-GB" dirty="0" smtClean="0">
                <a:solidFill>
                  <a:schemeClr val="bg1"/>
                </a:solidFill>
                <a:latin typeface="Arial" panose="020B0604020202020204" pitchFamily="34" charset="0"/>
                <a:cs typeface="Arial" panose="020B0604020202020204" pitchFamily="34" charset="0"/>
              </a:rPr>
              <a:t>Did you know?</a:t>
            </a:r>
          </a:p>
          <a:p>
            <a:pPr marL="285750" indent="-285750">
              <a:lnSpc>
                <a:spcPct val="150000"/>
              </a:lnSpc>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Number 1 business location in Kent</a:t>
            </a:r>
          </a:p>
          <a:p>
            <a:pPr marL="285750" indent="-285750">
              <a:lnSpc>
                <a:spcPct val="150000"/>
              </a:lnSpc>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123,300 people live in the borough</a:t>
            </a:r>
          </a:p>
          <a:p>
            <a:pPr marL="285750" indent="-285750">
              <a:lnSpc>
                <a:spcPct val="150000"/>
              </a:lnSpc>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15% increase in population over the past decade</a:t>
            </a:r>
          </a:p>
          <a:p>
            <a:pPr marL="285750" indent="-285750">
              <a:lnSpc>
                <a:spcPct val="150000"/>
              </a:lnSpc>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Third fastest growing town in the South East</a:t>
            </a:r>
          </a:p>
          <a:p>
            <a:pPr marL="285750" indent="-285750">
              <a:lnSpc>
                <a:spcPct val="150000"/>
              </a:lnSpc>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47% growth in jobs since 1997</a:t>
            </a:r>
          </a:p>
        </p:txBody>
      </p:sp>
      <p:sp>
        <p:nvSpPr>
          <p:cNvPr id="7" name="Rectangle 6"/>
          <p:cNvSpPr/>
          <p:nvPr/>
        </p:nvSpPr>
        <p:spPr>
          <a:xfrm>
            <a:off x="3048000" y="2136339"/>
            <a:ext cx="6096000" cy="5078313"/>
          </a:xfrm>
          <a:prstGeom prst="rect">
            <a:avLst/>
          </a:prstGeom>
        </p:spPr>
        <p:txBody>
          <a:bodyPr>
            <a:spAutoFit/>
          </a:bodyPr>
          <a:lstStyle/>
          <a:p>
            <a:pPr>
              <a:lnSpc>
                <a:spcPct val="150000"/>
              </a:lnSpc>
            </a:pPr>
            <a:r>
              <a:rPr lang="en-GB" dirty="0" smtClean="0">
                <a:solidFill>
                  <a:schemeClr val="bg1"/>
                </a:solidFill>
                <a:latin typeface="Arial" panose="020B0604020202020204" pitchFamily="34" charset="0"/>
                <a:cs typeface="Arial" panose="020B0604020202020204" pitchFamily="34" charset="0"/>
              </a:rPr>
              <a:t>Did you know?</a:t>
            </a:r>
          </a:p>
          <a:p>
            <a:pPr marL="285750" indent="-285750">
              <a:lnSpc>
                <a:spcPct val="150000"/>
              </a:lnSpc>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Number 1 business location in Kent</a:t>
            </a:r>
          </a:p>
          <a:p>
            <a:pPr lvl="0">
              <a:lnSpc>
                <a:spcPct val="150000"/>
              </a:lnSpc>
            </a:pPr>
            <a:r>
              <a:rPr lang="en-GB" dirty="0" smtClean="0">
                <a:solidFill>
                  <a:schemeClr val="bg1"/>
                </a:solidFill>
                <a:latin typeface="Arial" panose="020B0604020202020204" pitchFamily="34" charset="0"/>
                <a:cs typeface="Arial" panose="020B0604020202020204" pitchFamily="34" charset="0"/>
              </a:rPr>
              <a:t>12</a:t>
            </a:r>
            <a:r>
              <a:rPr lang="en-GB" dirty="0">
                <a:solidFill>
                  <a:prstClr val="white"/>
                </a:solidFill>
                <a:latin typeface="Arial" panose="020B0604020202020204" pitchFamily="34" charset="0"/>
                <a:cs typeface="Arial" panose="020B0604020202020204" pitchFamily="34" charset="0"/>
              </a:rPr>
              <a:t>Did you know?</a:t>
            </a:r>
          </a:p>
          <a:p>
            <a:pPr marL="285750" lvl="0" indent="-285750">
              <a:lnSpc>
                <a:spcPct val="150000"/>
              </a:lnSpc>
              <a:buFont typeface="Arial" panose="020B0604020202020204" pitchFamily="34" charset="0"/>
              <a:buChar char="•"/>
            </a:pPr>
            <a:r>
              <a:rPr lang="en-GB" dirty="0">
                <a:solidFill>
                  <a:prstClr val="white"/>
                </a:solidFill>
                <a:latin typeface="Arial" panose="020B0604020202020204" pitchFamily="34" charset="0"/>
                <a:cs typeface="Arial" panose="020B0604020202020204" pitchFamily="34" charset="0"/>
              </a:rPr>
              <a:t>Number 1 business location in Kent</a:t>
            </a:r>
          </a:p>
          <a:p>
            <a:pPr marL="285750" lvl="0" indent="-285750">
              <a:lnSpc>
                <a:spcPct val="150000"/>
              </a:lnSpc>
              <a:buFont typeface="Arial" panose="020B0604020202020204" pitchFamily="34" charset="0"/>
              <a:buChar char="•"/>
            </a:pPr>
            <a:r>
              <a:rPr lang="en-GB" dirty="0">
                <a:solidFill>
                  <a:prstClr val="white"/>
                </a:solidFill>
                <a:latin typeface="Arial" panose="020B0604020202020204" pitchFamily="34" charset="0"/>
                <a:cs typeface="Arial" panose="020B0604020202020204" pitchFamily="34" charset="0"/>
              </a:rPr>
              <a:t>123,300 people live in the borough</a:t>
            </a:r>
          </a:p>
          <a:p>
            <a:pPr marL="285750" lvl="0" indent="-285750">
              <a:lnSpc>
                <a:spcPct val="150000"/>
              </a:lnSpc>
              <a:buFont typeface="Arial" panose="020B0604020202020204" pitchFamily="34" charset="0"/>
              <a:buChar char="•"/>
            </a:pPr>
            <a:r>
              <a:rPr lang="en-GB" dirty="0">
                <a:solidFill>
                  <a:prstClr val="white"/>
                </a:solidFill>
                <a:latin typeface="Arial" panose="020B0604020202020204" pitchFamily="34" charset="0"/>
                <a:cs typeface="Arial" panose="020B0604020202020204" pitchFamily="34" charset="0"/>
              </a:rPr>
              <a:t>15% increase in population over the past decade</a:t>
            </a:r>
          </a:p>
          <a:p>
            <a:pPr marL="285750" lvl="0" indent="-285750">
              <a:lnSpc>
                <a:spcPct val="150000"/>
              </a:lnSpc>
              <a:buFont typeface="Arial" panose="020B0604020202020204" pitchFamily="34" charset="0"/>
              <a:buChar char="•"/>
            </a:pPr>
            <a:r>
              <a:rPr lang="en-GB" dirty="0">
                <a:solidFill>
                  <a:prstClr val="white"/>
                </a:solidFill>
                <a:latin typeface="Arial" panose="020B0604020202020204" pitchFamily="34" charset="0"/>
                <a:cs typeface="Arial" panose="020B0604020202020204" pitchFamily="34" charset="0"/>
              </a:rPr>
              <a:t>Third fastest growing town in the South East</a:t>
            </a:r>
          </a:p>
          <a:p>
            <a:pPr marL="285750" lvl="0" indent="-285750">
              <a:lnSpc>
                <a:spcPct val="150000"/>
              </a:lnSpc>
              <a:buFont typeface="Arial" panose="020B0604020202020204" pitchFamily="34" charset="0"/>
              <a:buChar char="•"/>
            </a:pPr>
            <a:r>
              <a:rPr lang="en-GB" dirty="0">
                <a:solidFill>
                  <a:prstClr val="white"/>
                </a:solidFill>
                <a:latin typeface="Arial" panose="020B0604020202020204" pitchFamily="34" charset="0"/>
                <a:cs typeface="Arial" panose="020B0604020202020204" pitchFamily="34" charset="0"/>
              </a:rPr>
              <a:t>47% growth in jobs since 1997</a:t>
            </a:r>
          </a:p>
          <a:p>
            <a:pPr marL="285750" indent="-285750">
              <a:lnSpc>
                <a:spcPct val="150000"/>
              </a:lnSpc>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3,300 people live in the borough</a:t>
            </a:r>
          </a:p>
          <a:p>
            <a:pPr marL="285750" indent="-285750">
              <a:lnSpc>
                <a:spcPct val="150000"/>
              </a:lnSpc>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15% increase in population over the past decade</a:t>
            </a:r>
          </a:p>
          <a:p>
            <a:pPr marL="285750" indent="-285750">
              <a:lnSpc>
                <a:spcPct val="150000"/>
              </a:lnSpc>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Third fastest growing town in the South East</a:t>
            </a:r>
          </a:p>
          <a:p>
            <a:pPr marL="285750" indent="-285750">
              <a:lnSpc>
                <a:spcPct val="150000"/>
              </a:lnSpc>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47% growth in jobs since 1997</a:t>
            </a:r>
          </a:p>
        </p:txBody>
      </p:sp>
      <p:pic>
        <p:nvPicPr>
          <p:cNvPr id="8" name="Picture 7"/>
          <p:cNvPicPr>
            <a:picLocks noChangeAspect="1"/>
          </p:cNvPicPr>
          <p:nvPr/>
        </p:nvPicPr>
        <p:blipFill>
          <a:blip r:embed="rId5"/>
          <a:stretch>
            <a:fillRect/>
          </a:stretch>
        </p:blipFill>
        <p:spPr>
          <a:xfrm>
            <a:off x="3346465" y="2154825"/>
            <a:ext cx="5499069" cy="2548349"/>
          </a:xfrm>
          <a:prstGeom prst="rect">
            <a:avLst/>
          </a:prstGeom>
        </p:spPr>
      </p:pic>
      <p:sp>
        <p:nvSpPr>
          <p:cNvPr id="9" name="Rectangle 8"/>
          <p:cNvSpPr/>
          <p:nvPr/>
        </p:nvSpPr>
        <p:spPr>
          <a:xfrm>
            <a:off x="3048000" y="2551836"/>
            <a:ext cx="7087240" cy="2862322"/>
          </a:xfrm>
          <a:prstGeom prst="rect">
            <a:avLst/>
          </a:prstGeom>
        </p:spPr>
        <p:txBody>
          <a:bodyPr wrap="square">
            <a:spAutoFit/>
          </a:bodyPr>
          <a:lstStyle/>
          <a:p>
            <a:r>
              <a:rPr lang="en-GB" dirty="0" smtClean="0"/>
              <a:t>Did you know?</a:t>
            </a:r>
          </a:p>
          <a:p>
            <a:r>
              <a:rPr lang="en-GB" dirty="0" smtClean="0"/>
              <a:t>Number 1 business location in Kent</a:t>
            </a:r>
          </a:p>
          <a:p>
            <a:r>
              <a:rPr lang="en-GB" dirty="0" smtClean="0"/>
              <a:t>124,300 people live in the borough</a:t>
            </a:r>
          </a:p>
          <a:p>
            <a:r>
              <a:rPr lang="en-GB" dirty="0" smtClean="0"/>
              <a:t>15% increase in population over the past decade</a:t>
            </a:r>
          </a:p>
          <a:p>
            <a:r>
              <a:rPr lang="en-GB" dirty="0" smtClean="0"/>
              <a:t>Third fastest growing town in the South East</a:t>
            </a:r>
          </a:p>
          <a:p>
            <a:r>
              <a:rPr lang="en-GB" dirty="0" smtClean="0"/>
              <a:t>47% growth in jobs since 1997</a:t>
            </a:r>
          </a:p>
          <a:p>
            <a:r>
              <a:rPr lang="en-GB" dirty="0" smtClean="0"/>
              <a:t>782 affordable homes built/bought back into use in the last 5 years</a:t>
            </a:r>
          </a:p>
          <a:p>
            <a:r>
              <a:rPr lang="en-GB" dirty="0" smtClean="0"/>
              <a:t>First authority in the south east to be declared ‘Housing business ready’</a:t>
            </a:r>
          </a:p>
          <a:p>
            <a:r>
              <a:rPr lang="en-GB" dirty="0" err="1" smtClean="0"/>
              <a:t>Chilmington</a:t>
            </a:r>
            <a:r>
              <a:rPr lang="en-GB" dirty="0" smtClean="0"/>
              <a:t> Green permission for 5,750 homes</a:t>
            </a:r>
          </a:p>
          <a:p>
            <a:r>
              <a:rPr lang="en-GB" dirty="0" err="1" smtClean="0"/>
              <a:t>Cheesmans</a:t>
            </a:r>
            <a:r>
              <a:rPr lang="en-GB" dirty="0" smtClean="0"/>
              <a:t> Green permission for 1200 homes</a:t>
            </a:r>
            <a:endParaRPr lang="en-GB"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50315">
            <a:off x="612440" y="2491325"/>
            <a:ext cx="1080000" cy="100210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50315">
            <a:off x="764840" y="2643725"/>
            <a:ext cx="1080000" cy="1002105"/>
          </a:xfrm>
          <a:prstGeom prst="rect">
            <a:avLst/>
          </a:prstGeom>
        </p:spPr>
      </p:pic>
      <p:pic>
        <p:nvPicPr>
          <p:cNvPr id="13" name="Picture 12"/>
          <p:cNvPicPr>
            <a:picLocks noChangeAspect="1"/>
          </p:cNvPicPr>
          <p:nvPr/>
        </p:nvPicPr>
        <p:blipFill>
          <a:blip r:embed="rId6"/>
          <a:stretch>
            <a:fillRect/>
          </a:stretch>
        </p:blipFill>
        <p:spPr>
          <a:xfrm>
            <a:off x="5480250" y="2950669"/>
            <a:ext cx="1231499" cy="1063597"/>
          </a:xfrm>
          <a:prstGeom prst="rect">
            <a:avLst/>
          </a:prstGeom>
        </p:spPr>
      </p:pic>
      <p:pic>
        <p:nvPicPr>
          <p:cNvPr id="15" name="Picture 14"/>
          <p:cNvPicPr>
            <a:picLocks noChangeAspect="1"/>
          </p:cNvPicPr>
          <p:nvPr/>
        </p:nvPicPr>
        <p:blipFill>
          <a:blip r:embed="rId7"/>
          <a:stretch>
            <a:fillRect/>
          </a:stretch>
        </p:blipFill>
        <p:spPr>
          <a:xfrm>
            <a:off x="10199033" y="6187319"/>
            <a:ext cx="1877731" cy="506012"/>
          </a:xfrm>
          <a:prstGeom prst="rect">
            <a:avLst/>
          </a:prstGeom>
        </p:spPr>
      </p:pic>
    </p:spTree>
    <p:extLst>
      <p:ext uri="{BB962C8B-B14F-4D97-AF65-F5344CB8AC3E}">
        <p14:creationId xmlns:p14="http://schemas.microsoft.com/office/powerpoint/2010/main" val="3352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32" y="598923"/>
            <a:ext cx="10058400" cy="8562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83347">
            <a:off x="110531" y="2030002"/>
            <a:ext cx="2909793" cy="38320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2184" y="2644146"/>
            <a:ext cx="2909793" cy="383206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46665">
            <a:off x="4710902" y="1991105"/>
            <a:ext cx="2909793" cy="383206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711" y="2816101"/>
            <a:ext cx="2909793" cy="383206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79309">
            <a:off x="9185569" y="1818752"/>
            <a:ext cx="2909793" cy="3832062"/>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59594" y="6234965"/>
            <a:ext cx="2720695" cy="744279"/>
          </a:xfrm>
          <a:prstGeom prst="rect">
            <a:avLst/>
          </a:prstGeom>
        </p:spPr>
      </p:pic>
      <p:pic>
        <p:nvPicPr>
          <p:cNvPr id="12" name="Picture 11"/>
          <p:cNvPicPr>
            <a:picLocks noChangeAspect="1"/>
          </p:cNvPicPr>
          <p:nvPr/>
        </p:nvPicPr>
        <p:blipFill>
          <a:blip r:embed="rId10"/>
          <a:stretch>
            <a:fillRect/>
          </a:stretch>
        </p:blipFill>
        <p:spPr>
          <a:xfrm>
            <a:off x="169049" y="6187319"/>
            <a:ext cx="2028585" cy="506012"/>
          </a:xfrm>
          <a:prstGeom prst="rect">
            <a:avLst/>
          </a:prstGeom>
        </p:spPr>
      </p:pic>
    </p:spTree>
    <p:extLst>
      <p:ext uri="{BB962C8B-B14F-4D97-AF65-F5344CB8AC3E}">
        <p14:creationId xmlns:p14="http://schemas.microsoft.com/office/powerpoint/2010/main" val="208883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1785" y="1825625"/>
            <a:ext cx="10515600" cy="1681250"/>
          </a:xfrm>
        </p:spPr>
        <p:txBody>
          <a:bodyPr>
            <a:normAutofit/>
          </a:bodyPr>
          <a:lstStyle/>
          <a:p>
            <a:r>
              <a:rPr lang="en-GB" dirty="0" smtClean="0"/>
              <a:t>International Town </a:t>
            </a:r>
            <a:br>
              <a:rPr lang="en-GB" dirty="0" smtClean="0"/>
            </a:br>
            <a:r>
              <a:rPr lang="en-GB" dirty="0" smtClean="0"/>
              <a:t>status on track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55" y="483006"/>
            <a:ext cx="13400343" cy="843378"/>
          </a:xfrm>
          <a:prstGeom prst="rect">
            <a:avLst/>
          </a:prstGeom>
        </p:spPr>
      </p:pic>
      <p:sp>
        <p:nvSpPr>
          <p:cNvPr id="5" name="Content Placeholder 2"/>
          <p:cNvSpPr txBox="1">
            <a:spLocks/>
          </p:cNvSpPr>
          <p:nvPr/>
        </p:nvSpPr>
        <p:spPr>
          <a:xfrm>
            <a:off x="373461" y="5123155"/>
            <a:ext cx="10515600" cy="1681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The road to </a:t>
            </a:r>
            <a:br>
              <a:rPr lang="en-GB" dirty="0" smtClean="0"/>
            </a:br>
            <a:r>
              <a:rPr lang="en-GB" dirty="0" smtClean="0"/>
              <a:t>success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31501">
            <a:off x="3757726" y="1423689"/>
            <a:ext cx="3799471" cy="247687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01611">
            <a:off x="6986706" y="1534218"/>
            <a:ext cx="3799471" cy="247687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2753" y="3939863"/>
            <a:ext cx="4049800" cy="264005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5256">
            <a:off x="7226589" y="3965943"/>
            <a:ext cx="4049800" cy="2640058"/>
          </a:xfrm>
          <a:prstGeom prst="rect">
            <a:avLst/>
          </a:prstGeom>
        </p:spPr>
      </p:pic>
      <p:pic>
        <p:nvPicPr>
          <p:cNvPr id="10" name="Picture 9"/>
          <p:cNvPicPr>
            <a:picLocks noChangeAspect="1"/>
          </p:cNvPicPr>
          <p:nvPr/>
        </p:nvPicPr>
        <p:blipFill>
          <a:blip r:embed="rId8"/>
          <a:stretch>
            <a:fillRect/>
          </a:stretch>
        </p:blipFill>
        <p:spPr>
          <a:xfrm>
            <a:off x="115261" y="6176579"/>
            <a:ext cx="2113109" cy="506012"/>
          </a:xfrm>
          <a:prstGeom prst="rect">
            <a:avLst/>
          </a:prstGeom>
        </p:spPr>
      </p:pic>
    </p:spTree>
    <p:extLst>
      <p:ext uri="{BB962C8B-B14F-4D97-AF65-F5344CB8AC3E}">
        <p14:creationId xmlns:p14="http://schemas.microsoft.com/office/powerpoint/2010/main" val="1182937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715097"/>
            <a:ext cx="10515600" cy="827140"/>
          </a:xfrm>
        </p:spPr>
        <p:txBody>
          <a:bodyPr/>
          <a:lstStyle/>
          <a:p>
            <a:r>
              <a:rPr lang="en-GB" dirty="0" smtClean="0"/>
              <a:t>Flagship housing scheme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55" y="513150"/>
            <a:ext cx="13400343" cy="843378"/>
          </a:xfrm>
          <a:prstGeom prst="rect">
            <a:avLst/>
          </a:prstGeom>
        </p:spPr>
      </p:pic>
      <p:sp>
        <p:nvSpPr>
          <p:cNvPr id="5" name="Content Placeholder 2"/>
          <p:cNvSpPr txBox="1">
            <a:spLocks/>
          </p:cNvSpPr>
          <p:nvPr/>
        </p:nvSpPr>
        <p:spPr>
          <a:xfrm>
            <a:off x="162448" y="393745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Another county first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9350">
            <a:off x="4026031" y="1529500"/>
            <a:ext cx="4122369" cy="268736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08096">
            <a:off x="7697040" y="1529500"/>
            <a:ext cx="4122369" cy="268736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668" y="4338673"/>
            <a:ext cx="8073851" cy="2273392"/>
          </a:xfrm>
          <a:prstGeom prst="rect">
            <a:avLst/>
          </a:prstGeom>
        </p:spPr>
      </p:pic>
      <p:pic>
        <p:nvPicPr>
          <p:cNvPr id="9" name="Picture 8"/>
          <p:cNvPicPr>
            <a:picLocks noChangeAspect="1"/>
          </p:cNvPicPr>
          <p:nvPr/>
        </p:nvPicPr>
        <p:blipFill>
          <a:blip r:embed="rId7"/>
          <a:stretch>
            <a:fillRect/>
          </a:stretch>
        </p:blipFill>
        <p:spPr>
          <a:xfrm>
            <a:off x="10199033" y="6187319"/>
            <a:ext cx="1877731" cy="506012"/>
          </a:xfrm>
          <a:prstGeom prst="rect">
            <a:avLst/>
          </a:prstGeom>
        </p:spPr>
      </p:pic>
    </p:spTree>
    <p:extLst>
      <p:ext uri="{BB962C8B-B14F-4D97-AF65-F5344CB8AC3E}">
        <p14:creationId xmlns:p14="http://schemas.microsoft.com/office/powerpoint/2010/main" val="1268531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2" t="-18962" r="4422" b="18962"/>
          <a:stretch/>
        </p:blipFill>
        <p:spPr bwMode="auto">
          <a:xfrm>
            <a:off x="1106874" y="-465910"/>
            <a:ext cx="9305379" cy="7323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8388" y="6091827"/>
            <a:ext cx="1748766" cy="63812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46242638"/>
              </p:ext>
            </p:extLst>
          </p:nvPr>
        </p:nvGraphicFramePr>
        <p:xfrm>
          <a:off x="1882588" y="153681"/>
          <a:ext cx="8137392" cy="668511"/>
        </p:xfrm>
        <a:graphic>
          <a:graphicData uri="http://schemas.openxmlformats.org/drawingml/2006/table">
            <a:tbl>
              <a:tblPr/>
              <a:tblGrid>
                <a:gridCol w="8137392">
                  <a:extLst>
                    <a:ext uri="{9D8B030D-6E8A-4147-A177-3AD203B41FA5}">
                      <a16:colId xmlns:a16="http://schemas.microsoft.com/office/drawing/2014/main" val="1556653761"/>
                    </a:ext>
                  </a:extLst>
                </a:gridCol>
              </a:tblGrid>
              <a:tr h="668511">
                <a:tc>
                  <a:txBody>
                    <a:bodyPr/>
                    <a:lstStyle/>
                    <a:p>
                      <a:r>
                        <a:rPr lang="en-GB" dirty="0" err="1" smtClean="0">
                          <a:solidFill>
                            <a:schemeClr val="accent2">
                              <a:lumMod val="75000"/>
                            </a:schemeClr>
                          </a:solidFill>
                          <a:latin typeface="Rockwell Extra Bold" panose="02060903040505020403" pitchFamily="18" charset="0"/>
                        </a:rPr>
                        <a:t>Conningbrook</a:t>
                      </a:r>
                      <a:r>
                        <a:rPr lang="en-GB" dirty="0" smtClean="0">
                          <a:solidFill>
                            <a:schemeClr val="accent2">
                              <a:lumMod val="75000"/>
                            </a:schemeClr>
                          </a:solidFill>
                          <a:latin typeface="Rockwell Extra Bold" panose="02060903040505020403" pitchFamily="18" charset="0"/>
                        </a:rPr>
                        <a:t> Lakes 300 New Lakeside homes with 85 acre Country park.</a:t>
                      </a:r>
                      <a:endParaRPr lang="en-GB" dirty="0">
                        <a:solidFill>
                          <a:schemeClr val="accent2">
                            <a:lumMod val="75000"/>
                          </a:schemeClr>
                        </a:solidFill>
                        <a:latin typeface="Rockwell Extra Bold" panose="02060903040505020403"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00628769"/>
                  </a:ext>
                </a:extLst>
              </a:tr>
            </a:tbl>
          </a:graphicData>
        </a:graphic>
      </p:graphicFrame>
      <p:pic>
        <p:nvPicPr>
          <p:cNvPr id="5" name="Picture 4"/>
          <p:cNvPicPr>
            <a:picLocks noChangeAspect="1"/>
          </p:cNvPicPr>
          <p:nvPr/>
        </p:nvPicPr>
        <p:blipFill>
          <a:blip r:embed="rId4"/>
          <a:stretch>
            <a:fillRect/>
          </a:stretch>
        </p:blipFill>
        <p:spPr>
          <a:xfrm>
            <a:off x="10412253" y="6187319"/>
            <a:ext cx="1779747" cy="506012"/>
          </a:xfrm>
          <a:prstGeom prst="rect">
            <a:avLst/>
          </a:prstGeom>
        </p:spPr>
      </p:pic>
    </p:spTree>
    <p:extLst>
      <p:ext uri="{BB962C8B-B14F-4D97-AF65-F5344CB8AC3E}">
        <p14:creationId xmlns:p14="http://schemas.microsoft.com/office/powerpoint/2010/main" val="286711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887</Words>
  <Application>Microsoft Office PowerPoint</Application>
  <PresentationFormat>Widescreen</PresentationFormat>
  <Paragraphs>62</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Rockwell Extra Bold</vt:lpstr>
      <vt:lpstr>Office Theme</vt:lpstr>
      <vt:lpstr>Regional Forum for Kent and the South East  </vt:lpstr>
      <vt:lpstr>Facts about Ashford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Kerly</dc:creator>
  <cp:lastModifiedBy>Rebecca Smith [Sykes]</cp:lastModifiedBy>
  <cp:revision>6</cp:revision>
  <dcterms:created xsi:type="dcterms:W3CDTF">2018-02-19T16:45:34Z</dcterms:created>
  <dcterms:modified xsi:type="dcterms:W3CDTF">2018-02-26T13:01:37Z</dcterms:modified>
</cp:coreProperties>
</file>