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299" r:id="rId3"/>
    <p:sldId id="322" r:id="rId4"/>
    <p:sldId id="331" r:id="rId5"/>
    <p:sldId id="323" r:id="rId6"/>
    <p:sldId id="328" r:id="rId7"/>
    <p:sldId id="329" r:id="rId8"/>
    <p:sldId id="330" r:id="rId9"/>
    <p:sldId id="324" r:id="rId10"/>
    <p:sldId id="326" r:id="rId11"/>
    <p:sldId id="327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Analysis of Applicant Households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Single applicant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Sheet1!$O$4</c:f>
              <c:numCache>
                <c:formatCode>0%</c:formatCode>
                <c:ptCount val="1"/>
                <c:pt idx="0">
                  <c:v>0.38946666666666668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6-49EF-902A-46542C00DA2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Couple without children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Sheet1!$O$5</c:f>
              <c:numCache>
                <c:formatCode>0%</c:formatCode>
                <c:ptCount val="1"/>
                <c:pt idx="0">
                  <c:v>4.293333333333333E-2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6-49EF-902A-46542C00DA2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Single parent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Sheet1!$O$6</c:f>
              <c:numCache>
                <c:formatCode>0%</c:formatCode>
                <c:ptCount val="1"/>
                <c:pt idx="0">
                  <c:v>0.38933333333333331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66-49EF-902A-46542C00DA2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Couple with children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Sheet1!$O$7</c:f>
              <c:numCache>
                <c:formatCode>0%</c:formatCode>
                <c:ptCount val="1"/>
                <c:pt idx="0">
                  <c:v>0.14586666666666667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66-49EF-902A-46542C00DA2E}"/>
            </c:ext>
          </c:extLst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Living with non dependant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Sheet1!$O$8</c:f>
              <c:numCache>
                <c:formatCode>0%</c:formatCode>
                <c:ptCount val="1"/>
                <c:pt idx="0">
                  <c:v>3.2399999999999998E-2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66-49EF-902A-46542C00D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196040"/>
        <c:axId val="562192760"/>
      </c:barChart>
      <c:catAx>
        <c:axId val="562196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2192760"/>
        <c:crosses val="autoZero"/>
        <c:auto val="1"/>
        <c:lblAlgn val="ctr"/>
        <c:lblOffset val="100"/>
        <c:noMultiLvlLbl val="0"/>
      </c:catAx>
      <c:valAx>
        <c:axId val="562192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9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GB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of Applications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7B-4AE9-8B5A-EE42B55E9C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7B-4AE9-8B5A-EE42B55E9C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7B-4AE9-8B5A-EE42B55E9C2B}"/>
              </c:ext>
            </c:extLst>
          </c:dPt>
          <c:dPt>
            <c:idx val="3"/>
            <c:bubble3D val="0"/>
            <c:explosion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7B-4AE9-8B5A-EE42B55E9C2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37%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7B-4AE9-8B5A-EE42B55E9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Energy </c:v>
                </c:pt>
                <c:pt idx="1">
                  <c:v>Household Items</c:v>
                </c:pt>
                <c:pt idx="2">
                  <c:v>Clothing </c:v>
                </c:pt>
                <c:pt idx="3">
                  <c:v>Food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24</c:v>
                </c:pt>
                <c:pt idx="1">
                  <c:v>37</c:v>
                </c:pt>
                <c:pt idx="2">
                  <c:v>3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7B-4AE9-8B5A-EE42B55E9C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296780271909715"/>
          <c:y val="0.40979039078448526"/>
          <c:w val="0.32770344420709807"/>
          <c:h val="0.43287255759696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0C320-B5ED-4AB5-891F-9F87191E402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415A12-3F3F-435A-8D21-B59426F0D529}">
      <dgm:prSet phldrT="[Text]" custT="1"/>
      <dgm:spPr>
        <a:xfrm>
          <a:off x="1327807" y="0"/>
          <a:ext cx="1526216" cy="847898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KSAS Support</a:t>
          </a:r>
        </a:p>
      </dgm:t>
    </dgm:pt>
    <dgm:pt modelId="{737EC369-15B8-490D-BB13-5246F57B2FCE}" type="parTrans" cxnId="{4209A45A-AA2F-46DB-989D-DBCAEEA6BA5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E2F3B-3A8E-41E1-AA62-5B79DCE487EC}" type="sibTrans" cxnId="{4209A45A-AA2F-46DB-989D-DBCAEEA6BA5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B83BA-6D31-492F-90C2-79DC8E3B9C16}">
      <dgm:prSet phldrT="[Text]" custT="1"/>
      <dgm:spPr>
        <a:xfrm rot="793399">
          <a:off x="1186386" y="2304459"/>
          <a:ext cx="1522830" cy="7094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Bed, bedding and fridge provided - £225</a:t>
          </a:r>
          <a:endParaRPr lang="en-GB" sz="11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9B5E201-0041-47B4-91A0-166CFBA18D57}" type="parTrans" cxnId="{74B7627A-6E75-4F4F-B541-EF0721C9FFF7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A356A-8A71-427B-95AE-4F281AEA6C8D}" type="sibTrans" cxnId="{74B7627A-6E75-4F4F-B541-EF0721C9FFF7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3EBF1-A01D-46DB-96A6-3F48E27874C0}">
      <dgm:prSet phldrT="[Text]" custT="1"/>
      <dgm:spPr>
        <a:xfrm>
          <a:off x="3601236" y="0"/>
          <a:ext cx="1526216" cy="847898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Costs Avoided </a:t>
          </a:r>
          <a:endParaRPr lang="en-GB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FF95E1-885C-4EC2-9D7E-546DDD9AA2E9}" type="parTrans" cxnId="{BAD9C64E-C9C1-4223-ABFF-DE4B5BE92CFE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D4E85-3D3E-48D5-A63B-600DE75F5D1C}" type="sibTrans" cxnId="{BAD9C64E-C9C1-4223-ABFF-DE4B5BE92CFE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F4A98-4EFA-4D9A-B475-99867EB631FE}">
      <dgm:prSet phldrT="[Text]" custT="1"/>
      <dgm:spPr>
        <a:xfrm rot="831849">
          <a:off x="3493746" y="2087680"/>
          <a:ext cx="1522830" cy="7094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Convalescence home bed – £702 per week**</a:t>
          </a:r>
          <a:endParaRPr lang="en-GB" sz="11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531451F-3202-4939-8F8D-40D3027C82AC}" type="parTrans" cxnId="{017B7400-1B2E-44EB-AEDB-E9E3091901D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5FD59-D4D5-4DFB-94A2-0A5F05078BBB}" type="sibTrans" cxnId="{017B7400-1B2E-44EB-AEDB-E9E3091901D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ED954-8BA6-4A0B-A802-99FD8BA5F679}">
      <dgm:prSet phldrT="[Text]" custT="1"/>
      <dgm:spPr>
        <a:xfrm rot="831774">
          <a:off x="3643510" y="1371052"/>
          <a:ext cx="1522830" cy="7094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1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Hospital bed blocked - 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£400 per day in 2017*</a:t>
          </a:r>
          <a:endParaRPr lang="en-GB" sz="11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2E083EA-0B54-400E-91FB-FE6675D7E862}" type="sibTrans" cxnId="{88D129A3-3253-4B65-BD2E-69ABB1CDD36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3650C-D364-49A7-9660-557816B0A260}" type="parTrans" cxnId="{88D129A3-3253-4B65-BD2E-69ABB1CDD36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1865F-F429-4998-A4E6-EC02133AE783}">
      <dgm:prSet phldrT="[Text]" custScaleX="104076" custScaleY="123083" custLinFactNeighborX="12845" custLinFactNeighborY="19135"/>
      <dgm:spPr>
        <a:xfrm>
          <a:off x="1327807" y="0"/>
          <a:ext cx="1526216" cy="847898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C04C2126-8B93-4E2F-BF2A-2BA5EEC860A9}" type="parTrans" cxnId="{A2AA2C71-607A-42DC-B4C5-D27487F0E375}">
      <dgm:prSet/>
      <dgm:spPr/>
      <dgm:t>
        <a:bodyPr/>
        <a:lstStyle/>
        <a:p>
          <a:endParaRPr lang="en-GB"/>
        </a:p>
      </dgm:t>
    </dgm:pt>
    <dgm:pt modelId="{69417425-113E-4BC6-8202-5F554BB1A719}" type="sibTrans" cxnId="{A2AA2C71-607A-42DC-B4C5-D27487F0E375}">
      <dgm:prSet/>
      <dgm:spPr/>
      <dgm:t>
        <a:bodyPr/>
        <a:lstStyle/>
        <a:p>
          <a:endParaRPr lang="en-GB"/>
        </a:p>
      </dgm:t>
    </dgm:pt>
    <dgm:pt modelId="{CA52485F-F9C6-45D9-A733-60EE947DD5F8}" type="pres">
      <dgm:prSet presAssocID="{57F0C320-B5ED-4AB5-891F-9F87191E402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38D338B-BF25-4ED3-9BFC-9A975F00BC52}" type="pres">
      <dgm:prSet presAssocID="{57F0C320-B5ED-4AB5-891F-9F87191E402E}" presName="dummyMaxCanvas" presStyleCnt="0"/>
      <dgm:spPr/>
    </dgm:pt>
    <dgm:pt modelId="{A5618938-1CD4-4BC4-AC08-4EAC00F1746A}" type="pres">
      <dgm:prSet presAssocID="{57F0C320-B5ED-4AB5-891F-9F87191E402E}" presName="parentComposite" presStyleCnt="0"/>
      <dgm:spPr/>
    </dgm:pt>
    <dgm:pt modelId="{9F63F6EC-1583-4A4C-AF35-50C381E60E71}" type="pres">
      <dgm:prSet presAssocID="{57F0C320-B5ED-4AB5-891F-9F87191E402E}" presName="parent1" presStyleLbl="alignAccFollowNode1" presStyleIdx="0" presStyleCnt="4" custScaleX="104076" custScaleY="123083" custLinFactNeighborX="13717" custLinFactNeighborY="761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</dgm:pt>
    <dgm:pt modelId="{0E0AD471-B7FD-418F-9EBA-042676472723}" type="pres">
      <dgm:prSet presAssocID="{57F0C320-B5ED-4AB5-891F-9F87191E402E}" presName="parent2" presStyleLbl="alignAccFollowNode1" presStyleIdx="1" presStyleCnt="4" custScaleX="114026" custScaleY="123006" custLinFactNeighborX="10358" custLinFactNeighborY="7589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</dgm:pt>
    <dgm:pt modelId="{8DF62392-C474-42D6-B507-1163DF0033FA}" type="pres">
      <dgm:prSet presAssocID="{57F0C320-B5ED-4AB5-891F-9F87191E402E}" presName="childrenComposite" presStyleCnt="0"/>
      <dgm:spPr/>
    </dgm:pt>
    <dgm:pt modelId="{F088044F-1F2B-4771-BD60-C8891DE4EFD1}" type="pres">
      <dgm:prSet presAssocID="{57F0C320-B5ED-4AB5-891F-9F87191E402E}" presName="dummyMaxCanvas_ChildArea" presStyleCnt="0"/>
      <dgm:spPr/>
    </dgm:pt>
    <dgm:pt modelId="{0F01A9BF-C130-4253-89CA-E86F897E087C}" type="pres">
      <dgm:prSet presAssocID="{57F0C320-B5ED-4AB5-891F-9F87191E402E}" presName="fulcrum" presStyleLbl="alignAccFollowNode1" presStyleIdx="2" presStyleCnt="4"/>
      <dgm:spPr>
        <a:xfrm>
          <a:off x="2638993" y="3603567"/>
          <a:ext cx="635923" cy="635923"/>
        </a:xfrm>
        <a:prstGeom prst="triangle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85E7D88-F936-4E3C-A427-E2EFD5190CBC}" type="pres">
      <dgm:prSet presAssocID="{57F0C320-B5ED-4AB5-891F-9F87191E402E}" presName="balance_12" presStyleLbl="alignAccFollowNode1" presStyleIdx="3" presStyleCnt="4">
        <dgm:presLayoutVars>
          <dgm:bulletEnabled val="1"/>
        </dgm:presLayoutVars>
      </dgm:prSet>
      <dgm:spPr/>
    </dgm:pt>
    <dgm:pt modelId="{F874E138-773E-4461-B95F-C60F1ADA262D}" type="pres">
      <dgm:prSet presAssocID="{57F0C320-B5ED-4AB5-891F-9F87191E402E}" presName="right_12_1" presStyleLbl="node1" presStyleIdx="0" presStyleCnt="3">
        <dgm:presLayoutVars>
          <dgm:bulletEnabled val="1"/>
        </dgm:presLayoutVars>
      </dgm:prSet>
      <dgm:spPr/>
    </dgm:pt>
    <dgm:pt modelId="{47FE1173-B60C-447B-BE07-BC4C5A2D0CF3}" type="pres">
      <dgm:prSet presAssocID="{57F0C320-B5ED-4AB5-891F-9F87191E402E}" presName="right_12_2" presStyleLbl="node1" presStyleIdx="1" presStyleCnt="3" custScaleX="94306" custScaleY="100274">
        <dgm:presLayoutVars>
          <dgm:bulletEnabled val="1"/>
        </dgm:presLayoutVars>
      </dgm:prSet>
      <dgm:spPr/>
    </dgm:pt>
    <dgm:pt modelId="{077E5F43-973E-48DD-A67D-CD322D665CB0}" type="pres">
      <dgm:prSet presAssocID="{57F0C320-B5ED-4AB5-891F-9F87191E402E}" presName="left_12_1" presStyleLbl="node1" presStyleIdx="2" presStyleCnt="3">
        <dgm:presLayoutVars>
          <dgm:bulletEnabled val="1"/>
        </dgm:presLayoutVars>
      </dgm:prSet>
      <dgm:spPr/>
    </dgm:pt>
  </dgm:ptLst>
  <dgm:cxnLst>
    <dgm:cxn modelId="{017B7400-1B2E-44EB-AEDB-E9E3091901DD}" srcId="{9963EBF1-A01D-46DB-96A6-3F48E27874C0}" destId="{D08F4A98-4EFA-4D9A-B475-99867EB631FE}" srcOrd="0" destOrd="0" parTransId="{2531451F-3202-4939-8F8D-40D3027C82AC}" sibTransId="{14B5FD59-D4D5-4DFB-94A2-0A5F05078BBB}"/>
    <dgm:cxn modelId="{C3A5E00A-F55B-4BF2-BEAC-D3B97ECB3051}" type="presOf" srcId="{57F0C320-B5ED-4AB5-891F-9F87191E402E}" destId="{CA52485F-F9C6-45D9-A733-60EE947DD5F8}" srcOrd="0" destOrd="0" presId="urn:microsoft.com/office/officeart/2005/8/layout/balance1"/>
    <dgm:cxn modelId="{DCFD1B1E-275F-4A49-A286-CCA219DAF590}" type="presOf" srcId="{D5415A12-3F3F-435A-8D21-B59426F0D529}" destId="{9F63F6EC-1583-4A4C-AF35-50C381E60E71}" srcOrd="0" destOrd="0" presId="urn:microsoft.com/office/officeart/2005/8/layout/balance1"/>
    <dgm:cxn modelId="{90757E3F-529A-46B4-BF65-86B8CD068A63}" type="presOf" srcId="{D08F4A98-4EFA-4D9A-B475-99867EB631FE}" destId="{F874E138-773E-4461-B95F-C60F1ADA262D}" srcOrd="0" destOrd="0" presId="urn:microsoft.com/office/officeart/2005/8/layout/balance1"/>
    <dgm:cxn modelId="{BAD9C64E-C9C1-4223-ABFF-DE4B5BE92CFE}" srcId="{57F0C320-B5ED-4AB5-891F-9F87191E402E}" destId="{9963EBF1-A01D-46DB-96A6-3F48E27874C0}" srcOrd="1" destOrd="0" parTransId="{1CFF95E1-885C-4EC2-9D7E-546DDD9AA2E9}" sibTransId="{AD9D4E85-3D3E-48D5-A63B-600DE75F5D1C}"/>
    <dgm:cxn modelId="{A2AA2C71-607A-42DC-B4C5-D27487F0E375}" srcId="{57F0C320-B5ED-4AB5-891F-9F87191E402E}" destId="{8951865F-F429-4998-A4E6-EC02133AE783}" srcOrd="2" destOrd="0" parTransId="{C04C2126-8B93-4E2F-BF2A-2BA5EEC860A9}" sibTransId="{69417425-113E-4BC6-8202-5F554BB1A719}"/>
    <dgm:cxn modelId="{74B7627A-6E75-4F4F-B541-EF0721C9FFF7}" srcId="{D5415A12-3F3F-435A-8D21-B59426F0D529}" destId="{028B83BA-6D31-492F-90C2-79DC8E3B9C16}" srcOrd="0" destOrd="0" parTransId="{D9B5E201-0041-47B4-91A0-166CFBA18D57}" sibTransId="{CABA356A-8A71-427B-95AE-4F281AEA6C8D}"/>
    <dgm:cxn modelId="{4209A45A-AA2F-46DB-989D-DBCAEEA6BA55}" srcId="{57F0C320-B5ED-4AB5-891F-9F87191E402E}" destId="{D5415A12-3F3F-435A-8D21-B59426F0D529}" srcOrd="0" destOrd="0" parTransId="{737EC369-15B8-490D-BB13-5246F57B2FCE}" sibTransId="{F44E2F3B-3A8E-41E1-AA62-5B79DCE487EC}"/>
    <dgm:cxn modelId="{A393E08A-5658-448B-AFD1-A8DE6FAA71AD}" type="presOf" srcId="{F10ED954-8BA6-4A0B-A802-99FD8BA5F679}" destId="{47FE1173-B60C-447B-BE07-BC4C5A2D0CF3}" srcOrd="0" destOrd="0" presId="urn:microsoft.com/office/officeart/2005/8/layout/balance1"/>
    <dgm:cxn modelId="{88D129A3-3253-4B65-BD2E-69ABB1CDD365}" srcId="{9963EBF1-A01D-46DB-96A6-3F48E27874C0}" destId="{F10ED954-8BA6-4A0B-A802-99FD8BA5F679}" srcOrd="1" destOrd="0" parTransId="{F6F3650C-D364-49A7-9660-557816B0A260}" sibTransId="{62E083EA-0B54-400E-91FB-FE6675D7E862}"/>
    <dgm:cxn modelId="{82F801C9-69D4-4D64-A94D-2C2FE65DE4F0}" type="presOf" srcId="{028B83BA-6D31-492F-90C2-79DC8E3B9C16}" destId="{077E5F43-973E-48DD-A67D-CD322D665CB0}" srcOrd="0" destOrd="0" presId="urn:microsoft.com/office/officeart/2005/8/layout/balance1"/>
    <dgm:cxn modelId="{DAC7CDDE-BCE0-4E11-9792-706B01E82FD6}" type="presOf" srcId="{9963EBF1-A01D-46DB-96A6-3F48E27874C0}" destId="{0E0AD471-B7FD-418F-9EBA-042676472723}" srcOrd="0" destOrd="0" presId="urn:microsoft.com/office/officeart/2005/8/layout/balance1"/>
    <dgm:cxn modelId="{282B8A87-7CF9-4ECA-91CD-90B049C6A9EE}" type="presParOf" srcId="{CA52485F-F9C6-45D9-A733-60EE947DD5F8}" destId="{538D338B-BF25-4ED3-9BFC-9A975F00BC52}" srcOrd="0" destOrd="0" presId="urn:microsoft.com/office/officeart/2005/8/layout/balance1"/>
    <dgm:cxn modelId="{8A7C1912-FD4C-4801-8DCD-586EA45C3A3B}" type="presParOf" srcId="{CA52485F-F9C6-45D9-A733-60EE947DD5F8}" destId="{A5618938-1CD4-4BC4-AC08-4EAC00F1746A}" srcOrd="1" destOrd="0" presId="urn:microsoft.com/office/officeart/2005/8/layout/balance1"/>
    <dgm:cxn modelId="{E57BD6C2-C6EA-4AF4-B647-720ADBB17250}" type="presParOf" srcId="{A5618938-1CD4-4BC4-AC08-4EAC00F1746A}" destId="{9F63F6EC-1583-4A4C-AF35-50C381E60E71}" srcOrd="0" destOrd="0" presId="urn:microsoft.com/office/officeart/2005/8/layout/balance1"/>
    <dgm:cxn modelId="{F6C67C9B-A38D-43E8-9D18-9CA35C30D4D6}" type="presParOf" srcId="{A5618938-1CD4-4BC4-AC08-4EAC00F1746A}" destId="{0E0AD471-B7FD-418F-9EBA-042676472723}" srcOrd="1" destOrd="0" presId="urn:microsoft.com/office/officeart/2005/8/layout/balance1"/>
    <dgm:cxn modelId="{1314884F-9181-42B9-AA28-836559A3CBA7}" type="presParOf" srcId="{CA52485F-F9C6-45D9-A733-60EE947DD5F8}" destId="{8DF62392-C474-42D6-B507-1163DF0033FA}" srcOrd="2" destOrd="0" presId="urn:microsoft.com/office/officeart/2005/8/layout/balance1"/>
    <dgm:cxn modelId="{7D5D77B6-1989-4667-BF13-64502F0D8AB6}" type="presParOf" srcId="{8DF62392-C474-42D6-B507-1163DF0033FA}" destId="{F088044F-1F2B-4771-BD60-C8891DE4EFD1}" srcOrd="0" destOrd="0" presId="urn:microsoft.com/office/officeart/2005/8/layout/balance1"/>
    <dgm:cxn modelId="{F4086406-EE60-4DC7-AD91-17C5097F1831}" type="presParOf" srcId="{8DF62392-C474-42D6-B507-1163DF0033FA}" destId="{0F01A9BF-C130-4253-89CA-E86F897E087C}" srcOrd="1" destOrd="0" presId="urn:microsoft.com/office/officeart/2005/8/layout/balance1"/>
    <dgm:cxn modelId="{EADDDDDB-FD63-4F5D-958C-061D23399FB8}" type="presParOf" srcId="{8DF62392-C474-42D6-B507-1163DF0033FA}" destId="{585E7D88-F936-4E3C-A427-E2EFD5190CBC}" srcOrd="2" destOrd="0" presId="urn:microsoft.com/office/officeart/2005/8/layout/balance1"/>
    <dgm:cxn modelId="{69443AA8-2C0C-4190-8B09-8E34AAC5908A}" type="presParOf" srcId="{8DF62392-C474-42D6-B507-1163DF0033FA}" destId="{F874E138-773E-4461-B95F-C60F1ADA262D}" srcOrd="3" destOrd="0" presId="urn:microsoft.com/office/officeart/2005/8/layout/balance1"/>
    <dgm:cxn modelId="{BFD7BC9A-150F-4AA2-A4EC-B910F7AB4DD6}" type="presParOf" srcId="{8DF62392-C474-42D6-B507-1163DF0033FA}" destId="{47FE1173-B60C-447B-BE07-BC4C5A2D0CF3}" srcOrd="4" destOrd="0" presId="urn:microsoft.com/office/officeart/2005/8/layout/balance1"/>
    <dgm:cxn modelId="{BB5B9244-4435-4582-869F-178C35682445}" type="presParOf" srcId="{8DF62392-C474-42D6-B507-1163DF0033FA}" destId="{077E5F43-973E-48DD-A67D-CD322D665CB0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F6EC-1583-4A4C-AF35-50C381E60E71}">
      <dsp:nvSpPr>
        <dsp:cNvPr id="0" name=""/>
        <dsp:cNvSpPr/>
      </dsp:nvSpPr>
      <dsp:spPr>
        <a:xfrm>
          <a:off x="544117" y="12937"/>
          <a:ext cx="1314888" cy="863900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KSAS Support</a:t>
          </a:r>
        </a:p>
      </dsp:txBody>
      <dsp:txXfrm>
        <a:off x="569420" y="38240"/>
        <a:ext cx="1264282" cy="813294"/>
      </dsp:txXfrm>
    </dsp:sp>
    <dsp:sp modelId="{0E0AD471-B7FD-418F-9EBA-042676472723}">
      <dsp:nvSpPr>
        <dsp:cNvPr id="0" name=""/>
        <dsp:cNvSpPr/>
      </dsp:nvSpPr>
      <dsp:spPr>
        <a:xfrm>
          <a:off x="2263725" y="13032"/>
          <a:ext cx="1440595" cy="863360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Costs Avoided </a:t>
          </a:r>
          <a:endParaRPr lang="en-GB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89012" y="38319"/>
        <a:ext cx="1390021" cy="812786"/>
      </dsp:txXfrm>
    </dsp:sp>
    <dsp:sp modelId="{0F01A9BF-C130-4253-89CA-E86F897E087C}">
      <dsp:nvSpPr>
        <dsp:cNvPr id="0" name=""/>
        <dsp:cNvSpPr/>
      </dsp:nvSpPr>
      <dsp:spPr>
        <a:xfrm>
          <a:off x="1708931" y="3023513"/>
          <a:ext cx="526413" cy="526413"/>
        </a:xfrm>
        <a:prstGeom prst="triangle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E7D88-F936-4E3C-A427-E2EFD5190CBC}">
      <dsp:nvSpPr>
        <dsp:cNvPr id="0" name=""/>
        <dsp:cNvSpPr/>
      </dsp:nvSpPr>
      <dsp:spPr>
        <a:xfrm rot="240000">
          <a:off x="392415" y="2797939"/>
          <a:ext cx="3159445" cy="2209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4E138-773E-4461-B95F-C60F1ADA262D}">
      <dsp:nvSpPr>
        <dsp:cNvPr id="0" name=""/>
        <dsp:cNvSpPr/>
      </dsp:nvSpPr>
      <dsp:spPr>
        <a:xfrm rot="240000">
          <a:off x="2269436" y="1909639"/>
          <a:ext cx="1300491" cy="92224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Convalescence home bed – £702 per week**</a:t>
          </a:r>
          <a:endParaRPr lang="en-GB" sz="11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14456" y="1954659"/>
        <a:ext cx="1210451" cy="832202"/>
      </dsp:txXfrm>
    </dsp:sp>
    <dsp:sp modelId="{47FE1173-B60C-447B-BE07-BC4C5A2D0CF3}">
      <dsp:nvSpPr>
        <dsp:cNvPr id="0" name=""/>
        <dsp:cNvSpPr/>
      </dsp:nvSpPr>
      <dsp:spPr>
        <a:xfrm rot="240000">
          <a:off x="2378774" y="950950"/>
          <a:ext cx="1222192" cy="93049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Hospital bed blocked - 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£400 per day in 2017*</a:t>
          </a:r>
          <a:endParaRPr lang="en-GB" sz="11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24197" y="996373"/>
        <a:ext cx="1131346" cy="839647"/>
      </dsp:txXfrm>
    </dsp:sp>
    <dsp:sp modelId="{077E5F43-973E-48DD-A67D-CD322D665CB0}">
      <dsp:nvSpPr>
        <dsp:cNvPr id="0" name=""/>
        <dsp:cNvSpPr/>
      </dsp:nvSpPr>
      <dsp:spPr>
        <a:xfrm rot="240000">
          <a:off x="462084" y="1783300"/>
          <a:ext cx="1300491" cy="92224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Bed, bedding and fridge provided - £225</a:t>
          </a:r>
          <a:endParaRPr lang="en-GB" sz="11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7104" y="1828320"/>
        <a:ext cx="1210451" cy="83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4F92-C50A-407B-89B9-003DD9805EA2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8E2E-EBDD-473B-8942-D65C5F52E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3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D24B27E-B6D8-423C-BB93-F4C36C2228B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0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00DAEB4-7549-412E-AC8A-6F04A7584685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10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255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00DAEB4-7549-412E-AC8A-6F04A7584685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11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559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487C81B-B36C-42E3-9ECC-EFAD319390A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12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00DAEB4-7549-412E-AC8A-6F04A7584685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2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C422B46-C6ED-4645-A09F-79EFDDBE1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97425"/>
            <a:ext cx="5486400" cy="360045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3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964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487C81B-B36C-42E3-9ECC-EFAD319390A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</a:t>
            </a:fld>
            <a:endParaRPr lang="en-GB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80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sz="1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0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6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7143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7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387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8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371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487C81B-B36C-42E3-9ECC-EFAD319390A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9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740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1F37-5899-4F80-8CD0-96112126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622E3-BF6E-4600-AC54-29C3A54D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56E5-F34E-4CB4-958D-3A4A1DB0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A23-E949-4891-9A92-E6E026B7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D5DBD-C8CD-4567-9CC1-1FFA3ED8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3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7127-000C-4F3E-BBF8-10EE4F24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61AC5-73F3-46CB-872A-85988DE28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ADC80-6F08-45CD-AE5E-B6D72224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A8AF9-D21B-458D-9CCC-7B8DA0B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B7A6-B932-4F4B-8E64-55721700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C320B-A92A-4797-A1DA-720888038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B12A0-0FE4-41FF-851F-28A0C3000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4054-3560-4742-9678-06571B63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F39BE-6B84-4AA9-93DB-84666A2D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80F4-3769-4958-8EAC-03B32B3E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A3EB-4E64-413E-BDC3-F8A5C31A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F654-2FC4-40BC-A72F-2E23E5F7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AC893-7E2E-41DC-897A-2D5B2FA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0186-C124-41F7-8B09-B102125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72641-C2B9-4B04-94E3-3EA7F9FE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8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4532-F570-45A6-AC0F-CE120AA6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635A5-FA2C-4A03-A7F7-A68C18A5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7DCE-00D7-4CC2-B364-53EDF352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D7A5-44BC-4177-84FA-04C8B9D1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F6FE7-6783-49F3-9E29-0503F948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0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67D5-A6F6-4A0A-96A3-B069F560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31B7-94DC-4F6F-99CB-9EB1B806F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C7A50-E5CA-4D0F-B62B-B8F875553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41F16-CFFC-4449-9C1F-14D7F62A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40051-EF12-4637-9ECF-0EF5BA37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1E3AF-4F85-4E08-B1A2-06256C84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8D04-2B99-4DFE-AA77-DCAD2768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69E1D-3315-4C3A-BEF6-6FD98CB7D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4554F-BB0E-433C-B4F9-A62B09655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A4456-A92F-4E7A-B235-43E8CF746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935DA-1663-4322-AC30-25E3AE2F4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811B4-4790-495B-9B38-919E4F00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E96C7-8B3E-4194-8431-C78D2F08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40451-DD16-44AA-99E1-B5E9D50C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0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4E84-55DA-4B08-A280-FDB75DAB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20946-BB88-4E6F-89DD-E0D6524A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1A275-4012-4D9E-9595-41C53F16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965F-B2D9-4B8C-8D74-42A581CA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6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4EB86-A210-4F6B-9551-25B3117D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8F32C-7ADD-4F8C-80AB-082FEEDF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52A1D-1CBE-4540-929C-50982203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6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ABE6-8ADD-4A50-AC14-9C81E062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0DA6-14F4-4F01-A97B-43B39F4D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142AC-5408-4658-865F-992728E8C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7E757-F42E-4C29-8EE7-131F5A47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91217-5D70-4633-9A5F-89D199CF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5AE1C-FCFF-4BE0-90F5-C3B977B7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9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F4B2-8397-403A-9708-0C14C89F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1C9C6-1DCF-47DE-880B-00E13EE79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7D8E3-2638-49B3-A94C-182A7389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8CBE7-A90F-459D-8975-004092EA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F7B08-41FB-4180-B91F-0E43850F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B3963-4FCE-4D39-9D50-D397F7A9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5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66017-70DC-4171-BDC1-2FA051F0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59020-DE94-4DEA-9153-7EFEED7A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7743-776F-43ED-8C57-FCFE54D25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6871-A78B-453D-A24E-4C4E396BEE1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215FC-2C2A-415F-B3C5-5E7F9A741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4FAA3-2CCC-44F6-882A-3AA9119F0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64" y="5812032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1014413" y="836614"/>
            <a:ext cx="102298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MS Gothic" pitchFamily="49" charset="-128"/>
              </a:defRPr>
            </a:lvl1pPr>
            <a:lvl2pPr marL="742950" indent="-285750" eaLnBrk="0" hangingPunct="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2pPr>
            <a:lvl3pPr marL="1143000" indent="-228600" eaLnBrk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3pPr>
            <a:lvl4pPr marL="16002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4pPr>
            <a:lvl5pPr marL="20574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76092"/>
              </a:buClr>
              <a:buFont typeface="Calibri" pitchFamily="34" charset="0"/>
              <a:buNone/>
            </a:pPr>
            <a:r>
              <a:rPr lang="en-GB" altLang="en-US" sz="36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 (KSAS)</a:t>
            </a:r>
          </a:p>
        </p:txBody>
      </p: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1919288" y="4416426"/>
            <a:ext cx="7993062" cy="80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3"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MS Gothic" pitchFamily="49" charset="-128"/>
              </a:defRPr>
            </a:lvl1pPr>
            <a:lvl2pPr marL="742950" indent="-285750" eaLnBrk="0" hangingPunct="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2pPr>
            <a:lvl3pPr marL="1143000" indent="-228600" eaLnBrk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3pPr>
            <a:lvl4pPr marL="16002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4pPr>
            <a:lvl5pPr marL="20574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4283C4"/>
              </a:buClr>
              <a:buFontTx/>
              <a:buNone/>
            </a:pPr>
            <a:r>
              <a:rPr lang="en-GB" altLang="en-US" sz="2200" dirty="0">
                <a:solidFill>
                  <a:srgbClr val="4283C4"/>
                </a:solidFill>
                <a:latin typeface="Arial" charset="0"/>
                <a:cs typeface="Arial" charset="0"/>
              </a:rPr>
              <a:t>Mel Anthony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4283C4"/>
              </a:buClr>
              <a:buFontTx/>
              <a:buNone/>
            </a:pPr>
            <a:r>
              <a:rPr lang="en-GB" altLang="en-US" sz="2200" dirty="0">
                <a:solidFill>
                  <a:srgbClr val="4283C4"/>
                </a:solidFill>
                <a:latin typeface="Arial" charset="0"/>
                <a:cs typeface="Arial" charset="0"/>
              </a:rPr>
              <a:t>Tony Care</a:t>
            </a:r>
          </a:p>
        </p:txBody>
      </p:sp>
      <p:cxnSp>
        <p:nvCxnSpPr>
          <p:cNvPr id="2054" name="Straight Connector 6"/>
          <p:cNvCxnSpPr>
            <a:cxnSpLocks noChangeShapeType="1"/>
          </p:cNvCxnSpPr>
          <p:nvPr/>
        </p:nvCxnSpPr>
        <p:spPr bwMode="auto">
          <a:xfrm>
            <a:off x="1343025" y="5543550"/>
            <a:ext cx="9644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5" name="Picture 7" descr="kcc_mother baby outside-small_M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4247" r="17683" b="16315"/>
          <a:stretch>
            <a:fillRect/>
          </a:stretch>
        </p:blipFill>
        <p:spPr bwMode="auto">
          <a:xfrm>
            <a:off x="5268913" y="2708276"/>
            <a:ext cx="12954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Old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4" y="2716214"/>
            <a:ext cx="15763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Fotolia_29495514_Subscription_XX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/>
          <a:stretch>
            <a:fillRect/>
          </a:stretch>
        </p:blipFill>
        <p:spPr bwMode="auto">
          <a:xfrm>
            <a:off x="8366126" y="2716213"/>
            <a:ext cx="13684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52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787526" y="455889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88647" y="1054472"/>
            <a:ext cx="10422860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163887" y="1202248"/>
            <a:ext cx="55911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Challenges and Trends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116151" y="1742149"/>
            <a:ext cx="901153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Food, energy and clothing applications are affected at key times: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School holidays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start with a dip in applications and rise before school resumes with the impact of finding school uniform costs and non renewal of Child Tax Credits.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 applications decline late December followed by a sharp increase in January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Weather changes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Autumn and Winter equals increases in energy support. Mild weather is the reverse. Weather extremes also affect applications.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main challenge faced this year has been the Universal Credit rollout across Kent.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Looking forward to 2020,  we anticipate the migration of legacy benefits will impact on the service.</a:t>
            </a:r>
          </a:p>
        </p:txBody>
      </p:sp>
      <p:pic>
        <p:nvPicPr>
          <p:cNvPr id="2151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5636" y="5855223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BE801-48E4-4EA9-9EC9-76BC6C29D4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 rot="20837152">
            <a:off x="9640163" y="2380943"/>
            <a:ext cx="2172197" cy="21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4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787526" y="455889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66071" y="1054473"/>
            <a:ext cx="10445436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53669" y="1178507"/>
            <a:ext cx="428678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Value for Money</a:t>
            </a:r>
            <a:endParaRPr lang="en-GB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166071" y="1871763"/>
            <a:ext cx="623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Case study -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Mr EP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82-year-old 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convalescence home following hospitalisation;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Suitable permanent property secured;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Could not move into the property as no essential items.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KSAS Support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Application assessed within 24hrs.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Bed, bedding and fridge provided £225.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Cost Avoided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Convalescence home 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Blocked hospital bed.</a:t>
            </a:r>
          </a:p>
        </p:txBody>
      </p:sp>
      <p:pic>
        <p:nvPicPr>
          <p:cNvPr id="2151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1082" y="5579642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904B5E1-CE7F-46CB-8AE8-763CB705B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628761"/>
              </p:ext>
            </p:extLst>
          </p:nvPr>
        </p:nvGraphicFramePr>
        <p:xfrm>
          <a:off x="7392079" y="1844774"/>
          <a:ext cx="3944277" cy="350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DB66AC-1BA9-4300-9A37-04C33B7B467E}"/>
              </a:ext>
            </a:extLst>
          </p:cNvPr>
          <p:cNvSpPr txBox="1"/>
          <p:nvPr/>
        </p:nvSpPr>
        <p:spPr>
          <a:xfrm>
            <a:off x="5780307" y="5602614"/>
            <a:ext cx="453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*https://www.linkedin.com/pulse/stay-hospital-bed-uk-costs-400-per-day-we-sure-bryce-travers</a:t>
            </a:r>
          </a:p>
          <a:p>
            <a:r>
              <a:rPr lang="en-GB" sz="1100" dirty="0"/>
              <a:t>** Laing Buisson Care of Older People UK Market Report 28</a:t>
            </a:r>
            <a:r>
              <a:rPr lang="en-GB" sz="1100" baseline="30000" dirty="0"/>
              <a:t>th</a:t>
            </a:r>
            <a:r>
              <a:rPr lang="en-GB" sz="1100" dirty="0"/>
              <a:t> Edition, 2017</a:t>
            </a:r>
          </a:p>
        </p:txBody>
      </p:sp>
    </p:spTree>
    <p:extLst>
      <p:ext uri="{BB962C8B-B14F-4D97-AF65-F5344CB8AC3E}">
        <p14:creationId xmlns:p14="http://schemas.microsoft.com/office/powerpoint/2010/main" val="257741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2868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9088" y="5967105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6" name="Straight Connector 6"/>
          <p:cNvCxnSpPr>
            <a:cxnSpLocks noChangeShapeType="1"/>
          </p:cNvCxnSpPr>
          <p:nvPr/>
        </p:nvCxnSpPr>
        <p:spPr bwMode="auto">
          <a:xfrm>
            <a:off x="857250" y="5739467"/>
            <a:ext cx="10482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5393242" y="1926494"/>
            <a:ext cx="57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www.kent.gov.uk/ksas</a:t>
            </a:r>
          </a:p>
        </p:txBody>
      </p:sp>
      <p:pic>
        <p:nvPicPr>
          <p:cNvPr id="11" name="Picture 7" descr="kcc_mother baby outside-small_M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4247" r="17683" b="16315"/>
          <a:stretch>
            <a:fillRect/>
          </a:stretch>
        </p:blipFill>
        <p:spPr bwMode="auto">
          <a:xfrm>
            <a:off x="5766855" y="3338513"/>
            <a:ext cx="141321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Old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25" y="3338513"/>
            <a:ext cx="15763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Fotolia_29495514_Subscription_XX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/>
          <a:stretch>
            <a:fillRect/>
          </a:stretch>
        </p:blipFill>
        <p:spPr bwMode="auto">
          <a:xfrm>
            <a:off x="9371643" y="3330576"/>
            <a:ext cx="13684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F92DDA8-E3A7-41AE-9D4E-7D2B102D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6" y="455889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00C480E-5080-499A-B1A1-58E82E35D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027014"/>
            <a:ext cx="10687050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Any questions?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728A0-A1E8-4D5F-AA3F-72D4615ECBE0}"/>
              </a:ext>
            </a:extLst>
          </p:cNvPr>
          <p:cNvSpPr txBox="1"/>
          <p:nvPr/>
        </p:nvSpPr>
        <p:spPr>
          <a:xfrm>
            <a:off x="1746333" y="4763761"/>
            <a:ext cx="368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melanie.anthony@kent.gov.uk</a:t>
            </a:r>
          </a:p>
          <a:p>
            <a:r>
              <a:rPr lang="en-GB" dirty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tony.care@kent.gov.uk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C22BB4-FDD2-4657-9A41-429655AB94A3}"/>
              </a:ext>
            </a:extLst>
          </p:cNvPr>
          <p:cNvPicPr/>
          <p:nvPr/>
        </p:nvPicPr>
        <p:blipFill rotWithShape="1">
          <a:blip r:embed="rId7"/>
          <a:srcRect l="43703" t="12527" r="33181" b="30622"/>
          <a:stretch/>
        </p:blipFill>
        <p:spPr bwMode="auto">
          <a:xfrm rot="19958886">
            <a:off x="1937580" y="1987869"/>
            <a:ext cx="1903976" cy="2503444"/>
          </a:xfrm>
          <a:prstGeom prst="rect">
            <a:avLst/>
          </a:prstGeom>
          <a:ln>
            <a:noFill/>
          </a:ln>
          <a:effectLst>
            <a:outerShdw blurRad="114300" dist="63500" algn="l" rotWithShape="0">
              <a:prstClr val="black">
                <a:alpha val="3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9490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nvicta.cantium.net\Kccroot\Users\SHQ\SHQ6\AnthoM01\My Pictures\orange 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675" y="2655938"/>
            <a:ext cx="1900814" cy="19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816101" y="390377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6128" y="1054473"/>
            <a:ext cx="10185379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163887" y="1202248"/>
            <a:ext cx="55911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Our Purpose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007511" y="1840583"/>
            <a:ext cx="8793164" cy="39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538" lvl="1" indent="-80168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KSAS is a discretionary local welfare service provided by </a:t>
            </a:r>
          </a:p>
          <a:p>
            <a:pPr marL="450850" lvl="1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Kent County Council (KCC).</a:t>
            </a:r>
          </a:p>
          <a:p>
            <a:pPr marL="801688" lvl="1" indent="-260350">
              <a:lnSpc>
                <a:spcPct val="110000"/>
              </a:lnSpc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1688" indent="-260350">
              <a:buFont typeface="Arial" panose="020B0604020202020204" pitchFamily="34" charset="0"/>
              <a:buChar char="•"/>
              <a:tabLst>
                <a:tab pos="0" algn="l"/>
                <a:tab pos="8016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offer crisis support and assistance to residents within KCC’s boundaries t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o help alleviate an applicant’s hardship or prevent a further crisis.</a:t>
            </a:r>
          </a:p>
          <a:p>
            <a:pPr marL="801688" lvl="1" indent="-260350">
              <a:lnSpc>
                <a:spcPct val="11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1688" lvl="1" indent="-260350">
              <a:lnSpc>
                <a:spcPct val="11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Advice and signposting to local services or organisations that  can help the immediate crisis and find longer term solutions is a standard part of the offer. </a:t>
            </a:r>
          </a:p>
        </p:txBody>
      </p:sp>
      <p:pic>
        <p:nvPicPr>
          <p:cNvPr id="2151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1082" y="5579642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71289" y="351406"/>
            <a:ext cx="8817203" cy="818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455564" y="1072511"/>
            <a:ext cx="10233513" cy="610115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eligible?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8653" y="5824537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06069" y="1745801"/>
            <a:ext cx="9258410" cy="47320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801688" indent="-531813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Applicants must meet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following criteria: 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Aged 16 or over;</a:t>
            </a:r>
          </a:p>
          <a:p>
            <a:pPr marL="625475" indent="-355600">
              <a:spcAft>
                <a:spcPts val="300"/>
              </a:spcAft>
              <a:tabLst>
                <a:tab pos="861218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Living within KCC’s boundaries or placed outside of Kent with the duty</a:t>
            </a:r>
          </a:p>
          <a:p>
            <a:pPr marL="625475" indent="-355600">
              <a:spcAft>
                <a:spcPts val="300"/>
              </a:spcAft>
              <a:tabLst>
                <a:tab pos="861218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of care remaining with a Kent local authority;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Claiming a means tested benefit or working and in receipt of a low income (below £16,200).</a:t>
            </a:r>
          </a:p>
          <a:p>
            <a:pPr marL="625475" indent="-355600">
              <a:spcAft>
                <a:spcPts val="300"/>
              </a:spcAft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55600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addition,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following circumstances must apply: 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An emergency crisis has put the person and household at risk;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The person will be setting up home after living in supported housing,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an institution, or in a care setting;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	The person or household needs help to stay in their own accommodation rather than going into supported housing, an institution, or a care setting.</a:t>
            </a:r>
          </a:p>
        </p:txBody>
      </p:sp>
      <p:pic>
        <p:nvPicPr>
          <p:cNvPr id="5122" name="Picture 2" descr="C:\Users\anthom01\AppData\Local\Microsoft\Windows\Temporary Internet Files\Content.IE5\P1K5WQPE\tick-145475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79" y="2058935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nthom01\AppData\Local\Microsoft\Windows\Temporary Internet Files\Content.IE5\P1K5WQPE\tick-145475_640[1].png">
            <a:extLst>
              <a:ext uri="{FF2B5EF4-FFF2-40B4-BE49-F238E27FC236}">
                <a16:creationId xmlns:a16="http://schemas.microsoft.com/office/drawing/2014/main" id="{BAB05598-1C9D-4697-B20F-058A717E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50" y="2570953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nthom01\AppData\Local\Microsoft\Windows\Temporary Internet Files\Content.IE5\P1K5WQPE\tick-145475_640[1].png">
            <a:extLst>
              <a:ext uri="{FF2B5EF4-FFF2-40B4-BE49-F238E27FC236}">
                <a16:creationId xmlns:a16="http://schemas.microsoft.com/office/drawing/2014/main" id="{59433CD1-C9EB-4D40-9FC9-C45FAD34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96" y="3999525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nthom01\AppData\Local\Microsoft\Windows\Temporary Internet Files\Content.IE5\P1K5WQPE\tick-145475_640[1].png">
            <a:extLst>
              <a:ext uri="{FF2B5EF4-FFF2-40B4-BE49-F238E27FC236}">
                <a16:creationId xmlns:a16="http://schemas.microsoft.com/office/drawing/2014/main" id="{30B302C3-EE25-40ED-9BF3-DB124C64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052" y="3348416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63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919288" y="116632"/>
            <a:ext cx="8229600" cy="956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4283C4"/>
                </a:solidFill>
                <a:cs typeface="Arial" charset="0"/>
              </a:rPr>
              <a:t>When things go wrong……</a:t>
            </a:r>
            <a:endParaRPr lang="en-GB" sz="3600" b="1" dirty="0">
              <a:solidFill>
                <a:srgbClr val="4283C4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551963" y="886620"/>
            <a:ext cx="9815120" cy="719137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KSAS forms an important part of Kent’s civil emergency plans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2868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658" y="5942583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6" name="Straight Connector 6"/>
          <p:cNvCxnSpPr>
            <a:cxnSpLocks noChangeShapeType="1"/>
          </p:cNvCxnSpPr>
          <p:nvPr/>
        </p:nvCxnSpPr>
        <p:spPr bwMode="auto">
          <a:xfrm>
            <a:off x="2063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074" name="Picture 2" descr="\\invicta.cantium.net\Kccroot\Users\SHQ\SHQ6\AnthoM01\My Pictures\kent flood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3" y="1664499"/>
            <a:ext cx="3239432" cy="16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invicta.cantium.net\Kccroot\Users\SHQ\SHQ6\AnthoM01\My Pictures\Kent floods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30" y="1686644"/>
            <a:ext cx="3151859" cy="18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invicta.cantium.net\Kccroot\Users\SHQ\SHQ6\AnthoM01\My Pictures\Kent flood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3" y="3805270"/>
            <a:ext cx="3239432" cy="17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invicta.cantium.net\Kccroot\Users\SHQ\SHQ6\AnthoM01\My Pictures\Gas explos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47" y="3636436"/>
            <a:ext cx="3131642" cy="20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/>
          <a:srcRect l="11586" t="45694" r="62670" b="46856"/>
          <a:stretch/>
        </p:blipFill>
        <p:spPr bwMode="auto">
          <a:xfrm rot="21158895">
            <a:off x="1775520" y="3308895"/>
            <a:ext cx="3771900" cy="306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9"/>
          <a:srcRect l="11772" t="43022" r="74378" b="49422"/>
          <a:stretch/>
        </p:blipFill>
        <p:spPr bwMode="auto">
          <a:xfrm rot="20868369">
            <a:off x="7739869" y="3390908"/>
            <a:ext cx="2667635" cy="408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9"/>
          <a:srcRect l="11772" t="24258" r="84898" b="66045"/>
          <a:stretch/>
        </p:blipFill>
        <p:spPr bwMode="auto">
          <a:xfrm>
            <a:off x="5752876" y="1978476"/>
            <a:ext cx="832492" cy="794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6" descr="\\invicta.cantium.net\Kccroot\Users\SHQ\SHQ6\AnthoM01\My Pictures\Telegrap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6" y="5436506"/>
            <a:ext cx="3679451" cy="5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invicta.cantium.net\Kccroot\Users\SHQ\SHQ6\AnthoM01\My Pictures\daily-mail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49" y="3480198"/>
            <a:ext cx="2686309" cy="5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invicta.cantium.net\Kccroot\Users\SHQ\SHQ6\AnthoM01\My Pictures\bbc south eas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40" y="4106224"/>
            <a:ext cx="1282098" cy="12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92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invicta.cantium.net\Kccroot\Users\SHQ\SHQ6\AnthoM01\My Pictures\b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71" y="2895715"/>
            <a:ext cx="1979606" cy="19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487504" y="890416"/>
            <a:ext cx="9891107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will provide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8187" y="5833479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invicta.cantium.net\Kccroot\Users\SHQ\SHQ6\AnthoM01\My Pictures\As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7" y="4924609"/>
            <a:ext cx="1371516" cy="6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invicta.cantium.net\Kccroot\Users\SHQ\SHQ6\AnthoM01\My Pictures\341b444d-4e7f-40ee-8cd9-738ecda15b7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9" y="4875321"/>
            <a:ext cx="1371517" cy="13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invicta.cantium.net\Kccroot\Users\SHQ\SHQ6\AnthoM01\My Pictures\Shopp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05" y="3235912"/>
            <a:ext cx="1733186" cy="17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invicta.cantium.net\Kccroot\Users\SHQ\SHQ6\AnthoM01\My Pictures\Light-Bul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13" y="3197187"/>
            <a:ext cx="1428675" cy="181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invicta.cantium.net\Kccroot\Users\SHQ\SHQ6\AnthoM01\My Pictures\paypoint_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79" y="5100334"/>
            <a:ext cx="848797" cy="8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invicta.cantium.net\Kccroot\Users\SHQ\SHQ6\AnthoM01\My Pictures\Pink_Anorak_1024x10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51" y="3375920"/>
            <a:ext cx="1855671" cy="16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invicta.cantium.net\Kccroot\Users\SHQ\SHQ6\AnthoM01\My Pictures\tra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01" y="3429000"/>
            <a:ext cx="1840216" cy="13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910BF7-70B6-4527-BF4B-D3A2696C3D50}"/>
              </a:ext>
            </a:extLst>
          </p:cNvPr>
          <p:cNvSpPr txBox="1"/>
          <p:nvPr/>
        </p:nvSpPr>
        <p:spPr>
          <a:xfrm>
            <a:off x="1487505" y="1575612"/>
            <a:ext cx="946851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applicants will receive signposting to advice and guidance.</a:t>
            </a:r>
          </a:p>
          <a:p>
            <a:pPr>
              <a:spcAft>
                <a:spcPts val="300"/>
              </a:spcAft>
            </a:pP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Specialist Assessment Officers verify identity, confirm eligibility and assess the circumstances presented to determine the assistance that can be provided.   If eligible, KSAS may provide: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C581B-C5EE-41CC-900C-845DAF5897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6409" y="5136649"/>
            <a:ext cx="1997737" cy="404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6D139-5479-4878-951E-7F2D73879C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7475" y="5629062"/>
            <a:ext cx="14097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6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244600" y="922317"/>
            <a:ext cx="10134012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cannot help with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8187" y="5833479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910BF7-70B6-4527-BF4B-D3A2696C3D50}"/>
              </a:ext>
            </a:extLst>
          </p:cNvPr>
          <p:cNvSpPr txBox="1"/>
          <p:nvPr/>
        </p:nvSpPr>
        <p:spPr>
          <a:xfrm>
            <a:off x="1244600" y="1725958"/>
            <a:ext cx="72707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 will not be awarded for the following goods and services: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Housing costs, such as repairs and improvements, rent and deposits, or other fees for accommodation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Running costs of any motor vehicle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Distinctive or branded school uniforms and sports clothes or equipment </a:t>
            </a:r>
          </a:p>
          <a:p>
            <a:pPr marL="180975" indent="-180975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Council tax, utility costs (i.e. telephone, water and sewerage)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Medical, surgical, optical, aural or dental services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Pet costs (e.g. vet invoices and food)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0818E-32F6-4EFB-A543-1B79A943D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5" y="5314228"/>
            <a:ext cx="1641624" cy="1038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B9488E-31CA-448B-B861-EEFCFE767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818" y="2093083"/>
            <a:ext cx="1562351" cy="1262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2D28-5952-454C-B642-A3D46C8A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818" y="3807578"/>
            <a:ext cx="1532237" cy="12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887896" y="922317"/>
            <a:ext cx="10490716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– www.kent.gov.uk/ksas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5738ED-A63C-44C5-9A8C-DB59E2A81ED3}"/>
              </a:ext>
            </a:extLst>
          </p:cNvPr>
          <p:cNvSpPr/>
          <p:nvPr/>
        </p:nvSpPr>
        <p:spPr>
          <a:xfrm>
            <a:off x="850642" y="1576963"/>
            <a:ext cx="10562306" cy="23797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2D4A44-9B06-4502-B52C-B5765CF715A8}"/>
              </a:ext>
            </a:extLst>
          </p:cNvPr>
          <p:cNvGrpSpPr/>
          <p:nvPr/>
        </p:nvGrpSpPr>
        <p:grpSpPr>
          <a:xfrm>
            <a:off x="1359190" y="1628359"/>
            <a:ext cx="9221499" cy="2276926"/>
            <a:chOff x="1359190" y="1628359"/>
            <a:chExt cx="9158997" cy="22769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1D60DD-8E78-44C7-995B-6BD4BBFEF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61" t="13106" r="14661" b="12856"/>
            <a:stretch/>
          </p:blipFill>
          <p:spPr>
            <a:xfrm>
              <a:off x="1359190" y="1628359"/>
              <a:ext cx="3866059" cy="2276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33AFD8-E032-4717-9A3C-9DA35EF66366}"/>
                </a:ext>
              </a:extLst>
            </p:cNvPr>
            <p:cNvSpPr txBox="1"/>
            <p:nvPr/>
          </p:nvSpPr>
          <p:spPr>
            <a:xfrm>
              <a:off x="5720901" y="1732833"/>
              <a:ext cx="47972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The home page for KSAS. Applicants are given a host of information prior to applying including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Other sources of help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Eligibility – including example scenarios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Details of the offer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How to apply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070CAD-B382-4D5C-A69F-45CDFB79A9AB}"/>
              </a:ext>
            </a:extLst>
          </p:cNvPr>
          <p:cNvGrpSpPr/>
          <p:nvPr/>
        </p:nvGrpSpPr>
        <p:grpSpPr>
          <a:xfrm>
            <a:off x="813389" y="4160022"/>
            <a:ext cx="10527969" cy="2586982"/>
            <a:chOff x="813389" y="4160022"/>
            <a:chExt cx="10527969" cy="25869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3C265C7-B94E-4752-9226-ED9A50219FCA}"/>
                </a:ext>
              </a:extLst>
            </p:cNvPr>
            <p:cNvSpPr/>
            <p:nvPr/>
          </p:nvSpPr>
          <p:spPr>
            <a:xfrm>
              <a:off x="813389" y="4160022"/>
              <a:ext cx="10527969" cy="25869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3AFD02-DB8E-4D85-BE3A-D0E06AA95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392" t="13107" r="24565" b="19125"/>
            <a:stretch/>
          </p:blipFill>
          <p:spPr>
            <a:xfrm>
              <a:off x="7023652" y="4191977"/>
              <a:ext cx="3557037" cy="2555027"/>
            </a:xfrm>
            <a:prstGeom prst="rect">
              <a:avLst/>
            </a:prstGeom>
            <a:grp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10E746-3FA7-4B45-8D10-A7C15EC91360}"/>
                </a:ext>
              </a:extLst>
            </p:cNvPr>
            <p:cNvSpPr txBox="1"/>
            <p:nvPr/>
          </p:nvSpPr>
          <p:spPr>
            <a:xfrm>
              <a:off x="1465697" y="4453827"/>
              <a:ext cx="4797286" cy="20313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The quickest and easiest way to apply is online. An average of 84% applications are made this way. </a:t>
              </a: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Applicants should have ready their National Insurance Number, details of anyone else in the household and any household income, including benefits before they apply.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378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38978" y="922317"/>
            <a:ext cx="10739634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online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7400" y="585656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DE2245-9E18-4F30-BF3D-A1708DBEB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7" t="26076" r="27909" b="16466"/>
          <a:stretch/>
        </p:blipFill>
        <p:spPr>
          <a:xfrm>
            <a:off x="300039" y="1611314"/>
            <a:ext cx="3865695" cy="2443163"/>
          </a:xfrm>
          <a:prstGeom prst="rect">
            <a:avLst/>
          </a:prstGeom>
          <a:effectLst>
            <a:outerShdw blurRad="254000" dist="381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510C6-49F4-4A2D-97AD-679CA441C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80" t="23436" r="22774" b="28530"/>
          <a:stretch/>
        </p:blipFill>
        <p:spPr>
          <a:xfrm>
            <a:off x="300039" y="4213951"/>
            <a:ext cx="4563930" cy="2218875"/>
          </a:xfrm>
          <a:prstGeom prst="rect">
            <a:avLst/>
          </a:prstGeom>
          <a:effectLst>
            <a:outerShdw blurRad="254000" dist="381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70362-F2B9-48BB-BFCB-1F45054DD6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68" t="22231" r="25703" b="9355"/>
          <a:stretch/>
        </p:blipFill>
        <p:spPr>
          <a:xfrm>
            <a:off x="4475296" y="1806554"/>
            <a:ext cx="3417621" cy="3275787"/>
          </a:xfrm>
          <a:prstGeom prst="rect">
            <a:avLst/>
          </a:prstGeom>
          <a:effectLst>
            <a:outerShdw blurRad="254000" dist="381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AC90D1-01EA-4E4D-9385-9E8294300D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469" t="13107" r="30274" b="13107"/>
          <a:stretch/>
        </p:blipFill>
        <p:spPr>
          <a:xfrm>
            <a:off x="6591299" y="1611314"/>
            <a:ext cx="4786313" cy="5057772"/>
          </a:xfrm>
          <a:prstGeom prst="rect">
            <a:avLst/>
          </a:prstGeom>
          <a:effectLst>
            <a:outerShdw blurRad="254000" dist="50800" dir="3000000" algn="ctr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407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latin typeface="Arial" charset="0"/>
            </a:endParaRP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797213" y="4363469"/>
            <a:ext cx="5068269" cy="23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7,504 applications received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Awarded (45%) / Declined (55%)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Food and Household Items each represent 37% of applications.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However, Household Items equate to 45% of total spend.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Average monthly spend on awards was £40.3k</a:t>
            </a:r>
          </a:p>
          <a:p>
            <a:pPr marL="800100" lvl="1" indent="-3429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68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8942" y="5890741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>
            <a:off x="1113251" y="6324825"/>
            <a:ext cx="5213267" cy="36353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*Some applicants receive more than one award e.g. food and energy 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0C897734-FBAB-458A-BD61-098E28CA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289" y="351406"/>
            <a:ext cx="8817203" cy="818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BC66E88-05E7-4F5B-81E6-C3027B45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369" y="967259"/>
            <a:ext cx="10101794" cy="610115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2017/18: Useful statistics 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371D702-6391-4A43-BFCF-A92924CB5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05915"/>
              </p:ext>
            </p:extLst>
          </p:nvPr>
        </p:nvGraphicFramePr>
        <p:xfrm>
          <a:off x="6640203" y="1726476"/>
          <a:ext cx="4616349" cy="285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6F0834D-D03A-4C80-BA52-52BAE6865150}"/>
              </a:ext>
            </a:extLst>
          </p:cNvPr>
          <p:cNvSpPr/>
          <p:nvPr/>
        </p:nvSpPr>
        <p:spPr>
          <a:xfrm>
            <a:off x="6326518" y="4785626"/>
            <a:ext cx="4844958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lvl="1" indent="-43973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54% of applicant households contain children.</a:t>
            </a:r>
          </a:p>
          <a:p>
            <a:pPr marL="801688" lvl="1" indent="-43973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39% of households are single applicants.</a:t>
            </a:r>
          </a:p>
          <a:p>
            <a:pPr marL="801688" lvl="1" indent="-43973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54D48D0-94EA-4C20-A10A-7ADD2077F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171671"/>
              </p:ext>
            </p:extLst>
          </p:nvPr>
        </p:nvGraphicFramePr>
        <p:xfrm>
          <a:off x="797214" y="1644519"/>
          <a:ext cx="420529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113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728</Words>
  <Application>Microsoft Office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Care, Tony - ST SC</dc:creator>
  <cp:lastModifiedBy>Anthony, Melanie - ST SC</cp:lastModifiedBy>
  <cp:revision>87</cp:revision>
  <dcterms:created xsi:type="dcterms:W3CDTF">2018-10-24T06:43:09Z</dcterms:created>
  <dcterms:modified xsi:type="dcterms:W3CDTF">2018-11-01T07:57:01Z</dcterms:modified>
</cp:coreProperties>
</file>