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07" r:id="rId2"/>
    <p:sldId id="677" r:id="rId3"/>
    <p:sldId id="610" r:id="rId4"/>
    <p:sldId id="644" r:id="rId5"/>
    <p:sldId id="690" r:id="rId6"/>
    <p:sldId id="645" r:id="rId7"/>
    <p:sldId id="569" r:id="rId8"/>
    <p:sldId id="695" r:id="rId9"/>
    <p:sldId id="647" r:id="rId10"/>
    <p:sldId id="696" r:id="rId11"/>
    <p:sldId id="646" r:id="rId12"/>
    <p:sldId id="697" r:id="rId13"/>
    <p:sldId id="653" r:id="rId14"/>
    <p:sldId id="698" r:id="rId15"/>
    <p:sldId id="662" r:id="rId16"/>
    <p:sldId id="699" r:id="rId17"/>
    <p:sldId id="701" r:id="rId18"/>
    <p:sldId id="702" r:id="rId19"/>
    <p:sldId id="691" r:id="rId20"/>
    <p:sldId id="704" r:id="rId21"/>
    <p:sldId id="705" r:id="rId22"/>
    <p:sldId id="693" r:id="rId23"/>
    <p:sldId id="703" r:id="rId24"/>
    <p:sldId id="674" r:id="rId25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dy and Neil Alcock" initials="WaN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208" autoAdjust="0"/>
  </p:normalViewPr>
  <p:slideViewPr>
    <p:cSldViewPr snapToGrid="0" snapToObjects="1">
      <p:cViewPr varScale="1">
        <p:scale>
          <a:sx n="84" d="100"/>
          <a:sy n="84" d="100"/>
        </p:scale>
        <p:origin x="1454" y="67"/>
      </p:cViewPr>
      <p:guideLst>
        <p:guide orient="horz" pos="2160"/>
        <p:guide pos="2880"/>
        <p:guide pos="2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235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r">
              <a:defRPr sz="1200"/>
            </a:lvl1pPr>
          </a:lstStyle>
          <a:p>
            <a:fld id="{94B6F5CB-C8B1-48F4-9D57-E5F131E384F0}" type="datetimeFigureOut">
              <a:rPr lang="en-GB" smtClean="0"/>
              <a:t>18/06/2018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r">
              <a:defRPr sz="1200"/>
            </a:lvl1pPr>
          </a:lstStyle>
          <a:p>
            <a:fld id="{90ED3BFE-196D-40E3-9D2D-C723E6EFE7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52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r">
              <a:defRPr sz="1200"/>
            </a:lvl1pPr>
          </a:lstStyle>
          <a:p>
            <a:fld id="{C664EB3E-A70A-47ED-B4DB-E9847E2D8AEF}" type="datetimeFigureOut">
              <a:rPr lang="en-GB" smtClean="0"/>
              <a:t>18/06/2018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6" tIns="45313" rIns="90626" bIns="4531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26" tIns="45313" rIns="90626" bIns="453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r">
              <a:defRPr sz="1200"/>
            </a:lvl1pPr>
          </a:lstStyle>
          <a:p>
            <a:fld id="{227E6E51-6622-45DE-AD6C-370AF7781E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53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07693-1A14-B64C-BC16-B59C1AE520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9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07693-1A14-B64C-BC16-B59C1AE520C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3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E51-6622-45DE-AD6C-370AF7781EF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874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07693-1A14-B64C-BC16-B59C1AE520C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1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690D4-5E19-9A43-B6DF-0FDAA75AF8D2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38C81-AC90-FF47-9529-6E97F8F57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5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690D4-5E19-9A43-B6DF-0FDAA75AF8D2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38C81-AC90-FF47-9529-6E97F8F57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4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690D4-5E19-9A43-B6DF-0FDAA75AF8D2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38C81-AC90-FF47-9529-6E97F8F57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1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8C7122FF-8F01-4F6F-865E-29CB7E420AD3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0200" y="635634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EE05C8C1-0BD9-4126-A4A5-7E6876FBD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18" y="5942011"/>
            <a:ext cx="11620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68" y="6048608"/>
            <a:ext cx="2448548" cy="6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57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8C7122FF-8F01-4F6F-865E-29CB7E420AD3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0200" y="635634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EE05C8C1-0BD9-4126-A4A5-7E6876FBD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74" y="5971556"/>
            <a:ext cx="2448548" cy="6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1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8C7122FF-8F01-4F6F-865E-29CB7E420AD3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0200" y="635634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EE05C8C1-0BD9-4126-A4A5-7E6876FBD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74" y="5971556"/>
            <a:ext cx="2448548" cy="6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4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8C7122FF-8F01-4F6F-865E-29CB7E420AD3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0200" y="635634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EE05C8C1-0BD9-4126-A4A5-7E6876FBD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74" y="5971556"/>
            <a:ext cx="2448548" cy="6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85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8C7122FF-8F01-4F6F-865E-29CB7E420AD3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0200" y="635634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EE05C8C1-0BD9-4126-A4A5-7E6876FBD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74" y="5971556"/>
            <a:ext cx="2448548" cy="6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55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8C7122FF-8F01-4F6F-865E-29CB7E420AD3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0200" y="635634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EE05C8C1-0BD9-4126-A4A5-7E6876FBD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74" y="5971556"/>
            <a:ext cx="2448548" cy="6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93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8C7122FF-8F01-4F6F-865E-29CB7E420AD3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0200" y="635634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EE05C8C1-0BD9-4126-A4A5-7E6876FBD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74" y="5971556"/>
            <a:ext cx="2448548" cy="6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76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E80C7-E7FA-F74A-A3E0-29339E7DE4BC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78169-494E-7B43-BFE4-E64FD30654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4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690D4-5E19-9A43-B6DF-0FDAA75AF8D2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38C81-AC90-FF47-9529-6E97F8F57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6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690D4-5E19-9A43-B6DF-0FDAA75AF8D2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38C81-AC90-FF47-9529-6E97F8F57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6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690D4-5E19-9A43-B6DF-0FDAA75AF8D2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38C81-AC90-FF47-9529-6E97F8F57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4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690D4-5E19-9A43-B6DF-0FDAA75AF8D2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38C81-AC90-FF47-9529-6E97F8F57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7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690D4-5E19-9A43-B6DF-0FDAA75AF8D2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38C81-AC90-FF47-9529-6E97F8F57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5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690D4-5E19-9A43-B6DF-0FDAA75AF8D2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38C81-AC90-FF47-9529-6E97F8F57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8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690D4-5E19-9A43-B6DF-0FDAA75AF8D2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38C81-AC90-FF47-9529-6E97F8F57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6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entitledto-slide-master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0" y="4666117"/>
            <a:ext cx="9168660" cy="21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75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uidance/homelessness-code-of-guidance-for-local-authorities/chapter-3-advice-and-information-about-homelessness-and-the-prevention-of-homelessnes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itledto.co.uk/organisations" TargetMode="External"/><Relationship Id="rId2" Type="http://schemas.openxmlformats.org/officeDocument/2006/relationships/hyperlink" Target="mailto:phil@entitledto.co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432" y="1389889"/>
            <a:ext cx="9198864" cy="2743200"/>
          </a:xfrm>
        </p:spPr>
        <p:txBody>
          <a:bodyPr>
            <a:noAutofit/>
          </a:bodyPr>
          <a:lstStyle/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Introduction to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entitledto’s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homelessness prevention tool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" y="3750594"/>
            <a:ext cx="7726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</a:rPr>
              <a:t>Presentation to </a:t>
            </a:r>
            <a:r>
              <a:rPr lang="en-GB" sz="3200" dirty="0">
                <a:latin typeface="+mj-lt"/>
              </a:rPr>
              <a:t>Kent Housing Options </a:t>
            </a:r>
            <a:r>
              <a:rPr lang="en-GB" sz="3200" dirty="0" smtClean="0">
                <a:latin typeface="+mj-lt"/>
              </a:rPr>
              <a:t>Group </a:t>
            </a:r>
          </a:p>
          <a:p>
            <a:pPr algn="ctr"/>
            <a:endParaRPr lang="en-GB" sz="1600" dirty="0" smtClean="0">
              <a:latin typeface="+mj-lt"/>
            </a:endParaRPr>
          </a:p>
          <a:p>
            <a:pPr algn="ctr"/>
            <a:r>
              <a:rPr lang="en-GB" sz="3200" dirty="0" smtClean="0">
                <a:latin typeface="+mj-lt"/>
              </a:rPr>
              <a:t>21st June 2018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31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9" b="4606"/>
          <a:stretch/>
        </p:blipFill>
        <p:spPr>
          <a:xfrm>
            <a:off x="-2203704" y="-31273"/>
            <a:ext cx="11448288" cy="615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55" y="342485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Budgeting tool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8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35023" y="-576484"/>
            <a:ext cx="12033504" cy="676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55" y="342485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Affordability calculator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8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45313" y="0"/>
            <a:ext cx="10859005" cy="61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3426802"/>
            <a:ext cx="9144000" cy="131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 (Headings)"/>
                <a:cs typeface="Calibri (Headings)"/>
              </a:rPr>
              <a:t>Main purpose of this demo ….homelessness prevention tool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9CEE10-AE24-E546-9344-937ED3603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0"/>
            <a:ext cx="9144000" cy="28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3317"/>
            <a:ext cx="8385048" cy="4582392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r>
              <a:rPr lang="en-GB" altLang="en-US" sz="3000" dirty="0"/>
              <a:t>Complex and changing benefits system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r>
              <a:rPr lang="en-GB" altLang="en-US" sz="3000" dirty="0"/>
              <a:t>New statutory obligation to provide support under the Homelessness Prevention Act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r>
              <a:rPr lang="en-GB" altLang="en-US" sz="3000" dirty="0"/>
              <a:t>It’s difficult to provide support on housing choices where complicated entitlements are </a:t>
            </a:r>
            <a:r>
              <a:rPr lang="en-GB" altLang="en-US" sz="3000" dirty="0" smtClean="0"/>
              <a:t>involved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r>
              <a:rPr lang="en-GB" altLang="en-US" sz="3000" dirty="0" smtClean="0"/>
              <a:t>Universal Credit causing greater indebtedness and greater demand for services</a:t>
            </a:r>
            <a:endParaRPr lang="en-GB" altLang="en-US" sz="3000" dirty="0"/>
          </a:p>
          <a:p>
            <a:pPr marL="0" lvl="0" indent="0">
              <a:buNone/>
            </a:pPr>
            <a:endParaRPr lang="en-GB" sz="3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43859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Calibri (Headings)"/>
              </a:rPr>
              <a:t>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9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0733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b="1" dirty="0" smtClean="0"/>
              <a:t>Better information for clients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9184" y="1179576"/>
            <a:ext cx="8595360" cy="5093208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r>
              <a:rPr lang="en-GB" sz="51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 Authorities need to evidence how they have helped applicants in housing need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endParaRPr lang="en-GB" sz="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r>
              <a:rPr lang="en-GB" sz="51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5100" dirty="0" smtClean="0">
                <a:latin typeface="Calibri" panose="020F0502020204030204" pitchFamily="34" charset="0"/>
                <a:cs typeface="Calibri" panose="020F0502020204030204" pitchFamily="34" charset="0"/>
              </a:rPr>
              <a:t>ase law states that LAs should exercise their housing duty through accommodation in the </a:t>
            </a:r>
            <a:r>
              <a:rPr lang="en-GB" sz="5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nearest possible</a:t>
            </a:r>
            <a:r>
              <a:rPr lang="en-GB" sz="5100" dirty="0" smtClean="0">
                <a:latin typeface="Calibri" panose="020F0502020204030204" pitchFamily="34" charset="0"/>
                <a:cs typeface="Calibri" panose="020F0502020204030204" pitchFamily="34" charset="0"/>
              </a:rPr>
              <a:t> affordable area (Westminster council case)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endParaRPr lang="en-GB" sz="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r>
              <a:rPr lang="en-GB" sz="5100" dirty="0" smtClean="0">
                <a:latin typeface="Calibri" panose="020F0502020204030204" pitchFamily="34" charset="0"/>
                <a:cs typeface="Calibri" panose="020F0502020204030204" pitchFamily="34" charset="0"/>
              </a:rPr>
              <a:t>"The </a:t>
            </a:r>
            <a:r>
              <a:rPr lang="en-GB" sz="5100" dirty="0">
                <a:latin typeface="Calibri" panose="020F0502020204030204" pitchFamily="34" charset="0"/>
                <a:cs typeface="Calibri" panose="020F0502020204030204" pitchFamily="34" charset="0"/>
              </a:rPr>
              <a:t>provision of up to date, comprehensive, tailored advice and information will play an important part in delivering the housing authority’s strategy for preventing homelessness</a:t>
            </a:r>
            <a:r>
              <a:rPr lang="en-GB" sz="5100" dirty="0" smtClean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r>
              <a:rPr lang="en-GB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GB" sz="2500" i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https://www.gov.uk/guidance/homelessness-code-of-guidance-for-local-authorities/chapter-3-advice-and-information-about-homelessness-and-the-prevention-of-homelessness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38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 Homelessness Prevention Tool systematically analyses </a:t>
            </a:r>
            <a:r>
              <a:rPr lang="en-GB" b="1" dirty="0" smtClean="0"/>
              <a:t>options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" y="1609344"/>
            <a:ext cx="8595360" cy="4251959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r>
              <a:rPr lang="en-US" sz="5400" dirty="0" smtClean="0"/>
              <a:t>Expenditure</a:t>
            </a:r>
            <a:r>
              <a:rPr lang="en-US" sz="5400" dirty="0"/>
              <a:t>: </a:t>
            </a:r>
            <a:r>
              <a:rPr lang="en-US" sz="5400" dirty="0" smtClean="0"/>
              <a:t>helps </a:t>
            </a:r>
            <a:r>
              <a:rPr lang="en-US" sz="5400" dirty="0"/>
              <a:t>minimise spending through comparing to standard amounts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endParaRPr lang="en-GB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r>
              <a:rPr lang="en-US" sz="5400" dirty="0"/>
              <a:t>Income: </a:t>
            </a:r>
            <a:r>
              <a:rPr lang="en-US" sz="5400" dirty="0" smtClean="0"/>
              <a:t>help </a:t>
            </a:r>
            <a:r>
              <a:rPr lang="en-US" sz="5400" dirty="0"/>
              <a:t>maximise benefit income and </a:t>
            </a:r>
            <a:r>
              <a:rPr lang="en-US" sz="5400" dirty="0" smtClean="0"/>
              <a:t>shows </a:t>
            </a:r>
            <a:r>
              <a:rPr lang="en-US" sz="5400" dirty="0"/>
              <a:t>the benefits of </a:t>
            </a:r>
            <a:r>
              <a:rPr lang="en-US" sz="5400" dirty="0" smtClean="0"/>
              <a:t>working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r>
              <a:rPr lang="en-US" sz="5400" dirty="0" smtClean="0"/>
              <a:t>Location</a:t>
            </a:r>
            <a:r>
              <a:rPr lang="en-US" sz="5400" dirty="0"/>
              <a:t>: </a:t>
            </a:r>
            <a:r>
              <a:rPr lang="en-US" sz="5400" dirty="0" smtClean="0"/>
              <a:t>shows </a:t>
            </a:r>
            <a:r>
              <a:rPr lang="en-US" sz="5400" dirty="0"/>
              <a:t>affordable areas taking into account LHA rates and the benefit </a:t>
            </a:r>
            <a:r>
              <a:rPr lang="en-US" sz="5400" dirty="0" smtClean="0"/>
              <a:t>cap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2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Reduce spending tab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704" t="19531" r="23063" b="-1664"/>
          <a:stretch/>
        </p:blipFill>
        <p:spPr>
          <a:xfrm>
            <a:off x="1490472" y="1417319"/>
            <a:ext cx="4288536" cy="480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432" y="1389889"/>
            <a:ext cx="9198864" cy="2743200"/>
          </a:xfrm>
        </p:spPr>
        <p:txBody>
          <a:bodyPr>
            <a:noAutofit/>
          </a:bodyPr>
          <a:lstStyle/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About entitledto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0850"/>
            <a:ext cx="8229600" cy="1143000"/>
          </a:xfrm>
        </p:spPr>
        <p:txBody>
          <a:bodyPr/>
          <a:lstStyle/>
          <a:p>
            <a:r>
              <a:rPr lang="en-GB" dirty="0" smtClean="0"/>
              <a:t>Increase earnings</a:t>
            </a:r>
            <a:r>
              <a:rPr lang="en-GB" dirty="0" smtClean="0"/>
              <a:t> </a:t>
            </a:r>
            <a:r>
              <a:rPr lang="en-GB" dirty="0" smtClean="0"/>
              <a:t>tab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079" t="23935" r="18201"/>
          <a:stretch/>
        </p:blipFill>
        <p:spPr>
          <a:xfrm>
            <a:off x="-185851" y="868680"/>
            <a:ext cx="6083731" cy="51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698"/>
            <a:ext cx="8229600" cy="1143000"/>
          </a:xfrm>
        </p:spPr>
        <p:txBody>
          <a:bodyPr/>
          <a:lstStyle/>
          <a:p>
            <a:r>
              <a:rPr lang="en-GB" dirty="0" smtClean="0"/>
              <a:t>Move home</a:t>
            </a:r>
            <a:r>
              <a:rPr lang="en-GB" dirty="0" smtClean="0"/>
              <a:t> </a:t>
            </a:r>
            <a:r>
              <a:rPr lang="en-GB" dirty="0" smtClean="0"/>
              <a:t>tab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96" t="23276" r="18398" b="1"/>
          <a:stretch/>
        </p:blipFill>
        <p:spPr>
          <a:xfrm>
            <a:off x="33283" y="822960"/>
            <a:ext cx="5882885" cy="52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D303CA-DB1F-7C41-911A-5E834CFE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94119A6-F93E-8242-975E-283686ED0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60639" y="-29487"/>
            <a:ext cx="10440334" cy="6960223"/>
          </a:xfrm>
        </p:spPr>
      </p:pic>
    </p:spTree>
    <p:extLst>
      <p:ext uri="{BB962C8B-B14F-4D97-AF65-F5344CB8AC3E}">
        <p14:creationId xmlns:p14="http://schemas.microsoft.com/office/powerpoint/2010/main" val="2368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0733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b="1" dirty="0"/>
              <a:t>Next </a:t>
            </a:r>
            <a:r>
              <a:rPr lang="en-GB" altLang="en-US" b="1" dirty="0" smtClean="0"/>
              <a:t>steps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" y="1197864"/>
            <a:ext cx="8750808" cy="4489704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r>
              <a:rPr lang="en-GB" altLang="en-US" sz="5400" dirty="0"/>
              <a:t>Run a trial. We will need to ensure </a:t>
            </a:r>
            <a:r>
              <a:rPr lang="en-GB" altLang="en-US" sz="5400" dirty="0" smtClean="0"/>
              <a:t>the </a:t>
            </a:r>
            <a:r>
              <a:rPr lang="en-GB" altLang="en-US" sz="5400" dirty="0"/>
              <a:t>trial site is set up how you want it. </a:t>
            </a:r>
            <a:r>
              <a:rPr lang="en-GB" altLang="en-US" sz="5400" dirty="0" smtClean="0"/>
              <a:t>All feedback </a:t>
            </a:r>
            <a:r>
              <a:rPr lang="en-GB" altLang="en-US" sz="5400" dirty="0"/>
              <a:t>welcome</a:t>
            </a:r>
            <a:r>
              <a:rPr lang="en-GB" altLang="en-US" sz="5400" dirty="0" smtClean="0"/>
              <a:t>!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endParaRPr lang="en-GB" altLang="en-US" sz="200" dirty="0"/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r>
              <a:rPr lang="en-GB" altLang="en-US" sz="5400" dirty="0"/>
              <a:t>Define your requirements. One site and one system? Many sites and many systems? Any customisations</a:t>
            </a:r>
            <a:r>
              <a:rPr lang="en-GB" altLang="en-US" sz="5400" dirty="0" smtClean="0"/>
              <a:t>?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endParaRPr lang="en-GB" altLang="en-US" sz="200" dirty="0"/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ED6E00"/>
              </a:buClr>
              <a:buFont typeface="Arial" panose="020B0604020202020204" pitchFamily="34" charset="0"/>
              <a:buChar char="•"/>
            </a:pPr>
            <a:r>
              <a:rPr lang="en-GB" altLang="en-US" sz="5400" dirty="0"/>
              <a:t>Consider our quote: we can give you a ‘menu with prices’ if you are not sure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7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/>
              <a:t>Contact details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94192" cy="34176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3400" dirty="0" smtClean="0">
                <a:ea typeface="ＭＳ Ｐゴシック" pitchFamily="34" charset="-128"/>
              </a:rPr>
              <a:t>Email</a:t>
            </a:r>
            <a:r>
              <a:rPr lang="en-GB" sz="3400" dirty="0">
                <a:ea typeface="ＭＳ Ｐゴシック" pitchFamily="34" charset="-128"/>
              </a:rPr>
              <a:t>: </a:t>
            </a:r>
            <a:r>
              <a:rPr lang="en-GB" sz="3400" dirty="0">
                <a:ea typeface="ＭＳ Ｐゴシック" pitchFamily="34" charset="-128"/>
                <a:hlinkClick r:id="rId2"/>
              </a:rPr>
              <a:t>phil@entitledto.co.uk</a:t>
            </a:r>
            <a:r>
              <a:rPr lang="en-GB" sz="3400" dirty="0">
                <a:ea typeface="ＭＳ Ｐゴシック" pitchFamily="34" charset="-128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GB" sz="3400" dirty="0">
                <a:ea typeface="ＭＳ Ｐゴシック" pitchFamily="34" charset="-128"/>
              </a:rPr>
              <a:t>Website: </a:t>
            </a:r>
            <a:r>
              <a:rPr lang="en-GB" sz="3400" dirty="0" smtClean="0">
                <a:ea typeface="ＭＳ Ｐゴシック" pitchFamily="34" charset="-128"/>
                <a:hlinkClick r:id="rId3"/>
              </a:rPr>
              <a:t>www.entitledto.co.uk/organisations</a:t>
            </a:r>
            <a:endParaRPr lang="en-GB" sz="3400" dirty="0" smtClean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GB" sz="3400" dirty="0" smtClean="0">
                <a:ea typeface="ＭＳ Ｐゴシック" pitchFamily="34" charset="-128"/>
              </a:rPr>
              <a:t>Telephone</a:t>
            </a:r>
            <a:r>
              <a:rPr lang="en-GB" sz="3400" dirty="0">
                <a:ea typeface="ＭＳ Ｐゴシック" pitchFamily="34" charset="-128"/>
              </a:rPr>
              <a:t>: 07816 638590</a:t>
            </a:r>
          </a:p>
        </p:txBody>
      </p:sp>
    </p:spTree>
    <p:extLst>
      <p:ext uri="{BB962C8B-B14F-4D97-AF65-F5344CB8AC3E}">
        <p14:creationId xmlns:p14="http://schemas.microsoft.com/office/powerpoint/2010/main" val="14831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9154" y="240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 (Headings)"/>
                <a:cs typeface="Calibri (Headings)"/>
              </a:rPr>
              <a:t>Areas of operation</a:t>
            </a:r>
            <a:endParaRPr lang="en-GB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1" y="1335446"/>
            <a:ext cx="8229600" cy="441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/>
              <a:t>Over 190 clients in a range of sectors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36" y="1777430"/>
            <a:ext cx="3926130" cy="33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1191" y="4428162"/>
            <a:ext cx="3626778" cy="1582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43859"/>
            <a:ext cx="8229600" cy="1143000"/>
          </a:xfrm>
        </p:spPr>
        <p:txBody>
          <a:bodyPr/>
          <a:lstStyle/>
          <a:p>
            <a:r>
              <a:rPr lang="en-GB" b="1" dirty="0">
                <a:latin typeface="Calibri (Headings)"/>
                <a:cs typeface="Calibri (Headings)"/>
              </a:rPr>
              <a:t>Our clients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5934"/>
          <a:stretch/>
        </p:blipFill>
        <p:spPr>
          <a:xfrm>
            <a:off x="200757" y="1099139"/>
            <a:ext cx="4379601" cy="47263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5993"/>
          <a:stretch/>
        </p:blipFill>
        <p:spPr>
          <a:xfrm>
            <a:off x="4304871" y="1099140"/>
            <a:ext cx="4599844" cy="495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3317"/>
            <a:ext cx="8229600" cy="4582392"/>
          </a:xfrm>
        </p:spPr>
        <p:txBody>
          <a:bodyPr>
            <a:normAutofit/>
          </a:bodyPr>
          <a:lstStyle/>
          <a:p>
            <a:pPr lvl="0"/>
            <a:r>
              <a:rPr lang="en-GB" sz="3000" dirty="0" smtClean="0"/>
              <a:t>Kent CC have subscribed to our benefit calculator since 2013</a:t>
            </a:r>
          </a:p>
          <a:p>
            <a:pPr lvl="0"/>
            <a:r>
              <a:rPr lang="en-GB" sz="3000" dirty="0" smtClean="0"/>
              <a:t>Licence originally for calculator only on Kent CC site. At entitledto’s suggestion, contract being upgraded to individual LA sites</a:t>
            </a:r>
          </a:p>
          <a:p>
            <a:pPr lvl="0"/>
            <a:r>
              <a:rPr lang="en-GB" sz="3000" dirty="0" smtClean="0"/>
              <a:t>We will treat Kent </a:t>
            </a:r>
            <a:r>
              <a:rPr lang="en-GB" sz="3000" dirty="0" smtClean="0"/>
              <a:t>Housing Group </a:t>
            </a:r>
            <a:r>
              <a:rPr lang="en-GB" sz="3000" dirty="0" smtClean="0"/>
              <a:t>as an existing client, so costs lower</a:t>
            </a:r>
          </a:p>
          <a:p>
            <a:pPr lvl="0"/>
            <a:r>
              <a:rPr lang="en-GB" sz="3000" dirty="0" smtClean="0"/>
              <a:t>West Kent HA also </a:t>
            </a:r>
            <a:r>
              <a:rPr lang="en-GB" sz="3000" dirty="0"/>
              <a:t>existing client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43859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Calibri (Headings)"/>
              </a:rPr>
              <a:t>Kent CC and entitledto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7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0160" y="2048178"/>
            <a:ext cx="8582891" cy="2322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 (Headings)"/>
                <a:cs typeface="Calibri (Headings)"/>
              </a:rPr>
              <a:t>Briefly …. our current products: income maximisation, budgeting and related tools </a:t>
            </a:r>
          </a:p>
        </p:txBody>
      </p:sp>
    </p:spTree>
    <p:extLst>
      <p:ext uri="{BB962C8B-B14F-4D97-AF65-F5344CB8AC3E}">
        <p14:creationId xmlns:p14="http://schemas.microsoft.com/office/powerpoint/2010/main" val="16033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55" y="342485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Public benefits calculator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8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162"/>
            <a:ext cx="10326624" cy="58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55" y="342485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Better off calculator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8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17963</TotalTime>
  <Words>359</Words>
  <Application>Microsoft Office PowerPoint</Application>
  <PresentationFormat>On-screen Show (4:3)</PresentationFormat>
  <Paragraphs>53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Calibri (Headings)</vt:lpstr>
      <vt:lpstr>Office Theme</vt:lpstr>
      <vt:lpstr>Introduction to entitledto’s  homelessness prevention tool</vt:lpstr>
      <vt:lpstr>About entitledto</vt:lpstr>
      <vt:lpstr>PowerPoint Presentation</vt:lpstr>
      <vt:lpstr>Our clients</vt:lpstr>
      <vt:lpstr>Kent CC and entitledto</vt:lpstr>
      <vt:lpstr>PowerPoint Presentation</vt:lpstr>
      <vt:lpstr>Public benefits calculator</vt:lpstr>
      <vt:lpstr>PowerPoint Presentation</vt:lpstr>
      <vt:lpstr>Better off calculator</vt:lpstr>
      <vt:lpstr>PowerPoint Presentation</vt:lpstr>
      <vt:lpstr>Budgeting tool</vt:lpstr>
      <vt:lpstr>PowerPoint Presentation</vt:lpstr>
      <vt:lpstr>Affordability calculator</vt:lpstr>
      <vt:lpstr>PowerPoint Presentation</vt:lpstr>
      <vt:lpstr>PowerPoint Presentation</vt:lpstr>
      <vt:lpstr>Background</vt:lpstr>
      <vt:lpstr>Better information for clients</vt:lpstr>
      <vt:lpstr>The Homelessness Prevention Tool systematically analyses options</vt:lpstr>
      <vt:lpstr>Reduce spending tab</vt:lpstr>
      <vt:lpstr>Increase earnings tab</vt:lpstr>
      <vt:lpstr>Move home tab</vt:lpstr>
      <vt:lpstr>PowerPoint Presentation</vt:lpstr>
      <vt:lpstr>Next steps</vt:lpstr>
      <vt:lpstr>Contact details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Hodder</dc:creator>
  <cp:lastModifiedBy>steve@entitledto.co.uk</cp:lastModifiedBy>
  <cp:revision>366</cp:revision>
  <cp:lastPrinted>2014-12-10T18:41:53Z</cp:lastPrinted>
  <dcterms:created xsi:type="dcterms:W3CDTF">2014-11-18T05:45:09Z</dcterms:created>
  <dcterms:modified xsi:type="dcterms:W3CDTF">2018-06-18T15:15:32Z</dcterms:modified>
</cp:coreProperties>
</file>