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8" r:id="rId4"/>
    <p:sldId id="257" r:id="rId5"/>
    <p:sldId id="271" r:id="rId6"/>
    <p:sldId id="259" r:id="rId7"/>
    <p:sldId id="260" r:id="rId8"/>
    <p:sldId id="263" r:id="rId9"/>
    <p:sldId id="264" r:id="rId10"/>
    <p:sldId id="262" r:id="rId11"/>
    <p:sldId id="265" r:id="rId12"/>
    <p:sldId id="261" r:id="rId13"/>
    <p:sldId id="267" r:id="rId14"/>
    <p:sldId id="266" r:id="rId15"/>
    <p:sldId id="273" r:id="rId16"/>
    <p:sldId id="274" r:id="rId17"/>
    <p:sldId id="275" r:id="rId18"/>
    <p:sldId id="269"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8/28/2018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8/28/2018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i-OxZmafo6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62E8-9FE2-4A0F-9D24-204F2B26A894}"/>
              </a:ext>
            </a:extLst>
          </p:cNvPr>
          <p:cNvSpPr>
            <a:spLocks noGrp="1"/>
          </p:cNvSpPr>
          <p:nvPr>
            <p:ph type="ctrTitle"/>
          </p:nvPr>
        </p:nvSpPr>
        <p:spPr/>
        <p:txBody>
          <a:bodyPr/>
          <a:lstStyle/>
          <a:p>
            <a:r>
              <a:rPr lang="en-GB" dirty="0"/>
              <a:t>ENGAGING WITH AGENTS IN THE PRS</a:t>
            </a:r>
          </a:p>
        </p:txBody>
      </p:sp>
      <p:sp>
        <p:nvSpPr>
          <p:cNvPr id="3" name="Subtitle 2">
            <a:extLst>
              <a:ext uri="{FF2B5EF4-FFF2-40B4-BE49-F238E27FC236}">
                <a16:creationId xmlns:a16="http://schemas.microsoft.com/office/drawing/2014/main" id="{072371C7-0140-4DF7-B94A-78AF9359DC43}"/>
              </a:ext>
            </a:extLst>
          </p:cNvPr>
          <p:cNvSpPr>
            <a:spLocks noGrp="1"/>
          </p:cNvSpPr>
          <p:nvPr>
            <p:ph type="subTitle" idx="1"/>
          </p:nvPr>
        </p:nvSpPr>
        <p:spPr/>
        <p:txBody>
          <a:bodyPr/>
          <a:lstStyle/>
          <a:p>
            <a:r>
              <a:rPr lang="en-GB" dirty="0"/>
              <a:t>DAVID VOTTA M.A.R.L.A</a:t>
            </a:r>
          </a:p>
          <a:p>
            <a:r>
              <a:rPr lang="en-GB" dirty="0"/>
              <a:t>KENTS REGIONAL REPRESENTATIVE FOR ARLA PROPERTYMARK</a:t>
            </a:r>
          </a:p>
        </p:txBody>
      </p:sp>
    </p:spTree>
    <p:extLst>
      <p:ext uri="{BB962C8B-B14F-4D97-AF65-F5344CB8AC3E}">
        <p14:creationId xmlns:p14="http://schemas.microsoft.com/office/powerpoint/2010/main" val="818069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91BB7E4-B765-42AF-BDDF-159CD1DA50E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a:t>Axe the tenant tax. Support the movement</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D5243EC-7518-4134-ADC1-23C45F8CACB8}"/>
              </a:ext>
            </a:extLst>
          </p:cNvPr>
          <p:cNvPicPr>
            <a:picLocks noGrp="1" noChangeAspect="1"/>
          </p:cNvPicPr>
          <p:nvPr>
            <p:ph idx="1"/>
          </p:nvPr>
        </p:nvPicPr>
        <p:blipFill rotWithShape="1">
          <a:blip r:embed="rId3"/>
          <a:srcRect l="1513" t="6497" r="1471" b="12777"/>
          <a:stretch/>
        </p:blipFill>
        <p:spPr>
          <a:xfrm>
            <a:off x="4455184" y="1133490"/>
            <a:ext cx="6679677" cy="3816462"/>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734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B000-9B07-4F65-BA00-5B8E2E4F1122}"/>
              </a:ext>
            </a:extLst>
          </p:cNvPr>
          <p:cNvSpPr>
            <a:spLocks noGrp="1"/>
          </p:cNvSpPr>
          <p:nvPr>
            <p:ph type="title"/>
          </p:nvPr>
        </p:nvSpPr>
        <p:spPr/>
        <p:txBody>
          <a:bodyPr/>
          <a:lstStyle/>
          <a:p>
            <a:r>
              <a:rPr lang="en-GB" dirty="0"/>
              <a:t>Government proposals and implementations</a:t>
            </a:r>
          </a:p>
        </p:txBody>
      </p:sp>
      <p:sp>
        <p:nvSpPr>
          <p:cNvPr id="3" name="Content Placeholder 2">
            <a:extLst>
              <a:ext uri="{FF2B5EF4-FFF2-40B4-BE49-F238E27FC236}">
                <a16:creationId xmlns:a16="http://schemas.microsoft.com/office/drawing/2014/main" id="{24D5A844-FAE8-41E1-83C5-C252908562D8}"/>
              </a:ext>
            </a:extLst>
          </p:cNvPr>
          <p:cNvSpPr>
            <a:spLocks noGrp="1"/>
          </p:cNvSpPr>
          <p:nvPr>
            <p:ph idx="1"/>
          </p:nvPr>
        </p:nvSpPr>
        <p:spPr/>
        <p:txBody>
          <a:bodyPr/>
          <a:lstStyle/>
          <a:p>
            <a:r>
              <a:rPr lang="en-GB" dirty="0"/>
              <a:t>The Tenant Fee Ban</a:t>
            </a:r>
          </a:p>
          <a:p>
            <a:r>
              <a:rPr lang="en-GB" dirty="0"/>
              <a:t>Section 24 of the Finance Act 2015 (Landlord taxation)</a:t>
            </a:r>
          </a:p>
          <a:p>
            <a:r>
              <a:rPr lang="en-GB" dirty="0"/>
              <a:t>The Homelessness reduction act 2017</a:t>
            </a:r>
          </a:p>
          <a:p>
            <a:endParaRPr lang="en-GB" dirty="0"/>
          </a:p>
          <a:p>
            <a:endParaRPr lang="en-GB" dirty="0"/>
          </a:p>
          <a:p>
            <a:endParaRPr lang="en-GB" dirty="0"/>
          </a:p>
        </p:txBody>
      </p:sp>
    </p:spTree>
    <p:extLst>
      <p:ext uri="{BB962C8B-B14F-4D97-AF65-F5344CB8AC3E}">
        <p14:creationId xmlns:p14="http://schemas.microsoft.com/office/powerpoint/2010/main" val="90927117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6" name="Rectangle 3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7" name="Picture 3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3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7">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0" name="Rectangle 39">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A784F9C-760E-4E39-89CA-4C6154959455}"/>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2600" u="sng"/>
              <a:t>The Homelessness reduction act 2017.</a:t>
            </a:r>
            <a:br>
              <a:rPr lang="en-US" sz="2600"/>
            </a:br>
            <a:br>
              <a:rPr lang="en-US" sz="2600"/>
            </a:br>
            <a:r>
              <a:rPr lang="en-US" sz="2600"/>
              <a:t>How has this affected you?</a:t>
            </a:r>
            <a:br>
              <a:rPr lang="en-US" sz="2600"/>
            </a:br>
            <a:endParaRPr lang="en-US" sz="2600"/>
          </a:p>
        </p:txBody>
      </p:sp>
      <p:cxnSp>
        <p:nvCxnSpPr>
          <p:cNvPr id="62" name="Straight Connector 43">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Content Placeholder 3">
            <a:extLst>
              <a:ext uri="{FF2B5EF4-FFF2-40B4-BE49-F238E27FC236}">
                <a16:creationId xmlns:a16="http://schemas.microsoft.com/office/drawing/2014/main" id="{D214AC16-7E65-4C8D-938B-2D624A1DADBA}"/>
              </a:ext>
            </a:extLst>
          </p:cNvPr>
          <p:cNvPicPr>
            <a:picLocks noGrp="1" noChangeAspect="1"/>
          </p:cNvPicPr>
          <p:nvPr>
            <p:ph idx="1"/>
          </p:nvPr>
        </p:nvPicPr>
        <p:blipFill rotWithShape="1">
          <a:blip r:embed="rId3"/>
          <a:srcRect l="23518" t="13824" r="24670" b="10714"/>
          <a:stretch/>
        </p:blipFill>
        <p:spPr>
          <a:xfrm>
            <a:off x="5948106" y="729586"/>
            <a:ext cx="5683061" cy="4655878"/>
          </a:xfrm>
          <a:prstGeom prst="rect">
            <a:avLst/>
          </a:prstGeom>
        </p:spPr>
      </p:pic>
      <p:pic>
        <p:nvPicPr>
          <p:cNvPr id="63" name="Picture 45">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4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54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B000-9B07-4F65-BA00-5B8E2E4F1122}"/>
              </a:ext>
            </a:extLst>
          </p:cNvPr>
          <p:cNvSpPr>
            <a:spLocks noGrp="1"/>
          </p:cNvSpPr>
          <p:nvPr>
            <p:ph type="title"/>
          </p:nvPr>
        </p:nvSpPr>
        <p:spPr/>
        <p:txBody>
          <a:bodyPr/>
          <a:lstStyle/>
          <a:p>
            <a:r>
              <a:rPr lang="en-GB" dirty="0"/>
              <a:t>Government proposals and implementations</a:t>
            </a:r>
          </a:p>
        </p:txBody>
      </p:sp>
      <p:sp>
        <p:nvSpPr>
          <p:cNvPr id="3" name="Content Placeholder 2">
            <a:extLst>
              <a:ext uri="{FF2B5EF4-FFF2-40B4-BE49-F238E27FC236}">
                <a16:creationId xmlns:a16="http://schemas.microsoft.com/office/drawing/2014/main" id="{24D5A844-FAE8-41E1-83C5-C252908562D8}"/>
              </a:ext>
            </a:extLst>
          </p:cNvPr>
          <p:cNvSpPr>
            <a:spLocks noGrp="1"/>
          </p:cNvSpPr>
          <p:nvPr>
            <p:ph idx="1"/>
          </p:nvPr>
        </p:nvSpPr>
        <p:spPr/>
        <p:txBody>
          <a:bodyPr/>
          <a:lstStyle/>
          <a:p>
            <a:r>
              <a:rPr lang="en-GB" dirty="0"/>
              <a:t>The Tenant Fee Ban</a:t>
            </a:r>
          </a:p>
          <a:p>
            <a:r>
              <a:rPr lang="en-GB" dirty="0"/>
              <a:t>Section 24 of the Finance Act 2015 (Landlord taxation)</a:t>
            </a:r>
          </a:p>
          <a:p>
            <a:r>
              <a:rPr lang="en-GB" dirty="0"/>
              <a:t>The Homelessness reduction act 2017</a:t>
            </a:r>
          </a:p>
          <a:p>
            <a:r>
              <a:rPr lang="en-GB" dirty="0"/>
              <a:t>Three year tenancies</a:t>
            </a:r>
          </a:p>
          <a:p>
            <a:endParaRPr lang="en-GB" dirty="0"/>
          </a:p>
          <a:p>
            <a:endParaRPr lang="en-GB" dirty="0"/>
          </a:p>
          <a:p>
            <a:endParaRPr lang="en-GB" dirty="0"/>
          </a:p>
        </p:txBody>
      </p:sp>
    </p:spTree>
    <p:extLst>
      <p:ext uri="{BB962C8B-B14F-4D97-AF65-F5344CB8AC3E}">
        <p14:creationId xmlns:p14="http://schemas.microsoft.com/office/powerpoint/2010/main" val="11718599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9ECF-5BA6-4DE9-B952-0334F3964617}"/>
              </a:ext>
            </a:extLst>
          </p:cNvPr>
          <p:cNvSpPr>
            <a:spLocks noGrp="1"/>
          </p:cNvSpPr>
          <p:nvPr>
            <p:ph type="title"/>
          </p:nvPr>
        </p:nvSpPr>
        <p:spPr>
          <a:xfrm>
            <a:off x="1451579" y="804519"/>
            <a:ext cx="9603275" cy="1049235"/>
          </a:xfrm>
        </p:spPr>
        <p:txBody>
          <a:bodyPr>
            <a:normAutofit/>
          </a:bodyPr>
          <a:lstStyle/>
          <a:p>
            <a:r>
              <a:rPr lang="en-GB" dirty="0"/>
              <a:t>Three year tenancies</a:t>
            </a:r>
          </a:p>
        </p:txBody>
      </p:sp>
      <p:sp>
        <p:nvSpPr>
          <p:cNvPr id="9" name="Content Placeholder 8">
            <a:extLst>
              <a:ext uri="{FF2B5EF4-FFF2-40B4-BE49-F238E27FC236}">
                <a16:creationId xmlns:a16="http://schemas.microsoft.com/office/drawing/2014/main" id="{AB4DA97C-67F1-44C7-A281-4563EB2E2858}"/>
              </a:ext>
            </a:extLst>
          </p:cNvPr>
          <p:cNvSpPr>
            <a:spLocks noGrp="1"/>
          </p:cNvSpPr>
          <p:nvPr>
            <p:ph idx="1"/>
          </p:nvPr>
        </p:nvSpPr>
        <p:spPr>
          <a:xfrm>
            <a:off x="1451579" y="2015734"/>
            <a:ext cx="4158849" cy="3450613"/>
          </a:xfrm>
        </p:spPr>
        <p:txBody>
          <a:bodyPr>
            <a:normAutofit/>
          </a:bodyPr>
          <a:lstStyle/>
          <a:p>
            <a:r>
              <a:rPr lang="en-US" dirty="0"/>
              <a:t>Is that really what tenants want in the PRS? (Agent and housing teams view.)</a:t>
            </a:r>
          </a:p>
          <a:p>
            <a:r>
              <a:rPr lang="en-US" dirty="0"/>
              <a:t>Positives</a:t>
            </a:r>
          </a:p>
          <a:p>
            <a:r>
              <a:rPr lang="en-US" dirty="0"/>
              <a:t>Negatives</a:t>
            </a:r>
          </a:p>
          <a:p>
            <a:r>
              <a:rPr lang="en-US" dirty="0"/>
              <a:t>The reality. </a:t>
            </a:r>
          </a:p>
        </p:txBody>
      </p:sp>
      <p:grpSp>
        <p:nvGrpSpPr>
          <p:cNvPr id="35" name="Group 30">
            <a:extLst>
              <a:ext uri="{FF2B5EF4-FFF2-40B4-BE49-F238E27FC236}">
                <a16:creationId xmlns:a16="http://schemas.microsoft.com/office/drawing/2014/main" id="{F7C65FA4-631C-444F-89AA-F891363CC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32" name="Rectangle 31">
              <a:extLst>
                <a:ext uri="{FF2B5EF4-FFF2-40B4-BE49-F238E27FC236}">
                  <a16:creationId xmlns:a16="http://schemas.microsoft.com/office/drawing/2014/main" id="{353C58CC-6818-48FD-9CE0-B43BF88B7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B2694E9-2175-4647-803A-3AD63554C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Content Placeholder 3">
            <a:extLst>
              <a:ext uri="{FF2B5EF4-FFF2-40B4-BE49-F238E27FC236}">
                <a16:creationId xmlns:a16="http://schemas.microsoft.com/office/drawing/2014/main" id="{84435415-E46B-44A7-8F9E-EE451919FC73}"/>
              </a:ext>
            </a:extLst>
          </p:cNvPr>
          <p:cNvPicPr>
            <a:picLocks noChangeAspect="1"/>
          </p:cNvPicPr>
          <p:nvPr/>
        </p:nvPicPr>
        <p:blipFill rotWithShape="1">
          <a:blip r:embed="rId2"/>
          <a:srcRect t="11886" r="28143" b="8246"/>
          <a:stretch/>
        </p:blipFill>
        <p:spPr>
          <a:xfrm>
            <a:off x="6277257" y="2294096"/>
            <a:ext cx="4613872" cy="2884642"/>
          </a:xfrm>
          <a:prstGeom prst="rect">
            <a:avLst/>
          </a:prstGeom>
        </p:spPr>
      </p:pic>
    </p:spTree>
    <p:extLst>
      <p:ext uri="{BB962C8B-B14F-4D97-AF65-F5344CB8AC3E}">
        <p14:creationId xmlns:p14="http://schemas.microsoft.com/office/powerpoint/2010/main" val="201708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2882-0B11-4BB8-949A-E58405908054}"/>
              </a:ext>
            </a:extLst>
          </p:cNvPr>
          <p:cNvSpPr>
            <a:spLocks noGrp="1"/>
          </p:cNvSpPr>
          <p:nvPr>
            <p:ph type="title"/>
          </p:nvPr>
        </p:nvSpPr>
        <p:spPr/>
        <p:txBody>
          <a:bodyPr>
            <a:normAutofit fontScale="90000"/>
          </a:bodyPr>
          <a:lstStyle/>
          <a:p>
            <a:r>
              <a:rPr lang="en-GB" dirty="0"/>
              <a:t>Agents, Landlords and housing teams under constant scrutiny (Attack)</a:t>
            </a:r>
            <a:br>
              <a:rPr lang="en-GB" dirty="0"/>
            </a:br>
            <a:endParaRPr lang="en-GB" dirty="0"/>
          </a:p>
        </p:txBody>
      </p:sp>
      <p:pic>
        <p:nvPicPr>
          <p:cNvPr id="5" name="Picture 4" descr="A close up of text on a white background&#10;&#10;Description generated with high confidence">
            <a:extLst>
              <a:ext uri="{FF2B5EF4-FFF2-40B4-BE49-F238E27FC236}">
                <a16:creationId xmlns:a16="http://schemas.microsoft.com/office/drawing/2014/main" id="{25488113-1423-4570-9B3B-3C571C6EB2C6}"/>
              </a:ext>
            </a:extLst>
          </p:cNvPr>
          <p:cNvPicPr>
            <a:picLocks noChangeAspect="1"/>
          </p:cNvPicPr>
          <p:nvPr/>
        </p:nvPicPr>
        <p:blipFill>
          <a:blip r:embed="rId2"/>
          <a:stretch>
            <a:fillRect/>
          </a:stretch>
        </p:blipFill>
        <p:spPr>
          <a:xfrm>
            <a:off x="396093" y="1983303"/>
            <a:ext cx="2496466" cy="2201835"/>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4B2A441A-6D19-4348-B561-CA09FC76E86D}"/>
              </a:ext>
            </a:extLst>
          </p:cNvPr>
          <p:cNvPicPr>
            <a:picLocks noChangeAspect="1"/>
          </p:cNvPicPr>
          <p:nvPr/>
        </p:nvPicPr>
        <p:blipFill>
          <a:blip r:embed="rId3"/>
          <a:stretch>
            <a:fillRect/>
          </a:stretch>
        </p:blipFill>
        <p:spPr>
          <a:xfrm>
            <a:off x="5059247" y="1983304"/>
            <a:ext cx="2587264" cy="1817172"/>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E2F10A2C-30F2-45A9-BA1D-0FD17BA7ACE8}"/>
              </a:ext>
            </a:extLst>
          </p:cNvPr>
          <p:cNvPicPr>
            <a:picLocks noChangeAspect="1"/>
          </p:cNvPicPr>
          <p:nvPr/>
        </p:nvPicPr>
        <p:blipFill>
          <a:blip r:embed="rId4"/>
          <a:stretch>
            <a:fillRect/>
          </a:stretch>
        </p:blipFill>
        <p:spPr>
          <a:xfrm>
            <a:off x="5080943" y="3800476"/>
            <a:ext cx="2543873" cy="1877000"/>
          </a:xfrm>
          <a:prstGeom prst="rect">
            <a:avLst/>
          </a:prstGeom>
        </p:spPr>
      </p:pic>
      <p:pic>
        <p:nvPicPr>
          <p:cNvPr id="11" name="Picture 10" descr="A screenshot of a newspaper&#10;&#10;Description generated with very high confidence">
            <a:extLst>
              <a:ext uri="{FF2B5EF4-FFF2-40B4-BE49-F238E27FC236}">
                <a16:creationId xmlns:a16="http://schemas.microsoft.com/office/drawing/2014/main" id="{41BB5F07-2099-40D8-B8C7-20697822FD31}"/>
              </a:ext>
            </a:extLst>
          </p:cNvPr>
          <p:cNvPicPr>
            <a:picLocks noChangeAspect="1"/>
          </p:cNvPicPr>
          <p:nvPr/>
        </p:nvPicPr>
        <p:blipFill>
          <a:blip r:embed="rId5"/>
          <a:stretch>
            <a:fillRect/>
          </a:stretch>
        </p:blipFill>
        <p:spPr>
          <a:xfrm>
            <a:off x="7870511" y="1983304"/>
            <a:ext cx="3740464" cy="3694171"/>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FDBDAD0C-9C73-4FE4-BD19-1F7086276BB8}"/>
              </a:ext>
            </a:extLst>
          </p:cNvPr>
          <p:cNvPicPr>
            <a:picLocks noChangeAspect="1"/>
          </p:cNvPicPr>
          <p:nvPr/>
        </p:nvPicPr>
        <p:blipFill>
          <a:blip r:embed="rId6"/>
          <a:stretch>
            <a:fillRect/>
          </a:stretch>
        </p:blipFill>
        <p:spPr>
          <a:xfrm>
            <a:off x="2885945" y="2002085"/>
            <a:ext cx="2057529" cy="3675390"/>
          </a:xfrm>
          <a:prstGeom prst="rect">
            <a:avLst/>
          </a:prstGeom>
        </p:spPr>
      </p:pic>
    </p:spTree>
    <p:extLst>
      <p:ext uri="{BB962C8B-B14F-4D97-AF65-F5344CB8AC3E}">
        <p14:creationId xmlns:p14="http://schemas.microsoft.com/office/powerpoint/2010/main" val="127513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AF34-C8C0-41E8-A14B-4DCD9D68475F}"/>
              </a:ext>
            </a:extLst>
          </p:cNvPr>
          <p:cNvSpPr>
            <a:spLocks noGrp="1"/>
          </p:cNvSpPr>
          <p:nvPr>
            <p:ph type="title"/>
          </p:nvPr>
        </p:nvSpPr>
        <p:spPr>
          <a:xfrm>
            <a:off x="1451579" y="804519"/>
            <a:ext cx="9603275" cy="1049235"/>
          </a:xfrm>
        </p:spPr>
        <p:txBody>
          <a:bodyPr>
            <a:normAutofit fontScale="90000"/>
          </a:bodyPr>
          <a:lstStyle/>
          <a:p>
            <a:r>
              <a:rPr lang="en-GB"/>
              <a:t>Agents, Landlords and housing teams under constant scrutiny (Defence)</a:t>
            </a:r>
            <a:br>
              <a:rPr lang="en-GB"/>
            </a:br>
            <a:endParaRPr lang="en-GB" dirty="0"/>
          </a:p>
        </p:txBody>
      </p:sp>
      <p:pic>
        <p:nvPicPr>
          <p:cNvPr id="4" name="Picture 3" descr="A screenshot of a cell phone&#10;&#10;Description generated with very high confidence">
            <a:extLst>
              <a:ext uri="{FF2B5EF4-FFF2-40B4-BE49-F238E27FC236}">
                <a16:creationId xmlns:a16="http://schemas.microsoft.com/office/drawing/2014/main" id="{A18F03CF-1B61-431A-8F05-D0F6A160534A}"/>
              </a:ext>
            </a:extLst>
          </p:cNvPr>
          <p:cNvPicPr>
            <a:picLocks noChangeAspect="1"/>
          </p:cNvPicPr>
          <p:nvPr/>
        </p:nvPicPr>
        <p:blipFill rotWithShape="1">
          <a:blip r:embed="rId2"/>
          <a:srcRect l="13492" b="32084"/>
          <a:stretch/>
        </p:blipFill>
        <p:spPr>
          <a:xfrm>
            <a:off x="444089" y="2186263"/>
            <a:ext cx="1672180" cy="2109500"/>
          </a:xfrm>
          <a:prstGeom prst="rect">
            <a:avLst/>
          </a:prstGeom>
        </p:spPr>
      </p:pic>
      <p:pic>
        <p:nvPicPr>
          <p:cNvPr id="6" name="Picture 5" descr="A screenshot of a cell phone&#10;&#10;Description generated with very high confidence">
            <a:extLst>
              <a:ext uri="{FF2B5EF4-FFF2-40B4-BE49-F238E27FC236}">
                <a16:creationId xmlns:a16="http://schemas.microsoft.com/office/drawing/2014/main" id="{B6DFEA05-7550-4F4B-A2EA-554B89F1FEC4}"/>
              </a:ext>
            </a:extLst>
          </p:cNvPr>
          <p:cNvPicPr>
            <a:picLocks noChangeAspect="1"/>
          </p:cNvPicPr>
          <p:nvPr/>
        </p:nvPicPr>
        <p:blipFill>
          <a:blip r:embed="rId3"/>
          <a:stretch>
            <a:fillRect/>
          </a:stretch>
        </p:blipFill>
        <p:spPr>
          <a:xfrm>
            <a:off x="2283610" y="2186263"/>
            <a:ext cx="1648255" cy="2931697"/>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B9C18617-6B14-4852-9C8B-890816C26E65}"/>
              </a:ext>
            </a:extLst>
          </p:cNvPr>
          <p:cNvPicPr>
            <a:picLocks noChangeAspect="1"/>
          </p:cNvPicPr>
          <p:nvPr/>
        </p:nvPicPr>
        <p:blipFill>
          <a:blip r:embed="rId4"/>
          <a:stretch>
            <a:fillRect/>
          </a:stretch>
        </p:blipFill>
        <p:spPr>
          <a:xfrm>
            <a:off x="4058355" y="2186263"/>
            <a:ext cx="3528515" cy="2325901"/>
          </a:xfrm>
          <a:prstGeom prst="rect">
            <a:avLst/>
          </a:prstGeom>
        </p:spPr>
      </p:pic>
      <p:pic>
        <p:nvPicPr>
          <p:cNvPr id="12" name="Picture 11" descr="A screenshot of a social media post&#10;&#10;Description generated with very high confidence">
            <a:extLst>
              <a:ext uri="{FF2B5EF4-FFF2-40B4-BE49-F238E27FC236}">
                <a16:creationId xmlns:a16="http://schemas.microsoft.com/office/drawing/2014/main" id="{D8DB1C9C-678C-4706-932A-1A35979AFAFA}"/>
              </a:ext>
            </a:extLst>
          </p:cNvPr>
          <p:cNvPicPr>
            <a:picLocks noChangeAspect="1"/>
          </p:cNvPicPr>
          <p:nvPr/>
        </p:nvPicPr>
        <p:blipFill>
          <a:blip r:embed="rId5"/>
          <a:stretch>
            <a:fillRect/>
          </a:stretch>
        </p:blipFill>
        <p:spPr>
          <a:xfrm>
            <a:off x="7816037" y="2186264"/>
            <a:ext cx="3238817" cy="2325901"/>
          </a:xfrm>
          <a:prstGeom prst="rect">
            <a:avLst/>
          </a:prstGeom>
        </p:spPr>
      </p:pic>
    </p:spTree>
    <p:extLst>
      <p:ext uri="{BB962C8B-B14F-4D97-AF65-F5344CB8AC3E}">
        <p14:creationId xmlns:p14="http://schemas.microsoft.com/office/powerpoint/2010/main" val="1213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social media post&#10;&#10;Description generated with very high confidence">
            <a:extLst>
              <a:ext uri="{FF2B5EF4-FFF2-40B4-BE49-F238E27FC236}">
                <a16:creationId xmlns:a16="http://schemas.microsoft.com/office/drawing/2014/main" id="{4AF6D9B9-284D-4A62-8E36-23B9D6D21863}"/>
              </a:ext>
            </a:extLst>
          </p:cNvPr>
          <p:cNvPicPr>
            <a:picLocks noChangeAspect="1"/>
          </p:cNvPicPr>
          <p:nvPr/>
        </p:nvPicPr>
        <p:blipFill>
          <a:blip r:embed="rId2"/>
          <a:stretch>
            <a:fillRect/>
          </a:stretch>
        </p:blipFill>
        <p:spPr>
          <a:xfrm>
            <a:off x="2478881" y="0"/>
            <a:ext cx="7443787" cy="2201245"/>
          </a:xfrm>
          <a:prstGeom prst="rect">
            <a:avLst/>
          </a:prstGeom>
        </p:spPr>
      </p:pic>
      <p:pic>
        <p:nvPicPr>
          <p:cNvPr id="12" name="Picture 11" descr="A screenshot of a social media post&#10;&#10;Description generated with very high confidence">
            <a:extLst>
              <a:ext uri="{FF2B5EF4-FFF2-40B4-BE49-F238E27FC236}">
                <a16:creationId xmlns:a16="http://schemas.microsoft.com/office/drawing/2014/main" id="{3D0BED1E-CA5C-4C41-8C1A-35715E9591AD}"/>
              </a:ext>
            </a:extLst>
          </p:cNvPr>
          <p:cNvPicPr>
            <a:picLocks noChangeAspect="1"/>
          </p:cNvPicPr>
          <p:nvPr/>
        </p:nvPicPr>
        <p:blipFill>
          <a:blip r:embed="rId3"/>
          <a:stretch>
            <a:fillRect/>
          </a:stretch>
        </p:blipFill>
        <p:spPr>
          <a:xfrm>
            <a:off x="2478881" y="2198297"/>
            <a:ext cx="7443787" cy="2205177"/>
          </a:xfrm>
          <a:prstGeom prst="rect">
            <a:avLst/>
          </a:prstGeom>
        </p:spPr>
      </p:pic>
      <p:pic>
        <p:nvPicPr>
          <p:cNvPr id="14" name="Picture 13" descr="A screenshot of a social media post&#10;&#10;Description generated with very high confidence">
            <a:extLst>
              <a:ext uri="{FF2B5EF4-FFF2-40B4-BE49-F238E27FC236}">
                <a16:creationId xmlns:a16="http://schemas.microsoft.com/office/drawing/2014/main" id="{82368D55-5555-44B5-B28F-F9E404511F21}"/>
              </a:ext>
            </a:extLst>
          </p:cNvPr>
          <p:cNvPicPr>
            <a:picLocks noChangeAspect="1"/>
          </p:cNvPicPr>
          <p:nvPr/>
        </p:nvPicPr>
        <p:blipFill>
          <a:blip r:embed="rId4"/>
          <a:stretch>
            <a:fillRect/>
          </a:stretch>
        </p:blipFill>
        <p:spPr>
          <a:xfrm>
            <a:off x="2478881" y="4399542"/>
            <a:ext cx="7443787" cy="2133570"/>
          </a:xfrm>
          <a:prstGeom prst="rect">
            <a:avLst/>
          </a:prstGeom>
        </p:spPr>
      </p:pic>
    </p:spTree>
    <p:extLst>
      <p:ext uri="{BB962C8B-B14F-4D97-AF65-F5344CB8AC3E}">
        <p14:creationId xmlns:p14="http://schemas.microsoft.com/office/powerpoint/2010/main" val="263321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5F6E-C122-45B1-B5A1-D0C48507CF02}"/>
              </a:ext>
            </a:extLst>
          </p:cNvPr>
          <p:cNvSpPr>
            <a:spLocks noGrp="1"/>
          </p:cNvSpPr>
          <p:nvPr>
            <p:ph type="title"/>
          </p:nvPr>
        </p:nvSpPr>
        <p:spPr>
          <a:xfrm>
            <a:off x="1451579" y="421566"/>
            <a:ext cx="9603275" cy="1049235"/>
          </a:xfrm>
        </p:spPr>
        <p:txBody>
          <a:bodyPr/>
          <a:lstStyle/>
          <a:p>
            <a:r>
              <a:rPr lang="en-GB" u="sng" dirty="0"/>
              <a:t>Open forum and discussion points.</a:t>
            </a:r>
          </a:p>
        </p:txBody>
      </p:sp>
      <p:sp>
        <p:nvSpPr>
          <p:cNvPr id="3" name="Content Placeholder 2">
            <a:extLst>
              <a:ext uri="{FF2B5EF4-FFF2-40B4-BE49-F238E27FC236}">
                <a16:creationId xmlns:a16="http://schemas.microsoft.com/office/drawing/2014/main" id="{30D837C1-E34D-4017-BDA2-2C04F3C97FF1}"/>
              </a:ext>
            </a:extLst>
          </p:cNvPr>
          <p:cNvSpPr>
            <a:spLocks noGrp="1"/>
          </p:cNvSpPr>
          <p:nvPr>
            <p:ph idx="1"/>
          </p:nvPr>
        </p:nvSpPr>
        <p:spPr>
          <a:xfrm>
            <a:off x="1451579" y="1985108"/>
            <a:ext cx="9603275" cy="3967284"/>
          </a:xfrm>
        </p:spPr>
        <p:txBody>
          <a:bodyPr>
            <a:normAutofit fontScale="47500" lnSpcReduction="20000"/>
          </a:bodyPr>
          <a:lstStyle/>
          <a:p>
            <a:r>
              <a:rPr lang="en-GB" sz="2300" dirty="0"/>
              <a:t>How can we work together and engage in providing a better framework?</a:t>
            </a:r>
          </a:p>
          <a:p>
            <a:r>
              <a:rPr lang="en-GB" sz="2300" dirty="0"/>
              <a:t>TSO officers, short staffed, under resourced</a:t>
            </a:r>
          </a:p>
          <a:p>
            <a:r>
              <a:rPr lang="en-GB" sz="2300" dirty="0"/>
              <a:t>Claw back</a:t>
            </a:r>
          </a:p>
          <a:p>
            <a:r>
              <a:rPr lang="en-GB" sz="2300" dirty="0"/>
              <a:t>Enforcement on rogue landlords &amp; Agents, Whistleblowing hotline with feedback</a:t>
            </a:r>
          </a:p>
          <a:p>
            <a:r>
              <a:rPr lang="en-GB" sz="2300" dirty="0"/>
              <a:t>Fines and prosecutions, how many are done vs Complaints? TSO say 6%</a:t>
            </a:r>
          </a:p>
          <a:p>
            <a:r>
              <a:rPr lang="en-GB" sz="2300" dirty="0"/>
              <a:t>Selective licensing schemes have they benefitted or sent landlords underground? Fines and prosecutions?</a:t>
            </a:r>
          </a:p>
          <a:p>
            <a:r>
              <a:rPr lang="en-GB" sz="2300" dirty="0"/>
              <a:t>Supporting professional agents</a:t>
            </a:r>
          </a:p>
          <a:p>
            <a:r>
              <a:rPr lang="en-GB" sz="2300" dirty="0"/>
              <a:t>CAB and their role causing a negative impact and treating Landlords unfairly.</a:t>
            </a:r>
          </a:p>
          <a:p>
            <a:r>
              <a:rPr lang="en-GB" sz="2300" dirty="0"/>
              <a:t>KCC Marketing budget together to inform landlords of legislative changes, if not prepared then use an ARLA agent and referral schemes.</a:t>
            </a:r>
          </a:p>
          <a:p>
            <a:r>
              <a:rPr lang="en-GB" sz="2300" dirty="0"/>
              <a:t>PRS scheme could the local authority put a scheme in place to guarantee rents and tenants, for example paramount property services.</a:t>
            </a:r>
          </a:p>
          <a:p>
            <a:r>
              <a:rPr lang="en-GB" sz="2300" dirty="0"/>
              <a:t>50-70% increase in landlords selling up their properties over the last two years.</a:t>
            </a:r>
          </a:p>
          <a:p>
            <a:r>
              <a:rPr lang="en-GB" sz="2300" dirty="0"/>
              <a:t>Rehousing is an issue due to the rents now being so high 35-70% above LHA rate.</a:t>
            </a:r>
          </a:p>
          <a:p>
            <a:r>
              <a:rPr lang="en-GB" sz="2300" dirty="0"/>
              <a:t>Housing genuine circumstances due to ill health is a struggle due to agents turning people away.</a:t>
            </a:r>
          </a:p>
          <a:p>
            <a:endParaRPr lang="en-GB" dirty="0"/>
          </a:p>
          <a:p>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68812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39A4-89F9-4828-90B1-EDD73AB28FC6}"/>
              </a:ext>
            </a:extLst>
          </p:cNvPr>
          <p:cNvSpPr>
            <a:spLocks noGrp="1"/>
          </p:cNvSpPr>
          <p:nvPr>
            <p:ph type="title"/>
          </p:nvPr>
        </p:nvSpPr>
        <p:spPr/>
        <p:txBody>
          <a:bodyPr/>
          <a:lstStyle/>
          <a:p>
            <a:r>
              <a:rPr lang="en-GB" dirty="0"/>
              <a:t>Teamwork makes the dreamwork!!!</a:t>
            </a:r>
          </a:p>
        </p:txBody>
      </p:sp>
      <p:sp>
        <p:nvSpPr>
          <p:cNvPr id="3" name="Rectangle 2">
            <a:extLst>
              <a:ext uri="{FF2B5EF4-FFF2-40B4-BE49-F238E27FC236}">
                <a16:creationId xmlns:a16="http://schemas.microsoft.com/office/drawing/2014/main" id="{BD849982-CB90-469D-A64C-18044E377511}"/>
              </a:ext>
            </a:extLst>
          </p:cNvPr>
          <p:cNvSpPr/>
          <p:nvPr/>
        </p:nvSpPr>
        <p:spPr>
          <a:xfrm>
            <a:off x="1451579" y="2198050"/>
            <a:ext cx="1889876" cy="584775"/>
          </a:xfrm>
          <a:prstGeom prst="rect">
            <a:avLst/>
          </a:prstGeom>
        </p:spPr>
        <p:txBody>
          <a:bodyPr wrap="none">
            <a:spAutoFit/>
          </a:bodyPr>
          <a:lstStyle/>
          <a:p>
            <a:r>
              <a:rPr lang="en-GB" sz="3200" dirty="0"/>
              <a:t>Thank You</a:t>
            </a:r>
          </a:p>
        </p:txBody>
      </p:sp>
    </p:spTree>
    <p:extLst>
      <p:ext uri="{BB962C8B-B14F-4D97-AF65-F5344CB8AC3E}">
        <p14:creationId xmlns:p14="http://schemas.microsoft.com/office/powerpoint/2010/main" val="351446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A3F3-3D7C-4091-AF3B-F71838E09E28}"/>
              </a:ext>
            </a:extLst>
          </p:cNvPr>
          <p:cNvSpPr>
            <a:spLocks noGrp="1"/>
          </p:cNvSpPr>
          <p:nvPr>
            <p:ph type="title"/>
          </p:nvPr>
        </p:nvSpPr>
        <p:spPr>
          <a:xfrm>
            <a:off x="1451579" y="804519"/>
            <a:ext cx="9603275" cy="1049235"/>
          </a:xfrm>
        </p:spPr>
        <p:txBody>
          <a:bodyPr/>
          <a:lstStyle/>
          <a:p>
            <a:r>
              <a:rPr lang="en-GB" dirty="0"/>
              <a:t>Agenda.</a:t>
            </a:r>
          </a:p>
        </p:txBody>
      </p:sp>
      <p:sp>
        <p:nvSpPr>
          <p:cNvPr id="3" name="Content Placeholder 2">
            <a:extLst>
              <a:ext uri="{FF2B5EF4-FFF2-40B4-BE49-F238E27FC236}">
                <a16:creationId xmlns:a16="http://schemas.microsoft.com/office/drawing/2014/main" id="{BD9AAD0E-9510-4C33-9974-39DE4F488DDE}"/>
              </a:ext>
            </a:extLst>
          </p:cNvPr>
          <p:cNvSpPr>
            <a:spLocks noGrp="1"/>
          </p:cNvSpPr>
          <p:nvPr>
            <p:ph idx="1"/>
          </p:nvPr>
        </p:nvSpPr>
        <p:spPr>
          <a:xfrm>
            <a:off x="1451579" y="2015732"/>
            <a:ext cx="9603275" cy="3450613"/>
          </a:xfrm>
        </p:spPr>
        <p:txBody>
          <a:bodyPr/>
          <a:lstStyle/>
          <a:p>
            <a:r>
              <a:rPr lang="en-GB" dirty="0"/>
              <a:t>About me</a:t>
            </a:r>
          </a:p>
          <a:p>
            <a:r>
              <a:rPr lang="en-GB" dirty="0"/>
              <a:t>What is ARLA </a:t>
            </a:r>
            <a:r>
              <a:rPr lang="en-GB" dirty="0" err="1"/>
              <a:t>propertymark</a:t>
            </a:r>
            <a:r>
              <a:rPr lang="en-GB" dirty="0"/>
              <a:t>???</a:t>
            </a:r>
          </a:p>
          <a:p>
            <a:r>
              <a:rPr lang="en-GB" dirty="0"/>
              <a:t>Video Clip</a:t>
            </a:r>
          </a:p>
          <a:p>
            <a:r>
              <a:rPr lang="en-GB" dirty="0"/>
              <a:t>Government proposals and how it effects the housing market from an agents perspective</a:t>
            </a:r>
          </a:p>
          <a:p>
            <a:r>
              <a:rPr lang="en-GB" dirty="0"/>
              <a:t>Agents, Landlords and housing teams under constant scrutiny</a:t>
            </a:r>
          </a:p>
          <a:p>
            <a:r>
              <a:rPr lang="en-GB" dirty="0"/>
              <a:t>Open forum on how we can work together for a positive housing market.</a:t>
            </a:r>
          </a:p>
          <a:p>
            <a:endParaRPr lang="en-GB" dirty="0"/>
          </a:p>
        </p:txBody>
      </p:sp>
    </p:spTree>
    <p:extLst>
      <p:ext uri="{BB962C8B-B14F-4D97-AF65-F5344CB8AC3E}">
        <p14:creationId xmlns:p14="http://schemas.microsoft.com/office/powerpoint/2010/main" val="595178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37CEB26-462D-4D25-ACBC-E5B205944E71}"/>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DAVID VOTTA M.A.R.L.A</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C7607C9-5000-4A7C-B428-7A658F22640D}"/>
              </a:ext>
            </a:extLst>
          </p:cNvPr>
          <p:cNvPicPr>
            <a:picLocks noGrp="1" noChangeAspect="1"/>
          </p:cNvPicPr>
          <p:nvPr>
            <p:ph idx="1"/>
          </p:nvPr>
        </p:nvPicPr>
        <p:blipFill rotWithShape="1">
          <a:blip r:embed="rId3"/>
          <a:srcRect l="23183" t="17188" r="24531" b="4704"/>
          <a:stretch/>
        </p:blipFill>
        <p:spPr>
          <a:xfrm>
            <a:off x="4429886" y="976901"/>
            <a:ext cx="6615582" cy="4135333"/>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811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FD24-EFB9-4F86-9240-696EEE0D6D5E}"/>
              </a:ext>
            </a:extLst>
          </p:cNvPr>
          <p:cNvSpPr>
            <a:spLocks noGrp="1"/>
          </p:cNvSpPr>
          <p:nvPr>
            <p:ph type="title"/>
          </p:nvPr>
        </p:nvSpPr>
        <p:spPr/>
        <p:txBody>
          <a:bodyPr/>
          <a:lstStyle/>
          <a:p>
            <a:r>
              <a:rPr lang="en-GB" dirty="0"/>
              <a:t>WHAT IS ARLA PROPERTYMARK???</a:t>
            </a:r>
          </a:p>
        </p:txBody>
      </p:sp>
    </p:spTree>
    <p:extLst>
      <p:ext uri="{BB962C8B-B14F-4D97-AF65-F5344CB8AC3E}">
        <p14:creationId xmlns:p14="http://schemas.microsoft.com/office/powerpoint/2010/main" val="112598719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FD24-EFB9-4F86-9240-696EEE0D6D5E}"/>
              </a:ext>
            </a:extLst>
          </p:cNvPr>
          <p:cNvSpPr>
            <a:spLocks noGrp="1"/>
          </p:cNvSpPr>
          <p:nvPr>
            <p:ph type="title"/>
          </p:nvPr>
        </p:nvSpPr>
        <p:spPr/>
        <p:txBody>
          <a:bodyPr/>
          <a:lstStyle/>
          <a:p>
            <a:r>
              <a:rPr lang="en-GB" dirty="0"/>
              <a:t>WHAT IS ARLA PROPERTYMARK???</a:t>
            </a:r>
          </a:p>
        </p:txBody>
      </p:sp>
      <p:sp>
        <p:nvSpPr>
          <p:cNvPr id="3" name="Content Placeholder 2">
            <a:extLst>
              <a:ext uri="{FF2B5EF4-FFF2-40B4-BE49-F238E27FC236}">
                <a16:creationId xmlns:a16="http://schemas.microsoft.com/office/drawing/2014/main" id="{8B9DBD8D-0F0D-4682-8F48-09437C388BF7}"/>
              </a:ext>
            </a:extLst>
          </p:cNvPr>
          <p:cNvSpPr>
            <a:spLocks noGrp="1"/>
          </p:cNvSpPr>
          <p:nvPr>
            <p:ph idx="1"/>
          </p:nvPr>
        </p:nvSpPr>
        <p:spPr/>
        <p:txBody>
          <a:bodyPr/>
          <a:lstStyle/>
          <a:p>
            <a:pPr marL="0" indent="0">
              <a:buNone/>
            </a:pPr>
            <a:r>
              <a:rPr lang="en-GB" dirty="0"/>
              <a:t>ARLA </a:t>
            </a:r>
            <a:r>
              <a:rPr lang="en-GB" dirty="0" err="1"/>
              <a:t>Propertymark</a:t>
            </a:r>
            <a:r>
              <a:rPr lang="en-GB" dirty="0"/>
              <a:t>: ARLA is the abbreviation of the </a:t>
            </a:r>
            <a:r>
              <a:rPr lang="en-GB" b="1" dirty="0"/>
              <a:t>Association of Residential Letting Agents</a:t>
            </a:r>
            <a:r>
              <a:rPr lang="en-GB" dirty="0"/>
              <a:t>, the largest professional body which sets and regulates the standards and levels of professionalism of its members.</a:t>
            </a:r>
          </a:p>
          <a:p>
            <a:pPr marL="0" indent="0">
              <a:buNone/>
            </a:pPr>
            <a:r>
              <a:rPr lang="en-GB" dirty="0"/>
              <a:t>ARLA protects and guides consumers, helping tenants and landlords to find and manage their treasured homes. We work to raise professional standards among letting agents from single branch independents to large national groups, promoting education and qualifications within the sector. Over 9,000 letting agents are ARLA </a:t>
            </a:r>
            <a:r>
              <a:rPr lang="en-GB" dirty="0" err="1"/>
              <a:t>Propertymark</a:t>
            </a:r>
            <a:r>
              <a:rPr lang="en-GB" dirty="0"/>
              <a:t> Protected, meeting higher standards than the law demands. </a:t>
            </a:r>
          </a:p>
        </p:txBody>
      </p:sp>
    </p:spTree>
    <p:extLst>
      <p:ext uri="{BB962C8B-B14F-4D97-AF65-F5344CB8AC3E}">
        <p14:creationId xmlns:p14="http://schemas.microsoft.com/office/powerpoint/2010/main" val="235235727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A5C2-0BE2-46A2-97B8-2A63FCB17CF7}"/>
              </a:ext>
            </a:extLst>
          </p:cNvPr>
          <p:cNvSpPr>
            <a:spLocks noGrp="1"/>
          </p:cNvSpPr>
          <p:nvPr>
            <p:ph type="title"/>
          </p:nvPr>
        </p:nvSpPr>
        <p:spPr/>
        <p:txBody>
          <a:bodyPr/>
          <a:lstStyle/>
          <a:p>
            <a:r>
              <a:rPr lang="en-GB" dirty="0"/>
              <a:t>Video clip</a:t>
            </a:r>
          </a:p>
        </p:txBody>
      </p:sp>
      <p:sp>
        <p:nvSpPr>
          <p:cNvPr id="3" name="Content Placeholder 2">
            <a:extLst>
              <a:ext uri="{FF2B5EF4-FFF2-40B4-BE49-F238E27FC236}">
                <a16:creationId xmlns:a16="http://schemas.microsoft.com/office/drawing/2014/main" id="{D538A73D-DEBB-4B9D-ADC4-4ADA09CA1A62}"/>
              </a:ext>
            </a:extLst>
          </p:cNvPr>
          <p:cNvSpPr>
            <a:spLocks noGrp="1"/>
          </p:cNvSpPr>
          <p:nvPr>
            <p:ph idx="1"/>
          </p:nvPr>
        </p:nvSpPr>
        <p:spPr/>
        <p:txBody>
          <a:bodyPr/>
          <a:lstStyle/>
          <a:p>
            <a:pPr marL="0" indent="0">
              <a:buNone/>
            </a:pPr>
            <a:r>
              <a:rPr lang="en-GB" dirty="0">
                <a:hlinkClick r:id="rId2"/>
              </a:rPr>
              <a:t>https://youtu.be/i-OxZmafo64</a:t>
            </a:r>
            <a:endParaRPr lang="en-GB" dirty="0"/>
          </a:p>
          <a:p>
            <a:pPr marL="0" indent="0">
              <a:buNone/>
            </a:pPr>
            <a:r>
              <a:rPr lang="en-GB" dirty="0"/>
              <a:t>Internet access required.</a:t>
            </a:r>
          </a:p>
          <a:p>
            <a:pPr marL="0" indent="0">
              <a:buNone/>
            </a:pPr>
            <a:endParaRPr lang="en-GB" dirty="0"/>
          </a:p>
        </p:txBody>
      </p:sp>
    </p:spTree>
    <p:extLst>
      <p:ext uri="{BB962C8B-B14F-4D97-AF65-F5344CB8AC3E}">
        <p14:creationId xmlns:p14="http://schemas.microsoft.com/office/powerpoint/2010/main" val="434687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B000-9B07-4F65-BA00-5B8E2E4F1122}"/>
              </a:ext>
            </a:extLst>
          </p:cNvPr>
          <p:cNvSpPr>
            <a:spLocks noGrp="1"/>
          </p:cNvSpPr>
          <p:nvPr>
            <p:ph type="title"/>
          </p:nvPr>
        </p:nvSpPr>
        <p:spPr/>
        <p:txBody>
          <a:bodyPr/>
          <a:lstStyle/>
          <a:p>
            <a:r>
              <a:rPr lang="en-GB" dirty="0"/>
              <a:t>Government proposals</a:t>
            </a:r>
          </a:p>
        </p:txBody>
      </p:sp>
      <p:sp>
        <p:nvSpPr>
          <p:cNvPr id="3" name="Content Placeholder 2">
            <a:extLst>
              <a:ext uri="{FF2B5EF4-FFF2-40B4-BE49-F238E27FC236}">
                <a16:creationId xmlns:a16="http://schemas.microsoft.com/office/drawing/2014/main" id="{24D5A844-FAE8-41E1-83C5-C252908562D8}"/>
              </a:ext>
            </a:extLst>
          </p:cNvPr>
          <p:cNvSpPr>
            <a:spLocks noGrp="1"/>
          </p:cNvSpPr>
          <p:nvPr>
            <p:ph idx="1"/>
          </p:nvPr>
        </p:nvSpPr>
        <p:spPr/>
        <p:txBody>
          <a:bodyPr/>
          <a:lstStyle/>
          <a:p>
            <a:r>
              <a:rPr lang="en-GB" dirty="0"/>
              <a:t>The tenant fee ban</a:t>
            </a:r>
          </a:p>
        </p:txBody>
      </p:sp>
    </p:spTree>
    <p:extLst>
      <p:ext uri="{BB962C8B-B14F-4D97-AF65-F5344CB8AC3E}">
        <p14:creationId xmlns:p14="http://schemas.microsoft.com/office/powerpoint/2010/main" val="2449894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very high confidence">
            <a:extLst>
              <a:ext uri="{FF2B5EF4-FFF2-40B4-BE49-F238E27FC236}">
                <a16:creationId xmlns:a16="http://schemas.microsoft.com/office/drawing/2014/main" id="{2D097710-7652-49B2-B54B-7975A35D0CD4}"/>
              </a:ext>
            </a:extLst>
          </p:cNvPr>
          <p:cNvPicPr>
            <a:picLocks noChangeAspect="1"/>
          </p:cNvPicPr>
          <p:nvPr/>
        </p:nvPicPr>
        <p:blipFill>
          <a:blip r:embed="rId2"/>
          <a:stretch>
            <a:fillRect/>
          </a:stretch>
        </p:blipFill>
        <p:spPr>
          <a:xfrm>
            <a:off x="676612" y="68344"/>
            <a:ext cx="10838776" cy="6721311"/>
          </a:xfrm>
          <a:prstGeom prst="rect">
            <a:avLst/>
          </a:prstGeom>
        </p:spPr>
      </p:pic>
    </p:spTree>
    <p:extLst>
      <p:ext uri="{BB962C8B-B14F-4D97-AF65-F5344CB8AC3E}">
        <p14:creationId xmlns:p14="http://schemas.microsoft.com/office/powerpoint/2010/main" val="2606531195"/>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B000-9B07-4F65-BA00-5B8E2E4F1122}"/>
              </a:ext>
            </a:extLst>
          </p:cNvPr>
          <p:cNvSpPr>
            <a:spLocks noGrp="1"/>
          </p:cNvSpPr>
          <p:nvPr>
            <p:ph type="title"/>
          </p:nvPr>
        </p:nvSpPr>
        <p:spPr/>
        <p:txBody>
          <a:bodyPr/>
          <a:lstStyle/>
          <a:p>
            <a:r>
              <a:rPr lang="en-GB" dirty="0"/>
              <a:t>Government proposals</a:t>
            </a:r>
          </a:p>
        </p:txBody>
      </p:sp>
      <p:sp>
        <p:nvSpPr>
          <p:cNvPr id="3" name="Content Placeholder 2">
            <a:extLst>
              <a:ext uri="{FF2B5EF4-FFF2-40B4-BE49-F238E27FC236}">
                <a16:creationId xmlns:a16="http://schemas.microsoft.com/office/drawing/2014/main" id="{24D5A844-FAE8-41E1-83C5-C252908562D8}"/>
              </a:ext>
            </a:extLst>
          </p:cNvPr>
          <p:cNvSpPr>
            <a:spLocks noGrp="1"/>
          </p:cNvSpPr>
          <p:nvPr>
            <p:ph idx="1"/>
          </p:nvPr>
        </p:nvSpPr>
        <p:spPr/>
        <p:txBody>
          <a:bodyPr/>
          <a:lstStyle/>
          <a:p>
            <a:r>
              <a:rPr lang="en-GB" dirty="0"/>
              <a:t>The Tenant Fee Ban</a:t>
            </a:r>
          </a:p>
          <a:p>
            <a:r>
              <a:rPr lang="en-GB" dirty="0"/>
              <a:t>Section 24 of the Finance Act 2015 (Landlord taxation)</a:t>
            </a:r>
          </a:p>
          <a:p>
            <a:endParaRPr lang="en-GB" dirty="0"/>
          </a:p>
          <a:p>
            <a:endParaRPr lang="en-GB" dirty="0"/>
          </a:p>
        </p:txBody>
      </p:sp>
    </p:spTree>
    <p:extLst>
      <p:ext uri="{BB962C8B-B14F-4D97-AF65-F5344CB8AC3E}">
        <p14:creationId xmlns:p14="http://schemas.microsoft.com/office/powerpoint/2010/main" val="11805280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160</TotalTime>
  <Words>439</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Gill Sans MT</vt:lpstr>
      <vt:lpstr>Gallery</vt:lpstr>
      <vt:lpstr>ENGAGING WITH AGENTS IN THE PRS</vt:lpstr>
      <vt:lpstr>Agenda.</vt:lpstr>
      <vt:lpstr>DAVID VOTTA M.A.R.L.A</vt:lpstr>
      <vt:lpstr>WHAT IS ARLA PROPERTYMARK???</vt:lpstr>
      <vt:lpstr>WHAT IS ARLA PROPERTYMARK???</vt:lpstr>
      <vt:lpstr>Video clip</vt:lpstr>
      <vt:lpstr>Government proposals</vt:lpstr>
      <vt:lpstr>PowerPoint Presentation</vt:lpstr>
      <vt:lpstr>Government proposals</vt:lpstr>
      <vt:lpstr>Axe the tenant tax. Support the movement</vt:lpstr>
      <vt:lpstr>Government proposals and implementations</vt:lpstr>
      <vt:lpstr>The Homelessness reduction act 2017.  How has this affected you? </vt:lpstr>
      <vt:lpstr>Government proposals and implementations</vt:lpstr>
      <vt:lpstr>Three year tenancies</vt:lpstr>
      <vt:lpstr>Agents, Landlords and housing teams under constant scrutiny (Attack) </vt:lpstr>
      <vt:lpstr>Agents, Landlords and housing teams under constant scrutiny (Defence) </vt:lpstr>
      <vt:lpstr>PowerPoint Presentation</vt:lpstr>
      <vt:lpstr>Open forum and discussion points.</vt:lpstr>
      <vt:lpstr>Teamwork makes the dreamwork!!!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AGENTS IN THE PRS</dc:title>
  <dc:creator>David R Votta</dc:creator>
  <cp:lastModifiedBy>David R Votta</cp:lastModifiedBy>
  <cp:revision>19</cp:revision>
  <dcterms:created xsi:type="dcterms:W3CDTF">2018-08-08T11:01:33Z</dcterms:created>
  <dcterms:modified xsi:type="dcterms:W3CDTF">2018-08-28T10:17:55Z</dcterms:modified>
</cp:coreProperties>
</file>