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2" r:id="rId2"/>
  </p:sldMasterIdLst>
  <p:notesMasterIdLst>
    <p:notesMasterId r:id="rId18"/>
  </p:notesMasterIdLst>
  <p:handoutMasterIdLst>
    <p:handoutMasterId r:id="rId19"/>
  </p:handoutMasterIdLst>
  <p:sldIdLst>
    <p:sldId id="259" r:id="rId3"/>
    <p:sldId id="359" r:id="rId4"/>
    <p:sldId id="404" r:id="rId5"/>
    <p:sldId id="291" r:id="rId6"/>
    <p:sldId id="402" r:id="rId7"/>
    <p:sldId id="344" r:id="rId8"/>
    <p:sldId id="379" r:id="rId9"/>
    <p:sldId id="378" r:id="rId10"/>
    <p:sldId id="381" r:id="rId11"/>
    <p:sldId id="382" r:id="rId12"/>
    <p:sldId id="417" r:id="rId13"/>
    <p:sldId id="416" r:id="rId14"/>
    <p:sldId id="418" r:id="rId15"/>
    <p:sldId id="346" r:id="rId16"/>
    <p:sldId id="413" r:id="rId17"/>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tton, Sam - BSS FP" initials="HS-B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99FF"/>
    <a:srgbClr val="FFFF00"/>
    <a:srgbClr val="00FF00"/>
    <a:srgbClr val="000000"/>
    <a:srgbClr val="B2B2B2"/>
    <a:srgbClr val="80808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3088" autoAdjust="0"/>
  </p:normalViewPr>
  <p:slideViewPr>
    <p:cSldViewPr>
      <p:cViewPr varScale="1">
        <p:scale>
          <a:sx n="73" d="100"/>
          <a:sy n="73" d="100"/>
        </p:scale>
        <p:origin x="906" y="66"/>
      </p:cViewPr>
      <p:guideLst>
        <p:guide orient="horz" pos="2160"/>
        <p:guide pos="2880"/>
      </p:guideLst>
    </p:cSldViewPr>
  </p:slideViewPr>
  <p:outlineViewPr>
    <p:cViewPr>
      <p:scale>
        <a:sx n="33" d="100"/>
        <a:sy n="33" d="100"/>
      </p:scale>
      <p:origin x="0" y="7483"/>
    </p:cViewPr>
  </p:outlineViewPr>
  <p:notesTextViewPr>
    <p:cViewPr>
      <p:scale>
        <a:sx n="1" d="1"/>
        <a:sy n="1" d="1"/>
      </p:scale>
      <p:origin x="0" y="0"/>
    </p:cViewPr>
  </p:notesTextViewPr>
  <p:sorterViewPr>
    <p:cViewPr>
      <p:scale>
        <a:sx n="100" d="100"/>
        <a:sy n="100" d="100"/>
      </p:scale>
      <p:origin x="0" y="6379"/>
    </p:cViewPr>
  </p:sorterViewPr>
  <p:notesViewPr>
    <p:cSldViewPr>
      <p:cViewPr varScale="1">
        <p:scale>
          <a:sx n="51" d="100"/>
          <a:sy n="51" d="100"/>
        </p:scale>
        <p:origin x="-2958"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AD321041-9560-471D-B551-9056563B5894}" type="datetimeFigureOut">
              <a:rPr lang="en-GB" smtClean="0"/>
              <a:t>08/02/2018</a:t>
            </a:fld>
            <a:endParaRPr lang="en-GB" dirty="0"/>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ECC39BC0-EF6B-46A8-A8E4-D8A5AD3BB014}" type="slidenum">
              <a:rPr lang="en-GB" smtClean="0"/>
              <a:t>‹#›</a:t>
            </a:fld>
            <a:endParaRPr lang="en-GB" dirty="0"/>
          </a:p>
        </p:txBody>
      </p:sp>
    </p:spTree>
    <p:extLst>
      <p:ext uri="{BB962C8B-B14F-4D97-AF65-F5344CB8AC3E}">
        <p14:creationId xmlns:p14="http://schemas.microsoft.com/office/powerpoint/2010/main" val="2572099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A4457E19-7C22-4887-A0CD-7C8FE1D071CC}" type="datetimeFigureOut">
              <a:rPr lang="en-GB" smtClean="0"/>
              <a:t>08/02/2018</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3FB183C7-BC41-4E84-A5CC-15B690E66D74}" type="slidenum">
              <a:rPr lang="en-GB" smtClean="0"/>
              <a:t>‹#›</a:t>
            </a:fld>
            <a:endParaRPr lang="en-GB" dirty="0"/>
          </a:p>
        </p:txBody>
      </p:sp>
    </p:spTree>
    <p:extLst>
      <p:ext uri="{BB962C8B-B14F-4D97-AF65-F5344CB8AC3E}">
        <p14:creationId xmlns:p14="http://schemas.microsoft.com/office/powerpoint/2010/main" val="169256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B183C7-BC41-4E84-A5CC-15B690E66D74}" type="slidenum">
              <a:rPr lang="en-GB" smtClean="0"/>
              <a:t>1</a:t>
            </a:fld>
            <a:endParaRPr lang="en-GB" dirty="0"/>
          </a:p>
        </p:txBody>
      </p:sp>
    </p:spTree>
    <p:extLst>
      <p:ext uri="{BB962C8B-B14F-4D97-AF65-F5344CB8AC3E}">
        <p14:creationId xmlns:p14="http://schemas.microsoft.com/office/powerpoint/2010/main" val="825016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FB183C7-BC41-4E84-A5CC-15B690E66D74}" type="slidenum">
              <a:rPr lang="en-GB" smtClean="0"/>
              <a:t>10</a:t>
            </a:fld>
            <a:endParaRPr lang="en-GB"/>
          </a:p>
        </p:txBody>
      </p:sp>
    </p:spTree>
    <p:extLst>
      <p:ext uri="{BB962C8B-B14F-4D97-AF65-F5344CB8AC3E}">
        <p14:creationId xmlns:p14="http://schemas.microsoft.com/office/powerpoint/2010/main" val="2512870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FB183C7-BC41-4E84-A5CC-15B690E66D74}" type="slidenum">
              <a:rPr lang="en-GB" smtClean="0"/>
              <a:t>11</a:t>
            </a:fld>
            <a:endParaRPr lang="en-GB" dirty="0"/>
          </a:p>
        </p:txBody>
      </p:sp>
    </p:spTree>
    <p:extLst>
      <p:ext uri="{BB962C8B-B14F-4D97-AF65-F5344CB8AC3E}">
        <p14:creationId xmlns:p14="http://schemas.microsoft.com/office/powerpoint/2010/main" val="2782678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FB183C7-BC41-4E84-A5CC-15B690E66D74}" type="slidenum">
              <a:rPr lang="en-GB" smtClean="0"/>
              <a:t>12</a:t>
            </a:fld>
            <a:endParaRPr lang="en-GB" dirty="0"/>
          </a:p>
        </p:txBody>
      </p:sp>
    </p:spTree>
    <p:extLst>
      <p:ext uri="{BB962C8B-B14F-4D97-AF65-F5344CB8AC3E}">
        <p14:creationId xmlns:p14="http://schemas.microsoft.com/office/powerpoint/2010/main" val="2671402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FB183C7-BC41-4E84-A5CC-15B690E66D74}" type="slidenum">
              <a:rPr lang="en-GB" smtClean="0"/>
              <a:t>13</a:t>
            </a:fld>
            <a:endParaRPr lang="en-GB" dirty="0"/>
          </a:p>
        </p:txBody>
      </p:sp>
    </p:spTree>
    <p:extLst>
      <p:ext uri="{BB962C8B-B14F-4D97-AF65-F5344CB8AC3E}">
        <p14:creationId xmlns:p14="http://schemas.microsoft.com/office/powerpoint/2010/main" val="1581072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FB183C7-BC41-4E84-A5CC-15B690E66D74}" type="slidenum">
              <a:rPr lang="en-GB" smtClean="0"/>
              <a:t>14</a:t>
            </a:fld>
            <a:endParaRPr lang="en-GB"/>
          </a:p>
        </p:txBody>
      </p:sp>
    </p:spTree>
    <p:extLst>
      <p:ext uri="{BB962C8B-B14F-4D97-AF65-F5344CB8AC3E}">
        <p14:creationId xmlns:p14="http://schemas.microsoft.com/office/powerpoint/2010/main" val="1822980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FB183C7-BC41-4E84-A5CC-15B690E66D74}" type="slidenum">
              <a:rPr lang="en-GB" smtClean="0"/>
              <a:t>15</a:t>
            </a:fld>
            <a:endParaRPr lang="en-GB" dirty="0"/>
          </a:p>
        </p:txBody>
      </p:sp>
    </p:spTree>
    <p:extLst>
      <p:ext uri="{BB962C8B-B14F-4D97-AF65-F5344CB8AC3E}">
        <p14:creationId xmlns:p14="http://schemas.microsoft.com/office/powerpoint/2010/main" val="1889105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B183C7-BC41-4E84-A5CC-15B690E66D74}" type="slidenum">
              <a:rPr lang="en-GB" smtClean="0"/>
              <a:t>2</a:t>
            </a:fld>
            <a:endParaRPr lang="en-GB" dirty="0"/>
          </a:p>
        </p:txBody>
      </p:sp>
    </p:spTree>
    <p:extLst>
      <p:ext uri="{BB962C8B-B14F-4D97-AF65-F5344CB8AC3E}">
        <p14:creationId xmlns:p14="http://schemas.microsoft.com/office/powerpoint/2010/main" val="1257272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B183C7-BC41-4E84-A5CC-15B690E66D74}" type="slidenum">
              <a:rPr lang="en-GB" smtClean="0"/>
              <a:t>3</a:t>
            </a:fld>
            <a:endParaRPr lang="en-GB" dirty="0"/>
          </a:p>
        </p:txBody>
      </p:sp>
    </p:spTree>
    <p:extLst>
      <p:ext uri="{BB962C8B-B14F-4D97-AF65-F5344CB8AC3E}">
        <p14:creationId xmlns:p14="http://schemas.microsoft.com/office/powerpoint/2010/main" val="3857226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B183C7-BC41-4E84-A5CC-15B690E66D74}" type="slidenum">
              <a:rPr lang="en-GB" smtClean="0"/>
              <a:t>4</a:t>
            </a:fld>
            <a:endParaRPr lang="en-GB" dirty="0"/>
          </a:p>
        </p:txBody>
      </p:sp>
    </p:spTree>
    <p:extLst>
      <p:ext uri="{BB962C8B-B14F-4D97-AF65-F5344CB8AC3E}">
        <p14:creationId xmlns:p14="http://schemas.microsoft.com/office/powerpoint/2010/main" val="151100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B183C7-BC41-4E84-A5CC-15B690E66D74}" type="slidenum">
              <a:rPr lang="en-GB" smtClean="0"/>
              <a:t>5</a:t>
            </a:fld>
            <a:endParaRPr lang="en-GB" dirty="0"/>
          </a:p>
        </p:txBody>
      </p:sp>
    </p:spTree>
    <p:extLst>
      <p:ext uri="{BB962C8B-B14F-4D97-AF65-F5344CB8AC3E}">
        <p14:creationId xmlns:p14="http://schemas.microsoft.com/office/powerpoint/2010/main" val="3539313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B183C7-BC41-4E84-A5CC-15B690E66D74}" type="slidenum">
              <a:rPr lang="en-GB" smtClean="0"/>
              <a:t>6</a:t>
            </a:fld>
            <a:endParaRPr lang="en-GB" dirty="0"/>
          </a:p>
        </p:txBody>
      </p:sp>
    </p:spTree>
    <p:extLst>
      <p:ext uri="{BB962C8B-B14F-4D97-AF65-F5344CB8AC3E}">
        <p14:creationId xmlns:p14="http://schemas.microsoft.com/office/powerpoint/2010/main" val="256140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36BFC-1B67-4E6B-BBF3-B0CE18832355}" type="slidenum">
              <a:rPr lang="en-GB" smtClean="0"/>
              <a:t>7</a:t>
            </a:fld>
            <a:endParaRPr lang="en-GB" dirty="0"/>
          </a:p>
        </p:txBody>
      </p:sp>
    </p:spTree>
    <p:extLst>
      <p:ext uri="{BB962C8B-B14F-4D97-AF65-F5344CB8AC3E}">
        <p14:creationId xmlns:p14="http://schemas.microsoft.com/office/powerpoint/2010/main" val="3598649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36BFC-1B67-4E6B-BBF3-B0CE18832355}" type="slidenum">
              <a:rPr lang="en-GB" smtClean="0"/>
              <a:t>8</a:t>
            </a:fld>
            <a:endParaRPr lang="en-GB"/>
          </a:p>
        </p:txBody>
      </p:sp>
    </p:spTree>
    <p:extLst>
      <p:ext uri="{BB962C8B-B14F-4D97-AF65-F5344CB8AC3E}">
        <p14:creationId xmlns:p14="http://schemas.microsoft.com/office/powerpoint/2010/main" val="2160950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FB183C7-BC41-4E84-A5CC-15B690E66D74}" type="slidenum">
              <a:rPr lang="en-GB" smtClean="0"/>
              <a:t>9</a:t>
            </a:fld>
            <a:endParaRPr lang="en-GB"/>
          </a:p>
        </p:txBody>
      </p:sp>
    </p:spTree>
    <p:extLst>
      <p:ext uri="{BB962C8B-B14F-4D97-AF65-F5344CB8AC3E}">
        <p14:creationId xmlns:p14="http://schemas.microsoft.com/office/powerpoint/2010/main" val="903657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B88028A1-A282-4B61-A640-FC2196AFB80B}" type="datetime1">
              <a:rPr lang="en-GB" smtClean="0">
                <a:solidFill>
                  <a:prstClr val="black">
                    <a:tint val="75000"/>
                  </a:prstClr>
                </a:solidFill>
              </a:rPr>
              <a:t>08/02/2018</a:t>
            </a:fld>
            <a:endParaRPr lang="en-GB" dirty="0">
              <a:solidFill>
                <a:prstClr val="black">
                  <a:tint val="75000"/>
                </a:prstClr>
              </a:solidFill>
            </a:endParaRPr>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73393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152511E1-83D6-48E0-A0F4-D53D1A7862AD}" type="datetime1">
              <a:rPr lang="en-GB" smtClean="0">
                <a:solidFill>
                  <a:prstClr val="black">
                    <a:tint val="75000"/>
                  </a:prstClr>
                </a:solidFill>
              </a:rPr>
              <a:t>08/02/2018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1684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37C7ED2D-E302-47C5-9BB9-F4BB0444DE8F}" type="datetime1">
              <a:rPr lang="en-GB" smtClean="0">
                <a:solidFill>
                  <a:prstClr val="black">
                    <a:tint val="75000"/>
                  </a:prstClr>
                </a:solidFill>
              </a:rPr>
              <a:t>08/02/2018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27110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3E8977BF-B11F-418B-96B6-FB5D9E4457E8}" type="datetime1">
              <a:rPr lang="en-GB" smtClean="0">
                <a:solidFill>
                  <a:prstClr val="black">
                    <a:tint val="75000"/>
                  </a:prstClr>
                </a:solidFill>
              </a:rPr>
              <a:t>08/02/2018</a:t>
            </a:fld>
            <a:endParaRPr lang="en-GB" dirty="0">
              <a:solidFill>
                <a:prstClr val="black">
                  <a:tint val="75000"/>
                </a:prstClr>
              </a:solidFill>
            </a:endParaRPr>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09349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8410F5E3-40C3-4329-A386-F6B21D192278}" type="datetime1">
              <a:rPr lang="en-GB" smtClean="0">
                <a:solidFill>
                  <a:prstClr val="black">
                    <a:tint val="75000"/>
                  </a:prstClr>
                </a:solidFill>
              </a:rPr>
              <a:t>08/02/2018</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22548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6A75C4D0-0022-4D6A-BDB1-DB7A453DE706}" type="datetime1">
              <a:rPr lang="en-GB" smtClean="0">
                <a:solidFill>
                  <a:prstClr val="black">
                    <a:tint val="75000"/>
                  </a:prstClr>
                </a:solidFill>
              </a:rPr>
              <a:t>08/02/2018</a:t>
            </a:fld>
            <a:endParaRPr lang="en-GB" dirty="0">
              <a:solidFill>
                <a:prstClr val="black">
                  <a:tint val="75000"/>
                </a:prstClr>
              </a:solidFill>
            </a:endParaRPr>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04961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EE8026F4-ADDC-401C-B11A-2F10A8CE21D4}" type="datetime1">
              <a:rPr lang="en-GB" smtClean="0">
                <a:solidFill>
                  <a:prstClr val="black">
                    <a:tint val="75000"/>
                  </a:prstClr>
                </a:solidFill>
              </a:rPr>
              <a:t>08/02/2018</a:t>
            </a:fld>
            <a:endParaRPr lang="en-GB" dirty="0">
              <a:solidFill>
                <a:prstClr val="black">
                  <a:tint val="75000"/>
                </a:prstClr>
              </a:solidFill>
            </a:endParaRPr>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78611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D3F0A695-9193-40FE-B9EF-17082155773F}" type="datetime1">
              <a:rPr lang="en-GB" smtClean="0">
                <a:solidFill>
                  <a:prstClr val="black">
                    <a:tint val="75000"/>
                  </a:prstClr>
                </a:solidFill>
              </a:rPr>
              <a:t>08/02/2018</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88144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570E657B-AEB8-4283-BF42-92F7805CCEE1}" type="datetime1">
              <a:rPr lang="en-GB" smtClean="0">
                <a:solidFill>
                  <a:prstClr val="black">
                    <a:tint val="75000"/>
                  </a:prstClr>
                </a:solidFill>
              </a:rPr>
              <a:t>08/02/2018</a:t>
            </a:fld>
            <a:endParaRPr lang="en-GB" dirty="0">
              <a:solidFill>
                <a:prstClr val="black">
                  <a:tint val="75000"/>
                </a:prstClr>
              </a:solidFill>
            </a:endParaRPr>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436918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AF9BB6F5-0184-4DCE-A695-B7963B0FC3E7}" type="datetime1">
              <a:rPr lang="en-GB" smtClean="0">
                <a:solidFill>
                  <a:prstClr val="black">
                    <a:tint val="75000"/>
                  </a:prstClr>
                </a:solidFill>
              </a:rPr>
              <a:t>08/02/2018</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54284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367129EC-165D-4B69-95B0-2A3D73090A1F}" type="datetime1">
              <a:rPr lang="en-GB" smtClean="0">
                <a:solidFill>
                  <a:prstClr val="black">
                    <a:tint val="75000"/>
                  </a:prstClr>
                </a:solidFill>
              </a:rPr>
              <a:t>08/02/2018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38053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8077BB91-C46F-4C59-90E2-3227DE549616}" type="datetime1">
              <a:rPr lang="en-GB" smtClean="0">
                <a:solidFill>
                  <a:prstClr val="black">
                    <a:tint val="75000"/>
                  </a:prstClr>
                </a:solidFill>
              </a:rPr>
              <a:t>08/02/2018</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82785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1D69EA4F-E904-462A-8B78-3C2A44B01664}" type="datetime1">
              <a:rPr lang="en-GB" smtClean="0">
                <a:solidFill>
                  <a:prstClr val="black">
                    <a:tint val="75000"/>
                  </a:prstClr>
                </a:solidFill>
              </a:rPr>
              <a:t>08/02/2018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751065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DD029725-0F48-4146-9A69-EE7D53553DD2}" type="datetime1">
              <a:rPr lang="en-GB" smtClean="0">
                <a:solidFill>
                  <a:prstClr val="black">
                    <a:tint val="75000"/>
                  </a:prstClr>
                </a:solidFill>
              </a:rPr>
              <a:t>08/02/2018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28964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176F8673-69F2-4F17-8BD0-D448D001A6B5}" type="datetime1">
              <a:rPr lang="en-GB" smtClean="0">
                <a:solidFill>
                  <a:prstClr val="black">
                    <a:tint val="75000"/>
                  </a:prstClr>
                </a:solidFill>
              </a:rPr>
              <a:t>08/02/2018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3831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58E3CACA-07B5-4156-8797-060F32109EDB}" type="datetime1">
              <a:rPr lang="en-GB" smtClean="0">
                <a:solidFill>
                  <a:prstClr val="black">
                    <a:tint val="75000"/>
                  </a:prstClr>
                </a:solidFill>
              </a:rPr>
              <a:t>08/02/2018</a:t>
            </a:fld>
            <a:endParaRPr lang="en-GB" dirty="0">
              <a:solidFill>
                <a:prstClr val="black">
                  <a:tint val="75000"/>
                </a:prstClr>
              </a:solidFill>
            </a:endParaRPr>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6156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31223BB2-AA22-4B6A-AB3D-9C54B71049C6}" type="datetime1">
              <a:rPr lang="en-GB" smtClean="0">
                <a:solidFill>
                  <a:prstClr val="black">
                    <a:tint val="75000"/>
                  </a:prstClr>
                </a:solidFill>
              </a:rPr>
              <a:t>08/02/2018</a:t>
            </a:fld>
            <a:endParaRPr lang="en-GB" dirty="0">
              <a:solidFill>
                <a:prstClr val="black">
                  <a:tint val="75000"/>
                </a:prstClr>
              </a:solidFill>
            </a:endParaRPr>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5188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643C7C7E-D6EF-4547-BB45-D5A49D242CAE}" type="datetime1">
              <a:rPr lang="en-GB" smtClean="0">
                <a:solidFill>
                  <a:prstClr val="black">
                    <a:tint val="75000"/>
                  </a:prstClr>
                </a:solidFill>
              </a:rPr>
              <a:t>08/02/2018</a:t>
            </a:fld>
            <a:endParaRPr lang="en-GB" dirty="0">
              <a:solidFill>
                <a:prstClr val="black">
                  <a:tint val="75000"/>
                </a:prstClr>
              </a:solidFill>
            </a:endParaRPr>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5670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smtClean="0"/>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CEB4AF0B-A34A-4E0E-94A6-12818B3EAF02}" type="datetime1">
              <a:rPr lang="en-GB" smtClean="0">
                <a:solidFill>
                  <a:prstClr val="black">
                    <a:tint val="75000"/>
                  </a:prstClr>
                </a:solidFill>
              </a:rPr>
              <a:t>08/02/2018</a:t>
            </a:fld>
            <a:endParaRPr lang="en-GB" dirty="0">
              <a:solidFill>
                <a:prstClr val="black">
                  <a:tint val="75000"/>
                </a:prstClr>
              </a:solidFill>
            </a:endParaRPr>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09000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F017C41C-7896-4252-B1C1-E071C418AA69}" type="datetime1">
              <a:rPr lang="en-GB" smtClean="0">
                <a:solidFill>
                  <a:prstClr val="black">
                    <a:tint val="75000"/>
                  </a:prstClr>
                </a:solidFill>
              </a:rPr>
              <a:t>08/02/2018</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881814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5339BA4F-0B52-4569-B0B6-F3990F7A1E93}" type="datetime1">
              <a:rPr lang="en-GB" smtClean="0">
                <a:solidFill>
                  <a:prstClr val="black">
                    <a:tint val="75000"/>
                  </a:prstClr>
                </a:solidFill>
              </a:rPr>
              <a:t>08/02/2018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2186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F5B4A955-48C6-4EDF-B3B9-41ED26A4B411}" type="datetime1">
              <a:rPr lang="en-GB" smtClean="0">
                <a:solidFill>
                  <a:prstClr val="black">
                    <a:tint val="75000"/>
                  </a:prstClr>
                </a:solidFill>
              </a:rPr>
              <a:t>08/02/2018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5921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EC5C9-25B0-4C9C-81FD-8076C3DAFFFE}" type="datetime1">
              <a:rPr lang="en-GB" smtClean="0">
                <a:solidFill>
                  <a:prstClr val="black">
                    <a:tint val="75000"/>
                  </a:prstClr>
                </a:solidFill>
              </a:rPr>
              <a:t>08/02/2018</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13078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4CA25-CBEB-43F2-AC8D-0C5BD00557A5}" type="datetime1">
              <a:rPr lang="en-GB" smtClean="0">
                <a:solidFill>
                  <a:prstClr val="black">
                    <a:tint val="75000"/>
                  </a:prstClr>
                </a:solidFill>
              </a:rPr>
              <a:t>08/02/2018</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(2016 survey of the previous 12 months, by Crisis, of 458 recent or current rough sleepers in England and Wales)</a:t>
            </a:r>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B74C9-1984-4309-B629-64A9E268053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81925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hyperlink" Target="http://www.kent.gov.uk/homelessness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www.kent.gov.uk/homelessnessconsultation"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1470025"/>
          </a:xfrm>
        </p:spPr>
        <p:txBody>
          <a:bodyPr>
            <a:normAutofit fontScale="90000"/>
          </a:bodyPr>
          <a:lstStyle/>
          <a:p>
            <a:r>
              <a:rPr lang="en-GB" sz="4000" dirty="0" smtClean="0"/>
              <a:t/>
            </a:r>
            <a:br>
              <a:rPr lang="en-GB" sz="4000" dirty="0" smtClean="0"/>
            </a:br>
            <a:r>
              <a:rPr lang="en-GB" sz="4000" dirty="0" smtClean="0"/>
              <a:t>Commissioning Services </a:t>
            </a:r>
            <a:r>
              <a:rPr lang="en-GB" dirty="0" smtClean="0"/>
              <a:t>for</a:t>
            </a:r>
            <a:r>
              <a:rPr lang="en-GB" sz="4000" dirty="0" smtClean="0"/>
              <a:t/>
            </a:r>
            <a:br>
              <a:rPr lang="en-GB" sz="4000" dirty="0" smtClean="0"/>
            </a:br>
            <a:r>
              <a:rPr lang="en-GB" sz="4000" dirty="0" smtClean="0"/>
              <a:t>Vulnerable </a:t>
            </a:r>
            <a:r>
              <a:rPr lang="en-GB" dirty="0" smtClean="0"/>
              <a:t>Homeless People </a:t>
            </a:r>
            <a:br>
              <a:rPr lang="en-GB" dirty="0" smtClean="0"/>
            </a:br>
            <a:endParaRPr lang="en-GB" sz="2700" dirty="0"/>
          </a:p>
        </p:txBody>
      </p:sp>
      <p:sp>
        <p:nvSpPr>
          <p:cNvPr id="3" name="Subtitle 2"/>
          <p:cNvSpPr>
            <a:spLocks noGrp="1"/>
          </p:cNvSpPr>
          <p:nvPr>
            <p:ph type="subTitle" idx="1"/>
          </p:nvPr>
        </p:nvSpPr>
        <p:spPr>
          <a:xfrm>
            <a:off x="1371600" y="3501008"/>
            <a:ext cx="6400800" cy="982663"/>
          </a:xfrm>
        </p:spPr>
        <p:txBody>
          <a:bodyPr rtlCol="0">
            <a:normAutofit/>
          </a:bodyPr>
          <a:lstStyle/>
          <a:p>
            <a:pPr fontAlgn="auto">
              <a:spcAft>
                <a:spcPts val="0"/>
              </a:spcAft>
              <a:buFont typeface="Arial" pitchFamily="34" charset="0"/>
              <a:buNone/>
              <a:defRPr/>
            </a:pPr>
            <a:r>
              <a:rPr lang="en-GB" dirty="0" smtClean="0"/>
              <a:t>Kent Housing Group</a:t>
            </a:r>
          </a:p>
          <a:p>
            <a:pPr fontAlgn="auto">
              <a:spcAft>
                <a:spcPts val="0"/>
              </a:spcAft>
              <a:buFont typeface="Arial" pitchFamily="34" charset="0"/>
              <a:buNone/>
              <a:defRPr/>
            </a:pPr>
            <a:r>
              <a:rPr lang="en-GB" dirty="0" smtClean="0"/>
              <a:t>5 February 2018</a:t>
            </a:r>
          </a:p>
        </p:txBody>
      </p:sp>
    </p:spTree>
    <p:extLst>
      <p:ext uri="{BB962C8B-B14F-4D97-AF65-F5344CB8AC3E}">
        <p14:creationId xmlns:p14="http://schemas.microsoft.com/office/powerpoint/2010/main" val="1424653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715" y="5079277"/>
            <a:ext cx="3168352" cy="1014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998912"/>
          </a:xfrm>
        </p:spPr>
        <p:txBody>
          <a:bodyPr>
            <a:normAutofit/>
          </a:bodyPr>
          <a:lstStyle/>
          <a:p>
            <a:r>
              <a:rPr lang="en-GB" dirty="0" smtClean="0"/>
              <a:t>Rough Sleeper </a:t>
            </a:r>
            <a:r>
              <a:rPr lang="en-GB" dirty="0"/>
              <a:t>Outreach </a:t>
            </a:r>
            <a:r>
              <a:rPr lang="en-GB" dirty="0" smtClean="0"/>
              <a:t>- Porchlight  </a:t>
            </a:r>
            <a:endParaRPr lang="en-GB" dirty="0"/>
          </a:p>
        </p:txBody>
      </p:sp>
      <p:pic>
        <p:nvPicPr>
          <p:cNvPr id="2050" name="Picture 2" descr="Image result for rough sleeper outreach wo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779" y="1268760"/>
            <a:ext cx="4116189" cy="3810518"/>
          </a:xfrm>
          <a:prstGeom prst="rect">
            <a:avLst/>
          </a:prstGeom>
          <a:ln>
            <a:noFill/>
          </a:ln>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99992" y="1273550"/>
            <a:ext cx="4363888" cy="5078313"/>
          </a:xfrm>
          <a:prstGeom prst="rect">
            <a:avLst/>
          </a:prstGeom>
          <a:noFill/>
        </p:spPr>
        <p:txBody>
          <a:bodyPr wrap="square" rtlCol="0">
            <a:spAutoFit/>
          </a:bodyPr>
          <a:lstStyle/>
          <a:p>
            <a:pPr marL="285750" indent="-285750">
              <a:buFont typeface="Arial" panose="020B0604020202020204" pitchFamily="34" charset="0"/>
              <a:buChar char="•"/>
            </a:pPr>
            <a:r>
              <a:rPr lang="en-GB" dirty="0"/>
              <a:t>G</a:t>
            </a:r>
            <a:r>
              <a:rPr lang="en-GB" dirty="0" smtClean="0"/>
              <a:t>ain tenancy/accommodation </a:t>
            </a:r>
            <a:endParaRPr lang="en-GB" dirty="0"/>
          </a:p>
          <a:p>
            <a:pPr marL="285750" indent="-285750">
              <a:buFont typeface="Arial" panose="020B0604020202020204" pitchFamily="34" charset="0"/>
              <a:buChar char="•"/>
            </a:pPr>
            <a:r>
              <a:rPr lang="en-GB" dirty="0"/>
              <a:t>A</a:t>
            </a:r>
            <a:r>
              <a:rPr lang="en-GB" dirty="0" smtClean="0"/>
              <a:t>ccess appropriate </a:t>
            </a:r>
            <a:r>
              <a:rPr lang="en-GB" dirty="0"/>
              <a:t>services </a:t>
            </a:r>
            <a:r>
              <a:rPr lang="en-GB" dirty="0" smtClean="0"/>
              <a:t>according to need</a:t>
            </a:r>
          </a:p>
          <a:p>
            <a:pPr marL="285750" indent="-285750">
              <a:buFont typeface="Arial" panose="020B0604020202020204" pitchFamily="34" charset="0"/>
              <a:buChar char="•"/>
            </a:pPr>
            <a:r>
              <a:rPr lang="en-GB" dirty="0" smtClean="0"/>
              <a:t>Improve physical/mental </a:t>
            </a:r>
            <a:r>
              <a:rPr lang="en-GB" dirty="0"/>
              <a:t>wellbeing, and improve personal </a:t>
            </a:r>
            <a:r>
              <a:rPr lang="en-GB" dirty="0" smtClean="0"/>
              <a:t>&amp; </a:t>
            </a:r>
            <a:r>
              <a:rPr lang="en-GB" dirty="0"/>
              <a:t>social functioning</a:t>
            </a:r>
            <a:endParaRPr lang="en-GB" dirty="0" smtClean="0"/>
          </a:p>
          <a:p>
            <a:pPr marL="285750" indent="-285750">
              <a:buFont typeface="Arial" panose="020B0604020202020204" pitchFamily="34" charset="0"/>
              <a:buChar char="•"/>
            </a:pPr>
            <a:r>
              <a:rPr lang="en-GB" dirty="0" smtClean="0"/>
              <a:t>Claim benefits/maximise income </a:t>
            </a:r>
            <a:endParaRPr lang="en-GB" dirty="0"/>
          </a:p>
          <a:p>
            <a:pPr marL="285750" indent="-285750">
              <a:buFont typeface="Arial" panose="020B0604020202020204" pitchFamily="34" charset="0"/>
              <a:buChar char="•"/>
            </a:pPr>
            <a:r>
              <a:rPr lang="en-GB" dirty="0" smtClean="0"/>
              <a:t>Facilitate access to education/training/work </a:t>
            </a:r>
            <a:endParaRPr lang="en-GB" dirty="0"/>
          </a:p>
          <a:p>
            <a:pPr marL="285750" indent="-285750">
              <a:buFont typeface="Arial" panose="020B0604020202020204" pitchFamily="34" charset="0"/>
              <a:buChar char="•"/>
            </a:pPr>
            <a:r>
              <a:rPr lang="en-GB" dirty="0" smtClean="0"/>
              <a:t>Link </a:t>
            </a:r>
            <a:r>
              <a:rPr lang="en-GB" dirty="0"/>
              <a:t>to </a:t>
            </a:r>
            <a:r>
              <a:rPr lang="en-GB" dirty="0" smtClean="0"/>
              <a:t>community based assets / organisations </a:t>
            </a:r>
            <a:endParaRPr lang="en-GB" dirty="0"/>
          </a:p>
          <a:p>
            <a:pPr marL="285750" indent="-285750">
              <a:buFont typeface="Arial" panose="020B0604020202020204" pitchFamily="34" charset="0"/>
              <a:buChar char="•"/>
            </a:pPr>
            <a:r>
              <a:rPr lang="en-GB" dirty="0" smtClean="0"/>
              <a:t>Enable people to </a:t>
            </a:r>
            <a:r>
              <a:rPr lang="en-GB" dirty="0"/>
              <a:t>establish/re-establish appropriate links with family and </a:t>
            </a:r>
            <a:r>
              <a:rPr lang="en-GB" dirty="0" smtClean="0"/>
              <a:t>friends </a:t>
            </a:r>
            <a:endParaRPr lang="en-GB" dirty="0"/>
          </a:p>
          <a:p>
            <a:pPr marL="285750" indent="-285750">
              <a:buFont typeface="Arial" panose="020B0604020202020204" pitchFamily="34" charset="0"/>
              <a:buChar char="•"/>
            </a:pPr>
            <a:r>
              <a:rPr lang="en-GB" dirty="0"/>
              <a:t>A</a:t>
            </a:r>
            <a:r>
              <a:rPr lang="en-GB" dirty="0" smtClean="0"/>
              <a:t>ddress </a:t>
            </a:r>
            <a:r>
              <a:rPr lang="en-GB" dirty="0"/>
              <a:t>offending </a:t>
            </a:r>
            <a:r>
              <a:rPr lang="en-GB" dirty="0" smtClean="0"/>
              <a:t>behaviours</a:t>
            </a:r>
            <a:endParaRPr lang="en-GB" dirty="0"/>
          </a:p>
          <a:p>
            <a:pPr marL="285750" indent="-285750">
              <a:buFont typeface="Arial" panose="020B0604020202020204" pitchFamily="34" charset="0"/>
              <a:buChar char="•"/>
            </a:pPr>
            <a:r>
              <a:rPr lang="en-GB" dirty="0"/>
              <a:t>F</a:t>
            </a:r>
            <a:r>
              <a:rPr lang="en-GB" dirty="0" smtClean="0"/>
              <a:t>acilitate </a:t>
            </a:r>
            <a:r>
              <a:rPr lang="en-GB" dirty="0"/>
              <a:t>initial</a:t>
            </a:r>
            <a:r>
              <a:rPr lang="en-GB" b="1" dirty="0"/>
              <a:t> </a:t>
            </a:r>
            <a:r>
              <a:rPr lang="en-GB" dirty="0"/>
              <a:t>access to health </a:t>
            </a:r>
            <a:r>
              <a:rPr lang="en-GB" dirty="0" smtClean="0"/>
              <a:t>services </a:t>
            </a:r>
            <a:endParaRPr lang="en-GB" dirty="0"/>
          </a:p>
          <a:p>
            <a:pPr marL="285750" indent="-285750">
              <a:buFont typeface="Arial" panose="020B0604020202020204" pitchFamily="34" charset="0"/>
              <a:buChar char="•"/>
            </a:pPr>
            <a:r>
              <a:rPr lang="en-GB" dirty="0" smtClean="0"/>
              <a:t>Promotion of healthy lifestyle</a:t>
            </a:r>
            <a:endParaRPr lang="en-GB" dirty="0"/>
          </a:p>
          <a:p>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2619300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Engagement and consultation</a:t>
            </a:r>
            <a:endParaRPr lang="en-GB" dirty="0"/>
          </a:p>
        </p:txBody>
      </p:sp>
      <p:sp>
        <p:nvSpPr>
          <p:cNvPr id="3" name="Content Placeholder 2"/>
          <p:cNvSpPr>
            <a:spLocks noGrp="1"/>
          </p:cNvSpPr>
          <p:nvPr>
            <p:ph idx="1"/>
          </p:nvPr>
        </p:nvSpPr>
        <p:spPr/>
        <p:txBody>
          <a:bodyPr/>
          <a:lstStyle/>
          <a:p>
            <a:r>
              <a:rPr lang="en-GB" dirty="0" smtClean="0"/>
              <a:t>Engagement events began in January 2016</a:t>
            </a:r>
          </a:p>
          <a:p>
            <a:r>
              <a:rPr lang="en-GB" dirty="0" smtClean="0"/>
              <a:t>Best practice examples, locally, nationally </a:t>
            </a:r>
          </a:p>
          <a:p>
            <a:r>
              <a:rPr lang="en-GB" dirty="0" smtClean="0"/>
              <a:t>Meetings with district reps and other partners throughout Spring/Summer 2017</a:t>
            </a:r>
          </a:p>
          <a:p>
            <a:r>
              <a:rPr lang="en-GB" dirty="0" smtClean="0"/>
              <a:t>Stakeholder engagement events in November 2017</a:t>
            </a:r>
          </a:p>
          <a:p>
            <a:r>
              <a:rPr lang="en-GB" dirty="0" smtClean="0"/>
              <a:t>Now consulting on commissioning </a:t>
            </a:r>
            <a:r>
              <a:rPr lang="en-GB" dirty="0"/>
              <a:t>o</a:t>
            </a:r>
            <a:r>
              <a:rPr lang="en-GB" dirty="0" smtClean="0"/>
              <a:t>ptions Public Consultation opened 22 January – 4 March</a:t>
            </a:r>
          </a:p>
          <a:p>
            <a:pPr marL="0" indent="0">
              <a:buNone/>
            </a:pPr>
            <a:r>
              <a:rPr lang="en-GB" u="sng" dirty="0">
                <a:hlinkClick r:id="rId3"/>
              </a:rPr>
              <a:t>http://www.kent.gov.uk/homelessnessconsultation</a:t>
            </a:r>
            <a:endParaRPr lang="en-GB" dirty="0"/>
          </a:p>
          <a:p>
            <a:pPr marL="0" indent="0">
              <a:buNone/>
            </a:pPr>
            <a:endParaRPr lang="en-GB" dirty="0"/>
          </a:p>
        </p:txBody>
      </p:sp>
    </p:spTree>
    <p:extLst>
      <p:ext uri="{BB962C8B-B14F-4D97-AF65-F5344CB8AC3E}">
        <p14:creationId xmlns:p14="http://schemas.microsoft.com/office/powerpoint/2010/main" val="475827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we learned….</a:t>
            </a:r>
            <a:endParaRPr lang="en-GB" dirty="0"/>
          </a:p>
        </p:txBody>
      </p:sp>
      <p:sp>
        <p:nvSpPr>
          <p:cNvPr id="6" name="TextBox 5"/>
          <p:cNvSpPr txBox="1"/>
          <p:nvPr/>
        </p:nvSpPr>
        <p:spPr>
          <a:xfrm rot="5400000">
            <a:off x="4331005" y="-1687529"/>
            <a:ext cx="553998" cy="6552728"/>
          </a:xfrm>
          <a:prstGeom prst="rect">
            <a:avLst/>
          </a:prstGeom>
          <a:solidFill>
            <a:schemeClr val="tx2"/>
          </a:solidFill>
        </p:spPr>
        <p:txBody>
          <a:bodyPr vert="vert270" wrap="square" rtlCol="0">
            <a:spAutoFit/>
          </a:bodyPr>
          <a:lstStyle/>
          <a:p>
            <a:pPr algn="ctr"/>
            <a:r>
              <a:rPr lang="en-GB" sz="2400" b="1" dirty="0" smtClean="0">
                <a:solidFill>
                  <a:schemeClr val="bg1"/>
                </a:solidFill>
                <a:latin typeface="Arial" panose="020B0604020202020204" pitchFamily="34" charset="0"/>
                <a:cs typeface="Arial" panose="020B0604020202020204" pitchFamily="34" charset="0"/>
              </a:rPr>
              <a:t>You said…</a:t>
            </a:r>
            <a:endParaRPr lang="en-GB" sz="2400" b="1" dirty="0">
              <a:solidFill>
                <a:schemeClr val="bg1"/>
              </a:solidFill>
              <a:latin typeface="Arial" panose="020B0604020202020204" pitchFamily="34" charset="0"/>
              <a:cs typeface="Arial" panose="020B0604020202020204" pitchFamily="34" charset="0"/>
            </a:endParaRPr>
          </a:p>
        </p:txBody>
      </p:sp>
      <p:sp>
        <p:nvSpPr>
          <p:cNvPr id="7" name="Content Placeholder 2"/>
          <p:cNvSpPr>
            <a:spLocks noGrp="1"/>
          </p:cNvSpPr>
          <p:nvPr>
            <p:ph idx="1"/>
          </p:nvPr>
        </p:nvSpPr>
        <p:spPr>
          <a:xfrm>
            <a:off x="1331640" y="1844824"/>
            <a:ext cx="7488832" cy="3744416"/>
          </a:xfrm>
        </p:spPr>
        <p:txBody>
          <a:bodyPr>
            <a:noAutofit/>
          </a:bodyPr>
          <a:lstStyle/>
          <a:p>
            <a:pPr marL="514350" indent="-514350">
              <a:buFont typeface="+mj-lt"/>
              <a:buAutoNum type="arabicPeriod"/>
            </a:pPr>
            <a:r>
              <a:rPr lang="en-GB" sz="1800" dirty="0" smtClean="0"/>
              <a:t>Single point of access and referral</a:t>
            </a:r>
          </a:p>
          <a:p>
            <a:pPr marL="514350" indent="-514350">
              <a:buFont typeface="+mj-lt"/>
              <a:buAutoNum type="arabicPeriod"/>
            </a:pPr>
            <a:r>
              <a:rPr lang="en-GB" sz="1800" dirty="0" smtClean="0"/>
              <a:t>Longer contracts to lend stability and allow for innovation</a:t>
            </a:r>
          </a:p>
          <a:p>
            <a:pPr marL="514350" indent="-514350">
              <a:buFont typeface="+mj-lt"/>
              <a:buAutoNum type="arabicPeriod"/>
            </a:pPr>
            <a:r>
              <a:rPr lang="en-GB" sz="1800" dirty="0" smtClean="0"/>
              <a:t>Use community assets more</a:t>
            </a:r>
          </a:p>
          <a:p>
            <a:pPr marL="514350" indent="-514350">
              <a:buFont typeface="+mj-lt"/>
              <a:buAutoNum type="arabicPeriod"/>
            </a:pPr>
            <a:r>
              <a:rPr lang="en-GB" sz="1800" dirty="0" smtClean="0"/>
              <a:t>Improved void awareness</a:t>
            </a:r>
          </a:p>
          <a:p>
            <a:pPr marL="514350" indent="-514350">
              <a:buFont typeface="+mj-lt"/>
              <a:buAutoNum type="arabicPeriod"/>
            </a:pPr>
            <a:r>
              <a:rPr lang="en-GB" sz="1800" dirty="0" smtClean="0"/>
              <a:t>Deliver more flexible recovery models of support</a:t>
            </a:r>
          </a:p>
          <a:p>
            <a:pPr marL="514350" indent="-514350">
              <a:buFont typeface="+mj-lt"/>
              <a:buAutoNum type="arabicPeriod"/>
            </a:pPr>
            <a:r>
              <a:rPr lang="en-GB" sz="1800" dirty="0" smtClean="0"/>
              <a:t>Focus on strengths based personalised outcomes for people</a:t>
            </a:r>
          </a:p>
          <a:p>
            <a:pPr marL="514350" indent="-514350">
              <a:buFont typeface="+mj-lt"/>
              <a:buAutoNum type="arabicPeriod"/>
            </a:pPr>
            <a:r>
              <a:rPr lang="en-GB" sz="1800" dirty="0" smtClean="0"/>
              <a:t>Pool other sources of funding</a:t>
            </a:r>
          </a:p>
          <a:p>
            <a:pPr marL="514350" indent="-514350">
              <a:buFont typeface="+mj-lt"/>
              <a:buAutoNum type="arabicPeriod"/>
            </a:pPr>
            <a:r>
              <a:rPr lang="en-GB" sz="1800" dirty="0" smtClean="0"/>
              <a:t>Continuity of support for people throughout their recovery journey</a:t>
            </a:r>
          </a:p>
          <a:p>
            <a:pPr marL="514350" indent="-514350">
              <a:buFont typeface="+mj-lt"/>
              <a:buAutoNum type="arabicPeriod"/>
            </a:pPr>
            <a:r>
              <a:rPr lang="en-GB" sz="1800" dirty="0" smtClean="0"/>
              <a:t>Clarity of pathway from access to exit</a:t>
            </a:r>
          </a:p>
          <a:p>
            <a:pPr marL="514350" indent="-514350">
              <a:buFont typeface="+mj-lt"/>
              <a:buAutoNum type="arabicPeriod"/>
            </a:pPr>
            <a:r>
              <a:rPr lang="en-GB" sz="1800" dirty="0" smtClean="0"/>
              <a:t>Continue to engage with stakeholders throughout process</a:t>
            </a:r>
          </a:p>
          <a:p>
            <a:pPr marL="514350" indent="-514350">
              <a:buFont typeface="+mj-lt"/>
              <a:buAutoNum type="arabicPeriod"/>
            </a:pPr>
            <a:r>
              <a:rPr lang="en-GB" sz="1800" dirty="0" smtClean="0"/>
              <a:t>Consolidate contracts whilst retaining local flavour</a:t>
            </a:r>
            <a:endParaRPr lang="en-GB" sz="1800" dirty="0"/>
          </a:p>
        </p:txBody>
      </p:sp>
    </p:spTree>
    <p:extLst>
      <p:ext uri="{BB962C8B-B14F-4D97-AF65-F5344CB8AC3E}">
        <p14:creationId xmlns:p14="http://schemas.microsoft.com/office/powerpoint/2010/main" val="870742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Commissioning Options</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37183663"/>
              </p:ext>
            </p:extLst>
          </p:nvPr>
        </p:nvGraphicFramePr>
        <p:xfrm>
          <a:off x="323528" y="1268760"/>
          <a:ext cx="8640960" cy="846960"/>
        </p:xfrm>
        <a:graphic>
          <a:graphicData uri="http://schemas.openxmlformats.org/drawingml/2006/table">
            <a:tbl>
              <a:tblPr firstRow="1" firstCol="1" bandRow="1">
                <a:tableStyleId>{5C22544A-7EE6-4342-B048-85BDC9FD1C3A}</a:tableStyleId>
              </a:tblPr>
              <a:tblGrid>
                <a:gridCol w="3744416">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tblGrid>
              <a:tr h="216024">
                <a:tc>
                  <a:txBody>
                    <a:bodyPr/>
                    <a:lstStyle/>
                    <a:p>
                      <a:pPr>
                        <a:lnSpc>
                          <a:spcPct val="115000"/>
                        </a:lnSpc>
                        <a:spcAft>
                          <a:spcPts val="0"/>
                        </a:spcAft>
                      </a:pPr>
                      <a:r>
                        <a:rPr lang="en-GB" sz="1200" dirty="0">
                          <a:effectLst/>
                        </a:rPr>
                        <a:t>     Benefits of doing this</a:t>
                      </a:r>
                      <a:r>
                        <a:rPr lang="en-GB" sz="1200" dirty="0" smtClean="0">
                          <a:effectLst/>
                        </a:rPr>
                        <a:t>:</a:t>
                      </a:r>
                      <a:r>
                        <a:rPr lang="en-GB" sz="12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     Negative things about doing this:</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marL="342900" lvl="0" indent="-342900">
                        <a:lnSpc>
                          <a:spcPct val="115000"/>
                        </a:lnSpc>
                        <a:spcAft>
                          <a:spcPts val="0"/>
                        </a:spcAft>
                        <a:buFont typeface="Wingdings"/>
                        <a:buChar char=""/>
                      </a:pPr>
                      <a:r>
                        <a:rPr lang="en-GB" sz="1200" dirty="0">
                          <a:effectLst/>
                        </a:rPr>
                        <a:t>Minimal disruption of services</a:t>
                      </a:r>
                      <a:endParaRPr lang="en-GB" sz="1100" dirty="0">
                        <a:effectLst/>
                      </a:endParaRPr>
                    </a:p>
                    <a:p>
                      <a:pPr marL="342900" lvl="0" indent="-342900">
                        <a:lnSpc>
                          <a:spcPct val="115000"/>
                        </a:lnSpc>
                        <a:spcAft>
                          <a:spcPts val="0"/>
                        </a:spcAft>
                        <a:buFont typeface="Wingdings"/>
                        <a:buChar char=""/>
                      </a:pPr>
                      <a:r>
                        <a:rPr lang="en-GB" sz="1200" dirty="0">
                          <a:effectLst/>
                        </a:rPr>
                        <a:t>Current services deliver good outcomes for people</a:t>
                      </a:r>
                      <a:endParaRPr lang="en-GB" sz="1100" dirty="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Arial"/>
                        <a:buChar char="X"/>
                      </a:pPr>
                      <a:r>
                        <a:rPr lang="en-GB" sz="1200" dirty="0">
                          <a:effectLst/>
                        </a:rPr>
                        <a:t>Some areas in Kent might continue to not have enough services</a:t>
                      </a:r>
                      <a:endParaRPr lang="en-GB" sz="1100" dirty="0">
                        <a:effectLst/>
                      </a:endParaRPr>
                    </a:p>
                    <a:p>
                      <a:pPr marL="342900" lvl="0" indent="-342900">
                        <a:lnSpc>
                          <a:spcPct val="115000"/>
                        </a:lnSpc>
                        <a:spcAft>
                          <a:spcPts val="0"/>
                        </a:spcAft>
                        <a:buFont typeface="Arial"/>
                        <a:buChar char="X"/>
                      </a:pPr>
                      <a:r>
                        <a:rPr lang="en-GB" sz="1200" dirty="0">
                          <a:effectLst/>
                        </a:rPr>
                        <a:t>It won’t allow us to join up services easily for people that need lots of different types of support</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9" name="Rectangle 2"/>
          <p:cNvSpPr>
            <a:spLocks noChangeArrowheads="1"/>
          </p:cNvSpPr>
          <p:nvPr/>
        </p:nvSpPr>
        <p:spPr bwMode="auto">
          <a:xfrm>
            <a:off x="323528" y="989906"/>
            <a:ext cx="3556102"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cap="none" normalizeH="0" baseline="0" dirty="0" smtClean="0">
                <a:ln>
                  <a:noFill/>
                </a:ln>
                <a:solidFill>
                  <a:srgbClr val="000000"/>
                </a:solidFill>
                <a:effectLst/>
                <a:latin typeface="Calibri" pitchFamily="34" charset="0"/>
                <a:ea typeface="Calibri" pitchFamily="34" charset="0"/>
                <a:cs typeface="Arial-BoldMT" charset="0"/>
              </a:rPr>
              <a:t>Option 1</a:t>
            </a:r>
            <a:r>
              <a:rPr kumimoji="0" lang="en-GB" altLang="en-US" sz="1200" b="1" i="0" u="none" strike="noStrike" cap="none" normalizeH="0" baseline="0" dirty="0" smtClean="0">
                <a:ln>
                  <a:noFill/>
                </a:ln>
                <a:solidFill>
                  <a:srgbClr val="000000"/>
                </a:solidFill>
                <a:effectLst/>
                <a:latin typeface="Calibri" pitchFamily="34" charset="0"/>
                <a:ea typeface="Calibri" pitchFamily="34" charset="0"/>
                <a:cs typeface="Arial-BoldMT" charset="0"/>
              </a:rPr>
              <a:t>: Recommission services in the existing way</a:t>
            </a: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223301695"/>
              </p:ext>
            </p:extLst>
          </p:nvPr>
        </p:nvGraphicFramePr>
        <p:xfrm>
          <a:off x="323528" y="2556354"/>
          <a:ext cx="8640960" cy="1682496"/>
        </p:xfrm>
        <a:graphic>
          <a:graphicData uri="http://schemas.openxmlformats.org/drawingml/2006/table">
            <a:tbl>
              <a:tblPr firstRow="1" firstCol="1" bandRow="1">
                <a:tableStyleId>{5C22544A-7EE6-4342-B048-85BDC9FD1C3A}</a:tableStyleId>
              </a:tblPr>
              <a:tblGrid>
                <a:gridCol w="3816424">
                  <a:extLst>
                    <a:ext uri="{9D8B030D-6E8A-4147-A177-3AD203B41FA5}">
                      <a16:colId xmlns:a16="http://schemas.microsoft.com/office/drawing/2014/main" val="20000"/>
                    </a:ext>
                  </a:extLst>
                </a:gridCol>
                <a:gridCol w="4824536">
                  <a:extLst>
                    <a:ext uri="{9D8B030D-6E8A-4147-A177-3AD203B41FA5}">
                      <a16:colId xmlns:a16="http://schemas.microsoft.com/office/drawing/2014/main" val="20001"/>
                    </a:ext>
                  </a:extLst>
                </a:gridCol>
              </a:tblGrid>
              <a:tr h="0">
                <a:tc>
                  <a:txBody>
                    <a:bodyPr/>
                    <a:lstStyle/>
                    <a:p>
                      <a:pPr>
                        <a:lnSpc>
                          <a:spcPct val="115000"/>
                        </a:lnSpc>
                        <a:spcAft>
                          <a:spcPts val="0"/>
                        </a:spcAft>
                      </a:pPr>
                      <a:r>
                        <a:rPr lang="en-GB" sz="1200" dirty="0">
                          <a:effectLst/>
                        </a:rPr>
                        <a:t>     Benefits of doing this</a:t>
                      </a:r>
                      <a:r>
                        <a:rPr lang="en-GB" sz="1200" dirty="0" smtClean="0">
                          <a:effectLst/>
                        </a:rPr>
                        <a:t>:</a:t>
                      </a:r>
                      <a:endParaRPr lang="en-GB" sz="1100" dirty="0">
                        <a:effectLst/>
                      </a:endParaRPr>
                    </a:p>
                  </a:txBody>
                  <a:tcPr marL="68580" marR="68580" marT="0" marB="0"/>
                </a:tc>
                <a:tc>
                  <a:txBody>
                    <a:bodyPr/>
                    <a:lstStyle/>
                    <a:p>
                      <a:pPr>
                        <a:lnSpc>
                          <a:spcPct val="115000"/>
                        </a:lnSpc>
                        <a:spcAft>
                          <a:spcPts val="0"/>
                        </a:spcAft>
                      </a:pPr>
                      <a:r>
                        <a:rPr lang="en-GB" sz="1200">
                          <a:effectLst/>
                        </a:rPr>
                        <a:t>     Negative things about doing this:</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marL="342900" lvl="0" indent="-342900">
                        <a:lnSpc>
                          <a:spcPct val="115000"/>
                        </a:lnSpc>
                        <a:spcAft>
                          <a:spcPts val="0"/>
                        </a:spcAft>
                        <a:buFont typeface="Wingdings"/>
                        <a:buChar char=""/>
                      </a:pPr>
                      <a:r>
                        <a:rPr lang="en-GB" sz="1200">
                          <a:effectLst/>
                        </a:rPr>
                        <a:t>A single point of access so people don’t have to have lots of assessments</a:t>
                      </a:r>
                      <a:endParaRPr lang="en-GB" sz="1100">
                        <a:effectLst/>
                      </a:endParaRPr>
                    </a:p>
                    <a:p>
                      <a:pPr marL="342900" lvl="0" indent="-342900">
                        <a:lnSpc>
                          <a:spcPct val="115000"/>
                        </a:lnSpc>
                        <a:spcAft>
                          <a:spcPts val="0"/>
                        </a:spcAft>
                        <a:buFont typeface="Wingdings"/>
                        <a:buChar char=""/>
                      </a:pPr>
                      <a:r>
                        <a:rPr lang="en-GB" sz="1200">
                          <a:effectLst/>
                        </a:rPr>
                        <a:t>Funding could be joined together and used by housing, health, community safety and criminal justice organisations. This means they could deliver a wrap-around service to people, meeting all their support needs</a:t>
                      </a:r>
                      <a:endParaRPr lang="en-GB"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Arial"/>
                        <a:buChar char="X"/>
                      </a:pPr>
                      <a:r>
                        <a:rPr lang="en-GB" sz="1200" dirty="0">
                          <a:effectLst/>
                        </a:rPr>
                        <a:t>If money can only be used in one area, it means we won’t be able to be flexible and put more resources into other areas if they need more (e.g. if there are more people that start needing support)</a:t>
                      </a:r>
                      <a:endParaRPr lang="en-GB" sz="1100" dirty="0">
                        <a:effectLst/>
                      </a:endParaRPr>
                    </a:p>
                    <a:p>
                      <a:pPr marL="342900" lvl="0" indent="-342900">
                        <a:lnSpc>
                          <a:spcPct val="115000"/>
                        </a:lnSpc>
                        <a:spcAft>
                          <a:spcPts val="0"/>
                        </a:spcAft>
                        <a:buFont typeface="Arial"/>
                        <a:buChar char="X"/>
                      </a:pPr>
                      <a:r>
                        <a:rPr lang="en-GB" sz="1200" dirty="0">
                          <a:effectLst/>
                        </a:rPr>
                        <a:t>This might pose challenges for people using the services if they need to move between different areas in Kent</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11" name="Rectangle 3"/>
          <p:cNvSpPr>
            <a:spLocks noChangeArrowheads="1"/>
          </p:cNvSpPr>
          <p:nvPr/>
        </p:nvSpPr>
        <p:spPr bwMode="auto">
          <a:xfrm>
            <a:off x="323528" y="2122929"/>
            <a:ext cx="4919104"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cap="none" normalizeH="0" baseline="0" dirty="0" smtClean="0">
                <a:ln>
                  <a:noFill/>
                </a:ln>
                <a:solidFill>
                  <a:srgbClr val="000000"/>
                </a:solidFill>
                <a:effectLst/>
                <a:latin typeface="Calibri" pitchFamily="34" charset="0"/>
                <a:ea typeface="Calibri" pitchFamily="34" charset="0"/>
                <a:cs typeface="Arial-BoldMT" charset="0"/>
              </a:rPr>
              <a:t>Option 2</a:t>
            </a:r>
            <a:r>
              <a:rPr kumimoji="0" lang="en-GB" altLang="en-US" sz="1200" b="1" i="0" u="none" strike="noStrike" cap="none" normalizeH="0" baseline="0" dirty="0" smtClean="0">
                <a:ln>
                  <a:noFill/>
                </a:ln>
                <a:solidFill>
                  <a:srgbClr val="000000"/>
                </a:solidFill>
                <a:effectLst/>
                <a:latin typeface="Calibri" pitchFamily="34" charset="0"/>
                <a:ea typeface="Calibri" pitchFamily="34" charset="0"/>
                <a:cs typeface="Arial-BoldMT" charset="0"/>
              </a:rPr>
              <a:t>: Join up services on an area basis</a:t>
            </a: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Calibri" pitchFamily="34" charset="0"/>
                <a:ea typeface="Calibri" pitchFamily="34" charset="0"/>
                <a:cs typeface="ArialMT" charset="0"/>
              </a:rPr>
              <a:t>Support services funded by KCC in an area  would join up and work together</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558966321"/>
              </p:ext>
            </p:extLst>
          </p:nvPr>
        </p:nvGraphicFramePr>
        <p:xfrm>
          <a:off x="323528" y="4725144"/>
          <a:ext cx="8640960" cy="1472184"/>
        </p:xfrm>
        <a:graphic>
          <a:graphicData uri="http://schemas.openxmlformats.org/drawingml/2006/table">
            <a:tbl>
              <a:tblPr firstRow="1" firstCol="1" bandRow="1">
                <a:tableStyleId>{5C22544A-7EE6-4342-B048-85BDC9FD1C3A}</a:tableStyleId>
              </a:tblPr>
              <a:tblGrid>
                <a:gridCol w="3674013">
                  <a:extLst>
                    <a:ext uri="{9D8B030D-6E8A-4147-A177-3AD203B41FA5}">
                      <a16:colId xmlns:a16="http://schemas.microsoft.com/office/drawing/2014/main" val="20000"/>
                    </a:ext>
                  </a:extLst>
                </a:gridCol>
                <a:gridCol w="4966947">
                  <a:extLst>
                    <a:ext uri="{9D8B030D-6E8A-4147-A177-3AD203B41FA5}">
                      <a16:colId xmlns:a16="http://schemas.microsoft.com/office/drawing/2014/main" val="20001"/>
                    </a:ext>
                  </a:extLst>
                </a:gridCol>
              </a:tblGrid>
              <a:tr h="0">
                <a:tc>
                  <a:txBody>
                    <a:bodyPr/>
                    <a:lstStyle/>
                    <a:p>
                      <a:pPr>
                        <a:lnSpc>
                          <a:spcPct val="115000"/>
                        </a:lnSpc>
                        <a:spcAft>
                          <a:spcPts val="0"/>
                        </a:spcAft>
                      </a:pPr>
                      <a:r>
                        <a:rPr lang="en-GB" sz="1200" dirty="0">
                          <a:effectLst/>
                        </a:rPr>
                        <a:t>     Benefits of doing this</a:t>
                      </a:r>
                      <a:r>
                        <a:rPr lang="en-GB" sz="1200" dirty="0" smtClean="0">
                          <a:effectLst/>
                        </a:rPr>
                        <a:t>:</a:t>
                      </a:r>
                      <a:r>
                        <a:rPr lang="en-GB" sz="1200" dirty="0">
                          <a:effectLst/>
                        </a:rPr>
                        <a:t> </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     Negative things about doing this:</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0">
                <a:tc>
                  <a:txBody>
                    <a:bodyPr/>
                    <a:lstStyle/>
                    <a:p>
                      <a:pPr marL="342900" lvl="0" indent="-342900">
                        <a:lnSpc>
                          <a:spcPct val="115000"/>
                        </a:lnSpc>
                        <a:spcAft>
                          <a:spcPts val="0"/>
                        </a:spcAft>
                        <a:buFont typeface="Wingdings"/>
                        <a:buChar char=""/>
                      </a:pPr>
                      <a:r>
                        <a:rPr lang="en-GB" sz="1200">
                          <a:effectLst/>
                        </a:rPr>
                        <a:t>Consistent standard of support all over Kent</a:t>
                      </a:r>
                      <a:endParaRPr lang="en-GB" sz="1100">
                        <a:effectLst/>
                      </a:endParaRPr>
                    </a:p>
                    <a:p>
                      <a:pPr marL="342900" lvl="0" indent="-342900">
                        <a:lnSpc>
                          <a:spcPct val="115000"/>
                        </a:lnSpc>
                        <a:spcAft>
                          <a:spcPts val="0"/>
                        </a:spcAft>
                        <a:buFont typeface="Wingdings"/>
                        <a:buChar char=""/>
                      </a:pPr>
                      <a:r>
                        <a:rPr lang="en-GB" sz="1200">
                          <a:effectLst/>
                        </a:rPr>
                        <a:t>A single point of access so people don’t have to have lots of assessments</a:t>
                      </a:r>
                      <a:endParaRPr lang="en-GB" sz="1100">
                        <a:effectLst/>
                      </a:endParaRPr>
                    </a:p>
                    <a:p>
                      <a:pPr marL="342900" lvl="0" indent="-342900">
                        <a:lnSpc>
                          <a:spcPct val="115000"/>
                        </a:lnSpc>
                        <a:spcAft>
                          <a:spcPts val="0"/>
                        </a:spcAft>
                        <a:buFont typeface="Wingdings"/>
                        <a:buChar char=""/>
                      </a:pPr>
                      <a:r>
                        <a:rPr lang="en-GB" sz="1200">
                          <a:effectLst/>
                        </a:rPr>
                        <a:t>Resources could be used across Kent where needed depending on demand</a:t>
                      </a:r>
                      <a:endParaRPr lang="en-GB" sz="1100">
                        <a:effectLst/>
                      </a:endParaRPr>
                    </a:p>
                    <a:p>
                      <a:pPr marL="457200">
                        <a:lnSpc>
                          <a:spcPct val="115000"/>
                        </a:lnSpc>
                        <a:spcAft>
                          <a:spcPts val="0"/>
                        </a:spcAft>
                      </a:pPr>
                      <a:r>
                        <a:rPr lang="en-GB" sz="1200">
                          <a:effectLst/>
                        </a:rPr>
                        <a:t> </a:t>
                      </a:r>
                      <a:endParaRPr lang="en-GB" sz="1100">
                        <a:effectLst/>
                        <a:latin typeface="Calibri"/>
                        <a:ea typeface="Calibri"/>
                        <a:cs typeface="Times New Roman"/>
                      </a:endParaRPr>
                    </a:p>
                  </a:txBody>
                  <a:tcPr marL="68580" marR="68580" marT="0" marB="0"/>
                </a:tc>
                <a:tc>
                  <a:txBody>
                    <a:bodyPr/>
                    <a:lstStyle/>
                    <a:p>
                      <a:pPr marL="342900" lvl="0" indent="-342900">
                        <a:lnSpc>
                          <a:spcPct val="115000"/>
                        </a:lnSpc>
                        <a:spcAft>
                          <a:spcPts val="0"/>
                        </a:spcAft>
                        <a:buFont typeface="Arial"/>
                        <a:buChar char="X"/>
                      </a:pPr>
                      <a:r>
                        <a:rPr lang="en-GB" sz="1200" dirty="0">
                          <a:effectLst/>
                        </a:rPr>
                        <a:t>A possibility that the contract is awarded to a large organisation which could impact the work of smaller organisations</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13" name="Rectangle 4"/>
          <p:cNvSpPr>
            <a:spLocks noChangeArrowheads="1"/>
          </p:cNvSpPr>
          <p:nvPr/>
        </p:nvSpPr>
        <p:spPr bwMode="auto">
          <a:xfrm>
            <a:off x="323528" y="4211161"/>
            <a:ext cx="5837817"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cap="none" normalizeH="0" baseline="0" dirty="0" smtClean="0">
                <a:ln>
                  <a:noFill/>
                </a:ln>
                <a:solidFill>
                  <a:srgbClr val="000000"/>
                </a:solidFill>
                <a:effectLst/>
                <a:latin typeface="Calibri" pitchFamily="34" charset="0"/>
                <a:ea typeface="Calibri" pitchFamily="34" charset="0"/>
                <a:cs typeface="Arial-BoldMT" charset="0"/>
              </a:rPr>
              <a:t>Option 3</a:t>
            </a:r>
            <a:r>
              <a:rPr kumimoji="0" lang="en-GB" altLang="en-US" sz="1200" b="1" i="0" u="none" strike="noStrike" cap="none" normalizeH="0" baseline="0" dirty="0" smtClean="0">
                <a:ln>
                  <a:noFill/>
                </a:ln>
                <a:solidFill>
                  <a:srgbClr val="000000"/>
                </a:solidFill>
                <a:effectLst/>
                <a:latin typeface="Calibri" pitchFamily="34" charset="0"/>
                <a:ea typeface="Calibri" pitchFamily="34" charset="0"/>
                <a:cs typeface="Arial-BoldMT" charset="0"/>
              </a:rPr>
              <a:t>: Join up services into single county-wide provision</a:t>
            </a:r>
            <a:endParaRPr kumimoji="0" lang="en-GB"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rgbClr val="000000"/>
                </a:solidFill>
                <a:effectLst/>
                <a:latin typeface="Calibri" pitchFamily="34" charset="0"/>
                <a:ea typeface="Calibri" pitchFamily="34" charset="0"/>
                <a:cs typeface="ArialMT" charset="0"/>
              </a:rPr>
              <a:t>support services funded by KCC would join up and work together across the whole of Kent.</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65745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446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a:lstStyle>
          <a:p>
            <a:r>
              <a:rPr lang="en-GB" dirty="0" smtClean="0"/>
              <a:t>Next steps – ambitious timeline!</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3343224801"/>
              </p:ext>
            </p:extLst>
          </p:nvPr>
        </p:nvGraphicFramePr>
        <p:xfrm>
          <a:off x="971600" y="1397000"/>
          <a:ext cx="7200800" cy="4038600"/>
        </p:xfrm>
        <a:graphic>
          <a:graphicData uri="http://schemas.openxmlformats.org/drawingml/2006/table">
            <a:tbl>
              <a:tblPr firstRow="1" bandRow="1">
                <a:tableStyleId>{5C22544A-7EE6-4342-B048-85BDC9FD1C3A}</a:tableStyleId>
              </a:tblPr>
              <a:tblGrid>
                <a:gridCol w="3600400">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tblGrid>
              <a:tr h="370840">
                <a:tc>
                  <a:txBody>
                    <a:bodyPr/>
                    <a:lstStyle/>
                    <a:p>
                      <a:r>
                        <a:rPr lang="en-GB" dirty="0" smtClean="0"/>
                        <a:t>Public Consultation</a:t>
                      </a:r>
                    </a:p>
                    <a:p>
                      <a:r>
                        <a:rPr lang="en-GB" b="0" dirty="0" smtClean="0"/>
                        <a:t>Online Questionnaire</a:t>
                      </a:r>
                    </a:p>
                    <a:p>
                      <a:r>
                        <a:rPr lang="en-GB" b="0" dirty="0" smtClean="0"/>
                        <a:t>Public space drop ins</a:t>
                      </a:r>
                    </a:p>
                    <a:p>
                      <a:r>
                        <a:rPr lang="en-GB" b="0" dirty="0" smtClean="0"/>
                        <a:t>Service user focus</a:t>
                      </a:r>
                      <a:r>
                        <a:rPr lang="en-GB" b="0" baseline="0" dirty="0" smtClean="0"/>
                        <a:t> groups</a:t>
                      </a:r>
                    </a:p>
                    <a:p>
                      <a:r>
                        <a:rPr lang="en-GB" b="0" baseline="0" dirty="0" smtClean="0"/>
                        <a:t>Support staff focus groups</a:t>
                      </a:r>
                      <a:endParaRPr lang="en-GB" b="0" dirty="0"/>
                    </a:p>
                  </a:txBody>
                  <a:tcPr/>
                </a:tc>
                <a:tc>
                  <a:txBody>
                    <a:bodyPr/>
                    <a:lstStyle/>
                    <a:p>
                      <a:r>
                        <a:rPr lang="en-GB" dirty="0" smtClean="0"/>
                        <a:t>Ends</a:t>
                      </a:r>
                      <a:r>
                        <a:rPr lang="en-GB" baseline="0" dirty="0" smtClean="0"/>
                        <a:t> 4 March</a:t>
                      </a:r>
                      <a:endParaRPr lang="en-GB" dirty="0"/>
                    </a:p>
                  </a:txBody>
                  <a:tcPr/>
                </a:tc>
                <a:extLst>
                  <a:ext uri="{0D108BD9-81ED-4DB2-BD59-A6C34878D82A}">
                    <a16:rowId xmlns:a16="http://schemas.microsoft.com/office/drawing/2014/main" val="10000"/>
                  </a:ext>
                </a:extLst>
              </a:tr>
              <a:tr h="370840">
                <a:tc>
                  <a:txBody>
                    <a:bodyPr/>
                    <a:lstStyle/>
                    <a:p>
                      <a:r>
                        <a:rPr lang="en-GB" b="1" dirty="0" smtClean="0">
                          <a:solidFill>
                            <a:schemeClr val="bg1"/>
                          </a:solidFill>
                        </a:rPr>
                        <a:t>Co-Design Workshops</a:t>
                      </a:r>
                    </a:p>
                    <a:p>
                      <a:r>
                        <a:rPr lang="en-GB" dirty="0" smtClean="0">
                          <a:solidFill>
                            <a:schemeClr val="bg1"/>
                          </a:solidFill>
                        </a:rPr>
                        <a:t>Models</a:t>
                      </a:r>
                    </a:p>
                    <a:p>
                      <a:r>
                        <a:rPr lang="en-GB" dirty="0" smtClean="0">
                          <a:solidFill>
                            <a:schemeClr val="bg1"/>
                          </a:solidFill>
                        </a:rPr>
                        <a:t>Collaboration</a:t>
                      </a:r>
                    </a:p>
                    <a:p>
                      <a:r>
                        <a:rPr lang="en-GB" dirty="0" smtClean="0">
                          <a:solidFill>
                            <a:schemeClr val="bg1"/>
                          </a:solidFill>
                        </a:rPr>
                        <a:t>Outcomes</a:t>
                      </a:r>
                    </a:p>
                    <a:p>
                      <a:r>
                        <a:rPr lang="en-GB" dirty="0" smtClean="0">
                          <a:solidFill>
                            <a:schemeClr val="bg1"/>
                          </a:solidFill>
                        </a:rPr>
                        <a:t>Measurement</a:t>
                      </a:r>
                      <a:endParaRPr lang="en-GB" dirty="0">
                        <a:solidFill>
                          <a:schemeClr val="bg1"/>
                        </a:solidFill>
                      </a:endParaRPr>
                    </a:p>
                  </a:txBody>
                  <a:tcPr>
                    <a:solidFill>
                      <a:schemeClr val="accent1"/>
                    </a:solidFill>
                  </a:tcPr>
                </a:tc>
                <a:tc>
                  <a:txBody>
                    <a:bodyPr/>
                    <a:lstStyle/>
                    <a:p>
                      <a:r>
                        <a:rPr lang="en-GB" b="1" dirty="0" smtClean="0">
                          <a:solidFill>
                            <a:schemeClr val="bg1"/>
                          </a:solidFill>
                        </a:rPr>
                        <a:t>19 – 27 February</a:t>
                      </a:r>
                      <a:endParaRPr lang="en-GB" b="1" dirty="0">
                        <a:solidFill>
                          <a:schemeClr val="bg1"/>
                        </a:solidFill>
                      </a:endParaRPr>
                    </a:p>
                  </a:txBody>
                  <a:tcPr>
                    <a:solidFill>
                      <a:schemeClr val="accent1"/>
                    </a:solidFill>
                  </a:tcPr>
                </a:tc>
                <a:extLst>
                  <a:ext uri="{0D108BD9-81ED-4DB2-BD59-A6C34878D82A}">
                    <a16:rowId xmlns:a16="http://schemas.microsoft.com/office/drawing/2014/main" val="10001"/>
                  </a:ext>
                </a:extLst>
              </a:tr>
              <a:tr h="370840">
                <a:tc>
                  <a:txBody>
                    <a:bodyPr/>
                    <a:lstStyle/>
                    <a:p>
                      <a:r>
                        <a:rPr lang="en-GB" b="1" dirty="0" smtClean="0">
                          <a:solidFill>
                            <a:schemeClr val="bg1"/>
                          </a:solidFill>
                        </a:rPr>
                        <a:t>Procurement</a:t>
                      </a:r>
                      <a:r>
                        <a:rPr lang="en-GB" b="1" baseline="0" dirty="0" smtClean="0">
                          <a:solidFill>
                            <a:schemeClr val="bg1"/>
                          </a:solidFill>
                        </a:rPr>
                        <a:t> of new service begins</a:t>
                      </a:r>
                      <a:endParaRPr lang="en-GB" b="1" dirty="0">
                        <a:solidFill>
                          <a:schemeClr val="bg1"/>
                        </a:solidFill>
                      </a:endParaRPr>
                    </a:p>
                  </a:txBody>
                  <a:tcPr>
                    <a:solidFill>
                      <a:schemeClr val="accent1"/>
                    </a:solidFill>
                  </a:tcPr>
                </a:tc>
                <a:tc>
                  <a:txBody>
                    <a:bodyPr/>
                    <a:lstStyle/>
                    <a:p>
                      <a:r>
                        <a:rPr lang="en-GB" b="1" dirty="0" smtClean="0">
                          <a:solidFill>
                            <a:schemeClr val="bg1"/>
                          </a:solidFill>
                        </a:rPr>
                        <a:t>May 2018</a:t>
                      </a:r>
                      <a:endParaRPr lang="en-GB" b="1" dirty="0">
                        <a:solidFill>
                          <a:schemeClr val="bg1"/>
                        </a:solidFill>
                      </a:endParaRPr>
                    </a:p>
                  </a:txBody>
                  <a:tcPr>
                    <a:solidFill>
                      <a:schemeClr val="accent1"/>
                    </a:solidFill>
                  </a:tcPr>
                </a:tc>
                <a:extLst>
                  <a:ext uri="{0D108BD9-81ED-4DB2-BD59-A6C34878D82A}">
                    <a16:rowId xmlns:a16="http://schemas.microsoft.com/office/drawing/2014/main" val="10002"/>
                  </a:ext>
                </a:extLst>
              </a:tr>
              <a:tr h="370840">
                <a:tc>
                  <a:txBody>
                    <a:bodyPr/>
                    <a:lstStyle/>
                    <a:p>
                      <a:r>
                        <a:rPr lang="en-GB" b="1" dirty="0" smtClean="0">
                          <a:solidFill>
                            <a:schemeClr val="bg1"/>
                          </a:solidFill>
                        </a:rPr>
                        <a:t>Contract Award</a:t>
                      </a:r>
                      <a:endParaRPr lang="en-GB" b="1" dirty="0">
                        <a:solidFill>
                          <a:schemeClr val="bg1"/>
                        </a:solidFill>
                      </a:endParaRPr>
                    </a:p>
                  </a:txBody>
                  <a:tcPr>
                    <a:solidFill>
                      <a:schemeClr val="accent1"/>
                    </a:solidFill>
                  </a:tcPr>
                </a:tc>
                <a:tc>
                  <a:txBody>
                    <a:bodyPr/>
                    <a:lstStyle/>
                    <a:p>
                      <a:r>
                        <a:rPr lang="en-GB" b="1" dirty="0" smtClean="0">
                          <a:solidFill>
                            <a:schemeClr val="bg1"/>
                          </a:solidFill>
                        </a:rPr>
                        <a:t>July 2108</a:t>
                      </a:r>
                      <a:endParaRPr lang="en-GB" b="1" dirty="0">
                        <a:solidFill>
                          <a:schemeClr val="bg1"/>
                        </a:solidFill>
                      </a:endParaRPr>
                    </a:p>
                  </a:txBody>
                  <a:tcPr>
                    <a:solidFill>
                      <a:schemeClr val="accent1"/>
                    </a:solidFill>
                  </a:tcPr>
                </a:tc>
                <a:extLst>
                  <a:ext uri="{0D108BD9-81ED-4DB2-BD59-A6C34878D82A}">
                    <a16:rowId xmlns:a16="http://schemas.microsoft.com/office/drawing/2014/main" val="10003"/>
                  </a:ext>
                </a:extLst>
              </a:tr>
              <a:tr h="370840">
                <a:tc>
                  <a:txBody>
                    <a:bodyPr/>
                    <a:lstStyle/>
                    <a:p>
                      <a:r>
                        <a:rPr lang="en-GB" b="1" dirty="0" smtClean="0">
                          <a:solidFill>
                            <a:schemeClr val="bg1"/>
                          </a:solidFill>
                        </a:rPr>
                        <a:t>New services in place</a:t>
                      </a:r>
                      <a:endParaRPr lang="en-GB" b="1" dirty="0">
                        <a:solidFill>
                          <a:schemeClr val="bg1"/>
                        </a:solidFill>
                      </a:endParaRPr>
                    </a:p>
                  </a:txBody>
                  <a:tcPr>
                    <a:solidFill>
                      <a:schemeClr val="accent1"/>
                    </a:solidFill>
                  </a:tcPr>
                </a:tc>
                <a:tc>
                  <a:txBody>
                    <a:bodyPr/>
                    <a:lstStyle/>
                    <a:p>
                      <a:r>
                        <a:rPr lang="en-GB" b="1" dirty="0" smtClean="0">
                          <a:solidFill>
                            <a:schemeClr val="bg1"/>
                          </a:solidFill>
                        </a:rPr>
                        <a:t>1 October 2018</a:t>
                      </a:r>
                      <a:endParaRPr lang="en-GB" b="1" dirty="0">
                        <a:solidFill>
                          <a:schemeClr val="bg1"/>
                        </a:solidFill>
                      </a:endParaRPr>
                    </a:p>
                  </a:txBody>
                  <a:tcPr>
                    <a:solidFill>
                      <a:schemeClr val="accent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19428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p:spPr>
        <p:txBody>
          <a:bodyPr>
            <a:normAutofit/>
          </a:bodyPr>
          <a:lstStyle/>
          <a:p>
            <a:r>
              <a:rPr lang="en-GB" sz="4800" dirty="0" smtClean="0"/>
              <a:t>Don’t forget</a:t>
            </a:r>
            <a:r>
              <a:rPr lang="en-GB" sz="6000" dirty="0" smtClean="0"/>
              <a:t/>
            </a:r>
            <a:br>
              <a:rPr lang="en-GB" sz="6000" dirty="0" smtClean="0"/>
            </a:br>
            <a:r>
              <a:rPr lang="en-GB" sz="1200" dirty="0"/>
              <a:t>-</a:t>
            </a:r>
            <a:r>
              <a:rPr lang="en-GB" sz="6000" dirty="0" smtClean="0"/>
              <a:t/>
            </a:r>
            <a:br>
              <a:rPr lang="en-GB" sz="6000" dirty="0" smtClean="0"/>
            </a:br>
            <a:r>
              <a:rPr lang="en-GB" sz="2000" dirty="0" smtClean="0"/>
              <a:t>Public consultation and events open til </a:t>
            </a:r>
            <a:r>
              <a:rPr lang="en-GB" sz="2000" dirty="0"/>
              <a:t>4 </a:t>
            </a:r>
            <a:r>
              <a:rPr lang="en-GB" sz="2000" dirty="0" smtClean="0"/>
              <a:t>March</a:t>
            </a:r>
            <a:br>
              <a:rPr lang="en-GB" sz="2000" dirty="0" smtClean="0"/>
            </a:br>
            <a:r>
              <a:rPr lang="en-GB" sz="2000" dirty="0" smtClean="0"/>
              <a:t>Find out all about it here</a:t>
            </a:r>
            <a:r>
              <a:rPr lang="en-GB" sz="2000" dirty="0"/>
              <a:t/>
            </a:r>
            <a:br>
              <a:rPr lang="en-GB" sz="2000" dirty="0"/>
            </a:br>
            <a:r>
              <a:rPr lang="en-GB" sz="2000" u="sng" dirty="0">
                <a:hlinkClick r:id="rId3"/>
              </a:rPr>
              <a:t>http://www.kent.gov.uk/homelessnessconsultation</a:t>
            </a:r>
            <a:r>
              <a:rPr lang="en-GB" sz="6000" dirty="0"/>
              <a:t/>
            </a:r>
            <a:br>
              <a:rPr lang="en-GB" sz="6000" dirty="0"/>
            </a:br>
            <a:r>
              <a:rPr lang="en-GB" sz="6000" dirty="0" smtClean="0"/>
              <a:t/>
            </a:r>
            <a:br>
              <a:rPr lang="en-GB" sz="6000" dirty="0" smtClean="0"/>
            </a:br>
            <a:r>
              <a:rPr lang="en-GB" sz="4800" dirty="0" smtClean="0"/>
              <a:t>Not signed up for our weekly bulletin?</a:t>
            </a:r>
            <a:br>
              <a:rPr lang="en-GB" sz="4800" dirty="0" smtClean="0"/>
            </a:br>
            <a:r>
              <a:rPr lang="en-GB" sz="1200" dirty="0" smtClean="0"/>
              <a:t>-</a:t>
            </a:r>
            <a:r>
              <a:rPr lang="en-GB" sz="4800" dirty="0"/>
              <a:t/>
            </a:r>
            <a:br>
              <a:rPr lang="en-GB" sz="4800" dirty="0"/>
            </a:br>
            <a:r>
              <a:rPr lang="en-GB" sz="2000" dirty="0" smtClean="0"/>
              <a:t>email: supportingpeopleteam@kent.gov.uk</a:t>
            </a:r>
            <a:endParaRPr lang="en-GB" sz="2000" dirty="0"/>
          </a:p>
        </p:txBody>
      </p:sp>
    </p:spTree>
    <p:extLst>
      <p:ext uri="{BB962C8B-B14F-4D97-AF65-F5344CB8AC3E}">
        <p14:creationId xmlns:p14="http://schemas.microsoft.com/office/powerpoint/2010/main" val="8232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536" y="53752"/>
            <a:ext cx="8229600" cy="1143000"/>
          </a:xfrm>
        </p:spPr>
        <p:txBody>
          <a:bodyPr/>
          <a:lstStyle/>
          <a:p>
            <a:pPr marL="0" indent="0"/>
            <a:r>
              <a:rPr lang="en-GB" altLang="en-US" dirty="0"/>
              <a:t>National context</a:t>
            </a:r>
          </a:p>
        </p:txBody>
      </p:sp>
      <p:sp>
        <p:nvSpPr>
          <p:cNvPr id="4099" name="Content Placeholder 2"/>
          <p:cNvSpPr>
            <a:spLocks noGrp="1"/>
          </p:cNvSpPr>
          <p:nvPr>
            <p:ph idx="1"/>
          </p:nvPr>
        </p:nvSpPr>
        <p:spPr>
          <a:xfrm>
            <a:off x="3923927" y="1172766"/>
            <a:ext cx="5195407" cy="4992538"/>
          </a:xfrm>
          <a:ln>
            <a:noFill/>
          </a:ln>
        </p:spPr>
        <p:txBody>
          <a:bodyPr>
            <a:noAutofit/>
          </a:bodyPr>
          <a:lstStyle/>
          <a:p>
            <a:pPr marL="0" indent="0">
              <a:spcBef>
                <a:spcPts val="0"/>
              </a:spcBef>
              <a:buNone/>
            </a:pPr>
            <a:r>
              <a:rPr lang="en-GB" sz="1800" dirty="0" smtClean="0"/>
              <a:t>The national picture is of an increase in homelessness in the general population</a:t>
            </a:r>
          </a:p>
          <a:p>
            <a:pPr marL="0" indent="0">
              <a:spcBef>
                <a:spcPts val="0"/>
              </a:spcBef>
              <a:buNone/>
            </a:pPr>
            <a:endParaRPr lang="en-GB" sz="1800" dirty="0"/>
          </a:p>
          <a:p>
            <a:pPr marL="0" indent="0">
              <a:spcBef>
                <a:spcPts val="0"/>
              </a:spcBef>
              <a:buNone/>
            </a:pPr>
            <a:r>
              <a:rPr lang="en-GB" sz="1800" dirty="0" smtClean="0"/>
              <a:t>Pressure on the NHS continues to rise</a:t>
            </a:r>
          </a:p>
          <a:p>
            <a:pPr marL="0" indent="0">
              <a:spcBef>
                <a:spcPts val="0"/>
              </a:spcBef>
              <a:buNone/>
            </a:pPr>
            <a:endParaRPr lang="en-GB" sz="1800" dirty="0"/>
          </a:p>
          <a:p>
            <a:pPr marL="0" indent="0">
              <a:spcBef>
                <a:spcPts val="0"/>
              </a:spcBef>
              <a:buNone/>
            </a:pPr>
            <a:r>
              <a:rPr lang="en-GB" altLang="en-US" sz="1800" dirty="0" smtClean="0"/>
              <a:t>The </a:t>
            </a:r>
            <a:r>
              <a:rPr lang="en-GB" altLang="en-US" sz="1800" dirty="0" smtClean="0">
                <a:solidFill>
                  <a:srgbClr val="000000"/>
                </a:solidFill>
              </a:rPr>
              <a:t>Homelessness</a:t>
            </a:r>
            <a:r>
              <a:rPr lang="en-GB" altLang="en-US" sz="1800" dirty="0" smtClean="0"/>
              <a:t> Reduction Act is coming</a:t>
            </a:r>
          </a:p>
          <a:p>
            <a:pPr marL="0" indent="0">
              <a:spcBef>
                <a:spcPts val="0"/>
              </a:spcBef>
              <a:buNone/>
            </a:pPr>
            <a:endParaRPr lang="en-GB" altLang="en-US" sz="1800" dirty="0" smtClean="0"/>
          </a:p>
          <a:p>
            <a:pPr marL="0" indent="0">
              <a:spcBef>
                <a:spcPts val="0"/>
              </a:spcBef>
              <a:buNone/>
            </a:pPr>
            <a:r>
              <a:rPr lang="en-GB" altLang="en-US" sz="1800" dirty="0" smtClean="0"/>
              <a:t>Universal Credit roll out is underway</a:t>
            </a:r>
          </a:p>
          <a:p>
            <a:pPr marL="0" indent="0">
              <a:spcBef>
                <a:spcPts val="0"/>
              </a:spcBef>
              <a:buNone/>
            </a:pPr>
            <a:endParaRPr lang="en-GB" altLang="en-US" sz="1800" dirty="0" smtClean="0"/>
          </a:p>
          <a:p>
            <a:pPr marL="0" indent="0">
              <a:spcBef>
                <a:spcPts val="0"/>
              </a:spcBef>
              <a:buNone/>
            </a:pPr>
            <a:r>
              <a:rPr lang="en-GB" altLang="en-US" sz="1800" dirty="0" smtClean="0"/>
              <a:t>Future funding of supported housing is due to change </a:t>
            </a:r>
          </a:p>
          <a:p>
            <a:pPr marL="0" indent="0">
              <a:spcBef>
                <a:spcPts val="0"/>
              </a:spcBef>
              <a:buNone/>
            </a:pPr>
            <a:endParaRPr lang="en-GB" altLang="en-US" sz="1800" dirty="0" smtClean="0"/>
          </a:p>
          <a:p>
            <a:pPr marL="0" indent="0">
              <a:spcBef>
                <a:spcPts val="0"/>
              </a:spcBef>
              <a:buNone/>
            </a:pPr>
            <a:r>
              <a:rPr lang="en-GB" altLang="en-US" sz="1800" dirty="0" smtClean="0"/>
              <a:t>Restructure of the NHS and inception of CCGs; STP is now underway</a:t>
            </a:r>
          </a:p>
          <a:p>
            <a:pPr marL="0" indent="0">
              <a:spcBef>
                <a:spcPts val="0"/>
              </a:spcBef>
              <a:buNone/>
            </a:pPr>
            <a:endParaRPr lang="en-GB" altLang="en-US" sz="1800" dirty="0" smtClean="0"/>
          </a:p>
          <a:p>
            <a:pPr marL="0" indent="0">
              <a:spcBef>
                <a:spcPts val="0"/>
              </a:spcBef>
              <a:buNone/>
            </a:pPr>
            <a:r>
              <a:rPr lang="en-GB" altLang="en-US" sz="1800" dirty="0" smtClean="0"/>
              <a:t>Community Rehabilitation Companies are now established</a:t>
            </a:r>
          </a:p>
          <a:p>
            <a:pPr marL="0" indent="0">
              <a:spcBef>
                <a:spcPts val="0"/>
              </a:spcBef>
              <a:buNone/>
            </a:pPr>
            <a:endParaRPr lang="en-GB" altLang="en-US" sz="2000" dirty="0" smtClean="0"/>
          </a:p>
        </p:txBody>
      </p:sp>
      <p:pic>
        <p:nvPicPr>
          <p:cNvPr id="2" name="Picture 2" descr="Image result for england ireland scotland wales map with different colours for each countr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172766"/>
            <a:ext cx="3528392" cy="42443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803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7960" b="8259"/>
          <a:stretch/>
        </p:blipFill>
        <p:spPr bwMode="auto">
          <a:xfrm>
            <a:off x="111496" y="163513"/>
            <a:ext cx="8943604" cy="599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55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92696"/>
            <a:ext cx="8496944" cy="5616624"/>
          </a:xfrm>
        </p:spPr>
        <p:txBody>
          <a:bodyPr>
            <a:normAutofit fontScale="90000"/>
          </a:bodyPr>
          <a:lstStyle/>
          <a:p>
            <a:pPr algn="l"/>
            <a:r>
              <a:rPr lang="en-GB" sz="1900" dirty="0">
                <a:solidFill>
                  <a:schemeClr val="tx1"/>
                </a:solidFill>
              </a:rPr>
              <a:t>K</a:t>
            </a:r>
            <a:r>
              <a:rPr lang="en-GB" sz="1900" dirty="0" smtClean="0">
                <a:solidFill>
                  <a:schemeClr val="tx1"/>
                </a:solidFill>
              </a:rPr>
              <a:t>ent </a:t>
            </a:r>
            <a:r>
              <a:rPr lang="en-GB" sz="1900" dirty="0">
                <a:solidFill>
                  <a:schemeClr val="tx1"/>
                </a:solidFill>
              </a:rPr>
              <a:t>County </a:t>
            </a:r>
            <a:r>
              <a:rPr lang="en-GB" sz="1900" dirty="0" smtClean="0">
                <a:solidFill>
                  <a:schemeClr val="tx1"/>
                </a:solidFill>
              </a:rPr>
              <a:t>Council</a:t>
            </a:r>
            <a:r>
              <a:rPr lang="en-GB" sz="1900" b="0" dirty="0" smtClean="0">
                <a:solidFill>
                  <a:schemeClr val="tx1"/>
                </a:solidFill>
              </a:rPr>
              <a:t> </a:t>
            </a:r>
            <a:r>
              <a:rPr lang="en-GB" sz="1900" b="0" dirty="0">
                <a:solidFill>
                  <a:schemeClr val="tx1"/>
                </a:solidFill>
              </a:rPr>
              <a:t>commissions a range of</a:t>
            </a:r>
            <a:r>
              <a:rPr lang="en-GB" sz="1900" dirty="0">
                <a:solidFill>
                  <a:schemeClr val="tx1"/>
                </a:solidFill>
              </a:rPr>
              <a:t> housing related support services (HRS) </a:t>
            </a:r>
            <a:r>
              <a:rPr lang="en-GB" sz="1900" b="0" dirty="0">
                <a:solidFill>
                  <a:schemeClr val="tx1"/>
                </a:solidFill>
              </a:rPr>
              <a:t>for </a:t>
            </a:r>
            <a:r>
              <a:rPr lang="en-GB" sz="1900" dirty="0">
                <a:solidFill>
                  <a:schemeClr val="tx1"/>
                </a:solidFill>
              </a:rPr>
              <a:t>vulnerable homeless </a:t>
            </a:r>
            <a:r>
              <a:rPr lang="en-GB" sz="1900" b="0" dirty="0">
                <a:solidFill>
                  <a:schemeClr val="tx1"/>
                </a:solidFill>
              </a:rPr>
              <a:t>adults and young </a:t>
            </a:r>
            <a:r>
              <a:rPr lang="en-GB" sz="1900" b="0" dirty="0" smtClean="0">
                <a:solidFill>
                  <a:schemeClr val="tx1"/>
                </a:solidFill>
              </a:rPr>
              <a:t>people, including offenders. The </a:t>
            </a:r>
            <a:r>
              <a:rPr lang="en-GB" sz="1900" b="0" dirty="0">
                <a:solidFill>
                  <a:schemeClr val="tx1"/>
                </a:solidFill>
              </a:rPr>
              <a:t>service </a:t>
            </a:r>
            <a:r>
              <a:rPr lang="en-GB" sz="1900" b="0" dirty="0" smtClean="0">
                <a:solidFill>
                  <a:schemeClr val="tx1"/>
                </a:solidFill>
              </a:rPr>
              <a:t>models used are</a:t>
            </a:r>
            <a:r>
              <a:rPr lang="en-GB" sz="1900" dirty="0" smtClean="0">
                <a:solidFill>
                  <a:schemeClr val="tx1"/>
                </a:solidFill>
              </a:rPr>
              <a:t> </a:t>
            </a:r>
            <a:r>
              <a:rPr lang="en-GB" sz="1900" dirty="0">
                <a:solidFill>
                  <a:schemeClr val="tx1"/>
                </a:solidFill>
              </a:rPr>
              <a:t>floating support, outreach and accommodation based services</a:t>
            </a:r>
            <a:r>
              <a:rPr lang="en-GB" sz="1900" dirty="0" smtClean="0">
                <a:solidFill>
                  <a:schemeClr val="tx1"/>
                </a:solidFill>
              </a:rPr>
              <a:t>. The council pays for the support </a:t>
            </a:r>
            <a:r>
              <a:rPr lang="en-GB" sz="1900" b="0" dirty="0" smtClean="0">
                <a:solidFill>
                  <a:schemeClr val="tx1"/>
                </a:solidFill>
              </a:rPr>
              <a:t>delivered in these services rather than bricks and mortar.</a:t>
            </a:r>
            <a:br>
              <a:rPr lang="en-GB" sz="1900" b="0" dirty="0" smtClean="0">
                <a:solidFill>
                  <a:schemeClr val="tx1"/>
                </a:solidFill>
              </a:rPr>
            </a:br>
            <a:r>
              <a:rPr lang="en-GB" sz="800" b="0" dirty="0" smtClean="0">
                <a:solidFill>
                  <a:schemeClr val="tx1"/>
                </a:solidFill>
              </a:rPr>
              <a:t> </a:t>
            </a:r>
            <a:r>
              <a:rPr lang="en-GB" sz="1900" b="0" dirty="0" smtClean="0">
                <a:solidFill>
                  <a:schemeClr val="tx1"/>
                </a:solidFill>
              </a:rPr>
              <a:t/>
            </a:r>
            <a:br>
              <a:rPr lang="en-GB" sz="1900" b="0" dirty="0" smtClean="0">
                <a:solidFill>
                  <a:schemeClr val="tx1"/>
                </a:solidFill>
              </a:rPr>
            </a:br>
            <a:r>
              <a:rPr lang="en-GB" sz="1900" b="0" dirty="0" smtClean="0">
                <a:solidFill>
                  <a:schemeClr val="tx1"/>
                </a:solidFill>
              </a:rPr>
              <a:t>Broadly, these services are in the </a:t>
            </a:r>
            <a:r>
              <a:rPr lang="en-GB" sz="1900" dirty="0" smtClean="0">
                <a:solidFill>
                  <a:schemeClr val="tx1"/>
                </a:solidFill>
              </a:rPr>
              <a:t>legacy position </a:t>
            </a:r>
            <a:r>
              <a:rPr lang="en-GB" sz="1900" b="0" dirty="0" smtClean="0">
                <a:solidFill>
                  <a:schemeClr val="tx1"/>
                </a:solidFill>
              </a:rPr>
              <a:t>they were in 2003 when Supporting People went live. </a:t>
            </a:r>
            <a:r>
              <a:rPr lang="en-GB" sz="1900" dirty="0" smtClean="0">
                <a:solidFill>
                  <a:schemeClr val="tx1"/>
                </a:solidFill>
              </a:rPr>
              <a:t>In adults services</a:t>
            </a:r>
            <a:r>
              <a:rPr lang="en-GB" sz="1900" b="0" dirty="0" smtClean="0">
                <a:solidFill>
                  <a:schemeClr val="tx1"/>
                </a:solidFill>
              </a:rPr>
              <a:t>, the current models and funding arrangements are </a:t>
            </a:r>
            <a:r>
              <a:rPr lang="en-GB" sz="1900" dirty="0" smtClean="0">
                <a:solidFill>
                  <a:schemeClr val="tx1"/>
                </a:solidFill>
              </a:rPr>
              <a:t>outdated</a:t>
            </a:r>
            <a:r>
              <a:rPr lang="en-GB" sz="1900" b="0" dirty="0" smtClean="0">
                <a:solidFill>
                  <a:schemeClr val="tx1"/>
                </a:solidFill>
              </a:rPr>
              <a:t> and </a:t>
            </a:r>
            <a:r>
              <a:rPr lang="en-GB" sz="1900" dirty="0" smtClean="0">
                <a:solidFill>
                  <a:schemeClr val="tx1"/>
                </a:solidFill>
              </a:rPr>
              <a:t>no longer fit for purpose</a:t>
            </a:r>
            <a:r>
              <a:rPr lang="en-GB" sz="1900" b="0" dirty="0" smtClean="0">
                <a:solidFill>
                  <a:schemeClr val="tx1"/>
                </a:solidFill>
              </a:rPr>
              <a:t>. </a:t>
            </a:r>
            <a:r>
              <a:rPr lang="en-GB" sz="1900" b="0" dirty="0">
                <a:solidFill>
                  <a:schemeClr val="tx1"/>
                </a:solidFill>
              </a:rPr>
              <a:t>Services operate in </a:t>
            </a:r>
            <a:r>
              <a:rPr lang="en-GB" sz="1900" dirty="0">
                <a:solidFill>
                  <a:schemeClr val="tx1"/>
                </a:solidFill>
              </a:rPr>
              <a:t>isolation</a:t>
            </a:r>
            <a:r>
              <a:rPr lang="en-GB" sz="1900" b="0" dirty="0">
                <a:solidFill>
                  <a:schemeClr val="tx1"/>
                </a:solidFill>
              </a:rPr>
              <a:t>, without networks and </a:t>
            </a:r>
            <a:r>
              <a:rPr lang="en-GB" sz="1900" dirty="0">
                <a:solidFill>
                  <a:schemeClr val="tx1"/>
                </a:solidFill>
              </a:rPr>
              <a:t>lack</a:t>
            </a:r>
            <a:r>
              <a:rPr lang="en-GB" sz="1900" b="0" dirty="0">
                <a:solidFill>
                  <a:schemeClr val="tx1"/>
                </a:solidFill>
              </a:rPr>
              <a:t> the </a:t>
            </a:r>
            <a:r>
              <a:rPr lang="en-GB" sz="1900" dirty="0">
                <a:solidFill>
                  <a:schemeClr val="tx1"/>
                </a:solidFill>
              </a:rPr>
              <a:t>flexibility</a:t>
            </a:r>
            <a:r>
              <a:rPr lang="en-GB" sz="1900" b="0" dirty="0">
                <a:solidFill>
                  <a:schemeClr val="tx1"/>
                </a:solidFill>
              </a:rPr>
              <a:t> to offer new and innovative interventions and approaches required by those with the </a:t>
            </a:r>
            <a:r>
              <a:rPr lang="en-GB" sz="1900" dirty="0">
                <a:solidFill>
                  <a:schemeClr val="tx1"/>
                </a:solidFill>
              </a:rPr>
              <a:t>most complex </a:t>
            </a:r>
            <a:r>
              <a:rPr lang="en-GB" sz="1900" dirty="0" smtClean="0">
                <a:solidFill>
                  <a:schemeClr val="tx1"/>
                </a:solidFill>
              </a:rPr>
              <a:t>needs</a:t>
            </a:r>
            <a:r>
              <a:rPr lang="en-GB" sz="1900" b="0" dirty="0" smtClean="0">
                <a:solidFill>
                  <a:schemeClr val="tx1"/>
                </a:solidFill>
              </a:rPr>
              <a:t>, </a:t>
            </a:r>
            <a:r>
              <a:rPr lang="en-GB" sz="1900" b="0" dirty="0">
                <a:solidFill>
                  <a:schemeClr val="tx1"/>
                </a:solidFill>
              </a:rPr>
              <a:t>e</a:t>
            </a:r>
            <a:r>
              <a:rPr lang="en-GB" sz="1900" b="0" dirty="0" smtClean="0">
                <a:solidFill>
                  <a:schemeClr val="tx1"/>
                </a:solidFill>
              </a:rPr>
              <a:t>.g. Housing First, Psychologically Informed Environments and Trauma Informed Care.</a:t>
            </a:r>
            <a:br>
              <a:rPr lang="en-GB" sz="1900" b="0" dirty="0" smtClean="0">
                <a:solidFill>
                  <a:schemeClr val="tx1"/>
                </a:solidFill>
              </a:rPr>
            </a:br>
            <a:r>
              <a:rPr lang="en-GB" sz="800" b="0" dirty="0" smtClean="0">
                <a:solidFill>
                  <a:schemeClr val="tx1"/>
                </a:solidFill>
              </a:rPr>
              <a:t> </a:t>
            </a:r>
            <a:r>
              <a:rPr lang="en-GB" sz="1900" b="0" dirty="0">
                <a:solidFill>
                  <a:schemeClr val="tx1"/>
                </a:solidFill>
              </a:rPr>
              <a:t/>
            </a:r>
            <a:br>
              <a:rPr lang="en-GB" sz="1900" b="0" dirty="0">
                <a:solidFill>
                  <a:schemeClr val="tx1"/>
                </a:solidFill>
              </a:rPr>
            </a:br>
            <a:r>
              <a:rPr lang="en-GB" sz="1900" dirty="0" smtClean="0">
                <a:solidFill>
                  <a:schemeClr val="tx1"/>
                </a:solidFill>
              </a:rPr>
              <a:t>Young people services </a:t>
            </a:r>
            <a:r>
              <a:rPr lang="en-GB" sz="1900" b="0" dirty="0" smtClean="0">
                <a:solidFill>
                  <a:schemeClr val="tx1"/>
                </a:solidFill>
              </a:rPr>
              <a:t>need to be reshaped so that they </a:t>
            </a:r>
            <a:r>
              <a:rPr lang="en-GB" sz="1900" dirty="0" smtClean="0">
                <a:solidFill>
                  <a:schemeClr val="tx1"/>
                </a:solidFill>
              </a:rPr>
              <a:t>prioritise care leavers and homeless 16/17 year olds</a:t>
            </a:r>
            <a:r>
              <a:rPr lang="en-GB" sz="1900" b="0" dirty="0" smtClean="0">
                <a:solidFill>
                  <a:schemeClr val="tx1"/>
                </a:solidFill>
              </a:rPr>
              <a:t> to support 16/17 protocol, whilst enabling the county council to meet its corporate parenting duties.</a:t>
            </a:r>
            <a:r>
              <a:rPr lang="en-GB" sz="1900" dirty="0" smtClean="0">
                <a:solidFill>
                  <a:schemeClr val="tx1"/>
                </a:solidFill>
              </a:rPr>
              <a:t/>
            </a:r>
            <a:br>
              <a:rPr lang="en-GB" sz="1900" dirty="0" smtClean="0">
                <a:solidFill>
                  <a:schemeClr val="tx1"/>
                </a:solidFill>
              </a:rPr>
            </a:br>
            <a:r>
              <a:rPr lang="en-GB" sz="800" dirty="0" smtClean="0">
                <a:solidFill>
                  <a:schemeClr val="tx1"/>
                </a:solidFill>
              </a:rPr>
              <a:t> </a:t>
            </a:r>
            <a:r>
              <a:rPr lang="en-GB" sz="1900" dirty="0">
                <a:solidFill>
                  <a:schemeClr val="tx1"/>
                </a:solidFill>
              </a:rPr>
              <a:t/>
            </a:r>
            <a:br>
              <a:rPr lang="en-GB" sz="1900" dirty="0">
                <a:solidFill>
                  <a:schemeClr val="tx1"/>
                </a:solidFill>
              </a:rPr>
            </a:br>
            <a:r>
              <a:rPr lang="en-GB" sz="1900" b="0" dirty="0" smtClean="0">
                <a:solidFill>
                  <a:schemeClr val="tx1"/>
                </a:solidFill>
              </a:rPr>
              <a:t>Together, these preventative services support </a:t>
            </a:r>
            <a:r>
              <a:rPr lang="en-GB" sz="1900" dirty="0" smtClean="0">
                <a:solidFill>
                  <a:schemeClr val="tx1"/>
                </a:solidFill>
              </a:rPr>
              <a:t>a broad range of public sector agencies </a:t>
            </a:r>
            <a:r>
              <a:rPr lang="en-GB" sz="1900" b="0" dirty="0" smtClean="0">
                <a:solidFill>
                  <a:schemeClr val="tx1"/>
                </a:solidFill>
              </a:rPr>
              <a:t>including, social care, </a:t>
            </a:r>
            <a:r>
              <a:rPr lang="en-GB" sz="1900" b="0" dirty="0">
                <a:solidFill>
                  <a:schemeClr val="tx1"/>
                </a:solidFill>
              </a:rPr>
              <a:t>p</a:t>
            </a:r>
            <a:r>
              <a:rPr lang="en-GB" sz="1900" b="0" dirty="0" smtClean="0">
                <a:solidFill>
                  <a:schemeClr val="tx1"/>
                </a:solidFill>
              </a:rPr>
              <a:t>olice</a:t>
            </a:r>
            <a:r>
              <a:rPr lang="en-GB" sz="1900" b="0" dirty="0">
                <a:solidFill>
                  <a:schemeClr val="tx1"/>
                </a:solidFill>
              </a:rPr>
              <a:t>, public health, NHS and CCGs.</a:t>
            </a:r>
            <a:br>
              <a:rPr lang="en-GB" sz="1900" b="0" dirty="0">
                <a:solidFill>
                  <a:schemeClr val="tx1"/>
                </a:solidFill>
              </a:rPr>
            </a:br>
            <a:r>
              <a:rPr lang="en-GB" sz="2000" b="0" dirty="0">
                <a:solidFill>
                  <a:schemeClr val="tx1"/>
                </a:solidFill>
              </a:rPr>
              <a:t/>
            </a:r>
            <a:br>
              <a:rPr lang="en-GB" sz="2000" b="0" dirty="0">
                <a:solidFill>
                  <a:schemeClr val="tx1"/>
                </a:solidFill>
              </a:rPr>
            </a:br>
            <a:endParaRPr lang="en-GB" sz="2000" i="1" dirty="0">
              <a:solidFill>
                <a:schemeClr val="tx1"/>
              </a:solidFill>
            </a:endParaRPr>
          </a:p>
        </p:txBody>
      </p:sp>
      <p:sp>
        <p:nvSpPr>
          <p:cNvPr id="3" name="Title 1"/>
          <p:cNvSpPr txBox="1">
            <a:spLocks/>
          </p:cNvSpPr>
          <p:nvPr/>
        </p:nvSpPr>
        <p:spPr>
          <a:xfrm>
            <a:off x="457200" y="44624"/>
            <a:ext cx="82296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a:lstStyle>
          <a:p>
            <a:r>
              <a:rPr lang="en-GB" dirty="0" smtClean="0"/>
              <a:t>Background</a:t>
            </a:r>
            <a:endParaRPr lang="en-GB" dirty="0"/>
          </a:p>
        </p:txBody>
      </p:sp>
    </p:spTree>
    <p:extLst>
      <p:ext uri="{BB962C8B-B14F-4D97-AF65-F5344CB8AC3E}">
        <p14:creationId xmlns:p14="http://schemas.microsoft.com/office/powerpoint/2010/main" val="588221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72738"/>
            <a:ext cx="2442315" cy="693425"/>
          </a:xfrm>
        </p:spPr>
        <p:txBody>
          <a:bodyPr>
            <a:normAutofit/>
          </a:bodyPr>
          <a:lstStyle/>
          <a:p>
            <a:r>
              <a:rPr lang="en-GB" dirty="0" smtClean="0"/>
              <a:t>Kent</a:t>
            </a:r>
            <a:endParaRPr lang="en-GB" dirty="0"/>
          </a:p>
        </p:txBody>
      </p:sp>
      <p:pic>
        <p:nvPicPr>
          <p:cNvPr id="4" name="Picture 2"/>
          <p:cNvPicPr>
            <a:picLocks noChangeAspect="1" noChangeArrowheads="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057550" y="3115858"/>
            <a:ext cx="1279252" cy="86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69700"/>
            <a:ext cx="3854591" cy="2537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8164" y="569699"/>
            <a:ext cx="3846085" cy="2537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3356992"/>
            <a:ext cx="3854591" cy="2577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820843725"/>
              </p:ext>
            </p:extLst>
          </p:nvPr>
        </p:nvGraphicFramePr>
        <p:xfrm>
          <a:off x="4648406" y="3548245"/>
          <a:ext cx="4165600" cy="2621280"/>
        </p:xfrm>
        <a:graphic>
          <a:graphicData uri="http://schemas.openxmlformats.org/drawingml/2006/table">
            <a:tbl>
              <a:tblPr>
                <a:tableStyleId>{2D5ABB26-0587-4C30-8999-92F81FD0307C}</a:tableStyleId>
              </a:tblPr>
              <a:tblGrid>
                <a:gridCol w="2192421">
                  <a:extLst>
                    <a:ext uri="{9D8B030D-6E8A-4147-A177-3AD203B41FA5}">
                      <a16:colId xmlns:a16="http://schemas.microsoft.com/office/drawing/2014/main" val="20000"/>
                    </a:ext>
                  </a:extLst>
                </a:gridCol>
                <a:gridCol w="600533">
                  <a:extLst>
                    <a:ext uri="{9D8B030D-6E8A-4147-A177-3AD203B41FA5}">
                      <a16:colId xmlns:a16="http://schemas.microsoft.com/office/drawing/2014/main" val="20001"/>
                    </a:ext>
                  </a:extLst>
                </a:gridCol>
                <a:gridCol w="610065">
                  <a:extLst>
                    <a:ext uri="{9D8B030D-6E8A-4147-A177-3AD203B41FA5}">
                      <a16:colId xmlns:a16="http://schemas.microsoft.com/office/drawing/2014/main" val="20002"/>
                    </a:ext>
                  </a:extLst>
                </a:gridCol>
                <a:gridCol w="762581">
                  <a:extLst>
                    <a:ext uri="{9D8B030D-6E8A-4147-A177-3AD203B41FA5}">
                      <a16:colId xmlns:a16="http://schemas.microsoft.com/office/drawing/2014/main" val="20003"/>
                    </a:ext>
                  </a:extLst>
                </a:gridCol>
              </a:tblGrid>
              <a:tr h="0">
                <a:tc gridSpan="4">
                  <a:txBody>
                    <a:bodyPr/>
                    <a:lstStyle/>
                    <a:p>
                      <a:pPr algn="ctr" fontAlgn="ctr"/>
                      <a:endParaRPr lang="en-GB" sz="1600" b="1" i="0" u="none" strike="noStrike" dirty="0">
                        <a:solidFill>
                          <a:srgbClr val="C00000"/>
                        </a:solidFill>
                        <a:effectLst/>
                        <a:latin typeface="Arial"/>
                      </a:endParaRPr>
                    </a:p>
                  </a:txBody>
                  <a:tcPr marL="9525" marR="9525" marT="9525"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85775">
                <a:tc>
                  <a:txBody>
                    <a:bodyPr/>
                    <a:lstStyle/>
                    <a:p>
                      <a:pPr algn="l" fontAlgn="ctr"/>
                      <a:r>
                        <a:rPr lang="en-GB" sz="1100" b="1" u="none" strike="noStrike" dirty="0">
                          <a:effectLst/>
                        </a:rPr>
                        <a:t>Service Name</a:t>
                      </a:r>
                      <a:endParaRPr lang="en-GB" sz="1100" b="1" i="0" u="none" strike="noStrike" dirty="0">
                        <a:solidFill>
                          <a:srgbClr val="FFFFFF"/>
                        </a:solidFill>
                        <a:effectLst/>
                        <a:latin typeface="Calibri"/>
                      </a:endParaRPr>
                    </a:p>
                  </a:txBody>
                  <a:tcPr marL="9525" marR="9525" marT="9525" marB="0" anchor="ctr"/>
                </a:tc>
                <a:tc>
                  <a:txBody>
                    <a:bodyPr/>
                    <a:lstStyle/>
                    <a:p>
                      <a:pPr algn="ctr" fontAlgn="ctr"/>
                      <a:r>
                        <a:rPr lang="en-GB" sz="1000" b="1" i="0" u="none" strike="noStrike" dirty="0" smtClean="0">
                          <a:solidFill>
                            <a:schemeClr val="tx1"/>
                          </a:solidFill>
                          <a:effectLst/>
                          <a:latin typeface="+mn-lt"/>
                        </a:rPr>
                        <a:t>No. Contracts</a:t>
                      </a:r>
                      <a:r>
                        <a:rPr lang="en-GB" sz="1000" b="1" i="0" u="none" strike="noStrike" baseline="0" dirty="0" smtClean="0">
                          <a:solidFill>
                            <a:schemeClr val="tx1"/>
                          </a:solidFill>
                          <a:effectLst/>
                          <a:latin typeface="+mn-lt"/>
                        </a:rPr>
                        <a:t> in Kent</a:t>
                      </a:r>
                      <a:endParaRPr lang="en-GB" sz="1000" b="1" i="0" u="none" strike="noStrike" dirty="0">
                        <a:solidFill>
                          <a:srgbClr val="FFFFFF"/>
                        </a:solidFill>
                        <a:effectLst/>
                        <a:latin typeface="Arial"/>
                      </a:endParaRPr>
                    </a:p>
                  </a:txBody>
                  <a:tcPr marL="9525" marR="9525" marT="9525" marB="0" anchor="ctr"/>
                </a:tc>
                <a:tc>
                  <a:txBody>
                    <a:bodyPr/>
                    <a:lstStyle/>
                    <a:p>
                      <a:pPr algn="ctr" fontAlgn="ctr"/>
                      <a:r>
                        <a:rPr lang="en-GB" sz="800" b="1" i="0" u="none" strike="noStrike" dirty="0" smtClean="0">
                          <a:solidFill>
                            <a:schemeClr val="tx1"/>
                          </a:solidFill>
                          <a:effectLst/>
                          <a:latin typeface="Arial"/>
                        </a:rPr>
                        <a:t>Total Contracted</a:t>
                      </a:r>
                      <a:r>
                        <a:rPr lang="en-GB" sz="800" b="1" i="0" u="none" strike="noStrike" baseline="0" dirty="0" smtClean="0">
                          <a:solidFill>
                            <a:schemeClr val="tx1"/>
                          </a:solidFill>
                          <a:effectLst/>
                          <a:latin typeface="Arial"/>
                        </a:rPr>
                        <a:t> capacity</a:t>
                      </a:r>
                      <a:endParaRPr lang="en-GB" sz="800" b="1" i="0" u="none" strike="noStrike" dirty="0">
                        <a:solidFill>
                          <a:schemeClr val="tx1"/>
                        </a:solidFill>
                        <a:effectLst/>
                        <a:latin typeface="Arial"/>
                      </a:endParaRPr>
                    </a:p>
                  </a:txBody>
                  <a:tcPr marL="9525" marR="9525" marT="9525" marB="0" anchor="ctr"/>
                </a:tc>
                <a:tc>
                  <a:txBody>
                    <a:bodyPr/>
                    <a:lstStyle/>
                    <a:p>
                      <a:pPr algn="r" fontAlgn="ctr"/>
                      <a:r>
                        <a:rPr lang="en-GB" sz="1000" b="1" u="none" strike="noStrike" dirty="0" smtClean="0">
                          <a:effectLst/>
                        </a:rPr>
                        <a:t>Total Contract Value</a:t>
                      </a:r>
                    </a:p>
                    <a:p>
                      <a:pPr algn="r" fontAlgn="ctr"/>
                      <a:r>
                        <a:rPr lang="en-GB" sz="1000" b="1" u="none" strike="noStrike" dirty="0" smtClean="0">
                          <a:effectLst/>
                        </a:rPr>
                        <a:t>16-17</a:t>
                      </a:r>
                      <a:r>
                        <a:rPr lang="en-GB" sz="1100" b="1" u="none" strike="noStrike" dirty="0" smtClean="0">
                          <a:effectLst/>
                        </a:rPr>
                        <a:t> </a:t>
                      </a:r>
                      <a:endParaRPr lang="en-GB" sz="1100" b="1" i="0" u="none" strike="noStrike" dirty="0">
                        <a:solidFill>
                          <a:srgbClr val="FFFFFF"/>
                        </a:solidFill>
                        <a:effectLst/>
                        <a:latin typeface="Calibri"/>
                      </a:endParaRPr>
                    </a:p>
                  </a:txBody>
                  <a:tcPr marL="9525" marR="9525" marT="9525" marB="0" anchor="ctr"/>
                </a:tc>
                <a:extLst>
                  <a:ext uri="{0D108BD9-81ED-4DB2-BD59-A6C34878D82A}">
                    <a16:rowId xmlns:a16="http://schemas.microsoft.com/office/drawing/2014/main" val="10001"/>
                  </a:ext>
                </a:extLst>
              </a:tr>
              <a:tr h="190500">
                <a:tc>
                  <a:txBody>
                    <a:bodyPr/>
                    <a:lstStyle/>
                    <a:p>
                      <a:pPr algn="l" fontAlgn="b"/>
                      <a:r>
                        <a:rPr lang="en-GB" sz="1100" b="1" u="none" strike="noStrike" dirty="0">
                          <a:effectLst/>
                        </a:rPr>
                        <a:t>Generic Floating Support</a:t>
                      </a:r>
                      <a:endParaRPr lang="en-GB" sz="1100" b="1" i="0" u="none" strike="noStrike" dirty="0">
                        <a:solidFill>
                          <a:srgbClr val="000000"/>
                        </a:solidFill>
                        <a:effectLst/>
                        <a:latin typeface="Calibri"/>
                      </a:endParaRPr>
                    </a:p>
                  </a:txBody>
                  <a:tcPr marL="9525" marR="9525" marT="9525" marB="0" anchor="b"/>
                </a:tc>
                <a:tc>
                  <a:txBody>
                    <a:bodyPr/>
                    <a:lstStyle/>
                    <a:p>
                      <a:pPr algn="ctr" fontAlgn="ctr"/>
                      <a:r>
                        <a:rPr lang="en-GB" sz="1000" b="1" u="none" strike="noStrike" dirty="0">
                          <a:effectLst/>
                        </a:rPr>
                        <a:t>2</a:t>
                      </a:r>
                      <a:endParaRPr lang="en-GB" sz="1000" b="1" i="0" u="none" strike="noStrike" dirty="0">
                        <a:solidFill>
                          <a:srgbClr val="000000"/>
                        </a:solidFill>
                        <a:effectLst/>
                        <a:latin typeface="Arial"/>
                      </a:endParaRPr>
                    </a:p>
                  </a:txBody>
                  <a:tcPr marL="9525" marR="9525" marT="9525" marB="0" anchor="ctr"/>
                </a:tc>
                <a:tc>
                  <a:txBody>
                    <a:bodyPr/>
                    <a:lstStyle/>
                    <a:p>
                      <a:pPr algn="ctr" fontAlgn="ctr"/>
                      <a:r>
                        <a:rPr lang="en-GB" sz="1000" b="1" u="none" strike="noStrike" dirty="0">
                          <a:effectLst/>
                        </a:rPr>
                        <a:t>1015</a:t>
                      </a:r>
                      <a:endParaRPr lang="en-GB" sz="1000" b="1" i="0" u="none" strike="noStrike" dirty="0">
                        <a:solidFill>
                          <a:srgbClr val="000000"/>
                        </a:solidFill>
                        <a:effectLst/>
                        <a:latin typeface="Arial"/>
                      </a:endParaRPr>
                    </a:p>
                  </a:txBody>
                  <a:tcPr marL="9525" marR="9525" marT="9525" marB="0" anchor="ctr"/>
                </a:tc>
                <a:tc>
                  <a:txBody>
                    <a:bodyPr/>
                    <a:lstStyle/>
                    <a:p>
                      <a:pPr algn="r" fontAlgn="b"/>
                      <a:r>
                        <a:rPr lang="en-GB" sz="1100" b="1" u="none" strike="noStrike" dirty="0">
                          <a:effectLst/>
                        </a:rPr>
                        <a:t>£1,249K</a:t>
                      </a:r>
                      <a:endParaRPr lang="en-GB"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en-GB" sz="1100" b="1" u="none" strike="noStrike" dirty="0">
                          <a:effectLst/>
                        </a:rPr>
                        <a:t>YP Floating Support</a:t>
                      </a:r>
                      <a:endParaRPr lang="en-GB" sz="1100" b="1" i="0" u="none" strike="noStrike" dirty="0">
                        <a:solidFill>
                          <a:srgbClr val="000000"/>
                        </a:solidFill>
                        <a:effectLst/>
                        <a:latin typeface="Calibri"/>
                      </a:endParaRPr>
                    </a:p>
                  </a:txBody>
                  <a:tcPr marL="9525" marR="9525" marT="9525" marB="0" anchor="b"/>
                </a:tc>
                <a:tc>
                  <a:txBody>
                    <a:bodyPr/>
                    <a:lstStyle/>
                    <a:p>
                      <a:pPr algn="ctr" fontAlgn="ctr"/>
                      <a:r>
                        <a:rPr lang="en-GB" sz="1000" b="1" u="none" strike="noStrike" dirty="0">
                          <a:effectLst/>
                        </a:rPr>
                        <a:t>2</a:t>
                      </a:r>
                      <a:endParaRPr lang="en-GB" sz="1000" b="1" i="0" u="none" strike="noStrike" dirty="0">
                        <a:solidFill>
                          <a:srgbClr val="000000"/>
                        </a:solidFill>
                        <a:effectLst/>
                        <a:latin typeface="Arial"/>
                      </a:endParaRPr>
                    </a:p>
                  </a:txBody>
                  <a:tcPr marL="9525" marR="9525" marT="9525" marB="0" anchor="ctr"/>
                </a:tc>
                <a:tc>
                  <a:txBody>
                    <a:bodyPr/>
                    <a:lstStyle/>
                    <a:p>
                      <a:pPr algn="ctr" fontAlgn="ctr"/>
                      <a:r>
                        <a:rPr lang="en-GB" sz="1000" b="1" u="none" strike="noStrike" dirty="0">
                          <a:effectLst/>
                        </a:rPr>
                        <a:t>138</a:t>
                      </a:r>
                      <a:endParaRPr lang="en-GB" sz="1000" b="1" i="0" u="none" strike="noStrike" dirty="0">
                        <a:solidFill>
                          <a:srgbClr val="000000"/>
                        </a:solidFill>
                        <a:effectLst/>
                        <a:latin typeface="Arial"/>
                      </a:endParaRPr>
                    </a:p>
                  </a:txBody>
                  <a:tcPr marL="9525" marR="9525" marT="9525" marB="0" anchor="ctr"/>
                </a:tc>
                <a:tc>
                  <a:txBody>
                    <a:bodyPr/>
                    <a:lstStyle/>
                    <a:p>
                      <a:pPr algn="r" fontAlgn="b"/>
                      <a:r>
                        <a:rPr lang="en-GB" sz="1100" b="1" u="none" strike="noStrike" dirty="0">
                          <a:effectLst/>
                        </a:rPr>
                        <a:t>£2,12K</a:t>
                      </a:r>
                      <a:endParaRPr lang="en-GB"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190500">
                <a:tc>
                  <a:txBody>
                    <a:bodyPr/>
                    <a:lstStyle/>
                    <a:p>
                      <a:pPr algn="l" fontAlgn="b"/>
                      <a:r>
                        <a:rPr lang="en-GB" sz="1100" b="1" u="none" strike="noStrike" dirty="0">
                          <a:effectLst/>
                        </a:rPr>
                        <a:t>BME Floating Support</a:t>
                      </a:r>
                      <a:endParaRPr lang="en-GB" sz="1100" b="1" i="0" u="none" strike="noStrike" dirty="0">
                        <a:solidFill>
                          <a:srgbClr val="000000"/>
                        </a:solidFill>
                        <a:effectLst/>
                        <a:latin typeface="Calibri"/>
                      </a:endParaRPr>
                    </a:p>
                  </a:txBody>
                  <a:tcPr marL="9525" marR="9525" marT="9525" marB="0" anchor="b"/>
                </a:tc>
                <a:tc>
                  <a:txBody>
                    <a:bodyPr/>
                    <a:lstStyle/>
                    <a:p>
                      <a:pPr algn="ctr" fontAlgn="ctr"/>
                      <a:r>
                        <a:rPr lang="en-GB" sz="1000" b="1" u="none" strike="noStrike" dirty="0">
                          <a:effectLst/>
                        </a:rPr>
                        <a:t>2</a:t>
                      </a:r>
                      <a:endParaRPr lang="en-GB" sz="1000" b="1" i="0" u="none" strike="noStrike" dirty="0">
                        <a:solidFill>
                          <a:srgbClr val="000000"/>
                        </a:solidFill>
                        <a:effectLst/>
                        <a:latin typeface="Arial"/>
                      </a:endParaRPr>
                    </a:p>
                  </a:txBody>
                  <a:tcPr marL="9525" marR="9525" marT="9525" marB="0" anchor="ctr"/>
                </a:tc>
                <a:tc>
                  <a:txBody>
                    <a:bodyPr/>
                    <a:lstStyle/>
                    <a:p>
                      <a:pPr algn="ctr" fontAlgn="ctr"/>
                      <a:r>
                        <a:rPr lang="en-GB" sz="1000" b="1" u="none" strike="noStrike" dirty="0">
                          <a:effectLst/>
                        </a:rPr>
                        <a:t>42</a:t>
                      </a:r>
                      <a:endParaRPr lang="en-GB" sz="1000" b="1" i="0" u="none" strike="noStrike" dirty="0">
                        <a:solidFill>
                          <a:srgbClr val="000000"/>
                        </a:solidFill>
                        <a:effectLst/>
                        <a:latin typeface="Arial"/>
                      </a:endParaRPr>
                    </a:p>
                  </a:txBody>
                  <a:tcPr marL="9525" marR="9525" marT="9525" marB="0" anchor="ctr"/>
                </a:tc>
                <a:tc>
                  <a:txBody>
                    <a:bodyPr/>
                    <a:lstStyle/>
                    <a:p>
                      <a:pPr algn="r" fontAlgn="b"/>
                      <a:r>
                        <a:rPr lang="en-GB" sz="1100" b="1" u="none" strike="noStrike" dirty="0">
                          <a:effectLst/>
                        </a:rPr>
                        <a:t>£83K</a:t>
                      </a:r>
                      <a:endParaRPr lang="en-GB"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190500">
                <a:tc>
                  <a:txBody>
                    <a:bodyPr/>
                    <a:lstStyle/>
                    <a:p>
                      <a:pPr algn="l" fontAlgn="b"/>
                      <a:r>
                        <a:rPr lang="en-GB" sz="1100" b="1" u="none" strike="noStrike" dirty="0">
                          <a:effectLst/>
                        </a:rPr>
                        <a:t>Rough Sleeper Outreach</a:t>
                      </a:r>
                      <a:endParaRPr lang="en-GB" sz="1100" b="1" i="0" u="none" strike="noStrike" dirty="0">
                        <a:solidFill>
                          <a:srgbClr val="000000"/>
                        </a:solidFill>
                        <a:effectLst/>
                        <a:latin typeface="Calibri"/>
                      </a:endParaRPr>
                    </a:p>
                  </a:txBody>
                  <a:tcPr marL="9525" marR="9525" marT="9525" marB="0" anchor="b"/>
                </a:tc>
                <a:tc>
                  <a:txBody>
                    <a:bodyPr/>
                    <a:lstStyle/>
                    <a:p>
                      <a:pPr algn="ctr" fontAlgn="ctr"/>
                      <a:r>
                        <a:rPr lang="en-GB" sz="1000" b="1" u="none" strike="noStrike" dirty="0">
                          <a:effectLst/>
                        </a:rPr>
                        <a:t>2</a:t>
                      </a:r>
                      <a:endParaRPr lang="en-GB" sz="1000" b="1" i="0" u="none" strike="noStrike" dirty="0">
                        <a:solidFill>
                          <a:srgbClr val="000000"/>
                        </a:solidFill>
                        <a:effectLst/>
                        <a:latin typeface="Arial"/>
                      </a:endParaRPr>
                    </a:p>
                  </a:txBody>
                  <a:tcPr marL="9525" marR="9525" marT="9525" marB="0" anchor="ctr"/>
                </a:tc>
                <a:tc>
                  <a:txBody>
                    <a:bodyPr/>
                    <a:lstStyle/>
                    <a:p>
                      <a:pPr algn="ctr" fontAlgn="ctr"/>
                      <a:r>
                        <a:rPr lang="en-GB" sz="1000" b="1" u="none" strike="noStrike" dirty="0">
                          <a:effectLst/>
                        </a:rPr>
                        <a:t>74</a:t>
                      </a:r>
                      <a:endParaRPr lang="en-GB" sz="1000" b="1" i="0" u="none" strike="noStrike" dirty="0">
                        <a:solidFill>
                          <a:srgbClr val="000000"/>
                        </a:solidFill>
                        <a:effectLst/>
                        <a:latin typeface="Arial"/>
                      </a:endParaRPr>
                    </a:p>
                  </a:txBody>
                  <a:tcPr marL="9525" marR="9525" marT="9525" marB="0" anchor="ctr"/>
                </a:tc>
                <a:tc>
                  <a:txBody>
                    <a:bodyPr/>
                    <a:lstStyle/>
                    <a:p>
                      <a:pPr algn="r" fontAlgn="b"/>
                      <a:r>
                        <a:rPr lang="en-GB" sz="1100" b="1" u="none" strike="noStrike" dirty="0">
                          <a:effectLst/>
                        </a:rPr>
                        <a:t>£1,32K</a:t>
                      </a:r>
                      <a:endParaRPr lang="en-GB"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190500">
                <a:tc>
                  <a:txBody>
                    <a:bodyPr/>
                    <a:lstStyle/>
                    <a:p>
                      <a:pPr algn="l" fontAlgn="b"/>
                      <a:r>
                        <a:rPr lang="en-GB" sz="1100" b="1" u="none" strike="noStrike" dirty="0">
                          <a:effectLst/>
                        </a:rPr>
                        <a:t>Homeless Supported Housing</a:t>
                      </a:r>
                      <a:endParaRPr lang="en-GB" sz="1100" b="1" i="0" u="none" strike="noStrike" dirty="0">
                        <a:solidFill>
                          <a:srgbClr val="000000"/>
                        </a:solidFill>
                        <a:effectLst/>
                        <a:latin typeface="Calibri"/>
                      </a:endParaRPr>
                    </a:p>
                  </a:txBody>
                  <a:tcPr marL="9525" marR="9525" marT="9525" marB="0" anchor="b"/>
                </a:tc>
                <a:tc>
                  <a:txBody>
                    <a:bodyPr/>
                    <a:lstStyle/>
                    <a:p>
                      <a:pPr algn="ctr" fontAlgn="ctr"/>
                      <a:r>
                        <a:rPr lang="en-GB" sz="1000" b="1" u="none" strike="noStrike" dirty="0">
                          <a:effectLst/>
                        </a:rPr>
                        <a:t>20</a:t>
                      </a:r>
                      <a:endParaRPr lang="en-GB" sz="1000" b="1" i="0" u="none" strike="noStrike" dirty="0">
                        <a:solidFill>
                          <a:srgbClr val="000000"/>
                        </a:solidFill>
                        <a:effectLst/>
                        <a:latin typeface="Arial"/>
                      </a:endParaRPr>
                    </a:p>
                  </a:txBody>
                  <a:tcPr marL="9525" marR="9525" marT="9525" marB="0" anchor="ctr"/>
                </a:tc>
                <a:tc>
                  <a:txBody>
                    <a:bodyPr/>
                    <a:lstStyle/>
                    <a:p>
                      <a:pPr algn="ctr" fontAlgn="ctr"/>
                      <a:r>
                        <a:rPr lang="en-GB" sz="1000" b="1" u="none" strike="noStrike" dirty="0">
                          <a:effectLst/>
                        </a:rPr>
                        <a:t>340</a:t>
                      </a:r>
                      <a:endParaRPr lang="en-GB" sz="1000" b="1" i="0" u="none" strike="noStrike" dirty="0">
                        <a:solidFill>
                          <a:srgbClr val="000000"/>
                        </a:solidFill>
                        <a:effectLst/>
                        <a:latin typeface="Arial"/>
                      </a:endParaRPr>
                    </a:p>
                  </a:txBody>
                  <a:tcPr marL="9525" marR="9525" marT="9525" marB="0" anchor="ctr"/>
                </a:tc>
                <a:tc>
                  <a:txBody>
                    <a:bodyPr/>
                    <a:lstStyle/>
                    <a:p>
                      <a:pPr algn="r" fontAlgn="b"/>
                      <a:r>
                        <a:rPr lang="en-GB" sz="1100" b="1" u="none" strike="noStrike" dirty="0">
                          <a:effectLst/>
                        </a:rPr>
                        <a:t>£2,686K</a:t>
                      </a:r>
                      <a:endParaRPr lang="en-GB"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190500">
                <a:tc>
                  <a:txBody>
                    <a:bodyPr/>
                    <a:lstStyle/>
                    <a:p>
                      <a:pPr algn="l" fontAlgn="b"/>
                      <a:r>
                        <a:rPr lang="en-GB" sz="1100" b="1" u="none" strike="noStrike" dirty="0">
                          <a:effectLst/>
                        </a:rPr>
                        <a:t>Offender Supported Housing</a:t>
                      </a:r>
                      <a:endParaRPr lang="en-GB" sz="1100" b="1" i="0" u="none" strike="noStrike" dirty="0">
                        <a:solidFill>
                          <a:srgbClr val="000000"/>
                        </a:solidFill>
                        <a:effectLst/>
                        <a:latin typeface="Calibri"/>
                      </a:endParaRPr>
                    </a:p>
                  </a:txBody>
                  <a:tcPr marL="9525" marR="9525" marT="9525" marB="0" anchor="b"/>
                </a:tc>
                <a:tc>
                  <a:txBody>
                    <a:bodyPr/>
                    <a:lstStyle/>
                    <a:p>
                      <a:pPr algn="ctr" fontAlgn="ctr"/>
                      <a:r>
                        <a:rPr lang="en-GB" sz="1000" b="1" u="none" strike="noStrike" dirty="0">
                          <a:effectLst/>
                        </a:rPr>
                        <a:t>9</a:t>
                      </a:r>
                      <a:endParaRPr lang="en-GB" sz="1000" b="1" i="0" u="none" strike="noStrike" dirty="0">
                        <a:solidFill>
                          <a:srgbClr val="000000"/>
                        </a:solidFill>
                        <a:effectLst/>
                        <a:latin typeface="Arial"/>
                      </a:endParaRPr>
                    </a:p>
                  </a:txBody>
                  <a:tcPr marL="9525" marR="9525" marT="9525" marB="0" anchor="ctr"/>
                </a:tc>
                <a:tc>
                  <a:txBody>
                    <a:bodyPr/>
                    <a:lstStyle/>
                    <a:p>
                      <a:pPr algn="ctr" fontAlgn="ctr"/>
                      <a:r>
                        <a:rPr lang="en-GB" sz="1000" b="1" u="none" strike="noStrike" dirty="0">
                          <a:effectLst/>
                        </a:rPr>
                        <a:t>80</a:t>
                      </a:r>
                      <a:endParaRPr lang="en-GB" sz="1000" b="1" i="0" u="none" strike="noStrike" dirty="0">
                        <a:solidFill>
                          <a:srgbClr val="000000"/>
                        </a:solidFill>
                        <a:effectLst/>
                        <a:latin typeface="Arial"/>
                      </a:endParaRPr>
                    </a:p>
                  </a:txBody>
                  <a:tcPr marL="9525" marR="9525" marT="9525" marB="0" anchor="ctr"/>
                </a:tc>
                <a:tc>
                  <a:txBody>
                    <a:bodyPr/>
                    <a:lstStyle/>
                    <a:p>
                      <a:pPr algn="r" fontAlgn="ctr"/>
                      <a:r>
                        <a:rPr lang="en-GB" sz="1000" b="1" u="none" strike="noStrike" dirty="0">
                          <a:effectLst/>
                        </a:rPr>
                        <a:t>£</a:t>
                      </a:r>
                      <a:r>
                        <a:rPr lang="en-GB" sz="1000" b="1" u="none" strike="noStrike" dirty="0" smtClean="0">
                          <a:effectLst/>
                        </a:rPr>
                        <a:t>629K</a:t>
                      </a:r>
                      <a:endParaRPr lang="en-GB" sz="10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7"/>
                  </a:ext>
                </a:extLst>
              </a:tr>
              <a:tr h="190500">
                <a:tc>
                  <a:txBody>
                    <a:bodyPr/>
                    <a:lstStyle/>
                    <a:p>
                      <a:pPr algn="l" fontAlgn="b"/>
                      <a:r>
                        <a:rPr lang="en-GB" sz="1100" b="1" u="none" strike="noStrike" dirty="0">
                          <a:effectLst/>
                        </a:rPr>
                        <a:t>Teenage Parent Supported Housing</a:t>
                      </a:r>
                      <a:endParaRPr lang="en-GB" sz="1100" b="1" i="0" u="none" strike="noStrike" dirty="0">
                        <a:solidFill>
                          <a:srgbClr val="000000"/>
                        </a:solidFill>
                        <a:effectLst/>
                        <a:latin typeface="Calibri"/>
                      </a:endParaRPr>
                    </a:p>
                  </a:txBody>
                  <a:tcPr marL="9525" marR="9525" marT="9525" marB="0" anchor="b"/>
                </a:tc>
                <a:tc>
                  <a:txBody>
                    <a:bodyPr/>
                    <a:lstStyle/>
                    <a:p>
                      <a:pPr algn="ctr" fontAlgn="ctr"/>
                      <a:r>
                        <a:rPr lang="en-GB" sz="1000" b="1" u="none" strike="noStrike" dirty="0">
                          <a:effectLst/>
                        </a:rPr>
                        <a:t>5</a:t>
                      </a:r>
                      <a:endParaRPr lang="en-GB" sz="1000" b="1" i="0" u="none" strike="noStrike" dirty="0">
                        <a:solidFill>
                          <a:srgbClr val="000000"/>
                        </a:solidFill>
                        <a:effectLst/>
                        <a:latin typeface="Arial"/>
                      </a:endParaRPr>
                    </a:p>
                  </a:txBody>
                  <a:tcPr marL="9525" marR="9525" marT="9525" marB="0" anchor="ctr"/>
                </a:tc>
                <a:tc>
                  <a:txBody>
                    <a:bodyPr/>
                    <a:lstStyle/>
                    <a:p>
                      <a:pPr algn="ctr" fontAlgn="ctr"/>
                      <a:r>
                        <a:rPr lang="en-GB" sz="1000" b="1" u="none" strike="noStrike" dirty="0">
                          <a:effectLst/>
                        </a:rPr>
                        <a:t>29</a:t>
                      </a:r>
                      <a:endParaRPr lang="en-GB" sz="1000" b="1" i="0" u="none" strike="noStrike" dirty="0">
                        <a:solidFill>
                          <a:srgbClr val="000000"/>
                        </a:solidFill>
                        <a:effectLst/>
                        <a:latin typeface="Arial"/>
                      </a:endParaRPr>
                    </a:p>
                  </a:txBody>
                  <a:tcPr marL="9525" marR="9525" marT="9525" marB="0" anchor="ctr"/>
                </a:tc>
                <a:tc>
                  <a:txBody>
                    <a:bodyPr/>
                    <a:lstStyle/>
                    <a:p>
                      <a:pPr algn="r" fontAlgn="ctr"/>
                      <a:r>
                        <a:rPr lang="en-GB" sz="1000" b="1" u="none" strike="noStrike" dirty="0">
                          <a:effectLst/>
                        </a:rPr>
                        <a:t>£</a:t>
                      </a:r>
                      <a:r>
                        <a:rPr lang="en-GB" sz="1000" b="1" u="none" strike="noStrike" dirty="0" smtClean="0">
                          <a:effectLst/>
                        </a:rPr>
                        <a:t>273K</a:t>
                      </a:r>
                      <a:endParaRPr lang="en-GB" sz="10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8"/>
                  </a:ext>
                </a:extLst>
              </a:tr>
              <a:tr h="200025">
                <a:tc>
                  <a:txBody>
                    <a:bodyPr/>
                    <a:lstStyle/>
                    <a:p>
                      <a:pPr algn="l" fontAlgn="b"/>
                      <a:r>
                        <a:rPr lang="en-GB" sz="1100" b="1" u="none" strike="noStrike" dirty="0">
                          <a:effectLst/>
                        </a:rPr>
                        <a:t>YP Supported Housing</a:t>
                      </a:r>
                      <a:endParaRPr lang="en-GB" sz="1100" b="1" i="0" u="none" strike="noStrike" dirty="0">
                        <a:solidFill>
                          <a:srgbClr val="000000"/>
                        </a:solidFill>
                        <a:effectLst/>
                        <a:latin typeface="Calibri"/>
                      </a:endParaRPr>
                    </a:p>
                  </a:txBody>
                  <a:tcPr marL="9525" marR="9525" marT="9525" marB="0" anchor="b"/>
                </a:tc>
                <a:tc>
                  <a:txBody>
                    <a:bodyPr/>
                    <a:lstStyle/>
                    <a:p>
                      <a:pPr algn="ctr" fontAlgn="ctr"/>
                      <a:r>
                        <a:rPr lang="en-GB" sz="1000" b="1" u="none" strike="noStrike" dirty="0">
                          <a:effectLst/>
                        </a:rPr>
                        <a:t>18</a:t>
                      </a:r>
                      <a:endParaRPr lang="en-GB" sz="1000" b="1" i="0" u="none" strike="noStrike" dirty="0">
                        <a:solidFill>
                          <a:srgbClr val="000000"/>
                        </a:solidFill>
                        <a:effectLst/>
                        <a:latin typeface="Arial"/>
                      </a:endParaRPr>
                    </a:p>
                  </a:txBody>
                  <a:tcPr marL="9525" marR="9525" marT="9525" marB="0" anchor="ctr"/>
                </a:tc>
                <a:tc>
                  <a:txBody>
                    <a:bodyPr/>
                    <a:lstStyle/>
                    <a:p>
                      <a:pPr algn="ctr" fontAlgn="ctr"/>
                      <a:r>
                        <a:rPr lang="en-GB" sz="1000" b="1" u="none" strike="noStrike" dirty="0">
                          <a:effectLst/>
                        </a:rPr>
                        <a:t>306</a:t>
                      </a:r>
                      <a:endParaRPr lang="en-GB" sz="1000" b="1" i="0" u="none" strike="noStrike" dirty="0">
                        <a:solidFill>
                          <a:srgbClr val="000000"/>
                        </a:solidFill>
                        <a:effectLst/>
                        <a:latin typeface="Arial"/>
                      </a:endParaRPr>
                    </a:p>
                  </a:txBody>
                  <a:tcPr marL="9525" marR="9525" marT="9525" marB="0" anchor="ctr"/>
                </a:tc>
                <a:tc>
                  <a:txBody>
                    <a:bodyPr/>
                    <a:lstStyle/>
                    <a:p>
                      <a:pPr algn="r" fontAlgn="ctr"/>
                      <a:r>
                        <a:rPr lang="en-GB" sz="1000" b="1" u="none" strike="noStrike" dirty="0">
                          <a:effectLst/>
                        </a:rPr>
                        <a:t>£2,321K</a:t>
                      </a:r>
                      <a:endParaRPr lang="en-GB" sz="1000" b="1" i="0" u="none" strike="noStrike" dirty="0">
                        <a:solidFill>
                          <a:srgbClr val="000000"/>
                        </a:solidFill>
                        <a:effectLst/>
                        <a:latin typeface="Arial"/>
                      </a:endParaRPr>
                    </a:p>
                  </a:txBody>
                  <a:tcPr marL="9525" marR="9525" marT="9525" marB="0" anchor="ctr"/>
                </a:tc>
                <a:extLst>
                  <a:ext uri="{0D108BD9-81ED-4DB2-BD59-A6C34878D82A}">
                    <a16:rowId xmlns:a16="http://schemas.microsoft.com/office/drawing/2014/main" val="10009"/>
                  </a:ext>
                </a:extLst>
              </a:tr>
              <a:tr h="200025">
                <a:tc>
                  <a:txBody>
                    <a:bodyPr/>
                    <a:lstStyle/>
                    <a:p>
                      <a:pPr algn="l" fontAlgn="b"/>
                      <a:r>
                        <a:rPr lang="en-GB" sz="1100" b="1" u="none" strike="noStrike" dirty="0">
                          <a:solidFill>
                            <a:srgbClr val="FF0000"/>
                          </a:solidFill>
                          <a:effectLst/>
                        </a:rPr>
                        <a:t>Total </a:t>
                      </a:r>
                      <a:endParaRPr lang="en-GB" sz="1100" b="1" i="0" u="none" strike="noStrike" dirty="0">
                        <a:solidFill>
                          <a:srgbClr val="FF0000"/>
                        </a:solidFill>
                        <a:effectLst/>
                        <a:latin typeface="Calibri"/>
                      </a:endParaRPr>
                    </a:p>
                  </a:txBody>
                  <a:tcPr marL="9525" marR="9525" marT="9525" marB="0" anchor="b"/>
                </a:tc>
                <a:tc>
                  <a:txBody>
                    <a:bodyPr/>
                    <a:lstStyle/>
                    <a:p>
                      <a:pPr algn="ctr" fontAlgn="ctr"/>
                      <a:r>
                        <a:rPr lang="en-GB" sz="1000" b="1" u="none" strike="noStrike" dirty="0">
                          <a:solidFill>
                            <a:srgbClr val="FF0000"/>
                          </a:solidFill>
                          <a:effectLst/>
                        </a:rPr>
                        <a:t>60</a:t>
                      </a:r>
                      <a:endParaRPr lang="en-GB" sz="1000" b="1" i="0" u="none" strike="noStrike" dirty="0">
                        <a:solidFill>
                          <a:srgbClr val="FF0000"/>
                        </a:solidFill>
                        <a:effectLst/>
                        <a:latin typeface="Arial"/>
                      </a:endParaRPr>
                    </a:p>
                  </a:txBody>
                  <a:tcPr marL="9525" marR="9525" marT="9525" marB="0" anchor="ctr"/>
                </a:tc>
                <a:tc>
                  <a:txBody>
                    <a:bodyPr/>
                    <a:lstStyle/>
                    <a:p>
                      <a:pPr algn="ctr" fontAlgn="ctr"/>
                      <a:r>
                        <a:rPr lang="en-GB" sz="1000" b="1" u="none" strike="noStrike" dirty="0">
                          <a:solidFill>
                            <a:srgbClr val="FF0000"/>
                          </a:solidFill>
                          <a:effectLst/>
                        </a:rPr>
                        <a:t>2024</a:t>
                      </a:r>
                      <a:endParaRPr lang="en-GB" sz="1000" b="1" i="0" u="none" strike="noStrike" dirty="0">
                        <a:solidFill>
                          <a:srgbClr val="FF0000"/>
                        </a:solidFill>
                        <a:effectLst/>
                        <a:latin typeface="Arial"/>
                      </a:endParaRPr>
                    </a:p>
                  </a:txBody>
                  <a:tcPr marL="9525" marR="9525" marT="9525" marB="0" anchor="ctr"/>
                </a:tc>
                <a:tc>
                  <a:txBody>
                    <a:bodyPr/>
                    <a:lstStyle/>
                    <a:p>
                      <a:pPr algn="r" fontAlgn="b"/>
                      <a:r>
                        <a:rPr lang="en-GB" sz="1100" b="1" u="none" strike="noStrike" dirty="0">
                          <a:solidFill>
                            <a:srgbClr val="FF0000"/>
                          </a:solidFill>
                          <a:effectLst/>
                        </a:rPr>
                        <a:t>£7,589K</a:t>
                      </a:r>
                      <a:endParaRPr lang="en-GB" sz="1100" b="1" i="0" u="none" strike="noStrike" dirty="0">
                        <a:solidFill>
                          <a:srgbClr val="FF0000"/>
                        </a:solidFill>
                        <a:effectLst/>
                        <a:latin typeface="Calibri"/>
                      </a:endParaRPr>
                    </a:p>
                  </a:txBody>
                  <a:tcPr marL="9525" marR="9525" marT="9525"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195312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446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a:lstStyle>
          <a:p>
            <a:r>
              <a:rPr lang="en-GB" dirty="0" smtClean="0"/>
              <a:t>Current Services</a:t>
            </a:r>
            <a:endParaRPr lang="en-GB" dirty="0"/>
          </a:p>
        </p:txBody>
      </p:sp>
      <p:sp>
        <p:nvSpPr>
          <p:cNvPr id="4" name="Title 1"/>
          <p:cNvSpPr>
            <a:spLocks noGrp="1"/>
          </p:cNvSpPr>
          <p:nvPr>
            <p:ph type="ctrTitle"/>
          </p:nvPr>
        </p:nvSpPr>
        <p:spPr>
          <a:xfrm>
            <a:off x="457200" y="980728"/>
            <a:ext cx="8579296" cy="4752528"/>
          </a:xfrm>
        </p:spPr>
        <p:txBody>
          <a:bodyPr>
            <a:noAutofit/>
          </a:bodyPr>
          <a:lstStyle/>
          <a:p>
            <a:pPr algn="l"/>
            <a:r>
              <a:rPr lang="en-GB" sz="1800" u="sng" dirty="0" smtClean="0">
                <a:solidFill>
                  <a:schemeClr val="tx1"/>
                </a:solidFill>
              </a:rPr>
              <a:t>Current housing related support for adults include</a:t>
            </a:r>
            <a:r>
              <a:rPr lang="en-GB" sz="1800" b="0" dirty="0" smtClean="0">
                <a:solidFill>
                  <a:schemeClr val="tx1"/>
                </a:solidFill>
              </a:rPr>
              <a:t>:</a:t>
            </a:r>
            <a:br>
              <a:rPr lang="en-GB" sz="1800" b="0" dirty="0" smtClean="0">
                <a:solidFill>
                  <a:schemeClr val="tx1"/>
                </a:solidFill>
              </a:rPr>
            </a:br>
            <a:r>
              <a:rPr lang="en-GB" sz="1800" b="0" dirty="0" smtClean="0">
                <a:solidFill>
                  <a:schemeClr val="tx1"/>
                </a:solidFill>
              </a:rPr>
              <a:t>- </a:t>
            </a:r>
            <a:r>
              <a:rPr lang="en-GB" sz="1800" dirty="0" smtClean="0">
                <a:solidFill>
                  <a:schemeClr val="tx1"/>
                </a:solidFill>
              </a:rPr>
              <a:t>20 short term supported housing services, </a:t>
            </a:r>
            <a:r>
              <a:rPr lang="en-GB" sz="1800" b="0" dirty="0" smtClean="0">
                <a:solidFill>
                  <a:schemeClr val="tx1"/>
                </a:solidFill>
              </a:rPr>
              <a:t>providing 340 bed spaces </a:t>
            </a:r>
            <a:r>
              <a:rPr lang="en-GB" sz="1800" b="0" dirty="0">
                <a:solidFill>
                  <a:schemeClr val="tx1"/>
                </a:solidFill>
              </a:rPr>
              <a:t>of accommodation </a:t>
            </a:r>
            <a:r>
              <a:rPr lang="en-GB" sz="1800" b="0" dirty="0" smtClean="0">
                <a:solidFill>
                  <a:schemeClr val="tx1"/>
                </a:solidFill>
              </a:rPr>
              <a:t>in </a:t>
            </a:r>
            <a:r>
              <a:rPr lang="en-GB" sz="1800" b="0" dirty="0">
                <a:solidFill>
                  <a:schemeClr val="tx1"/>
                </a:solidFill>
              </a:rPr>
              <a:t>hostels and shared </a:t>
            </a:r>
            <a:r>
              <a:rPr lang="en-GB" sz="1800" b="0" dirty="0" smtClean="0">
                <a:solidFill>
                  <a:schemeClr val="tx1"/>
                </a:solidFill>
              </a:rPr>
              <a:t>houses</a:t>
            </a:r>
            <a:br>
              <a:rPr lang="en-GB" sz="1800" b="0" dirty="0" smtClean="0">
                <a:solidFill>
                  <a:schemeClr val="tx1"/>
                </a:solidFill>
              </a:rPr>
            </a:br>
            <a:r>
              <a:rPr lang="en-GB" sz="1800" b="0" dirty="0" smtClean="0">
                <a:solidFill>
                  <a:schemeClr val="tx1"/>
                </a:solidFill>
              </a:rPr>
              <a:t>- </a:t>
            </a:r>
            <a:r>
              <a:rPr lang="en-GB" sz="1800" dirty="0" smtClean="0">
                <a:solidFill>
                  <a:schemeClr val="tx1"/>
                </a:solidFill>
              </a:rPr>
              <a:t>9 Offender short term accommodation services </a:t>
            </a:r>
            <a:r>
              <a:rPr lang="en-GB" sz="1800" b="0" dirty="0" smtClean="0">
                <a:solidFill>
                  <a:schemeClr val="tx1"/>
                </a:solidFill>
              </a:rPr>
              <a:t>providing 80 bed spaces</a:t>
            </a:r>
            <a:r>
              <a:rPr lang="en-GB" sz="1800" b="0" dirty="0">
                <a:solidFill>
                  <a:schemeClr val="tx1"/>
                </a:solidFill>
              </a:rPr>
              <a:t/>
            </a:r>
            <a:br>
              <a:rPr lang="en-GB" sz="1800" b="0" dirty="0">
                <a:solidFill>
                  <a:schemeClr val="tx1"/>
                </a:solidFill>
              </a:rPr>
            </a:br>
            <a:r>
              <a:rPr lang="en-GB" sz="1800" b="0" dirty="0" smtClean="0">
                <a:solidFill>
                  <a:schemeClr val="tx1"/>
                </a:solidFill>
              </a:rPr>
              <a:t>- </a:t>
            </a:r>
            <a:r>
              <a:rPr lang="en-GB" sz="1800" dirty="0" smtClean="0">
                <a:solidFill>
                  <a:schemeClr val="tx1"/>
                </a:solidFill>
              </a:rPr>
              <a:t>4 </a:t>
            </a:r>
            <a:r>
              <a:rPr lang="en-GB" sz="1800" dirty="0">
                <a:solidFill>
                  <a:schemeClr val="tx1"/>
                </a:solidFill>
              </a:rPr>
              <a:t>floating support </a:t>
            </a:r>
            <a:r>
              <a:rPr lang="en-GB" sz="1800" dirty="0" smtClean="0">
                <a:solidFill>
                  <a:schemeClr val="tx1"/>
                </a:solidFill>
              </a:rPr>
              <a:t>services </a:t>
            </a:r>
            <a:r>
              <a:rPr lang="en-GB" sz="1800" b="0" dirty="0" smtClean="0">
                <a:solidFill>
                  <a:schemeClr val="tx1"/>
                </a:solidFill>
              </a:rPr>
              <a:t>delivering </a:t>
            </a:r>
            <a:r>
              <a:rPr lang="en-GB" sz="1800" b="0" dirty="0">
                <a:solidFill>
                  <a:schemeClr val="tx1"/>
                </a:solidFill>
              </a:rPr>
              <a:t>community based support to </a:t>
            </a:r>
            <a:r>
              <a:rPr lang="en-GB" sz="1800" b="0" dirty="0" smtClean="0">
                <a:solidFill>
                  <a:schemeClr val="tx1"/>
                </a:solidFill>
              </a:rPr>
              <a:t>1,057 </a:t>
            </a:r>
            <a:r>
              <a:rPr lang="en-GB" sz="1800" b="0" dirty="0">
                <a:solidFill>
                  <a:schemeClr val="tx1"/>
                </a:solidFill>
              </a:rPr>
              <a:t>households </a:t>
            </a:r>
            <a:r>
              <a:rPr lang="en-GB" sz="1800" b="0" dirty="0" smtClean="0">
                <a:solidFill>
                  <a:schemeClr val="tx1"/>
                </a:solidFill>
              </a:rPr>
              <a:t>at </a:t>
            </a:r>
            <a:r>
              <a:rPr lang="en-GB" sz="1800" b="0" dirty="0">
                <a:solidFill>
                  <a:schemeClr val="tx1"/>
                </a:solidFill>
              </a:rPr>
              <a:t>risk of </a:t>
            </a:r>
            <a:r>
              <a:rPr lang="en-GB" sz="1800" b="0" dirty="0" smtClean="0">
                <a:solidFill>
                  <a:schemeClr val="tx1"/>
                </a:solidFill>
              </a:rPr>
              <a:t>homelessness</a:t>
            </a:r>
            <a:br>
              <a:rPr lang="en-GB" sz="1800" b="0" dirty="0" smtClean="0">
                <a:solidFill>
                  <a:schemeClr val="tx1"/>
                </a:solidFill>
              </a:rPr>
            </a:br>
            <a:r>
              <a:rPr lang="en-GB" sz="1800" b="0" dirty="0" smtClean="0">
                <a:solidFill>
                  <a:schemeClr val="tx1"/>
                </a:solidFill>
              </a:rPr>
              <a:t>- </a:t>
            </a:r>
            <a:r>
              <a:rPr lang="en-GB" sz="1800" dirty="0" smtClean="0">
                <a:solidFill>
                  <a:schemeClr val="tx1"/>
                </a:solidFill>
              </a:rPr>
              <a:t>2 </a:t>
            </a:r>
            <a:r>
              <a:rPr lang="en-GB" sz="1800" dirty="0">
                <a:solidFill>
                  <a:schemeClr val="tx1"/>
                </a:solidFill>
              </a:rPr>
              <a:t>rough sleeper outreach services </a:t>
            </a:r>
            <a:r>
              <a:rPr lang="en-GB" sz="1800" b="0" dirty="0">
                <a:solidFill>
                  <a:schemeClr val="tx1"/>
                </a:solidFill>
              </a:rPr>
              <a:t>supporting 74 entrenched rough </a:t>
            </a:r>
            <a:r>
              <a:rPr lang="en-GB" sz="1800" b="0" dirty="0" smtClean="0">
                <a:solidFill>
                  <a:schemeClr val="tx1"/>
                </a:solidFill>
              </a:rPr>
              <a:t>sleepers.</a:t>
            </a:r>
            <a:br>
              <a:rPr lang="en-GB" sz="1800" b="0" dirty="0" smtClean="0">
                <a:solidFill>
                  <a:schemeClr val="tx1"/>
                </a:solidFill>
              </a:rPr>
            </a:br>
            <a:r>
              <a:rPr lang="en-GB" sz="1800" b="0" dirty="0">
                <a:solidFill>
                  <a:schemeClr val="tx1"/>
                </a:solidFill>
              </a:rPr>
              <a:t/>
            </a:r>
            <a:br>
              <a:rPr lang="en-GB" sz="1800" b="0" dirty="0">
                <a:solidFill>
                  <a:schemeClr val="tx1"/>
                </a:solidFill>
              </a:rPr>
            </a:br>
            <a:r>
              <a:rPr lang="en-GB" sz="1800" u="sng" dirty="0">
                <a:solidFill>
                  <a:schemeClr val="tx1"/>
                </a:solidFill>
              </a:rPr>
              <a:t>Housing related support for young people </a:t>
            </a:r>
            <a:r>
              <a:rPr lang="en-GB" sz="1800" u="sng" dirty="0" smtClean="0">
                <a:solidFill>
                  <a:schemeClr val="tx1"/>
                </a:solidFill>
              </a:rPr>
              <a:t>include</a:t>
            </a:r>
            <a:r>
              <a:rPr lang="en-GB" sz="1800" b="0" dirty="0" smtClean="0">
                <a:solidFill>
                  <a:schemeClr val="tx1"/>
                </a:solidFill>
              </a:rPr>
              <a:t>:</a:t>
            </a:r>
            <a:r>
              <a:rPr lang="en-GB" sz="1800" b="0" dirty="0">
                <a:solidFill>
                  <a:schemeClr val="tx1"/>
                </a:solidFill>
              </a:rPr>
              <a:t/>
            </a:r>
            <a:br>
              <a:rPr lang="en-GB" sz="1800" b="0" dirty="0">
                <a:solidFill>
                  <a:schemeClr val="tx1"/>
                </a:solidFill>
              </a:rPr>
            </a:br>
            <a:r>
              <a:rPr lang="en-GB" sz="1800" b="0" dirty="0">
                <a:solidFill>
                  <a:schemeClr val="tx1"/>
                </a:solidFill>
              </a:rPr>
              <a:t>- </a:t>
            </a:r>
            <a:r>
              <a:rPr lang="en-GB" sz="1800" dirty="0">
                <a:solidFill>
                  <a:schemeClr val="tx1"/>
                </a:solidFill>
              </a:rPr>
              <a:t>23 short term accommodation services </a:t>
            </a:r>
            <a:r>
              <a:rPr lang="en-GB" sz="1800" b="0" dirty="0">
                <a:solidFill>
                  <a:schemeClr val="tx1"/>
                </a:solidFill>
              </a:rPr>
              <a:t>providing 335 </a:t>
            </a:r>
            <a:r>
              <a:rPr lang="en-GB" sz="1800" b="0" dirty="0" smtClean="0">
                <a:solidFill>
                  <a:schemeClr val="tx1"/>
                </a:solidFill>
              </a:rPr>
              <a:t>bed spaces </a:t>
            </a:r>
            <a:r>
              <a:rPr lang="en-GB" sz="1800" b="0" dirty="0">
                <a:solidFill>
                  <a:schemeClr val="tx1"/>
                </a:solidFill>
              </a:rPr>
              <a:t>of accommodation </a:t>
            </a:r>
            <a:br>
              <a:rPr lang="en-GB" sz="1800" b="0" dirty="0">
                <a:solidFill>
                  <a:schemeClr val="tx1"/>
                </a:solidFill>
              </a:rPr>
            </a:br>
            <a:r>
              <a:rPr lang="en-GB" sz="1800" b="0" dirty="0">
                <a:solidFill>
                  <a:schemeClr val="tx1"/>
                </a:solidFill>
              </a:rPr>
              <a:t>- </a:t>
            </a:r>
            <a:r>
              <a:rPr lang="en-GB" sz="1800" dirty="0">
                <a:solidFill>
                  <a:schemeClr val="tx1"/>
                </a:solidFill>
              </a:rPr>
              <a:t>2 floating support services </a:t>
            </a:r>
            <a:r>
              <a:rPr lang="en-GB" sz="1800" b="0" dirty="0">
                <a:solidFill>
                  <a:schemeClr val="tx1"/>
                </a:solidFill>
              </a:rPr>
              <a:t>delivering community based support to 138 young people at risk of homelessness</a:t>
            </a:r>
            <a:r>
              <a:rPr lang="en-GB" sz="1800" dirty="0">
                <a:solidFill>
                  <a:schemeClr val="tx1"/>
                </a:solidFill>
              </a:rPr>
              <a:t/>
            </a:r>
            <a:br>
              <a:rPr lang="en-GB" sz="1800" dirty="0">
                <a:solidFill>
                  <a:schemeClr val="tx1"/>
                </a:solidFill>
              </a:rPr>
            </a:br>
            <a:r>
              <a:rPr lang="en-GB" sz="1800" dirty="0">
                <a:solidFill>
                  <a:schemeClr val="tx1"/>
                </a:solidFill>
              </a:rPr>
              <a:t>- a</a:t>
            </a:r>
            <a:r>
              <a:rPr lang="en-GB" sz="1800" b="0" dirty="0">
                <a:solidFill>
                  <a:schemeClr val="tx1"/>
                </a:solidFill>
              </a:rPr>
              <a:t> </a:t>
            </a:r>
            <a:r>
              <a:rPr lang="en-GB" sz="1800" dirty="0">
                <a:solidFill>
                  <a:schemeClr val="tx1"/>
                </a:solidFill>
              </a:rPr>
              <a:t>supported lodgings </a:t>
            </a:r>
            <a:r>
              <a:rPr lang="en-GB" sz="1800" dirty="0" smtClean="0">
                <a:solidFill>
                  <a:schemeClr val="tx1"/>
                </a:solidFill>
              </a:rPr>
              <a:t>service</a:t>
            </a:r>
            <a:r>
              <a:rPr lang="en-GB" sz="1800" b="0" dirty="0"/>
              <a:t/>
            </a:r>
            <a:br>
              <a:rPr lang="en-GB" sz="1800" b="0" dirty="0"/>
            </a:br>
            <a:r>
              <a:rPr lang="en-GB" sz="1800" b="0" dirty="0" smtClean="0"/>
              <a:t/>
            </a:r>
            <a:br>
              <a:rPr lang="en-GB" sz="1800" b="0" dirty="0" smtClean="0"/>
            </a:br>
            <a:r>
              <a:rPr lang="en-GB" sz="1800" b="0" dirty="0" smtClean="0">
                <a:solidFill>
                  <a:schemeClr val="tx1"/>
                </a:solidFill>
              </a:rPr>
              <a:t>With the emphasis on YP services about to change, there is a need to reshape services to support vulnerable homeless adults who are 18+</a:t>
            </a:r>
            <a:endParaRPr lang="en-GB" sz="1800" b="0" dirty="0">
              <a:solidFill>
                <a:schemeClr val="tx1"/>
              </a:solidFill>
            </a:endParaRPr>
          </a:p>
        </p:txBody>
      </p:sp>
    </p:spTree>
    <p:extLst>
      <p:ext uri="{BB962C8B-B14F-4D97-AF65-F5344CB8AC3E}">
        <p14:creationId xmlns:p14="http://schemas.microsoft.com/office/powerpoint/2010/main" val="1674670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0"/>
            <a:ext cx="9252520" cy="1340768"/>
          </a:xfrm>
          <a:prstGeom prst="rect">
            <a:avLst/>
          </a:prstGeom>
          <a:noFill/>
          <a:ln w="9525">
            <a:noFill/>
            <a:miter lim="800000"/>
            <a:headEnd/>
            <a:tailEnd/>
          </a:ln>
        </p:spPr>
        <p:txBody>
          <a:bodyPr vert="horz" lIns="91440" tIns="45720" rIns="91440" bIns="45720" rtlCol="0"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dirty="0" smtClean="0">
                <a:solidFill>
                  <a:srgbClr val="4283C4"/>
                </a:solidFill>
                <a:latin typeface="Arial" panose="020B0604020202020204" pitchFamily="34" charset="0"/>
                <a:cs typeface="Arial" panose="020B0604020202020204" pitchFamily="34" charset="0"/>
              </a:rPr>
              <a:t>Planning Recovery from Homelessness </a:t>
            </a:r>
          </a:p>
          <a:p>
            <a:r>
              <a:rPr lang="en-GB" sz="2400" b="1" dirty="0" smtClean="0">
                <a:solidFill>
                  <a:srgbClr val="4283C4"/>
                </a:solidFill>
                <a:latin typeface="Arial" panose="020B0604020202020204" pitchFamily="34" charset="0"/>
                <a:cs typeface="Arial" panose="020B0604020202020204" pitchFamily="34" charset="0"/>
              </a:rPr>
              <a:t>Risk </a:t>
            </a:r>
            <a:r>
              <a:rPr lang="en-GB" sz="2400" b="1" dirty="0">
                <a:solidFill>
                  <a:srgbClr val="4283C4"/>
                </a:solidFill>
                <a:latin typeface="Arial" panose="020B0604020202020204" pitchFamily="34" charset="0"/>
                <a:cs typeface="Arial" panose="020B0604020202020204" pitchFamily="34" charset="0"/>
              </a:rPr>
              <a:t>Assessment, Support </a:t>
            </a:r>
            <a:r>
              <a:rPr lang="en-GB" sz="2400" b="1" dirty="0" smtClean="0">
                <a:solidFill>
                  <a:srgbClr val="4283C4"/>
                </a:solidFill>
                <a:latin typeface="Arial" panose="020B0604020202020204" pitchFamily="34" charset="0"/>
                <a:cs typeface="Arial" panose="020B0604020202020204" pitchFamily="34" charset="0"/>
              </a:rPr>
              <a:t>Plans </a:t>
            </a:r>
            <a:r>
              <a:rPr lang="en-GB" sz="2400" b="1" dirty="0">
                <a:solidFill>
                  <a:srgbClr val="4283C4"/>
                </a:solidFill>
                <a:latin typeface="Arial" panose="020B0604020202020204" pitchFamily="34" charset="0"/>
                <a:cs typeface="Arial" panose="020B0604020202020204" pitchFamily="34" charset="0"/>
              </a:rPr>
              <a:t>and Outcomes</a:t>
            </a:r>
          </a:p>
        </p:txBody>
      </p:sp>
      <p:grpSp>
        <p:nvGrpSpPr>
          <p:cNvPr id="2" name="Group 1"/>
          <p:cNvGrpSpPr/>
          <p:nvPr/>
        </p:nvGrpSpPr>
        <p:grpSpPr>
          <a:xfrm>
            <a:off x="936421" y="1665405"/>
            <a:ext cx="7379678" cy="4357232"/>
            <a:chOff x="648706" y="1268760"/>
            <a:chExt cx="8145870" cy="4761527"/>
          </a:xfrm>
        </p:grpSpPr>
        <p:sp>
          <p:nvSpPr>
            <p:cNvPr id="10" name="Rounded Rectangle 9"/>
            <p:cNvSpPr/>
            <p:nvPr/>
          </p:nvSpPr>
          <p:spPr>
            <a:xfrm>
              <a:off x="648706" y="1268760"/>
              <a:ext cx="1411560" cy="79208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Economic Wellbeing</a:t>
              </a:r>
              <a:endParaRPr lang="en-GB" b="1" dirty="0"/>
            </a:p>
          </p:txBody>
        </p:sp>
        <p:sp>
          <p:nvSpPr>
            <p:cNvPr id="11" name="Rounded Rectangle 10"/>
            <p:cNvSpPr/>
            <p:nvPr/>
          </p:nvSpPr>
          <p:spPr>
            <a:xfrm>
              <a:off x="2351919" y="1268760"/>
              <a:ext cx="1411560" cy="792088"/>
            </a:xfrm>
            <a:prstGeom prst="round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Enjoy and Achieve</a:t>
              </a:r>
              <a:endParaRPr lang="en-GB" b="1" dirty="0"/>
            </a:p>
          </p:txBody>
        </p:sp>
        <p:sp>
          <p:nvSpPr>
            <p:cNvPr id="12" name="Rounded Rectangle 11"/>
            <p:cNvSpPr/>
            <p:nvPr/>
          </p:nvSpPr>
          <p:spPr>
            <a:xfrm>
              <a:off x="4057660" y="1270733"/>
              <a:ext cx="1411560" cy="792088"/>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Be Healthy</a:t>
              </a:r>
              <a:endParaRPr lang="en-GB" b="1" dirty="0"/>
            </a:p>
          </p:txBody>
        </p:sp>
        <p:sp>
          <p:nvSpPr>
            <p:cNvPr id="13" name="Rounded Rectangle 12"/>
            <p:cNvSpPr/>
            <p:nvPr/>
          </p:nvSpPr>
          <p:spPr>
            <a:xfrm>
              <a:off x="5667950" y="1268760"/>
              <a:ext cx="1411560" cy="792088"/>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Stay Safe</a:t>
              </a:r>
              <a:endParaRPr lang="en-GB" b="1" dirty="0"/>
            </a:p>
          </p:txBody>
        </p:sp>
        <p:sp>
          <p:nvSpPr>
            <p:cNvPr id="14" name="Rounded Rectangle 13"/>
            <p:cNvSpPr/>
            <p:nvPr/>
          </p:nvSpPr>
          <p:spPr>
            <a:xfrm>
              <a:off x="7262192" y="1270733"/>
              <a:ext cx="1532384" cy="79208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Positive Contribution</a:t>
              </a:r>
              <a:endParaRPr lang="en-GB" sz="1600" b="1" dirty="0"/>
            </a:p>
          </p:txBody>
        </p:sp>
        <p:sp>
          <p:nvSpPr>
            <p:cNvPr id="15" name="Rounded Rectangle 14"/>
            <p:cNvSpPr/>
            <p:nvPr/>
          </p:nvSpPr>
          <p:spPr>
            <a:xfrm>
              <a:off x="648706" y="2213248"/>
              <a:ext cx="1411560" cy="792088"/>
            </a:xfrm>
            <a:prstGeom prst="round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Maximise Income</a:t>
              </a:r>
              <a:endParaRPr lang="en-GB" sz="1600" dirty="0"/>
            </a:p>
          </p:txBody>
        </p:sp>
        <p:sp>
          <p:nvSpPr>
            <p:cNvPr id="16" name="Rounded Rectangle 15"/>
            <p:cNvSpPr/>
            <p:nvPr/>
          </p:nvSpPr>
          <p:spPr>
            <a:xfrm>
              <a:off x="648706" y="3212976"/>
              <a:ext cx="1411560" cy="792088"/>
            </a:xfrm>
            <a:prstGeom prst="round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Reduce Debt</a:t>
              </a:r>
              <a:endParaRPr lang="en-GB" sz="1600" dirty="0"/>
            </a:p>
          </p:txBody>
        </p:sp>
        <p:sp>
          <p:nvSpPr>
            <p:cNvPr id="17" name="Rounded Rectangle 16"/>
            <p:cNvSpPr/>
            <p:nvPr/>
          </p:nvSpPr>
          <p:spPr>
            <a:xfrm>
              <a:off x="648706" y="4221088"/>
              <a:ext cx="1411560" cy="792088"/>
            </a:xfrm>
            <a:prstGeom prst="roundRect">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Obtain Paid Work</a:t>
              </a:r>
              <a:endParaRPr lang="en-GB" sz="1600" dirty="0"/>
            </a:p>
          </p:txBody>
        </p:sp>
        <p:sp>
          <p:nvSpPr>
            <p:cNvPr id="19" name="Rounded Rectangle 18"/>
            <p:cNvSpPr/>
            <p:nvPr/>
          </p:nvSpPr>
          <p:spPr>
            <a:xfrm>
              <a:off x="2351919" y="2213248"/>
              <a:ext cx="1411560" cy="792088"/>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Participate in training/ education</a:t>
              </a:r>
              <a:endParaRPr lang="en-GB" sz="1400" dirty="0"/>
            </a:p>
          </p:txBody>
        </p:sp>
        <p:sp>
          <p:nvSpPr>
            <p:cNvPr id="20" name="Rounded Rectangle 19"/>
            <p:cNvSpPr/>
            <p:nvPr/>
          </p:nvSpPr>
          <p:spPr>
            <a:xfrm>
              <a:off x="2351919" y="3212976"/>
              <a:ext cx="1411560" cy="792088"/>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Participate in </a:t>
              </a:r>
              <a:r>
                <a:rPr lang="en-GB" sz="1400" dirty="0" smtClean="0"/>
                <a:t>informal learning</a:t>
              </a:r>
              <a:endParaRPr lang="en-GB" sz="1400" dirty="0"/>
            </a:p>
          </p:txBody>
        </p:sp>
        <p:sp>
          <p:nvSpPr>
            <p:cNvPr id="21" name="Rounded Rectangle 20"/>
            <p:cNvSpPr/>
            <p:nvPr/>
          </p:nvSpPr>
          <p:spPr>
            <a:xfrm>
              <a:off x="2351919" y="4221088"/>
              <a:ext cx="1411560" cy="792088"/>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50" dirty="0" smtClean="0"/>
                <a:t>Establish contact with external groups</a:t>
              </a:r>
              <a:endParaRPr lang="en-GB" sz="1250" dirty="0"/>
            </a:p>
          </p:txBody>
        </p:sp>
        <p:sp>
          <p:nvSpPr>
            <p:cNvPr id="22" name="Rounded Rectangle 21"/>
            <p:cNvSpPr/>
            <p:nvPr/>
          </p:nvSpPr>
          <p:spPr>
            <a:xfrm>
              <a:off x="2351919" y="5229200"/>
              <a:ext cx="1411560" cy="792088"/>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Establish contact with Family</a:t>
              </a:r>
              <a:endParaRPr lang="en-GB" sz="1400" dirty="0"/>
            </a:p>
          </p:txBody>
        </p:sp>
        <p:sp>
          <p:nvSpPr>
            <p:cNvPr id="23" name="Rounded Rectangle 22"/>
            <p:cNvSpPr/>
            <p:nvPr/>
          </p:nvSpPr>
          <p:spPr>
            <a:xfrm>
              <a:off x="4057660" y="2213248"/>
              <a:ext cx="1411560" cy="792088"/>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Manage physical health</a:t>
              </a:r>
              <a:endParaRPr lang="en-GB" sz="1400" dirty="0"/>
            </a:p>
          </p:txBody>
        </p:sp>
        <p:sp>
          <p:nvSpPr>
            <p:cNvPr id="24" name="Rounded Rectangle 23"/>
            <p:cNvSpPr/>
            <p:nvPr/>
          </p:nvSpPr>
          <p:spPr>
            <a:xfrm>
              <a:off x="4057660" y="4199690"/>
              <a:ext cx="1411560" cy="792088"/>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Manage substance misuse</a:t>
              </a:r>
            </a:p>
          </p:txBody>
        </p:sp>
        <p:sp>
          <p:nvSpPr>
            <p:cNvPr id="25" name="Rounded Rectangle 24"/>
            <p:cNvSpPr/>
            <p:nvPr/>
          </p:nvSpPr>
          <p:spPr>
            <a:xfrm>
              <a:off x="4057660" y="3212976"/>
              <a:ext cx="1411560" cy="792088"/>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Manage mental health</a:t>
              </a:r>
            </a:p>
          </p:txBody>
        </p:sp>
        <p:sp>
          <p:nvSpPr>
            <p:cNvPr id="26" name="Rounded Rectangle 25"/>
            <p:cNvSpPr/>
            <p:nvPr/>
          </p:nvSpPr>
          <p:spPr>
            <a:xfrm>
              <a:off x="4057660" y="5229200"/>
              <a:ext cx="1411560" cy="792088"/>
            </a:xfrm>
            <a:prstGeom prst="round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Use technology to maintain independence</a:t>
              </a:r>
              <a:endParaRPr lang="en-GB" sz="1200" dirty="0"/>
            </a:p>
          </p:txBody>
        </p:sp>
        <p:sp>
          <p:nvSpPr>
            <p:cNvPr id="27" name="Rounded Rectangle 26"/>
            <p:cNvSpPr/>
            <p:nvPr/>
          </p:nvSpPr>
          <p:spPr>
            <a:xfrm>
              <a:off x="5667950" y="2209262"/>
              <a:ext cx="1411560" cy="792088"/>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Maintain accommodation</a:t>
              </a:r>
              <a:endParaRPr lang="en-GB" sz="1200" dirty="0"/>
            </a:p>
          </p:txBody>
        </p:sp>
        <p:sp>
          <p:nvSpPr>
            <p:cNvPr id="28" name="Rounded Rectangle 27"/>
            <p:cNvSpPr/>
            <p:nvPr/>
          </p:nvSpPr>
          <p:spPr>
            <a:xfrm>
              <a:off x="5667950" y="3212976"/>
              <a:ext cx="1411560" cy="792088"/>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Secure settled accommodation  </a:t>
              </a:r>
              <a:endParaRPr lang="en-GB" sz="1200" dirty="0"/>
            </a:p>
          </p:txBody>
        </p:sp>
        <p:sp>
          <p:nvSpPr>
            <p:cNvPr id="29" name="Rounded Rectangle 28"/>
            <p:cNvSpPr/>
            <p:nvPr/>
          </p:nvSpPr>
          <p:spPr>
            <a:xfrm>
              <a:off x="5667950" y="4221088"/>
              <a:ext cx="1411560" cy="792088"/>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Comply with statutory orders</a:t>
              </a:r>
              <a:endParaRPr lang="en-GB" sz="1200" dirty="0"/>
            </a:p>
          </p:txBody>
        </p:sp>
        <p:sp>
          <p:nvSpPr>
            <p:cNvPr id="30" name="Rounded Rectangle 29"/>
            <p:cNvSpPr/>
            <p:nvPr/>
          </p:nvSpPr>
          <p:spPr>
            <a:xfrm>
              <a:off x="5667950" y="5238199"/>
              <a:ext cx="1411560" cy="792088"/>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Avoid harm/causing harm to others</a:t>
              </a:r>
              <a:endParaRPr lang="en-GB" sz="1200" dirty="0"/>
            </a:p>
          </p:txBody>
        </p:sp>
        <p:sp>
          <p:nvSpPr>
            <p:cNvPr id="31" name="Rounded Rectangle 30"/>
            <p:cNvSpPr/>
            <p:nvPr/>
          </p:nvSpPr>
          <p:spPr>
            <a:xfrm>
              <a:off x="7262192" y="2209262"/>
              <a:ext cx="1532384"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Develop confidence and choice</a:t>
              </a:r>
              <a:endParaRPr lang="en-GB" sz="1400" dirty="0"/>
            </a:p>
          </p:txBody>
        </p:sp>
      </p:grpSp>
    </p:spTree>
    <p:extLst>
      <p:ext uri="{BB962C8B-B14F-4D97-AF65-F5344CB8AC3E}">
        <p14:creationId xmlns:p14="http://schemas.microsoft.com/office/powerpoint/2010/main" val="4263887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412776"/>
            <a:ext cx="1524000" cy="762000"/>
          </a:xfrm>
          <a:prstGeom prst="rect">
            <a:avLst/>
          </a:prstGeom>
        </p:spPr>
      </p:pic>
      <p:sp>
        <p:nvSpPr>
          <p:cNvPr id="4" name="Rectangle 2"/>
          <p:cNvSpPr txBox="1">
            <a:spLocks noChangeArrowheads="1"/>
          </p:cNvSpPr>
          <p:nvPr/>
        </p:nvSpPr>
        <p:spPr bwMode="auto">
          <a:xfrm>
            <a:off x="32610" y="182829"/>
            <a:ext cx="9144000" cy="685800"/>
          </a:xfrm>
          <a:prstGeom prst="rect">
            <a:avLst/>
          </a:prstGeom>
        </p:spPr>
        <p:txBody>
          <a:bodyPr vert="horz" lIns="91440" tIns="45720" rIns="91440" bIns="45720" rtlCol="0" anchor="ctr">
            <a:normAutofit fontScale="55000" lnSpcReduction="20000"/>
          </a:bodyPr>
          <a:lstStyle>
            <a:defPPr>
              <a:defRPr lang="en-US"/>
            </a:defPPr>
            <a:lvl1pPr algn="ctr">
              <a:spcBef>
                <a:spcPct val="0"/>
              </a:spcBef>
              <a:buNone/>
              <a:defRPr sz="3600" b="1">
                <a:solidFill>
                  <a:srgbClr val="4283C4"/>
                </a:solidFill>
                <a:latin typeface="Arial" pitchFamily="34" charset="0"/>
                <a:ea typeface="+mj-ea"/>
                <a:cs typeface="Arial" pitchFamily="34" charset="0"/>
              </a:defRPr>
            </a:lvl1pPr>
          </a:lstStyle>
          <a:p>
            <a:r>
              <a:rPr lang="en-GB" sz="5100" dirty="0" smtClean="0"/>
              <a:t>Supported Accommodation </a:t>
            </a:r>
            <a:r>
              <a:rPr lang="en-GB" dirty="0" smtClean="0"/>
              <a:t>- Colebrook </a:t>
            </a:r>
            <a:r>
              <a:rPr lang="en-GB" dirty="0"/>
              <a:t>Road, </a:t>
            </a:r>
            <a:endParaRPr lang="en-GB" dirty="0" smtClean="0"/>
          </a:p>
          <a:p>
            <a:r>
              <a:rPr lang="en-GB" dirty="0" smtClean="0"/>
              <a:t>Tunbridge </a:t>
            </a:r>
            <a:r>
              <a:rPr lang="en-GB" dirty="0"/>
              <a:t>Wells</a:t>
            </a:r>
          </a:p>
        </p:txBody>
      </p:sp>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52430" y="2204864"/>
            <a:ext cx="2002649" cy="2113907"/>
          </a:xfrm>
          <a:prstGeom prst="rect">
            <a:avLst/>
          </a:prstGeom>
          <a:ln>
            <a:noFill/>
          </a:ln>
          <a:effectLst>
            <a:softEdge rad="112500"/>
          </a:effectLst>
        </p:spPr>
      </p:pic>
      <p:sp>
        <p:nvSpPr>
          <p:cNvPr id="7" name="TextBox 6"/>
          <p:cNvSpPr txBox="1"/>
          <p:nvPr/>
        </p:nvSpPr>
        <p:spPr>
          <a:xfrm>
            <a:off x="3000754" y="868629"/>
            <a:ext cx="6143246" cy="5255285"/>
          </a:xfrm>
          <a:prstGeom prst="rect">
            <a:avLst/>
          </a:prstGeom>
          <a:noFill/>
        </p:spPr>
        <p:txBody>
          <a:bodyPr wrap="square" rtlCol="0">
            <a:spAutoFit/>
          </a:bodyPr>
          <a:lstStyle/>
          <a:p>
            <a:pPr marL="285750" indent="-285750">
              <a:spcAft>
                <a:spcPts val="300"/>
              </a:spcAft>
              <a:buFont typeface="Arial" panose="020B0604020202020204" pitchFamily="34" charset="0"/>
              <a:buChar char="•"/>
            </a:pPr>
            <a:r>
              <a:rPr lang="en-GB" dirty="0" smtClean="0">
                <a:latin typeface="Arial" panose="020B0604020202020204" pitchFamily="34" charset="0"/>
                <a:cs typeface="Arial" panose="020B0604020202020204" pitchFamily="34" charset="0"/>
              </a:rPr>
              <a:t>Hostel for vulnerable single homeless people </a:t>
            </a:r>
            <a:r>
              <a:rPr lang="en-GB" b="1" dirty="0" smtClean="0">
                <a:latin typeface="Arial" panose="020B0604020202020204" pitchFamily="34" charset="0"/>
                <a:cs typeface="Arial" panose="020B0604020202020204" pitchFamily="34" charset="0"/>
              </a:rPr>
              <a:t>with support needs</a:t>
            </a:r>
          </a:p>
          <a:p>
            <a:pPr marL="285750" indent="-285750">
              <a:spcAft>
                <a:spcPts val="300"/>
              </a:spcAft>
              <a:buFont typeface="Arial" panose="020B0604020202020204" pitchFamily="34" charset="0"/>
              <a:buChar char="•"/>
            </a:pPr>
            <a:r>
              <a:rPr lang="en-GB" dirty="0" smtClean="0">
                <a:latin typeface="Arial" panose="020B0604020202020204" pitchFamily="34" charset="0"/>
                <a:cs typeface="Arial" panose="020B0604020202020204" pitchFamily="34" charset="0"/>
              </a:rPr>
              <a:t>Purpose built; landlord Moat Homes, support provider </a:t>
            </a:r>
            <a:r>
              <a:rPr lang="en-GB" b="1" dirty="0" smtClean="0">
                <a:latin typeface="Arial" panose="020B0604020202020204" pitchFamily="34" charset="0"/>
                <a:cs typeface="Arial" panose="020B0604020202020204" pitchFamily="34" charset="0"/>
              </a:rPr>
              <a:t>Lookahead</a:t>
            </a:r>
            <a:r>
              <a:rPr lang="en-GB" dirty="0" smtClean="0">
                <a:latin typeface="Arial" panose="020B0604020202020204" pitchFamily="34" charset="0"/>
                <a:cs typeface="Arial" panose="020B0604020202020204" pitchFamily="34" charset="0"/>
              </a:rPr>
              <a:t> </a:t>
            </a:r>
          </a:p>
          <a:p>
            <a:pPr marL="285750" indent="-285750">
              <a:spcAft>
                <a:spcPts val="300"/>
              </a:spcAft>
              <a:buFont typeface="Arial" panose="020B0604020202020204" pitchFamily="34" charset="0"/>
              <a:buChar char="•"/>
            </a:pPr>
            <a:r>
              <a:rPr lang="en-GB" dirty="0" smtClean="0">
                <a:latin typeface="Arial" panose="020B0604020202020204" pitchFamily="34" charset="0"/>
                <a:cs typeface="Arial" panose="020B0604020202020204" pitchFamily="34" charset="0"/>
              </a:rPr>
              <a:t>13 bedrooms, communal spaces, laundry, training facilities, office</a:t>
            </a:r>
          </a:p>
          <a:p>
            <a:pPr marL="285750" indent="-285750">
              <a:spcAft>
                <a:spcPts val="300"/>
              </a:spcAft>
              <a:buFont typeface="Arial" panose="020B0604020202020204" pitchFamily="34" charset="0"/>
              <a:buChar char="•"/>
            </a:pPr>
            <a:r>
              <a:rPr lang="en-GB" dirty="0" smtClean="0">
                <a:latin typeface="Arial" panose="020B0604020202020204" pitchFamily="34" charset="0"/>
                <a:cs typeface="Arial" panose="020B0604020202020204" pitchFamily="34" charset="0"/>
              </a:rPr>
              <a:t>Open referral arrangements</a:t>
            </a:r>
          </a:p>
          <a:p>
            <a:pPr marL="285750" indent="-285750">
              <a:spcAft>
                <a:spcPts val="300"/>
              </a:spcAft>
              <a:buFont typeface="Arial" panose="020B0604020202020204" pitchFamily="34" charset="0"/>
              <a:buChar char="•"/>
            </a:pPr>
            <a:r>
              <a:rPr lang="en-GB" dirty="0" smtClean="0">
                <a:latin typeface="Arial" panose="020B0604020202020204" pitchFamily="34" charset="0"/>
                <a:cs typeface="Arial" panose="020B0604020202020204" pitchFamily="34" charset="0"/>
              </a:rPr>
              <a:t>Staff on duty 24 hours – </a:t>
            </a:r>
            <a:r>
              <a:rPr lang="en-GB" b="1" dirty="0" smtClean="0">
                <a:latin typeface="Arial" panose="020B0604020202020204" pitchFamily="34" charset="0"/>
                <a:cs typeface="Arial" panose="020B0604020202020204" pitchFamily="34" charset="0"/>
              </a:rPr>
              <a:t>complex cases</a:t>
            </a:r>
            <a:r>
              <a:rPr lang="en-GB" dirty="0" smtClean="0">
                <a:latin typeface="Arial" panose="020B0604020202020204" pitchFamily="34" charset="0"/>
                <a:cs typeface="Arial" panose="020B0604020202020204" pitchFamily="34" charset="0"/>
              </a:rPr>
              <a:t>, high level of need</a:t>
            </a:r>
          </a:p>
          <a:p>
            <a:pPr marL="285750" indent="-285750">
              <a:spcAft>
                <a:spcPts val="300"/>
              </a:spcAft>
              <a:buFont typeface="Arial" panose="020B0604020202020204" pitchFamily="34" charset="0"/>
              <a:buChar char="•"/>
            </a:pPr>
            <a:r>
              <a:rPr lang="en-GB" dirty="0" smtClean="0">
                <a:latin typeface="Arial" panose="020B0604020202020204" pitchFamily="34" charset="0"/>
                <a:cs typeface="Arial" panose="020B0604020202020204" pitchFamily="34" charset="0"/>
              </a:rPr>
              <a:t>Residents are supported through a range of outcomes, identified on </a:t>
            </a:r>
            <a:r>
              <a:rPr lang="en-GB" b="1" dirty="0" smtClean="0">
                <a:latin typeface="Arial" panose="020B0604020202020204" pitchFamily="34" charset="0"/>
                <a:cs typeface="Arial" panose="020B0604020202020204" pitchFamily="34" charset="0"/>
              </a:rPr>
              <a:t>personal support plans </a:t>
            </a:r>
            <a:r>
              <a:rPr lang="en-GB" dirty="0" smtClean="0">
                <a:latin typeface="Arial" panose="020B0604020202020204" pitchFamily="34" charset="0"/>
                <a:cs typeface="Arial" panose="020B0604020202020204" pitchFamily="34" charset="0"/>
              </a:rPr>
              <a:t>and regularly reviewed</a:t>
            </a:r>
          </a:p>
          <a:p>
            <a:pPr>
              <a:spcAft>
                <a:spcPts val="300"/>
              </a:spcAft>
            </a:pPr>
            <a:r>
              <a:rPr lang="en-GB" dirty="0">
                <a:latin typeface="Arial" panose="020B0604020202020204" pitchFamily="34" charset="0"/>
                <a:cs typeface="Arial" panose="020B0604020202020204" pitchFamily="34" charset="0"/>
              </a:rPr>
              <a:t>	</a:t>
            </a:r>
            <a:r>
              <a:rPr lang="en-GB" sz="1600" dirty="0" smtClean="0">
                <a:latin typeface="Arial" panose="020B0604020202020204" pitchFamily="34" charset="0"/>
                <a:cs typeface="Arial" panose="020B0604020202020204" pitchFamily="34" charset="0"/>
              </a:rPr>
              <a:t>E.g.  understand and abide by tenancy, 	secure 	permanent accommodation, 	resettlement into the 	community in a settled way of life, access	employment, education</a:t>
            </a:r>
          </a:p>
          <a:p>
            <a:pPr marL="285750" indent="-285750">
              <a:spcAft>
                <a:spcPts val="300"/>
              </a:spcAft>
              <a:buFont typeface="Arial" panose="020B0604020202020204" pitchFamily="34" charset="0"/>
              <a:buChar char="•"/>
            </a:pPr>
            <a:r>
              <a:rPr lang="en-GB" b="1" dirty="0" smtClean="0">
                <a:latin typeface="Arial" panose="020B0604020202020204" pitchFamily="34" charset="0"/>
                <a:cs typeface="Arial" panose="020B0604020202020204" pitchFamily="34" charset="0"/>
              </a:rPr>
              <a:t>Resettlement support </a:t>
            </a:r>
            <a:r>
              <a:rPr lang="en-GB" dirty="0" smtClean="0">
                <a:latin typeface="Arial" panose="020B0604020202020204" pitchFamily="34" charset="0"/>
                <a:cs typeface="Arial" panose="020B0604020202020204" pitchFamily="34" charset="0"/>
              </a:rPr>
              <a:t>to those who move on; </a:t>
            </a:r>
            <a:r>
              <a:rPr lang="en-GB" b="1" dirty="0" smtClean="0">
                <a:latin typeface="Arial" panose="020B0604020202020204" pitchFamily="34" charset="0"/>
                <a:cs typeface="Arial" panose="020B0604020202020204" pitchFamily="34" charset="0"/>
              </a:rPr>
              <a:t>outreach</a:t>
            </a:r>
            <a:r>
              <a:rPr lang="en-GB" dirty="0" smtClean="0">
                <a:latin typeface="Arial" panose="020B0604020202020204" pitchFamily="34" charset="0"/>
                <a:cs typeface="Arial" panose="020B0604020202020204" pitchFamily="34" charset="0"/>
              </a:rPr>
              <a:t> to those on the waiting list</a:t>
            </a:r>
            <a:endParaRPr lang="en-GB"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9432" y="4542156"/>
            <a:ext cx="2693997" cy="694831"/>
          </a:xfrm>
          <a:prstGeom prst="rect">
            <a:avLst/>
          </a:prstGeom>
        </p:spPr>
      </p:pic>
    </p:spTree>
    <p:extLst>
      <p:ext uri="{BB962C8B-B14F-4D97-AF65-F5344CB8AC3E}">
        <p14:creationId xmlns:p14="http://schemas.microsoft.com/office/powerpoint/2010/main" val="1448153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n-GB" dirty="0"/>
              <a:t>Floating Support </a:t>
            </a:r>
            <a:r>
              <a:rPr lang="en-GB" dirty="0" smtClean="0"/>
              <a:t>- Sanctuary Support </a:t>
            </a:r>
            <a:endParaRPr lang="en-GB" dirty="0"/>
          </a:p>
        </p:txBody>
      </p:sp>
      <p:pic>
        <p:nvPicPr>
          <p:cNvPr id="1026"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7427" t="5118" r="9024"/>
          <a:stretch/>
        </p:blipFill>
        <p:spPr bwMode="auto">
          <a:xfrm>
            <a:off x="154433" y="2132856"/>
            <a:ext cx="3384375" cy="28943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743908" y="2060848"/>
            <a:ext cx="5220072" cy="3693319"/>
          </a:xfrm>
          <a:prstGeom prst="rect">
            <a:avLst/>
          </a:prstGeom>
          <a:noFill/>
        </p:spPr>
        <p:txBody>
          <a:bodyPr wrap="square" rtlCol="0">
            <a:spAutoFit/>
          </a:bodyPr>
          <a:lstStyle/>
          <a:p>
            <a:pPr marL="285750" indent="-285750">
              <a:buFont typeface="Arial" panose="020B0604020202020204" pitchFamily="34" charset="0"/>
              <a:buChar char="•"/>
            </a:pPr>
            <a:r>
              <a:rPr lang="en-GB" dirty="0"/>
              <a:t>T</a:t>
            </a:r>
            <a:r>
              <a:rPr lang="en-GB" dirty="0" smtClean="0"/>
              <a:t>enancy </a:t>
            </a:r>
            <a:r>
              <a:rPr lang="en-GB" dirty="0"/>
              <a:t>sustainment</a:t>
            </a:r>
          </a:p>
          <a:p>
            <a:pPr marL="285750" indent="-285750">
              <a:buFont typeface="Arial" panose="020B0604020202020204" pitchFamily="34" charset="0"/>
              <a:buChar char="•"/>
            </a:pPr>
            <a:r>
              <a:rPr lang="en-GB" dirty="0" smtClean="0"/>
              <a:t>Promoting understanding of occupancy obligations</a:t>
            </a:r>
          </a:p>
          <a:p>
            <a:pPr marL="285750" indent="-285750">
              <a:buFont typeface="Arial" panose="020B0604020202020204" pitchFamily="34" charset="0"/>
              <a:buChar char="•"/>
            </a:pPr>
            <a:r>
              <a:rPr lang="en-GB" dirty="0" smtClean="0"/>
              <a:t>Maintaining </a:t>
            </a:r>
            <a:r>
              <a:rPr lang="en-GB" dirty="0"/>
              <a:t>safety </a:t>
            </a:r>
            <a:r>
              <a:rPr lang="en-GB" dirty="0" smtClean="0"/>
              <a:t>&amp; </a:t>
            </a:r>
            <a:r>
              <a:rPr lang="en-GB" dirty="0"/>
              <a:t>security of </a:t>
            </a:r>
            <a:r>
              <a:rPr lang="en-GB" dirty="0" smtClean="0"/>
              <a:t>home </a:t>
            </a:r>
          </a:p>
          <a:p>
            <a:pPr marL="285750" indent="-285750">
              <a:buFont typeface="Arial" panose="020B0604020202020204" pitchFamily="34" charset="0"/>
              <a:buChar char="•"/>
            </a:pPr>
            <a:r>
              <a:rPr lang="en-GB" dirty="0" smtClean="0"/>
              <a:t>Budget management skills</a:t>
            </a:r>
          </a:p>
          <a:p>
            <a:pPr marL="285750" indent="-285750">
              <a:buFont typeface="Arial" panose="020B0604020202020204" pitchFamily="34" charset="0"/>
              <a:buChar char="•"/>
            </a:pPr>
            <a:r>
              <a:rPr lang="en-GB" dirty="0" smtClean="0"/>
              <a:t>Claiming benefits/maximising income</a:t>
            </a:r>
            <a:endParaRPr lang="en-GB" dirty="0"/>
          </a:p>
          <a:p>
            <a:pPr marL="285750" indent="-285750">
              <a:buFont typeface="Arial" panose="020B0604020202020204" pitchFamily="34" charset="0"/>
              <a:buChar char="•"/>
            </a:pPr>
            <a:r>
              <a:rPr lang="en-GB" dirty="0" smtClean="0"/>
              <a:t>Dealing </a:t>
            </a:r>
            <a:r>
              <a:rPr lang="en-GB" dirty="0"/>
              <a:t>with official </a:t>
            </a:r>
            <a:r>
              <a:rPr lang="en-GB" dirty="0" smtClean="0"/>
              <a:t>correspondence </a:t>
            </a:r>
            <a:endParaRPr lang="en-GB" dirty="0"/>
          </a:p>
          <a:p>
            <a:pPr marL="285750" indent="-285750">
              <a:buFont typeface="Arial" panose="020B0604020202020204" pitchFamily="34" charset="0"/>
              <a:buChar char="•"/>
            </a:pPr>
            <a:r>
              <a:rPr lang="en-GB" dirty="0" smtClean="0"/>
              <a:t>Accessing health and wellbeing services</a:t>
            </a:r>
          </a:p>
          <a:p>
            <a:pPr marL="285750" indent="-285750">
              <a:buFont typeface="Arial" panose="020B0604020202020204" pitchFamily="34" charset="0"/>
              <a:buChar char="•"/>
            </a:pPr>
            <a:r>
              <a:rPr lang="en-GB" dirty="0" smtClean="0"/>
              <a:t>Facilitate access to education/training/work </a:t>
            </a:r>
            <a:endParaRPr lang="en-GB" dirty="0"/>
          </a:p>
          <a:p>
            <a:pPr marL="285750" indent="-285750">
              <a:buFont typeface="Arial" panose="020B0604020202020204" pitchFamily="34" charset="0"/>
              <a:buChar char="•"/>
            </a:pPr>
            <a:r>
              <a:rPr lang="en-GB" dirty="0" smtClean="0"/>
              <a:t>Link </a:t>
            </a:r>
            <a:r>
              <a:rPr lang="en-GB" dirty="0"/>
              <a:t>to </a:t>
            </a:r>
            <a:r>
              <a:rPr lang="en-GB" dirty="0" smtClean="0"/>
              <a:t>community based assets</a:t>
            </a:r>
            <a:endParaRPr lang="en-GB" dirty="0"/>
          </a:p>
          <a:p>
            <a:pPr marL="285750" indent="-285750">
              <a:buFont typeface="Arial" panose="020B0604020202020204" pitchFamily="34" charset="0"/>
              <a:buChar char="•"/>
            </a:pPr>
            <a:r>
              <a:rPr lang="en-GB" dirty="0" smtClean="0"/>
              <a:t>Establish/re-establish </a:t>
            </a:r>
            <a:r>
              <a:rPr lang="en-GB" dirty="0"/>
              <a:t>appropriate links with family and </a:t>
            </a:r>
            <a:r>
              <a:rPr lang="en-GB" dirty="0" smtClean="0"/>
              <a:t>friends </a:t>
            </a:r>
            <a:endParaRPr lang="en-GB" dirty="0"/>
          </a:p>
          <a:p>
            <a:pPr marL="285750" indent="-285750">
              <a:buFont typeface="Arial" panose="020B0604020202020204" pitchFamily="34" charset="0"/>
              <a:buChar char="•"/>
            </a:pPr>
            <a:r>
              <a:rPr lang="en-GB" dirty="0"/>
              <a:t>A</a:t>
            </a:r>
            <a:r>
              <a:rPr lang="en-GB" dirty="0" smtClean="0"/>
              <a:t>ddress </a:t>
            </a:r>
            <a:r>
              <a:rPr lang="en-GB" dirty="0"/>
              <a:t>offending </a:t>
            </a:r>
            <a:r>
              <a:rPr lang="en-GB" dirty="0" smtClean="0"/>
              <a:t>behaviours</a:t>
            </a:r>
            <a:endParaRPr lang="en-GB" dirty="0"/>
          </a:p>
          <a:p>
            <a:pPr marL="285750" indent="-285750">
              <a:buFont typeface="Arial" panose="020B0604020202020204" pitchFamily="34" charset="0"/>
              <a:buChar char="•"/>
            </a:pPr>
            <a:r>
              <a:rPr lang="en-GB" dirty="0" smtClean="0"/>
              <a:t>Promotion of a healthy lifestyle</a:t>
            </a:r>
            <a:endParaRPr lang="en-GB" dirty="0"/>
          </a:p>
        </p:txBody>
      </p:sp>
      <p:sp>
        <p:nvSpPr>
          <p:cNvPr id="3" name="TextBox 2"/>
          <p:cNvSpPr txBox="1"/>
          <p:nvPr/>
        </p:nvSpPr>
        <p:spPr>
          <a:xfrm>
            <a:off x="755576" y="932527"/>
            <a:ext cx="5976664" cy="923330"/>
          </a:xfrm>
          <a:prstGeom prst="rect">
            <a:avLst/>
          </a:prstGeom>
          <a:noFill/>
        </p:spPr>
        <p:txBody>
          <a:bodyPr wrap="square" rtlCol="0">
            <a:spAutoFit/>
          </a:bodyPr>
          <a:lstStyle/>
          <a:p>
            <a:pPr marL="285750" indent="-285750">
              <a:buFont typeface="Wingdings" panose="05000000000000000000" pitchFamily="2" charset="2"/>
              <a:buChar char="ü"/>
            </a:pPr>
            <a:r>
              <a:rPr lang="en-GB" dirty="0" smtClean="0">
                <a:solidFill>
                  <a:srgbClr val="0070C0"/>
                </a:solidFill>
                <a:latin typeface="Arial" panose="020B0604020202020204" pitchFamily="34" charset="0"/>
                <a:cs typeface="Arial" panose="020B0604020202020204" pitchFamily="34" charset="0"/>
              </a:rPr>
              <a:t>Avoiding </a:t>
            </a:r>
            <a:r>
              <a:rPr lang="en-GB" dirty="0">
                <a:solidFill>
                  <a:srgbClr val="0070C0"/>
                </a:solidFill>
                <a:latin typeface="Arial" panose="020B0604020202020204" pitchFamily="34" charset="0"/>
                <a:cs typeface="Arial" panose="020B0604020202020204" pitchFamily="34" charset="0"/>
              </a:rPr>
              <a:t>eviction</a:t>
            </a:r>
          </a:p>
          <a:p>
            <a:pPr marL="285750" indent="-285750">
              <a:buFont typeface="Wingdings" panose="05000000000000000000" pitchFamily="2" charset="2"/>
              <a:buChar char="ü"/>
            </a:pPr>
            <a:r>
              <a:rPr lang="en-GB" dirty="0">
                <a:solidFill>
                  <a:srgbClr val="0070C0"/>
                </a:solidFill>
                <a:latin typeface="Arial" panose="020B0604020202020204" pitchFamily="34" charset="0"/>
                <a:cs typeface="Arial" panose="020B0604020202020204" pitchFamily="34" charset="0"/>
              </a:rPr>
              <a:t>Resettlement post care/institutional/support setting</a:t>
            </a:r>
          </a:p>
          <a:p>
            <a:pPr marL="285750" indent="-285750">
              <a:buFont typeface="Wingdings" panose="05000000000000000000" pitchFamily="2" charset="2"/>
              <a:buChar char="ü"/>
            </a:pPr>
            <a:r>
              <a:rPr lang="en-GB" dirty="0">
                <a:solidFill>
                  <a:srgbClr val="0070C0"/>
                </a:solidFill>
                <a:latin typeface="Arial" panose="020B0604020202020204" pitchFamily="34" charset="0"/>
                <a:cs typeface="Arial" panose="020B0604020202020204" pitchFamily="34" charset="0"/>
              </a:rPr>
              <a:t>Securing an appropriate tenancy / </a:t>
            </a:r>
            <a:r>
              <a:rPr lang="en-GB" dirty="0" smtClean="0">
                <a:solidFill>
                  <a:srgbClr val="0070C0"/>
                </a:solidFill>
                <a:latin typeface="Arial" panose="020B0604020202020204" pitchFamily="34" charset="0"/>
                <a:cs typeface="Arial" panose="020B0604020202020204" pitchFamily="34" charset="0"/>
              </a:rPr>
              <a:t>occupancy</a:t>
            </a:r>
            <a:endParaRPr lang="en-GB" dirty="0">
              <a:solidFill>
                <a:srgbClr val="0070C0"/>
              </a:solidFill>
              <a:latin typeface="Arial" panose="020B0604020202020204" pitchFamily="34" charset="0"/>
              <a:cs typeface="Arial" panose="020B0604020202020204" pitchFamily="34" charset="0"/>
            </a:endParaRPr>
          </a:p>
        </p:txBody>
      </p:sp>
      <p:pic>
        <p:nvPicPr>
          <p:cNvPr id="5" name="Picture 2" descr="Organisation's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373216"/>
            <a:ext cx="249555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728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2007 PowerPoint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2007 PowerPoint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7276</TotalTime>
  <Words>991</Words>
  <Application>Microsoft Office PowerPoint</Application>
  <PresentationFormat>On-screen Show (4:3)</PresentationFormat>
  <Paragraphs>204</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Arial-BoldMT</vt:lpstr>
      <vt:lpstr>ArialMT</vt:lpstr>
      <vt:lpstr>Calibri</vt:lpstr>
      <vt:lpstr>Times New Roman</vt:lpstr>
      <vt:lpstr>Wingdings</vt:lpstr>
      <vt:lpstr>Office 2007 PowerPoint template (1)</vt:lpstr>
      <vt:lpstr>1_Office 2007 PowerPoint template (1)</vt:lpstr>
      <vt:lpstr> Commissioning Services for Vulnerable Homeless People  </vt:lpstr>
      <vt:lpstr>National context</vt:lpstr>
      <vt:lpstr>PowerPoint Presentation</vt:lpstr>
      <vt:lpstr>Kent County Council commissions a range of housing related support services (HRS) for vulnerable homeless adults and young people, including offenders. The service models used are floating support, outreach and accommodation based services. The council pays for the support delivered in these services rather than bricks and mortar.   Broadly, these services are in the legacy position they were in 2003 when Supporting People went live. In adults services, the current models and funding arrangements are outdated and no longer fit for purpose. Services operate in isolation, without networks and lack the flexibility to offer new and innovative interventions and approaches required by those with the most complex needs, e.g. Housing First, Psychologically Informed Environments and Trauma Informed Care.   Young people services need to be reshaped so that they prioritise care leavers and homeless 16/17 year olds to support 16/17 protocol, whilst enabling the county council to meet its corporate parenting duties.   Together, these preventative services support a broad range of public sector agencies including, social care, police, public health, NHS and CCGs.  </vt:lpstr>
      <vt:lpstr>Kent</vt:lpstr>
      <vt:lpstr>Current housing related support for adults include: - 20 short term supported housing services, providing 340 bed spaces of accommodation in hostels and shared houses - 9 Offender short term accommodation services providing 80 bed spaces - 4 floating support services delivering community based support to 1,057 households at risk of homelessness - 2 rough sleeper outreach services supporting 74 entrenched rough sleepers.  Housing related support for young people include: - 23 short term accommodation services providing 335 bed spaces of accommodation  - 2 floating support services delivering community based support to 138 young people at risk of homelessness - a supported lodgings service  With the emphasis on YP services about to change, there is a need to reshape services to support vulnerable homeless adults who are 18+</vt:lpstr>
      <vt:lpstr>PowerPoint Presentation</vt:lpstr>
      <vt:lpstr>PowerPoint Presentation</vt:lpstr>
      <vt:lpstr>Floating Support - Sanctuary Support </vt:lpstr>
      <vt:lpstr>Rough Sleeper Outreach - Porchlight  </vt:lpstr>
      <vt:lpstr>Engagement and consultation</vt:lpstr>
      <vt:lpstr>What we learned….</vt:lpstr>
      <vt:lpstr>Commissioning Options</vt:lpstr>
      <vt:lpstr>PowerPoint Presentation</vt:lpstr>
      <vt:lpstr>Don’t forget - Public consultation and events open til 4 March Find out all about it here http://www.kent.gov.uk/homelessnessconsultation  Not signed up for our weekly bulletin? - email: supportingpeopleteam@kent.gov.uk</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SS14 142 - Older Persons Residential Care, Nursing Care and Respite Care services</dc:title>
  <dc:creator>Hatton, Sam - BSS FP</dc:creator>
  <cp:lastModifiedBy>Rebecca Smith [Sykes]</cp:lastModifiedBy>
  <cp:revision>531</cp:revision>
  <cp:lastPrinted>2017-11-03T12:40:55Z</cp:lastPrinted>
  <dcterms:created xsi:type="dcterms:W3CDTF">2015-10-08T09:47:23Z</dcterms:created>
  <dcterms:modified xsi:type="dcterms:W3CDTF">2018-02-08T09:11:44Z</dcterms:modified>
</cp:coreProperties>
</file>