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60" r:id="rId4"/>
    <p:sldId id="261" r:id="rId5"/>
    <p:sldId id="266" r:id="rId6"/>
    <p:sldId id="258" r:id="rId7"/>
    <p:sldId id="259" r:id="rId8"/>
    <p:sldId id="268" r:id="rId9"/>
    <p:sldId id="264" r:id="rId10"/>
    <p:sldId id="265" r:id="rId11"/>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20039" autoAdjust="0"/>
    <p:restoredTop sz="94660"/>
  </p:normalViewPr>
  <p:slideViewPr>
    <p:cSldViewPr snapToGrid="0">
      <p:cViewPr varScale="1">
        <p:scale>
          <a:sx n="61" d="100"/>
          <a:sy n="61" d="100"/>
        </p:scale>
        <p:origin x="72" y="324"/>
      </p:cViewPr>
      <p:guideLst/>
    </p:cSldViewPr>
  </p:slideViewPr>
  <p:notesTextViewPr>
    <p:cViewPr>
      <p:scale>
        <a:sx n="1" d="1"/>
        <a:sy n="1" d="1"/>
      </p:scale>
      <p:origin x="0" y="0"/>
    </p:cViewPr>
  </p:notesTextViewPr>
  <p:notesViewPr>
    <p:cSldViewPr snapToGrid="0">
      <p:cViewPr varScale="1">
        <p:scale>
          <a:sx n="55" d="100"/>
          <a:sy n="55" d="100"/>
        </p:scale>
        <p:origin x="27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C037CE-39C4-4D80-BA7E-2595CEF09612}"/>
              </a:ext>
            </a:extLst>
          </p:cNvPr>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D06500F-7D39-4C37-955D-7BCB0341FD97}"/>
              </a:ext>
            </a:extLst>
          </p:cNvPr>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6CFED5B2-F502-44A2-843F-4D31C98C8909}" type="datetimeFigureOut">
              <a:rPr lang="en-GB" smtClean="0"/>
              <a:t>01/02/2018</a:t>
            </a:fld>
            <a:endParaRPr lang="en-GB"/>
          </a:p>
        </p:txBody>
      </p:sp>
      <p:sp>
        <p:nvSpPr>
          <p:cNvPr id="4" name="Footer Placeholder 3">
            <a:extLst>
              <a:ext uri="{FF2B5EF4-FFF2-40B4-BE49-F238E27FC236}">
                <a16:creationId xmlns:a16="http://schemas.microsoft.com/office/drawing/2014/main" id="{5B46F268-0D07-4139-8F79-2AF474379506}"/>
              </a:ext>
            </a:extLst>
          </p:cNvPr>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717B522-5A70-4B2A-BC62-C31E2A86B91F}"/>
              </a:ext>
            </a:extLst>
          </p:cNvPr>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B479FD44-060E-47D5-BBB3-49D0792B111C}" type="slidenum">
              <a:rPr lang="en-GB" smtClean="0"/>
              <a:t>‹#›</a:t>
            </a:fld>
            <a:endParaRPr lang="en-GB"/>
          </a:p>
        </p:txBody>
      </p:sp>
    </p:spTree>
    <p:extLst>
      <p:ext uri="{BB962C8B-B14F-4D97-AF65-F5344CB8AC3E}">
        <p14:creationId xmlns:p14="http://schemas.microsoft.com/office/powerpoint/2010/main" val="1603938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D3A70101-2FA2-474C-BD95-F72F49193D19}" type="datetimeFigureOut">
              <a:rPr lang="en-GB" smtClean="0"/>
              <a:t>01/02/2018</a:t>
            </a:fld>
            <a:endParaRPr lang="en-GB"/>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E727E2D1-1747-46E3-8213-2B836FF36773}" type="slidenum">
              <a:rPr lang="en-GB" smtClean="0"/>
              <a:t>‹#›</a:t>
            </a:fld>
            <a:endParaRPr lang="en-GB"/>
          </a:p>
        </p:txBody>
      </p:sp>
    </p:spTree>
    <p:extLst>
      <p:ext uri="{BB962C8B-B14F-4D97-AF65-F5344CB8AC3E}">
        <p14:creationId xmlns:p14="http://schemas.microsoft.com/office/powerpoint/2010/main" val="3991259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t>Not selling PlaceShapers</a:t>
            </a:r>
          </a:p>
          <a:p>
            <a:endParaRPr lang="en-GB" sz="1400" b="1" dirty="0"/>
          </a:p>
          <a:p>
            <a:r>
              <a:rPr lang="en-GB" sz="1400" b="1" dirty="0"/>
              <a:t>Update</a:t>
            </a:r>
          </a:p>
          <a:p>
            <a:endParaRPr lang="en-GB" sz="1400" b="1" dirty="0"/>
          </a:p>
          <a:p>
            <a:r>
              <a:rPr lang="en-GB" sz="1400" b="1" dirty="0"/>
              <a:t>PlaceShapers journey and Kent Housing Group</a:t>
            </a:r>
          </a:p>
          <a:p>
            <a:endParaRPr lang="en-GB" sz="1400" b="1" dirty="0"/>
          </a:p>
          <a:p>
            <a:r>
              <a:rPr lang="en-GB" sz="1400" b="1" dirty="0"/>
              <a:t>Collaboration – powerful – achieve more than alone</a:t>
            </a:r>
          </a:p>
          <a:p>
            <a:endParaRPr lang="en-GB" sz="1400" b="1" dirty="0"/>
          </a:p>
          <a:p>
            <a:r>
              <a:rPr lang="en-GB" sz="1400" b="1" dirty="0"/>
              <a:t>Contribution – get out what you put in</a:t>
            </a:r>
          </a:p>
          <a:p>
            <a:endParaRPr lang="en-GB" sz="1400" b="1" dirty="0"/>
          </a:p>
          <a:p>
            <a:r>
              <a:rPr lang="en-GB" sz="1400" b="1" dirty="0"/>
              <a:t>Obvious – underpins value of PlaceShapers and Kent Housing Group</a:t>
            </a:r>
          </a:p>
          <a:p>
            <a:endParaRPr lang="en-GB" sz="1400" b="1" dirty="0"/>
          </a:p>
        </p:txBody>
      </p:sp>
      <p:sp>
        <p:nvSpPr>
          <p:cNvPr id="4" name="Slide Number Placeholder 3"/>
          <p:cNvSpPr>
            <a:spLocks noGrp="1"/>
          </p:cNvSpPr>
          <p:nvPr>
            <p:ph type="sldNum" sz="quarter" idx="10"/>
          </p:nvPr>
        </p:nvSpPr>
        <p:spPr/>
        <p:txBody>
          <a:bodyPr/>
          <a:lstStyle/>
          <a:p>
            <a:fld id="{E727E2D1-1747-46E3-8213-2B836FF36773}" type="slidenum">
              <a:rPr lang="en-GB" smtClean="0"/>
              <a:t>1</a:t>
            </a:fld>
            <a:endParaRPr lang="en-GB"/>
          </a:p>
        </p:txBody>
      </p:sp>
    </p:spTree>
    <p:extLst>
      <p:ext uri="{BB962C8B-B14F-4D97-AF65-F5344CB8AC3E}">
        <p14:creationId xmlns:p14="http://schemas.microsoft.com/office/powerpoint/2010/main" val="3460354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p:spPr>
        <p:txBody>
          <a:bodyPr/>
          <a:lstStyle/>
          <a:p>
            <a:r>
              <a:rPr lang="en-GB" altLang="en-US" sz="1400" b="1" dirty="0"/>
              <a:t>Vision – ignore 1</a:t>
            </a:r>
            <a:r>
              <a:rPr lang="en-GB" altLang="en-US" sz="1400" b="1" baseline="30000" dirty="0"/>
              <a:t>st</a:t>
            </a:r>
            <a:r>
              <a:rPr lang="en-GB" altLang="en-US" sz="1400" b="1" dirty="0"/>
              <a:t> half</a:t>
            </a:r>
          </a:p>
          <a:p>
            <a:endParaRPr lang="en-GB" altLang="en-US" sz="1400" b="1" dirty="0"/>
          </a:p>
          <a:p>
            <a:r>
              <a:rPr lang="en-GB" altLang="en-US" sz="1400" b="1" dirty="0"/>
              <a:t>Community provider of affordable homes in Kent</a:t>
            </a:r>
          </a:p>
          <a:p>
            <a:endParaRPr lang="en-GB" altLang="en-US" sz="1400" b="1" dirty="0"/>
          </a:p>
          <a:p>
            <a:r>
              <a:rPr lang="en-GB" altLang="en-US" sz="1400" b="1" dirty="0"/>
              <a:t>PlaceShapers and KHG are fantastic collaboration vehicles for us at West Kent to realise vision</a:t>
            </a:r>
          </a:p>
          <a:p>
            <a:endParaRPr lang="en-GB" altLang="en-US" sz="1400" b="1" dirty="0"/>
          </a:p>
          <a:p>
            <a:r>
              <a:rPr lang="en-GB" altLang="en-US" sz="1400" b="1" dirty="0"/>
              <a:t>We will contribute – and get out much more than we put in</a:t>
            </a:r>
          </a:p>
          <a:p>
            <a:endParaRPr lang="en-GB" altLang="en-US" sz="1400" b="1" dirty="0"/>
          </a:p>
          <a:p>
            <a:r>
              <a:rPr lang="en-GB" altLang="en-US" sz="1400" b="1" dirty="0"/>
              <a:t>Decade ago – sensed that something was missing – helped to create PlaceShapers</a:t>
            </a:r>
          </a:p>
          <a:p>
            <a:endParaRPr lang="en-GB" altLang="en-US" sz="1400" b="1" dirty="0"/>
          </a:p>
          <a:p>
            <a:r>
              <a:rPr lang="en-GB" altLang="en-US" sz="1400" b="1" dirty="0"/>
              <a:t>Today - if KHG didn’t exist we at West Kent would want to invent it.</a:t>
            </a:r>
          </a:p>
        </p:txBody>
      </p:sp>
      <p:sp>
        <p:nvSpPr>
          <p:cNvPr id="126980" name="Slide Number Placeholder 3"/>
          <p:cNvSpPr>
            <a:spLocks noGrp="1"/>
          </p:cNvSpPr>
          <p:nvPr>
            <p:ph type="sldNum" sz="quarter" idx="5"/>
          </p:nvPr>
        </p:nvSpPr>
        <p:spPr>
          <a:noFill/>
        </p:spPr>
        <p:txBody>
          <a:bodyPr/>
          <a:lstStyle>
            <a:lvl1pPr algn="l" eaLnBrk="0" hangingPunct="0">
              <a:spcBef>
                <a:spcPct val="30000"/>
              </a:spcBef>
              <a:defRPr sz="1200">
                <a:solidFill>
                  <a:schemeClr val="tx1"/>
                </a:solidFill>
                <a:latin typeface="Times New Roman" pitchFamily="18" charset="0"/>
              </a:defRPr>
            </a:lvl1pPr>
            <a:lvl2pPr marL="747132" indent="-285298" algn="l" eaLnBrk="0" hangingPunct="0">
              <a:spcBef>
                <a:spcPct val="30000"/>
              </a:spcBef>
              <a:defRPr sz="1200">
                <a:solidFill>
                  <a:schemeClr val="tx1"/>
                </a:solidFill>
                <a:latin typeface="Times New Roman" pitchFamily="18" charset="0"/>
              </a:defRPr>
            </a:lvl2pPr>
            <a:lvl3pPr marL="1150647" indent="-228554" algn="l" eaLnBrk="0" hangingPunct="0">
              <a:spcBef>
                <a:spcPct val="30000"/>
              </a:spcBef>
              <a:defRPr sz="1200">
                <a:solidFill>
                  <a:schemeClr val="tx1"/>
                </a:solidFill>
                <a:latin typeface="Times New Roman" pitchFamily="18" charset="0"/>
              </a:defRPr>
            </a:lvl3pPr>
            <a:lvl4pPr marL="1610906" indent="-228554" algn="l" eaLnBrk="0" hangingPunct="0">
              <a:spcBef>
                <a:spcPct val="30000"/>
              </a:spcBef>
              <a:defRPr sz="1200">
                <a:solidFill>
                  <a:schemeClr val="tx1"/>
                </a:solidFill>
                <a:latin typeface="Times New Roman" pitchFamily="18" charset="0"/>
              </a:defRPr>
            </a:lvl4pPr>
            <a:lvl5pPr marL="2072741" indent="-228554" algn="l" eaLnBrk="0" hangingPunct="0">
              <a:spcBef>
                <a:spcPct val="30000"/>
              </a:spcBef>
              <a:defRPr sz="1200">
                <a:solidFill>
                  <a:schemeClr val="tx1"/>
                </a:solidFill>
                <a:latin typeface="Times New Roman" pitchFamily="18" charset="0"/>
              </a:defRPr>
            </a:lvl5pPr>
            <a:lvl6pPr marL="2526695" indent="-228554" eaLnBrk="0" fontAlgn="base" hangingPunct="0">
              <a:spcBef>
                <a:spcPct val="30000"/>
              </a:spcBef>
              <a:spcAft>
                <a:spcPct val="0"/>
              </a:spcAft>
              <a:defRPr sz="1200">
                <a:solidFill>
                  <a:schemeClr val="tx1"/>
                </a:solidFill>
                <a:latin typeface="Times New Roman" pitchFamily="18" charset="0"/>
              </a:defRPr>
            </a:lvl6pPr>
            <a:lvl7pPr marL="2980649" indent="-228554" eaLnBrk="0" fontAlgn="base" hangingPunct="0">
              <a:spcBef>
                <a:spcPct val="30000"/>
              </a:spcBef>
              <a:spcAft>
                <a:spcPct val="0"/>
              </a:spcAft>
              <a:defRPr sz="1200">
                <a:solidFill>
                  <a:schemeClr val="tx1"/>
                </a:solidFill>
                <a:latin typeface="Times New Roman" pitchFamily="18" charset="0"/>
              </a:defRPr>
            </a:lvl7pPr>
            <a:lvl8pPr marL="3434603" indent="-228554" eaLnBrk="0" fontAlgn="base" hangingPunct="0">
              <a:spcBef>
                <a:spcPct val="30000"/>
              </a:spcBef>
              <a:spcAft>
                <a:spcPct val="0"/>
              </a:spcAft>
              <a:defRPr sz="1200">
                <a:solidFill>
                  <a:schemeClr val="tx1"/>
                </a:solidFill>
                <a:latin typeface="Times New Roman" pitchFamily="18" charset="0"/>
              </a:defRPr>
            </a:lvl8pPr>
            <a:lvl9pPr marL="3888557" indent="-228554"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6EAE6495-CD8D-43EF-920F-7C06617F3879}" type="slidenum">
              <a:rPr lang="en-GB" altLang="en-US" smtClean="0"/>
              <a:pPr algn="r" eaLnBrk="1" hangingPunct="1">
                <a:spcBef>
                  <a:spcPct val="0"/>
                </a:spcBef>
              </a:pPr>
              <a:t>10</a:t>
            </a:fld>
            <a:endParaRPr lang="en-GB" altLang="en-US"/>
          </a:p>
        </p:txBody>
      </p:sp>
    </p:spTree>
    <p:extLst>
      <p:ext uri="{BB962C8B-B14F-4D97-AF65-F5344CB8AC3E}">
        <p14:creationId xmlns:p14="http://schemas.microsoft.com/office/powerpoint/2010/main" val="2870228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a:p>
            <a:r>
              <a:rPr lang="en-GB" sz="1400" b="1" dirty="0"/>
              <a:t>National network of 119 community based housing associations. </a:t>
            </a:r>
          </a:p>
          <a:p>
            <a:endParaRPr lang="en-GB" sz="1400" b="1" dirty="0"/>
          </a:p>
          <a:p>
            <a:r>
              <a:rPr lang="en-GB" sz="1400" b="1" dirty="0"/>
              <a:t>More than 25% of people who live in a housing association home in England </a:t>
            </a:r>
          </a:p>
          <a:p>
            <a:endParaRPr lang="en-GB" sz="1400" b="1" dirty="0"/>
          </a:p>
          <a:p>
            <a:r>
              <a:rPr lang="en-GB" sz="1400" b="1" dirty="0"/>
              <a:t>Our services are used by more than two million people. </a:t>
            </a:r>
          </a:p>
          <a:p>
            <a:endParaRPr lang="en-GB" sz="1400" b="1" dirty="0"/>
          </a:p>
          <a:p>
            <a:r>
              <a:rPr lang="en-GB" sz="1400" b="1" dirty="0"/>
              <a:t>Board of 10</a:t>
            </a:r>
          </a:p>
          <a:p>
            <a:endParaRPr lang="en-GB" sz="1400" b="1" dirty="0"/>
          </a:p>
          <a:p>
            <a:r>
              <a:rPr lang="en-GB" sz="1400" b="1" dirty="0"/>
              <a:t>Joining is easy and cheap – but requires commitment. </a:t>
            </a:r>
          </a:p>
          <a:p>
            <a:endParaRPr lang="en-GB" sz="1400" b="1" dirty="0"/>
          </a:p>
          <a:p>
            <a:r>
              <a:rPr lang="en-GB" sz="1400" b="1" dirty="0"/>
              <a:t>CEO application – Board approval</a:t>
            </a:r>
          </a:p>
          <a:p>
            <a:endParaRPr lang="en-GB" sz="1400" b="1" dirty="0"/>
          </a:p>
          <a:p>
            <a:r>
              <a:rPr lang="en-GB" sz="1400" b="1" dirty="0"/>
              <a:t>PlaceShapers are distinctive. We build more than homes - we shape communities and unite around shared values as </a:t>
            </a:r>
            <a:r>
              <a:rPr lang="en-GB" sz="1400" b="1" u="sng" dirty="0"/>
              <a:t>a voice for change</a:t>
            </a:r>
            <a:r>
              <a:rPr lang="en-GB" sz="1400" b="1" dirty="0"/>
              <a:t>.</a:t>
            </a:r>
          </a:p>
          <a:p>
            <a:endParaRPr lang="en-GB" sz="1400" b="1" dirty="0"/>
          </a:p>
          <a:p>
            <a:r>
              <a:rPr lang="en-GB" sz="1400" b="1" dirty="0"/>
              <a:t>A voice for change – therein lies a story</a:t>
            </a:r>
          </a:p>
          <a:p>
            <a:endParaRPr lang="en-GB" dirty="0"/>
          </a:p>
        </p:txBody>
      </p:sp>
      <p:sp>
        <p:nvSpPr>
          <p:cNvPr id="4" name="Slide Number Placeholder 3"/>
          <p:cNvSpPr>
            <a:spLocks noGrp="1"/>
          </p:cNvSpPr>
          <p:nvPr>
            <p:ph type="sldNum" sz="quarter" idx="10"/>
          </p:nvPr>
        </p:nvSpPr>
        <p:spPr/>
        <p:txBody>
          <a:bodyPr/>
          <a:lstStyle/>
          <a:p>
            <a:fld id="{E727E2D1-1747-46E3-8213-2B836FF36773}" type="slidenum">
              <a:rPr lang="en-GB" smtClean="0"/>
              <a:t>2</a:t>
            </a:fld>
            <a:endParaRPr lang="en-GB"/>
          </a:p>
        </p:txBody>
      </p:sp>
    </p:spTree>
    <p:extLst>
      <p:ext uri="{BB962C8B-B14F-4D97-AF65-F5344CB8AC3E}">
        <p14:creationId xmlns:p14="http://schemas.microsoft.com/office/powerpoint/2010/main" val="835971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909" y="4751219"/>
            <a:ext cx="5335270" cy="3887361"/>
          </a:xfrm>
        </p:spPr>
        <p:txBody>
          <a:bodyPr/>
          <a:lstStyle/>
          <a:p>
            <a:r>
              <a:rPr lang="en-GB" sz="1400" b="1" dirty="0"/>
              <a:t>2007 </a:t>
            </a:r>
          </a:p>
          <a:p>
            <a:endParaRPr lang="en-GB" sz="1400" b="1" dirty="0"/>
          </a:p>
          <a:p>
            <a:r>
              <a:rPr lang="en-GB" sz="1400" b="1" dirty="0"/>
              <a:t>My predecessor - Former Chair KHG</a:t>
            </a:r>
          </a:p>
          <a:p>
            <a:endParaRPr lang="en-GB" sz="1400" b="1" dirty="0"/>
          </a:p>
          <a:p>
            <a:r>
              <a:rPr lang="en-GB" sz="1400" b="1" dirty="0"/>
              <a:t>External landscape – mergers – Housing Corporation going – development partners – regulatory framework – Future Shape of the Sector Commission</a:t>
            </a:r>
          </a:p>
          <a:p>
            <a:endParaRPr lang="en-GB" sz="1400" b="1" dirty="0"/>
          </a:p>
          <a:p>
            <a:r>
              <a:rPr lang="en-GB" sz="1400" b="1" dirty="0"/>
              <a:t>Change</a:t>
            </a:r>
          </a:p>
          <a:p>
            <a:endParaRPr lang="en-GB" sz="1400" b="1" dirty="0"/>
          </a:p>
          <a:p>
            <a:r>
              <a:rPr lang="en-GB" sz="1400" b="1" dirty="0"/>
              <a:t>A voice for change – how to get heard</a:t>
            </a:r>
          </a:p>
          <a:p>
            <a:endParaRPr lang="en-GB" sz="1400" b="1" dirty="0"/>
          </a:p>
          <a:p>
            <a:r>
              <a:rPr lang="en-GB" sz="1400" b="1" dirty="0"/>
              <a:t>Care about – share – want to do</a:t>
            </a:r>
          </a:p>
          <a:p>
            <a:endParaRPr lang="en-GB" sz="1400" b="1" dirty="0"/>
          </a:p>
          <a:p>
            <a:r>
              <a:rPr lang="en-GB" sz="1400" b="1" dirty="0"/>
              <a:t>KHG -  Voice of Housing in Kent’  ‘Kent perspective’ </a:t>
            </a:r>
          </a:p>
          <a:p>
            <a:endParaRPr lang="en-GB" sz="1400" b="1" dirty="0"/>
          </a:p>
          <a:p>
            <a:r>
              <a:rPr lang="en-GB" sz="1400" b="1" dirty="0"/>
              <a:t>South East focussed</a:t>
            </a:r>
          </a:p>
          <a:p>
            <a:endParaRPr lang="en-GB" sz="1400" b="1" dirty="0"/>
          </a:p>
          <a:p>
            <a:endParaRPr lang="en-GB" sz="1400" dirty="0"/>
          </a:p>
          <a:p>
            <a:endParaRPr lang="en-GB" sz="1400" dirty="0"/>
          </a:p>
        </p:txBody>
      </p:sp>
      <p:sp>
        <p:nvSpPr>
          <p:cNvPr id="4" name="Slide Number Placeholder 3"/>
          <p:cNvSpPr>
            <a:spLocks noGrp="1"/>
          </p:cNvSpPr>
          <p:nvPr>
            <p:ph type="sldNum" sz="quarter" idx="10"/>
          </p:nvPr>
        </p:nvSpPr>
        <p:spPr/>
        <p:txBody>
          <a:bodyPr/>
          <a:lstStyle/>
          <a:p>
            <a:fld id="{E727E2D1-1747-46E3-8213-2B836FF36773}" type="slidenum">
              <a:rPr lang="en-GB" smtClean="0"/>
              <a:t>3</a:t>
            </a:fld>
            <a:endParaRPr lang="en-GB"/>
          </a:p>
        </p:txBody>
      </p:sp>
    </p:spTree>
    <p:extLst>
      <p:ext uri="{BB962C8B-B14F-4D97-AF65-F5344CB8AC3E}">
        <p14:creationId xmlns:p14="http://schemas.microsoft.com/office/powerpoint/2010/main" val="1361113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 There is definitely a place for good community based HAs who will engage from the top in effective partnership working. Where they succeed they are very highly valued</a:t>
            </a:r>
          </a:p>
          <a:p>
            <a:endParaRPr lang="en-GB" sz="1400" dirty="0"/>
          </a:p>
          <a:p>
            <a:r>
              <a:rPr lang="en-GB" sz="1400" dirty="0"/>
              <a:t>■ HAs of all sizes are capable of providing excellent services that LAs want</a:t>
            </a:r>
          </a:p>
          <a:p>
            <a:endParaRPr lang="en-GB" sz="1400" dirty="0"/>
          </a:p>
          <a:p>
            <a:r>
              <a:rPr lang="en-GB" sz="1400" dirty="0"/>
              <a:t>■ To achieve this they must be prepared to focus their efforts on defined geographical areas where they have sufficient resources and presence to make a difference</a:t>
            </a:r>
          </a:p>
          <a:p>
            <a:endParaRPr lang="en-GB" sz="1400" dirty="0"/>
          </a:p>
          <a:p>
            <a:r>
              <a:rPr lang="en-GB" sz="1400" dirty="0"/>
              <a:t>■ Size is not a determinant of success. Big is not  necessarily best. This is consistent with previous research results</a:t>
            </a:r>
          </a:p>
          <a:p>
            <a:endParaRPr lang="en-GB" sz="1400" dirty="0"/>
          </a:p>
          <a:p>
            <a:r>
              <a:rPr lang="en-GB" sz="1400" dirty="0"/>
              <a:t>■ Mid-sized community based housing associations are important developers of new housing. Their good relationships with LAs, other agencies and people living in the communities where they work can help them to develop more difficult sites.</a:t>
            </a:r>
            <a:endParaRPr lang="en-GB" sz="1400" b="1" dirty="0"/>
          </a:p>
        </p:txBody>
      </p:sp>
      <p:sp>
        <p:nvSpPr>
          <p:cNvPr id="4" name="Slide Number Placeholder 3"/>
          <p:cNvSpPr>
            <a:spLocks noGrp="1"/>
          </p:cNvSpPr>
          <p:nvPr>
            <p:ph type="sldNum" sz="quarter" idx="10"/>
          </p:nvPr>
        </p:nvSpPr>
        <p:spPr/>
        <p:txBody>
          <a:bodyPr/>
          <a:lstStyle/>
          <a:p>
            <a:fld id="{E727E2D1-1747-46E3-8213-2B836FF36773}" type="slidenum">
              <a:rPr lang="en-GB" smtClean="0"/>
              <a:t>4</a:t>
            </a:fld>
            <a:endParaRPr lang="en-GB"/>
          </a:p>
        </p:txBody>
      </p:sp>
    </p:spTree>
    <p:extLst>
      <p:ext uri="{BB962C8B-B14F-4D97-AF65-F5344CB8AC3E}">
        <p14:creationId xmlns:p14="http://schemas.microsoft.com/office/powerpoint/2010/main" val="3863183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909" y="4751219"/>
            <a:ext cx="5335270" cy="4765760"/>
          </a:xfrm>
        </p:spPr>
        <p:txBody>
          <a:bodyPr/>
          <a:lstStyle/>
          <a:p>
            <a:r>
              <a:rPr lang="en-GB" sz="1400" b="1" dirty="0"/>
              <a:t>2008 PlaceShapers launched</a:t>
            </a:r>
          </a:p>
          <a:p>
            <a:endParaRPr lang="en-GB" sz="1400" b="1" dirty="0"/>
          </a:p>
          <a:p>
            <a:pPr>
              <a:buFont typeface="Arial" panose="020B0604020202020204" pitchFamily="34" charset="0"/>
              <a:buChar char="•"/>
            </a:pPr>
            <a:r>
              <a:rPr lang="en-GB" sz="1400" b="1" dirty="0"/>
              <a:t>We put our residents and customers at the centre of what we do and ensure they have real influence on our organisations.</a:t>
            </a:r>
          </a:p>
          <a:p>
            <a:pPr>
              <a:buFont typeface="Arial" panose="020B0604020202020204" pitchFamily="34" charset="0"/>
              <a:buChar char="•"/>
            </a:pPr>
            <a:endParaRPr lang="en-GB" sz="1400" b="1" dirty="0"/>
          </a:p>
          <a:p>
            <a:pPr>
              <a:buFont typeface="Arial" panose="020B0604020202020204" pitchFamily="34" charset="0"/>
              <a:buChar char="•"/>
            </a:pPr>
            <a:r>
              <a:rPr lang="en-GB" sz="1400" b="1" dirty="0"/>
              <a:t>We provide more than just landlord services because we care about the people and places where we work.</a:t>
            </a:r>
          </a:p>
          <a:p>
            <a:pPr>
              <a:buFont typeface="Arial" panose="020B0604020202020204" pitchFamily="34" charset="0"/>
              <a:buChar char="•"/>
            </a:pPr>
            <a:endParaRPr lang="en-GB" sz="1400" b="1" dirty="0"/>
          </a:p>
          <a:p>
            <a:pPr>
              <a:buFont typeface="Arial" panose="020B0604020202020204" pitchFamily="34" charset="0"/>
              <a:buChar char="•"/>
            </a:pPr>
            <a:r>
              <a:rPr lang="en-GB" sz="1400" b="1" dirty="0"/>
              <a:t>We build homes that respond to local housing need.</a:t>
            </a:r>
          </a:p>
          <a:p>
            <a:pPr>
              <a:buFont typeface="Arial" panose="020B0604020202020204" pitchFamily="34" charset="0"/>
              <a:buChar char="•"/>
            </a:pPr>
            <a:endParaRPr lang="en-GB" sz="1400" b="1" dirty="0"/>
          </a:p>
          <a:p>
            <a:pPr>
              <a:buFont typeface="Arial" panose="020B0604020202020204" pitchFamily="34" charset="0"/>
              <a:buChar char="•"/>
            </a:pPr>
            <a:r>
              <a:rPr lang="en-GB" sz="1400" b="1" dirty="0"/>
              <a:t>We recognise the importance of a local focus and work actively with our local authorities and other local partners to improve and shape places at both a strategic and operational level.</a:t>
            </a:r>
          </a:p>
          <a:p>
            <a:r>
              <a:rPr lang="en-GB" sz="1400" b="1" dirty="0"/>
              <a:t> </a:t>
            </a:r>
          </a:p>
          <a:p>
            <a:pPr>
              <a:buFont typeface="Arial" panose="020B0604020202020204" pitchFamily="34" charset="0"/>
              <a:buChar char="•"/>
            </a:pPr>
            <a:r>
              <a:rPr lang="en-GB" sz="1400" b="1" dirty="0"/>
              <a:t>We believe there's strength and benefit to residents and stakeholders in maintaining a strong, independent, diverse, values-driven housing association sector.</a:t>
            </a:r>
          </a:p>
          <a:p>
            <a:pPr>
              <a:buFont typeface="Arial" panose="020B0604020202020204" pitchFamily="34" charset="0"/>
              <a:buChar char="•"/>
            </a:pPr>
            <a:endParaRPr lang="en-GB" sz="1400" dirty="0"/>
          </a:p>
          <a:p>
            <a:r>
              <a:rPr lang="en-GB" sz="1400" b="1" dirty="0"/>
              <a:t>We Build  We Work  We Care We Share</a:t>
            </a:r>
            <a:br>
              <a:rPr lang="en-GB" sz="1400" b="1" dirty="0"/>
            </a:br>
            <a:endParaRPr lang="en-GB" sz="1400" b="1" dirty="0"/>
          </a:p>
          <a:p>
            <a:r>
              <a:rPr lang="en-GB" sz="1400" b="1" dirty="0"/>
              <a:t>National</a:t>
            </a:r>
          </a:p>
          <a:p>
            <a:pPr>
              <a:buFont typeface="Arial" panose="020B0604020202020204" pitchFamily="34" charset="0"/>
              <a:buChar char="•"/>
            </a:pPr>
            <a:endParaRPr lang="en-GB" sz="1400" dirty="0"/>
          </a:p>
          <a:p>
            <a:endParaRPr lang="en-GB" sz="1400" dirty="0"/>
          </a:p>
        </p:txBody>
      </p:sp>
      <p:sp>
        <p:nvSpPr>
          <p:cNvPr id="4" name="Slide Number Placeholder 3"/>
          <p:cNvSpPr>
            <a:spLocks noGrp="1"/>
          </p:cNvSpPr>
          <p:nvPr>
            <p:ph type="sldNum" sz="quarter" idx="10"/>
          </p:nvPr>
        </p:nvSpPr>
        <p:spPr/>
        <p:txBody>
          <a:bodyPr/>
          <a:lstStyle/>
          <a:p>
            <a:fld id="{E727E2D1-1747-46E3-8213-2B836FF36773}" type="slidenum">
              <a:rPr lang="en-GB" smtClean="0"/>
              <a:t>5</a:t>
            </a:fld>
            <a:endParaRPr lang="en-GB"/>
          </a:p>
        </p:txBody>
      </p:sp>
    </p:spTree>
    <p:extLst>
      <p:ext uri="{BB962C8B-B14F-4D97-AF65-F5344CB8AC3E}">
        <p14:creationId xmlns:p14="http://schemas.microsoft.com/office/powerpoint/2010/main" val="1281696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t>Shaping communities – lots of HAs do training and employment – untold story</a:t>
            </a:r>
          </a:p>
          <a:p>
            <a:endParaRPr lang="en-GB" sz="1400" b="1" dirty="0"/>
          </a:p>
          <a:p>
            <a:r>
              <a:rPr lang="en-GB" sz="1400" b="1" dirty="0"/>
              <a:t>Demonstrating impact </a:t>
            </a:r>
          </a:p>
          <a:p>
            <a:endParaRPr lang="en-GB" sz="1400" b="1" dirty="0"/>
          </a:p>
          <a:p>
            <a:r>
              <a:rPr lang="en-GB" sz="1400" b="1" dirty="0"/>
              <a:t>WE WORK tells the inspirational stories of 15 people who’ve built careers and new lives with help from PlaceShapers members.</a:t>
            </a:r>
            <a:endParaRPr lang="en-GB" sz="1400" dirty="0"/>
          </a:p>
          <a:p>
            <a:endParaRPr lang="en-GB" sz="1400" dirty="0"/>
          </a:p>
          <a:p>
            <a:r>
              <a:rPr lang="en-GB" sz="1400" dirty="0"/>
              <a:t>They are typical of more than 60,000 stories of people who PlaceShapers have helped gain the skills, qualifications and confidence to find work since 2010</a:t>
            </a:r>
          </a:p>
          <a:p>
            <a:endParaRPr lang="en-GB" sz="1400" dirty="0"/>
          </a:p>
          <a:p>
            <a:r>
              <a:rPr lang="en-GB" sz="1400" dirty="0"/>
              <a:t>Our business is providing affordable homes and services that build local communities. Supporting people into work saves public money on welfare and health budgets, and boosts wellbeing.</a:t>
            </a:r>
          </a:p>
          <a:p>
            <a:r>
              <a:rPr lang="en-GB" sz="1400" dirty="0"/>
              <a:t>We don’t just build homes, we build lives.</a:t>
            </a:r>
          </a:p>
          <a:p>
            <a:endParaRPr lang="en-GB" sz="1400" dirty="0"/>
          </a:p>
          <a:p>
            <a:r>
              <a:rPr lang="en-GB" sz="1400" dirty="0"/>
              <a:t>Govt priorities – local politicians</a:t>
            </a:r>
          </a:p>
        </p:txBody>
      </p:sp>
      <p:sp>
        <p:nvSpPr>
          <p:cNvPr id="4" name="Slide Number Placeholder 3"/>
          <p:cNvSpPr>
            <a:spLocks noGrp="1"/>
          </p:cNvSpPr>
          <p:nvPr>
            <p:ph type="sldNum" sz="quarter" idx="10"/>
          </p:nvPr>
        </p:nvSpPr>
        <p:spPr/>
        <p:txBody>
          <a:bodyPr/>
          <a:lstStyle/>
          <a:p>
            <a:fld id="{E727E2D1-1747-46E3-8213-2B836FF36773}" type="slidenum">
              <a:rPr lang="en-GB" smtClean="0"/>
              <a:t>6</a:t>
            </a:fld>
            <a:endParaRPr lang="en-GB"/>
          </a:p>
        </p:txBody>
      </p:sp>
    </p:spTree>
    <p:extLst>
      <p:ext uri="{BB962C8B-B14F-4D97-AF65-F5344CB8AC3E}">
        <p14:creationId xmlns:p14="http://schemas.microsoft.com/office/powerpoint/2010/main" val="2435033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Political priority no. 1</a:t>
            </a:r>
          </a:p>
          <a:p>
            <a:endParaRPr lang="en-GB" sz="1400" dirty="0"/>
          </a:p>
          <a:p>
            <a:r>
              <a:rPr lang="en-GB" sz="1400" dirty="0"/>
              <a:t>PlaceShapers punch their weight</a:t>
            </a:r>
          </a:p>
          <a:p>
            <a:endParaRPr lang="en-GB" sz="1400" dirty="0"/>
          </a:p>
          <a:p>
            <a:r>
              <a:rPr lang="en-GB" sz="1400" dirty="0"/>
              <a:t>Some think we don’t build new homes – just community stuff - wrong</a:t>
            </a:r>
          </a:p>
          <a:p>
            <a:endParaRPr lang="en-GB" sz="1400" dirty="0"/>
          </a:p>
          <a:p>
            <a:r>
              <a:rPr lang="en-GB" sz="1400" dirty="0"/>
              <a:t>PlaceShapers build smaller schemes to complement the contribution of volume housebuilders </a:t>
            </a:r>
          </a:p>
          <a:p>
            <a:endParaRPr lang="en-GB" sz="1400" dirty="0"/>
          </a:p>
          <a:p>
            <a:r>
              <a:rPr lang="en-GB" sz="1400" dirty="0"/>
              <a:t>Over a 10-year period, PlaceShapers are ramping up to deliver an additional 152,000 new homes by 2027, almost doubling our recent output.</a:t>
            </a:r>
            <a:endParaRPr lang="en-US" sz="1400" b="1" dirty="0"/>
          </a:p>
          <a:p>
            <a:endParaRPr lang="en-US" sz="1400" b="1" dirty="0"/>
          </a:p>
          <a:p>
            <a:r>
              <a:rPr lang="en-GB" sz="1400" dirty="0"/>
              <a:t>This included an internet-based survey of 118* PlaceShapers’ CEOs with 102 returns, an 86% response rate. </a:t>
            </a:r>
            <a:endParaRPr lang="en-US" sz="1400" b="1" dirty="0"/>
          </a:p>
          <a:p>
            <a:endParaRPr lang="en-US" sz="1400" b="1" dirty="0"/>
          </a:p>
          <a:p>
            <a:endParaRPr lang="en-US" sz="1400" b="1" dirty="0"/>
          </a:p>
        </p:txBody>
      </p:sp>
      <p:sp>
        <p:nvSpPr>
          <p:cNvPr id="4" name="Slide Number Placeholder 3"/>
          <p:cNvSpPr>
            <a:spLocks noGrp="1"/>
          </p:cNvSpPr>
          <p:nvPr>
            <p:ph type="sldNum" sz="quarter" idx="10"/>
          </p:nvPr>
        </p:nvSpPr>
        <p:spPr/>
        <p:txBody>
          <a:bodyPr/>
          <a:lstStyle/>
          <a:p>
            <a:fld id="{E727E2D1-1747-46E3-8213-2B836FF36773}" type="slidenum">
              <a:rPr lang="en-GB" smtClean="0"/>
              <a:t>7</a:t>
            </a:fld>
            <a:endParaRPr lang="en-GB"/>
          </a:p>
        </p:txBody>
      </p:sp>
    </p:spTree>
    <p:extLst>
      <p:ext uri="{BB962C8B-B14F-4D97-AF65-F5344CB8AC3E}">
        <p14:creationId xmlns:p14="http://schemas.microsoft.com/office/powerpoint/2010/main" val="1842987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t>We Care: Welfare reform &amp; poverty: Supported housing: Health &amp; housing integration:  2018 publication - June</a:t>
            </a:r>
          </a:p>
          <a:p>
            <a:endParaRPr lang="en-GB" sz="1400" b="1" dirty="0"/>
          </a:p>
          <a:p>
            <a:r>
              <a:rPr lang="en-GB" sz="1400" b="1" dirty="0"/>
              <a:t>We Share: Policy development; Partnership engagement; Value for Money and efficiency; Learning from others:</a:t>
            </a:r>
          </a:p>
          <a:p>
            <a:endParaRPr lang="en-GB" b="1" dirty="0"/>
          </a:p>
          <a:p>
            <a:r>
              <a:rPr lang="en-GB" sz="1400" b="1" dirty="0"/>
              <a:t>Supported Housing funding – call for evidence – contribution – select </a:t>
            </a:r>
            <a:r>
              <a:rPr lang="en-GB" sz="1400" b="1" dirty="0" err="1"/>
              <a:t>cmte</a:t>
            </a:r>
            <a:r>
              <a:rPr lang="en-GB" sz="1400" b="1" dirty="0"/>
              <a:t> – influential – Kent perspective – consultation 10 people</a:t>
            </a:r>
          </a:p>
          <a:p>
            <a:endParaRPr lang="en-GB" sz="1400" b="1" dirty="0"/>
          </a:p>
          <a:p>
            <a:r>
              <a:rPr lang="en-GB" sz="1400" b="1" dirty="0"/>
              <a:t>Regulator of Social Housing – fees advisory panel – quarterly liaison</a:t>
            </a:r>
          </a:p>
          <a:p>
            <a:endParaRPr lang="en-GB" sz="1400" b="1" dirty="0"/>
          </a:p>
          <a:p>
            <a:r>
              <a:rPr lang="en-GB" sz="1400" b="1" dirty="0"/>
              <a:t>Tenant engagement – housing minister – NHF offer to tenants – crowded space – lead / follow – TPAS - </a:t>
            </a:r>
          </a:p>
          <a:p>
            <a:endParaRPr lang="en-GB" sz="1400" b="1" dirty="0"/>
          </a:p>
          <a:p>
            <a:r>
              <a:rPr lang="en-GB" sz="1400" b="1" dirty="0"/>
              <a:t>PlaceShapers involvement – not boast – dream – C and C - communications teams</a:t>
            </a:r>
          </a:p>
          <a:p>
            <a:endParaRPr lang="en-GB" sz="1400" b="1" dirty="0"/>
          </a:p>
          <a:p>
            <a:r>
              <a:rPr lang="en-GB" sz="1400" b="1" dirty="0"/>
              <a:t>Future Shape of the Sector Commission – better inside the tent</a:t>
            </a:r>
          </a:p>
        </p:txBody>
      </p:sp>
      <p:sp>
        <p:nvSpPr>
          <p:cNvPr id="4" name="Slide Number Placeholder 3"/>
          <p:cNvSpPr>
            <a:spLocks noGrp="1"/>
          </p:cNvSpPr>
          <p:nvPr>
            <p:ph type="sldNum" sz="quarter" idx="10"/>
          </p:nvPr>
        </p:nvSpPr>
        <p:spPr/>
        <p:txBody>
          <a:bodyPr/>
          <a:lstStyle/>
          <a:p>
            <a:fld id="{E727E2D1-1747-46E3-8213-2B836FF36773}" type="slidenum">
              <a:rPr lang="en-GB" smtClean="0"/>
              <a:t>8</a:t>
            </a:fld>
            <a:endParaRPr lang="en-GB"/>
          </a:p>
        </p:txBody>
      </p:sp>
    </p:spTree>
    <p:extLst>
      <p:ext uri="{BB962C8B-B14F-4D97-AF65-F5344CB8AC3E}">
        <p14:creationId xmlns:p14="http://schemas.microsoft.com/office/powerpoint/2010/main" val="1977540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a:t>‘Voice of Housing in Kent’  ‘Kent perspective</a:t>
            </a:r>
            <a:r>
              <a:rPr lang="en-GB" sz="1400" dirty="0"/>
              <a:t>’ </a:t>
            </a:r>
          </a:p>
          <a:p>
            <a:endParaRPr lang="en-GB" sz="1400" b="1" dirty="0"/>
          </a:p>
          <a:p>
            <a:r>
              <a:rPr lang="en-GB" sz="1400" b="1" dirty="0"/>
              <a:t>Same – bigger collaboration  / different – need your own voice</a:t>
            </a:r>
          </a:p>
          <a:p>
            <a:endParaRPr lang="en-GB" sz="1400" b="1" dirty="0"/>
          </a:p>
          <a:p>
            <a:r>
              <a:rPr lang="en-GB" sz="1400" b="1" dirty="0"/>
              <a:t>KHG – important for West Kent – board responsible for strategic direction – housing strategy – Adult accommodation strategy – </a:t>
            </a:r>
          </a:p>
          <a:p>
            <a:endParaRPr lang="en-GB" sz="1400" b="1" dirty="0"/>
          </a:p>
          <a:p>
            <a:r>
              <a:rPr lang="en-GB" sz="1400" b="1" dirty="0"/>
              <a:t>Protocols – rural housing – Build Local 2012 – rural housing protocol</a:t>
            </a:r>
          </a:p>
          <a:p>
            <a:endParaRPr lang="en-GB" sz="1400" b="1" dirty="0"/>
          </a:p>
          <a:p>
            <a:r>
              <a:rPr lang="en-GB" sz="1400" b="1" dirty="0"/>
              <a:t>CEO report</a:t>
            </a:r>
          </a:p>
          <a:p>
            <a:endParaRPr lang="en-GB" sz="1400" b="1" dirty="0"/>
          </a:p>
          <a:p>
            <a:endParaRPr lang="en-GB" sz="1400" b="1" dirty="0"/>
          </a:p>
        </p:txBody>
      </p:sp>
      <p:sp>
        <p:nvSpPr>
          <p:cNvPr id="4" name="Slide Number Placeholder 3"/>
          <p:cNvSpPr>
            <a:spLocks noGrp="1"/>
          </p:cNvSpPr>
          <p:nvPr>
            <p:ph type="sldNum" sz="quarter" idx="10"/>
          </p:nvPr>
        </p:nvSpPr>
        <p:spPr/>
        <p:txBody>
          <a:bodyPr/>
          <a:lstStyle/>
          <a:p>
            <a:fld id="{E727E2D1-1747-46E3-8213-2B836FF36773}" type="slidenum">
              <a:rPr lang="en-GB" smtClean="0"/>
              <a:t>9</a:t>
            </a:fld>
            <a:endParaRPr lang="en-GB"/>
          </a:p>
        </p:txBody>
      </p:sp>
    </p:spTree>
    <p:extLst>
      <p:ext uri="{BB962C8B-B14F-4D97-AF65-F5344CB8AC3E}">
        <p14:creationId xmlns:p14="http://schemas.microsoft.com/office/powerpoint/2010/main" val="2154273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B4AA5-1627-48F5-BBDD-7C2A550362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AF44FFD-F818-4EB2-B942-C724927D55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6EC06FD-5F11-4A34-B9B9-31F534100E01}"/>
              </a:ext>
            </a:extLst>
          </p:cNvPr>
          <p:cNvSpPr>
            <a:spLocks noGrp="1"/>
          </p:cNvSpPr>
          <p:nvPr>
            <p:ph type="dt" sz="half" idx="10"/>
          </p:nvPr>
        </p:nvSpPr>
        <p:spPr/>
        <p:txBody>
          <a:bodyPr/>
          <a:lstStyle/>
          <a:p>
            <a:fld id="{FF6CED28-DEEE-42CF-8E91-FB8B034725D1}" type="datetimeFigureOut">
              <a:rPr lang="en-GB" smtClean="0"/>
              <a:t>01/02/2018</a:t>
            </a:fld>
            <a:endParaRPr lang="en-GB"/>
          </a:p>
        </p:txBody>
      </p:sp>
      <p:sp>
        <p:nvSpPr>
          <p:cNvPr id="5" name="Footer Placeholder 4">
            <a:extLst>
              <a:ext uri="{FF2B5EF4-FFF2-40B4-BE49-F238E27FC236}">
                <a16:creationId xmlns:a16="http://schemas.microsoft.com/office/drawing/2014/main" id="{892FC2FD-0F6B-4BC0-A5B0-018860D5F1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E396E0-9B80-4678-AD00-15C98FC2C032}"/>
              </a:ext>
            </a:extLst>
          </p:cNvPr>
          <p:cNvSpPr>
            <a:spLocks noGrp="1"/>
          </p:cNvSpPr>
          <p:nvPr>
            <p:ph type="sldNum" sz="quarter" idx="12"/>
          </p:nvPr>
        </p:nvSpPr>
        <p:spPr/>
        <p:txBody>
          <a:bodyPr/>
          <a:lstStyle/>
          <a:p>
            <a:fld id="{7A182676-D2FD-4AB2-A248-012B2E94ED1B}" type="slidenum">
              <a:rPr lang="en-GB" smtClean="0"/>
              <a:t>‹#›</a:t>
            </a:fld>
            <a:endParaRPr lang="en-GB"/>
          </a:p>
        </p:txBody>
      </p:sp>
    </p:spTree>
    <p:extLst>
      <p:ext uri="{BB962C8B-B14F-4D97-AF65-F5344CB8AC3E}">
        <p14:creationId xmlns:p14="http://schemas.microsoft.com/office/powerpoint/2010/main" val="2775927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DEF82-B718-4DC0-81B7-84954391B56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46CDAF-F122-4B67-8FFB-36A516877E0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56B47A-99F2-4802-A22E-C53A0AF05656}"/>
              </a:ext>
            </a:extLst>
          </p:cNvPr>
          <p:cNvSpPr>
            <a:spLocks noGrp="1"/>
          </p:cNvSpPr>
          <p:nvPr>
            <p:ph type="dt" sz="half" idx="10"/>
          </p:nvPr>
        </p:nvSpPr>
        <p:spPr/>
        <p:txBody>
          <a:bodyPr/>
          <a:lstStyle/>
          <a:p>
            <a:fld id="{FF6CED28-DEEE-42CF-8E91-FB8B034725D1}" type="datetimeFigureOut">
              <a:rPr lang="en-GB" smtClean="0"/>
              <a:t>01/02/2018</a:t>
            </a:fld>
            <a:endParaRPr lang="en-GB"/>
          </a:p>
        </p:txBody>
      </p:sp>
      <p:sp>
        <p:nvSpPr>
          <p:cNvPr id="5" name="Footer Placeholder 4">
            <a:extLst>
              <a:ext uri="{FF2B5EF4-FFF2-40B4-BE49-F238E27FC236}">
                <a16:creationId xmlns:a16="http://schemas.microsoft.com/office/drawing/2014/main" id="{743B5DD7-1927-4101-A7A7-519B00CF6C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3C0916-8406-4458-A83B-69329598435F}"/>
              </a:ext>
            </a:extLst>
          </p:cNvPr>
          <p:cNvSpPr>
            <a:spLocks noGrp="1"/>
          </p:cNvSpPr>
          <p:nvPr>
            <p:ph type="sldNum" sz="quarter" idx="12"/>
          </p:nvPr>
        </p:nvSpPr>
        <p:spPr/>
        <p:txBody>
          <a:bodyPr/>
          <a:lstStyle/>
          <a:p>
            <a:fld id="{7A182676-D2FD-4AB2-A248-012B2E94ED1B}" type="slidenum">
              <a:rPr lang="en-GB" smtClean="0"/>
              <a:t>‹#›</a:t>
            </a:fld>
            <a:endParaRPr lang="en-GB"/>
          </a:p>
        </p:txBody>
      </p:sp>
    </p:spTree>
    <p:extLst>
      <p:ext uri="{BB962C8B-B14F-4D97-AF65-F5344CB8AC3E}">
        <p14:creationId xmlns:p14="http://schemas.microsoft.com/office/powerpoint/2010/main" val="263861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1635F4-EB37-4E0A-9554-AABE9B2281C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3B5088-F234-4CA9-88F3-35DFB239187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FA6E33-A591-4517-B021-12F2A286123F}"/>
              </a:ext>
            </a:extLst>
          </p:cNvPr>
          <p:cNvSpPr>
            <a:spLocks noGrp="1"/>
          </p:cNvSpPr>
          <p:nvPr>
            <p:ph type="dt" sz="half" idx="10"/>
          </p:nvPr>
        </p:nvSpPr>
        <p:spPr/>
        <p:txBody>
          <a:bodyPr/>
          <a:lstStyle/>
          <a:p>
            <a:fld id="{FF6CED28-DEEE-42CF-8E91-FB8B034725D1}" type="datetimeFigureOut">
              <a:rPr lang="en-GB" smtClean="0"/>
              <a:t>01/02/2018</a:t>
            </a:fld>
            <a:endParaRPr lang="en-GB"/>
          </a:p>
        </p:txBody>
      </p:sp>
      <p:sp>
        <p:nvSpPr>
          <p:cNvPr id="5" name="Footer Placeholder 4">
            <a:extLst>
              <a:ext uri="{FF2B5EF4-FFF2-40B4-BE49-F238E27FC236}">
                <a16:creationId xmlns:a16="http://schemas.microsoft.com/office/drawing/2014/main" id="{43DA3AE9-5CAA-417D-91AF-0D3516B9BA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8996CE-34D8-4AAC-A551-B5BC883B7652}"/>
              </a:ext>
            </a:extLst>
          </p:cNvPr>
          <p:cNvSpPr>
            <a:spLocks noGrp="1"/>
          </p:cNvSpPr>
          <p:nvPr>
            <p:ph type="sldNum" sz="quarter" idx="12"/>
          </p:nvPr>
        </p:nvSpPr>
        <p:spPr/>
        <p:txBody>
          <a:bodyPr/>
          <a:lstStyle/>
          <a:p>
            <a:fld id="{7A182676-D2FD-4AB2-A248-012B2E94ED1B}" type="slidenum">
              <a:rPr lang="en-GB" smtClean="0"/>
              <a:t>‹#›</a:t>
            </a:fld>
            <a:endParaRPr lang="en-GB"/>
          </a:p>
        </p:txBody>
      </p:sp>
    </p:spTree>
    <p:extLst>
      <p:ext uri="{BB962C8B-B14F-4D97-AF65-F5344CB8AC3E}">
        <p14:creationId xmlns:p14="http://schemas.microsoft.com/office/powerpoint/2010/main" val="1098173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0341A-B884-4DD6-BB88-9DE89E127C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8319B3-509B-4C80-9B9B-4CD83F3967B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F259BF-24A9-4FB0-8DEF-008629EEAC0C}"/>
              </a:ext>
            </a:extLst>
          </p:cNvPr>
          <p:cNvSpPr>
            <a:spLocks noGrp="1"/>
          </p:cNvSpPr>
          <p:nvPr>
            <p:ph type="dt" sz="half" idx="10"/>
          </p:nvPr>
        </p:nvSpPr>
        <p:spPr/>
        <p:txBody>
          <a:bodyPr/>
          <a:lstStyle/>
          <a:p>
            <a:fld id="{FF6CED28-DEEE-42CF-8E91-FB8B034725D1}" type="datetimeFigureOut">
              <a:rPr lang="en-GB" smtClean="0"/>
              <a:t>01/02/2018</a:t>
            </a:fld>
            <a:endParaRPr lang="en-GB"/>
          </a:p>
        </p:txBody>
      </p:sp>
      <p:sp>
        <p:nvSpPr>
          <p:cNvPr id="5" name="Footer Placeholder 4">
            <a:extLst>
              <a:ext uri="{FF2B5EF4-FFF2-40B4-BE49-F238E27FC236}">
                <a16:creationId xmlns:a16="http://schemas.microsoft.com/office/drawing/2014/main" id="{67A66DA5-F454-499E-A9F6-0C551A7FB6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BD2FAF-B0A3-4D0D-B8AA-05FFBA7DE254}"/>
              </a:ext>
            </a:extLst>
          </p:cNvPr>
          <p:cNvSpPr>
            <a:spLocks noGrp="1"/>
          </p:cNvSpPr>
          <p:nvPr>
            <p:ph type="sldNum" sz="quarter" idx="12"/>
          </p:nvPr>
        </p:nvSpPr>
        <p:spPr/>
        <p:txBody>
          <a:bodyPr/>
          <a:lstStyle/>
          <a:p>
            <a:fld id="{7A182676-D2FD-4AB2-A248-012B2E94ED1B}" type="slidenum">
              <a:rPr lang="en-GB" smtClean="0"/>
              <a:t>‹#›</a:t>
            </a:fld>
            <a:endParaRPr lang="en-GB"/>
          </a:p>
        </p:txBody>
      </p:sp>
    </p:spTree>
    <p:extLst>
      <p:ext uri="{BB962C8B-B14F-4D97-AF65-F5344CB8AC3E}">
        <p14:creationId xmlns:p14="http://schemas.microsoft.com/office/powerpoint/2010/main" val="1383698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ADE92-035D-41A8-BD71-5EB9C9408C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6E8FA-ADB8-4DAD-A5B4-C122D04C77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AA236C3-B309-4DDF-9018-2A9FA6E92D4F}"/>
              </a:ext>
            </a:extLst>
          </p:cNvPr>
          <p:cNvSpPr>
            <a:spLocks noGrp="1"/>
          </p:cNvSpPr>
          <p:nvPr>
            <p:ph type="dt" sz="half" idx="10"/>
          </p:nvPr>
        </p:nvSpPr>
        <p:spPr/>
        <p:txBody>
          <a:bodyPr/>
          <a:lstStyle/>
          <a:p>
            <a:fld id="{FF6CED28-DEEE-42CF-8E91-FB8B034725D1}" type="datetimeFigureOut">
              <a:rPr lang="en-GB" smtClean="0"/>
              <a:t>01/02/2018</a:t>
            </a:fld>
            <a:endParaRPr lang="en-GB"/>
          </a:p>
        </p:txBody>
      </p:sp>
      <p:sp>
        <p:nvSpPr>
          <p:cNvPr id="5" name="Footer Placeholder 4">
            <a:extLst>
              <a:ext uri="{FF2B5EF4-FFF2-40B4-BE49-F238E27FC236}">
                <a16:creationId xmlns:a16="http://schemas.microsoft.com/office/drawing/2014/main" id="{4628F1FF-245D-4A99-853B-CA16464F9D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25217F-F6DA-4E07-82F4-98F9BA07AB42}"/>
              </a:ext>
            </a:extLst>
          </p:cNvPr>
          <p:cNvSpPr>
            <a:spLocks noGrp="1"/>
          </p:cNvSpPr>
          <p:nvPr>
            <p:ph type="sldNum" sz="quarter" idx="12"/>
          </p:nvPr>
        </p:nvSpPr>
        <p:spPr/>
        <p:txBody>
          <a:bodyPr/>
          <a:lstStyle/>
          <a:p>
            <a:fld id="{7A182676-D2FD-4AB2-A248-012B2E94ED1B}" type="slidenum">
              <a:rPr lang="en-GB" smtClean="0"/>
              <a:t>‹#›</a:t>
            </a:fld>
            <a:endParaRPr lang="en-GB"/>
          </a:p>
        </p:txBody>
      </p:sp>
    </p:spTree>
    <p:extLst>
      <p:ext uri="{BB962C8B-B14F-4D97-AF65-F5344CB8AC3E}">
        <p14:creationId xmlns:p14="http://schemas.microsoft.com/office/powerpoint/2010/main" val="4285360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9DE3B-D763-4938-84BC-6707D7FC21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AFC1D7-C894-4FAF-9144-FC8AE7F47A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8DC76E9-CBEA-49F0-82F9-205DA68EDDA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E0773E-8B93-4E5B-8848-CC037B52C3FF}"/>
              </a:ext>
            </a:extLst>
          </p:cNvPr>
          <p:cNvSpPr>
            <a:spLocks noGrp="1"/>
          </p:cNvSpPr>
          <p:nvPr>
            <p:ph type="dt" sz="half" idx="10"/>
          </p:nvPr>
        </p:nvSpPr>
        <p:spPr/>
        <p:txBody>
          <a:bodyPr/>
          <a:lstStyle/>
          <a:p>
            <a:fld id="{FF6CED28-DEEE-42CF-8E91-FB8B034725D1}" type="datetimeFigureOut">
              <a:rPr lang="en-GB" smtClean="0"/>
              <a:t>01/02/2018</a:t>
            </a:fld>
            <a:endParaRPr lang="en-GB"/>
          </a:p>
        </p:txBody>
      </p:sp>
      <p:sp>
        <p:nvSpPr>
          <p:cNvPr id="6" name="Footer Placeholder 5">
            <a:extLst>
              <a:ext uri="{FF2B5EF4-FFF2-40B4-BE49-F238E27FC236}">
                <a16:creationId xmlns:a16="http://schemas.microsoft.com/office/drawing/2014/main" id="{35B9F141-12AA-4CFE-8A62-9B5A1E09F1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F5ABCA-C3C7-4D67-BF91-643F9C0F4BA4}"/>
              </a:ext>
            </a:extLst>
          </p:cNvPr>
          <p:cNvSpPr>
            <a:spLocks noGrp="1"/>
          </p:cNvSpPr>
          <p:nvPr>
            <p:ph type="sldNum" sz="quarter" idx="12"/>
          </p:nvPr>
        </p:nvSpPr>
        <p:spPr/>
        <p:txBody>
          <a:bodyPr/>
          <a:lstStyle/>
          <a:p>
            <a:fld id="{7A182676-D2FD-4AB2-A248-012B2E94ED1B}" type="slidenum">
              <a:rPr lang="en-GB" smtClean="0"/>
              <a:t>‹#›</a:t>
            </a:fld>
            <a:endParaRPr lang="en-GB"/>
          </a:p>
        </p:txBody>
      </p:sp>
    </p:spTree>
    <p:extLst>
      <p:ext uri="{BB962C8B-B14F-4D97-AF65-F5344CB8AC3E}">
        <p14:creationId xmlns:p14="http://schemas.microsoft.com/office/powerpoint/2010/main" val="3752601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8D70-15A0-43C2-9614-73706CD4CC2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B792D7-B730-4622-AD3C-F166CD0105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05295BD-2A9B-4FDC-AE21-A9D06265024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916431D-384E-4129-A319-2F6194B423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06AE64-941B-4077-A3FF-8BFA68CC80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78AE2C5-4FBB-4BA8-9FD8-59F86EDEF765}"/>
              </a:ext>
            </a:extLst>
          </p:cNvPr>
          <p:cNvSpPr>
            <a:spLocks noGrp="1"/>
          </p:cNvSpPr>
          <p:nvPr>
            <p:ph type="dt" sz="half" idx="10"/>
          </p:nvPr>
        </p:nvSpPr>
        <p:spPr/>
        <p:txBody>
          <a:bodyPr/>
          <a:lstStyle/>
          <a:p>
            <a:fld id="{FF6CED28-DEEE-42CF-8E91-FB8B034725D1}" type="datetimeFigureOut">
              <a:rPr lang="en-GB" smtClean="0"/>
              <a:t>01/02/2018</a:t>
            </a:fld>
            <a:endParaRPr lang="en-GB"/>
          </a:p>
        </p:txBody>
      </p:sp>
      <p:sp>
        <p:nvSpPr>
          <p:cNvPr id="8" name="Footer Placeholder 7">
            <a:extLst>
              <a:ext uri="{FF2B5EF4-FFF2-40B4-BE49-F238E27FC236}">
                <a16:creationId xmlns:a16="http://schemas.microsoft.com/office/drawing/2014/main" id="{761CB28A-72D5-42B9-AE89-F45418533F4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DE09450-A7FD-4BE9-8210-88CED3255D5B}"/>
              </a:ext>
            </a:extLst>
          </p:cNvPr>
          <p:cNvSpPr>
            <a:spLocks noGrp="1"/>
          </p:cNvSpPr>
          <p:nvPr>
            <p:ph type="sldNum" sz="quarter" idx="12"/>
          </p:nvPr>
        </p:nvSpPr>
        <p:spPr/>
        <p:txBody>
          <a:bodyPr/>
          <a:lstStyle/>
          <a:p>
            <a:fld id="{7A182676-D2FD-4AB2-A248-012B2E94ED1B}" type="slidenum">
              <a:rPr lang="en-GB" smtClean="0"/>
              <a:t>‹#›</a:t>
            </a:fld>
            <a:endParaRPr lang="en-GB"/>
          </a:p>
        </p:txBody>
      </p:sp>
    </p:spTree>
    <p:extLst>
      <p:ext uri="{BB962C8B-B14F-4D97-AF65-F5344CB8AC3E}">
        <p14:creationId xmlns:p14="http://schemas.microsoft.com/office/powerpoint/2010/main" val="277091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A0590-83E9-4EDB-AC86-6BB2188FAA6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624CA2-DD28-484A-955A-136ED1BDCEF0}"/>
              </a:ext>
            </a:extLst>
          </p:cNvPr>
          <p:cNvSpPr>
            <a:spLocks noGrp="1"/>
          </p:cNvSpPr>
          <p:nvPr>
            <p:ph type="dt" sz="half" idx="10"/>
          </p:nvPr>
        </p:nvSpPr>
        <p:spPr/>
        <p:txBody>
          <a:bodyPr/>
          <a:lstStyle/>
          <a:p>
            <a:fld id="{FF6CED28-DEEE-42CF-8E91-FB8B034725D1}" type="datetimeFigureOut">
              <a:rPr lang="en-GB" smtClean="0"/>
              <a:t>01/02/2018</a:t>
            </a:fld>
            <a:endParaRPr lang="en-GB"/>
          </a:p>
        </p:txBody>
      </p:sp>
      <p:sp>
        <p:nvSpPr>
          <p:cNvPr id="4" name="Footer Placeholder 3">
            <a:extLst>
              <a:ext uri="{FF2B5EF4-FFF2-40B4-BE49-F238E27FC236}">
                <a16:creationId xmlns:a16="http://schemas.microsoft.com/office/drawing/2014/main" id="{5C12810A-216B-4F36-A74F-826F36DE8C6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7D278E3-1C58-4094-9A67-15AF2E41DFCF}"/>
              </a:ext>
            </a:extLst>
          </p:cNvPr>
          <p:cNvSpPr>
            <a:spLocks noGrp="1"/>
          </p:cNvSpPr>
          <p:nvPr>
            <p:ph type="sldNum" sz="quarter" idx="12"/>
          </p:nvPr>
        </p:nvSpPr>
        <p:spPr/>
        <p:txBody>
          <a:bodyPr/>
          <a:lstStyle/>
          <a:p>
            <a:fld id="{7A182676-D2FD-4AB2-A248-012B2E94ED1B}" type="slidenum">
              <a:rPr lang="en-GB" smtClean="0"/>
              <a:t>‹#›</a:t>
            </a:fld>
            <a:endParaRPr lang="en-GB"/>
          </a:p>
        </p:txBody>
      </p:sp>
    </p:spTree>
    <p:extLst>
      <p:ext uri="{BB962C8B-B14F-4D97-AF65-F5344CB8AC3E}">
        <p14:creationId xmlns:p14="http://schemas.microsoft.com/office/powerpoint/2010/main" val="256148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B0771E-3D1A-43DC-9B94-31D73C9BC69C}"/>
              </a:ext>
            </a:extLst>
          </p:cNvPr>
          <p:cNvSpPr>
            <a:spLocks noGrp="1"/>
          </p:cNvSpPr>
          <p:nvPr>
            <p:ph type="dt" sz="half" idx="10"/>
          </p:nvPr>
        </p:nvSpPr>
        <p:spPr/>
        <p:txBody>
          <a:bodyPr/>
          <a:lstStyle/>
          <a:p>
            <a:fld id="{FF6CED28-DEEE-42CF-8E91-FB8B034725D1}" type="datetimeFigureOut">
              <a:rPr lang="en-GB" smtClean="0"/>
              <a:t>01/02/2018</a:t>
            </a:fld>
            <a:endParaRPr lang="en-GB"/>
          </a:p>
        </p:txBody>
      </p:sp>
      <p:sp>
        <p:nvSpPr>
          <p:cNvPr id="3" name="Footer Placeholder 2">
            <a:extLst>
              <a:ext uri="{FF2B5EF4-FFF2-40B4-BE49-F238E27FC236}">
                <a16:creationId xmlns:a16="http://schemas.microsoft.com/office/drawing/2014/main" id="{FDA88C4E-66B8-4F8B-A241-EA4BCBFC17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338DE36-9824-4CAB-896C-433ABF5EB4A6}"/>
              </a:ext>
            </a:extLst>
          </p:cNvPr>
          <p:cNvSpPr>
            <a:spLocks noGrp="1"/>
          </p:cNvSpPr>
          <p:nvPr>
            <p:ph type="sldNum" sz="quarter" idx="12"/>
          </p:nvPr>
        </p:nvSpPr>
        <p:spPr/>
        <p:txBody>
          <a:bodyPr/>
          <a:lstStyle/>
          <a:p>
            <a:fld id="{7A182676-D2FD-4AB2-A248-012B2E94ED1B}" type="slidenum">
              <a:rPr lang="en-GB" smtClean="0"/>
              <a:t>‹#›</a:t>
            </a:fld>
            <a:endParaRPr lang="en-GB"/>
          </a:p>
        </p:txBody>
      </p:sp>
    </p:spTree>
    <p:extLst>
      <p:ext uri="{BB962C8B-B14F-4D97-AF65-F5344CB8AC3E}">
        <p14:creationId xmlns:p14="http://schemas.microsoft.com/office/powerpoint/2010/main" val="2522302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CD8B-FB47-490D-8FD8-5AF33910CB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5163A81-FA70-4211-8338-77D466CEF8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F1E5239-2F23-47E1-87C2-DCBEDBBE0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E1E2D2-37A7-4886-AECE-1823FCAE3B69}"/>
              </a:ext>
            </a:extLst>
          </p:cNvPr>
          <p:cNvSpPr>
            <a:spLocks noGrp="1"/>
          </p:cNvSpPr>
          <p:nvPr>
            <p:ph type="dt" sz="half" idx="10"/>
          </p:nvPr>
        </p:nvSpPr>
        <p:spPr/>
        <p:txBody>
          <a:bodyPr/>
          <a:lstStyle/>
          <a:p>
            <a:fld id="{FF6CED28-DEEE-42CF-8E91-FB8B034725D1}" type="datetimeFigureOut">
              <a:rPr lang="en-GB" smtClean="0"/>
              <a:t>01/02/2018</a:t>
            </a:fld>
            <a:endParaRPr lang="en-GB"/>
          </a:p>
        </p:txBody>
      </p:sp>
      <p:sp>
        <p:nvSpPr>
          <p:cNvPr id="6" name="Footer Placeholder 5">
            <a:extLst>
              <a:ext uri="{FF2B5EF4-FFF2-40B4-BE49-F238E27FC236}">
                <a16:creationId xmlns:a16="http://schemas.microsoft.com/office/drawing/2014/main" id="{B5EE856C-3205-432C-B453-91E34B6E14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D1E3B7-8232-4043-8188-22ACC84BA64D}"/>
              </a:ext>
            </a:extLst>
          </p:cNvPr>
          <p:cNvSpPr>
            <a:spLocks noGrp="1"/>
          </p:cNvSpPr>
          <p:nvPr>
            <p:ph type="sldNum" sz="quarter" idx="12"/>
          </p:nvPr>
        </p:nvSpPr>
        <p:spPr/>
        <p:txBody>
          <a:bodyPr/>
          <a:lstStyle/>
          <a:p>
            <a:fld id="{7A182676-D2FD-4AB2-A248-012B2E94ED1B}" type="slidenum">
              <a:rPr lang="en-GB" smtClean="0"/>
              <a:t>‹#›</a:t>
            </a:fld>
            <a:endParaRPr lang="en-GB"/>
          </a:p>
        </p:txBody>
      </p:sp>
    </p:spTree>
    <p:extLst>
      <p:ext uri="{BB962C8B-B14F-4D97-AF65-F5344CB8AC3E}">
        <p14:creationId xmlns:p14="http://schemas.microsoft.com/office/powerpoint/2010/main" val="765230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B2BC-D03F-41CD-847F-50D85814E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1483896-0DEC-46B2-AA1A-563795E71E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3935F9D-8CD1-4AB8-9A10-8D3CB776E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483013-D996-4ED7-9F91-AC13D4FD8D0E}"/>
              </a:ext>
            </a:extLst>
          </p:cNvPr>
          <p:cNvSpPr>
            <a:spLocks noGrp="1"/>
          </p:cNvSpPr>
          <p:nvPr>
            <p:ph type="dt" sz="half" idx="10"/>
          </p:nvPr>
        </p:nvSpPr>
        <p:spPr/>
        <p:txBody>
          <a:bodyPr/>
          <a:lstStyle/>
          <a:p>
            <a:fld id="{FF6CED28-DEEE-42CF-8E91-FB8B034725D1}" type="datetimeFigureOut">
              <a:rPr lang="en-GB" smtClean="0"/>
              <a:t>01/02/2018</a:t>
            </a:fld>
            <a:endParaRPr lang="en-GB"/>
          </a:p>
        </p:txBody>
      </p:sp>
      <p:sp>
        <p:nvSpPr>
          <p:cNvPr id="6" name="Footer Placeholder 5">
            <a:extLst>
              <a:ext uri="{FF2B5EF4-FFF2-40B4-BE49-F238E27FC236}">
                <a16:creationId xmlns:a16="http://schemas.microsoft.com/office/drawing/2014/main" id="{5E03F2E2-19DB-41D1-B4D9-6B7F40093A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48A5AC-2734-42C4-9DFC-C5CDAAE42BD1}"/>
              </a:ext>
            </a:extLst>
          </p:cNvPr>
          <p:cNvSpPr>
            <a:spLocks noGrp="1"/>
          </p:cNvSpPr>
          <p:nvPr>
            <p:ph type="sldNum" sz="quarter" idx="12"/>
          </p:nvPr>
        </p:nvSpPr>
        <p:spPr/>
        <p:txBody>
          <a:bodyPr/>
          <a:lstStyle/>
          <a:p>
            <a:fld id="{7A182676-D2FD-4AB2-A248-012B2E94ED1B}" type="slidenum">
              <a:rPr lang="en-GB" smtClean="0"/>
              <a:t>‹#›</a:t>
            </a:fld>
            <a:endParaRPr lang="en-GB"/>
          </a:p>
        </p:txBody>
      </p:sp>
    </p:spTree>
    <p:extLst>
      <p:ext uri="{BB962C8B-B14F-4D97-AF65-F5344CB8AC3E}">
        <p14:creationId xmlns:p14="http://schemas.microsoft.com/office/powerpoint/2010/main" val="774883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29E436-FA25-497D-9081-9D2F89B9B7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381AD0-F325-4450-9034-7D6A04338A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F6D2A2-E6A6-4B4D-B8FD-81B38E8E66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CED28-DEEE-42CF-8E91-FB8B034725D1}" type="datetimeFigureOut">
              <a:rPr lang="en-GB" smtClean="0"/>
              <a:t>01/02/2018</a:t>
            </a:fld>
            <a:endParaRPr lang="en-GB"/>
          </a:p>
        </p:txBody>
      </p:sp>
      <p:sp>
        <p:nvSpPr>
          <p:cNvPr id="5" name="Footer Placeholder 4">
            <a:extLst>
              <a:ext uri="{FF2B5EF4-FFF2-40B4-BE49-F238E27FC236}">
                <a16:creationId xmlns:a16="http://schemas.microsoft.com/office/drawing/2014/main" id="{FB0652FA-E1B1-48B0-84A3-63682CD6E6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C3A7E4C-309C-45F7-8F1B-FE70C31FFD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182676-D2FD-4AB2-A248-012B2E94ED1B}" type="slidenum">
              <a:rPr lang="en-GB" smtClean="0"/>
              <a:t>‹#›</a:t>
            </a:fld>
            <a:endParaRPr lang="en-GB"/>
          </a:p>
        </p:txBody>
      </p:sp>
    </p:spTree>
    <p:extLst>
      <p:ext uri="{BB962C8B-B14F-4D97-AF65-F5344CB8AC3E}">
        <p14:creationId xmlns:p14="http://schemas.microsoft.com/office/powerpoint/2010/main" val="2826323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B7C13F-FB93-4687-A097-F86DD5157629}"/>
              </a:ext>
            </a:extLst>
          </p:cNvPr>
          <p:cNvPicPr>
            <a:picLocks noChangeAspect="1"/>
          </p:cNvPicPr>
          <p:nvPr/>
        </p:nvPicPr>
        <p:blipFill>
          <a:blip r:embed="rId3"/>
          <a:stretch>
            <a:fillRect/>
          </a:stretch>
        </p:blipFill>
        <p:spPr>
          <a:xfrm>
            <a:off x="2687383" y="191294"/>
            <a:ext cx="5904824" cy="5737220"/>
          </a:xfrm>
          <a:prstGeom prst="rect">
            <a:avLst/>
          </a:prstGeom>
        </p:spPr>
      </p:pic>
      <p:sp>
        <p:nvSpPr>
          <p:cNvPr id="3" name="Subtitle 2">
            <a:extLst>
              <a:ext uri="{FF2B5EF4-FFF2-40B4-BE49-F238E27FC236}">
                <a16:creationId xmlns:a16="http://schemas.microsoft.com/office/drawing/2014/main" id="{30445FAC-7E56-4A7B-9F8E-278DC16538FB}"/>
              </a:ext>
            </a:extLst>
          </p:cNvPr>
          <p:cNvSpPr>
            <a:spLocks noGrp="1"/>
          </p:cNvSpPr>
          <p:nvPr>
            <p:ph type="subTitle" idx="4294967295"/>
          </p:nvPr>
        </p:nvSpPr>
        <p:spPr>
          <a:xfrm>
            <a:off x="4102657" y="5714618"/>
            <a:ext cx="3074276" cy="1143382"/>
          </a:xfrm>
        </p:spPr>
        <p:txBody>
          <a:bodyPr/>
          <a:lstStyle/>
          <a:p>
            <a:endParaRPr lang="en-GB" dirty="0"/>
          </a:p>
          <a:p>
            <a:pPr marL="0" indent="0">
              <a:buNone/>
            </a:pPr>
            <a:r>
              <a:rPr lang="en-GB" dirty="0"/>
              <a:t>Frank Czarnowski</a:t>
            </a:r>
          </a:p>
        </p:txBody>
      </p:sp>
    </p:spTree>
    <p:extLst>
      <p:ext uri="{BB962C8B-B14F-4D97-AF65-F5344CB8AC3E}">
        <p14:creationId xmlns:p14="http://schemas.microsoft.com/office/powerpoint/2010/main" val="2464105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4294967295"/>
          </p:nvPr>
        </p:nvSpPr>
        <p:spPr>
          <a:xfrm>
            <a:off x="1524000" y="1752600"/>
            <a:ext cx="8229600" cy="3810000"/>
          </a:xfrm>
        </p:spPr>
        <p:txBody>
          <a:bodyPr/>
          <a:lstStyle/>
          <a:p>
            <a:pPr eaLnBrk="1" hangingPunct="1"/>
            <a:endParaRPr lang="en-US" altLang="en-US" sz="2000"/>
          </a:p>
          <a:p>
            <a:pPr eaLnBrk="1" hangingPunct="1"/>
            <a:endParaRPr lang="en-GB" altLang="en-US" sz="2400"/>
          </a:p>
          <a:p>
            <a:pPr eaLnBrk="1" hangingPunct="1"/>
            <a:endParaRPr lang="en-GB" altLang="en-US" sz="2400" i="1"/>
          </a:p>
        </p:txBody>
      </p:sp>
      <p:pic>
        <p:nvPicPr>
          <p:cNvPr id="5" name="Picture 4">
            <a:extLst>
              <a:ext uri="{FF2B5EF4-FFF2-40B4-BE49-F238E27FC236}">
                <a16:creationId xmlns:a16="http://schemas.microsoft.com/office/drawing/2014/main" id="{AED0C44F-D1FF-4279-A5C3-5689D3702E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70"/>
          <a:stretch/>
        </p:blipFill>
        <p:spPr>
          <a:xfrm>
            <a:off x="1524000" y="0"/>
            <a:ext cx="8460432" cy="7101408"/>
          </a:xfrm>
          <a:prstGeom prst="rect">
            <a:avLst/>
          </a:prstGeom>
        </p:spPr>
      </p:pic>
      <p:sp>
        <p:nvSpPr>
          <p:cNvPr id="21506" name="Rectangle 2"/>
          <p:cNvSpPr>
            <a:spLocks noGrp="1" noChangeArrowheads="1"/>
          </p:cNvSpPr>
          <p:nvPr>
            <p:ph type="title" idx="4294967295"/>
          </p:nvPr>
        </p:nvSpPr>
        <p:spPr>
          <a:xfrm>
            <a:off x="1524000" y="332656"/>
            <a:ext cx="8460432" cy="1756566"/>
          </a:xfrm>
          <a:solidFill>
            <a:srgbClr val="0394F7">
              <a:alpha val="21961"/>
            </a:srgbClr>
          </a:solidFill>
        </p:spPr>
        <p:txBody>
          <a:bodyPr/>
          <a:lstStyle/>
          <a:p>
            <a:pPr algn="ctr" eaLnBrk="1" hangingPunct="1"/>
            <a:r>
              <a:rPr lang="en-GB" altLang="en-US" sz="3200" dirty="0">
                <a:solidFill>
                  <a:schemeClr val="bg1"/>
                </a:solidFill>
              </a:rPr>
              <a:t>Our vision is to be the leading community provider of affordable homes in Kent</a:t>
            </a:r>
          </a:p>
        </p:txBody>
      </p:sp>
      <p:sp>
        <p:nvSpPr>
          <p:cNvPr id="18" name="TextBox 17">
            <a:extLst>
              <a:ext uri="{FF2B5EF4-FFF2-40B4-BE49-F238E27FC236}">
                <a16:creationId xmlns:a16="http://schemas.microsoft.com/office/drawing/2014/main" id="{0034AE08-37FA-4C40-9671-B8730C483DD4}"/>
              </a:ext>
            </a:extLst>
          </p:cNvPr>
          <p:cNvSpPr txBox="1"/>
          <p:nvPr/>
        </p:nvSpPr>
        <p:spPr>
          <a:xfrm>
            <a:off x="1703512" y="2564904"/>
            <a:ext cx="2016224" cy="369332"/>
          </a:xfrm>
          <a:prstGeom prst="rect">
            <a:avLst/>
          </a:prstGeom>
          <a:solidFill>
            <a:srgbClr val="C1DDF5"/>
          </a:solidFill>
        </p:spPr>
        <p:txBody>
          <a:bodyPr wrap="square" rtlCol="0">
            <a:spAutoFit/>
          </a:bodyPr>
          <a:lstStyle/>
          <a:p>
            <a:endParaRPr lang="en-GB" dirty="0"/>
          </a:p>
        </p:txBody>
      </p:sp>
      <p:pic>
        <p:nvPicPr>
          <p:cNvPr id="17" name="Picture 16">
            <a:extLst>
              <a:ext uri="{FF2B5EF4-FFF2-40B4-BE49-F238E27FC236}">
                <a16:creationId xmlns:a16="http://schemas.microsoft.com/office/drawing/2014/main" id="{B4653708-C099-4E0F-8175-361CF2DFDB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5520" y="2216772"/>
            <a:ext cx="2232248" cy="852188"/>
          </a:xfrm>
          <a:prstGeom prst="rect">
            <a:avLst/>
          </a:prstGeom>
        </p:spPr>
      </p:pic>
    </p:spTree>
    <p:extLst>
      <p:ext uri="{BB962C8B-B14F-4D97-AF65-F5344CB8AC3E}">
        <p14:creationId xmlns:p14="http://schemas.microsoft.com/office/powerpoint/2010/main" val="208872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C23514-3B17-4358-ADEE-F8A1A72FEDBF}"/>
              </a:ext>
            </a:extLst>
          </p:cNvPr>
          <p:cNvPicPr>
            <a:picLocks noChangeAspect="1"/>
          </p:cNvPicPr>
          <p:nvPr/>
        </p:nvPicPr>
        <p:blipFill>
          <a:blip r:embed="rId3"/>
          <a:stretch>
            <a:fillRect/>
          </a:stretch>
        </p:blipFill>
        <p:spPr>
          <a:xfrm>
            <a:off x="965201" y="0"/>
            <a:ext cx="10261600" cy="6858000"/>
          </a:xfrm>
          <a:prstGeom prst="rect">
            <a:avLst/>
          </a:prstGeom>
        </p:spPr>
      </p:pic>
    </p:spTree>
    <p:extLst>
      <p:ext uri="{BB962C8B-B14F-4D97-AF65-F5344CB8AC3E}">
        <p14:creationId xmlns:p14="http://schemas.microsoft.com/office/powerpoint/2010/main" val="1374870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72916D-FEC3-4ADF-9EBC-AC1526E42232}"/>
              </a:ext>
            </a:extLst>
          </p:cNvPr>
          <p:cNvPicPr>
            <a:picLocks noChangeAspect="1"/>
          </p:cNvPicPr>
          <p:nvPr/>
        </p:nvPicPr>
        <p:blipFill>
          <a:blip r:embed="rId3"/>
          <a:stretch>
            <a:fillRect/>
          </a:stretch>
        </p:blipFill>
        <p:spPr>
          <a:xfrm>
            <a:off x="3436883" y="0"/>
            <a:ext cx="4849398" cy="6858000"/>
          </a:xfrm>
          <a:prstGeom prst="rect">
            <a:avLst/>
          </a:prstGeom>
        </p:spPr>
      </p:pic>
    </p:spTree>
    <p:extLst>
      <p:ext uri="{BB962C8B-B14F-4D97-AF65-F5344CB8AC3E}">
        <p14:creationId xmlns:p14="http://schemas.microsoft.com/office/powerpoint/2010/main" val="3212274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E53171-FF28-4D2D-B184-0A17102C0857}"/>
              </a:ext>
            </a:extLst>
          </p:cNvPr>
          <p:cNvPicPr>
            <a:picLocks noChangeAspect="1"/>
          </p:cNvPicPr>
          <p:nvPr/>
        </p:nvPicPr>
        <p:blipFill>
          <a:blip r:embed="rId3"/>
          <a:stretch>
            <a:fillRect/>
          </a:stretch>
        </p:blipFill>
        <p:spPr>
          <a:xfrm>
            <a:off x="6052203" y="0"/>
            <a:ext cx="4848779" cy="6858000"/>
          </a:xfrm>
          <a:prstGeom prst="rect">
            <a:avLst/>
          </a:prstGeom>
        </p:spPr>
      </p:pic>
      <p:pic>
        <p:nvPicPr>
          <p:cNvPr id="3" name="Picture 2">
            <a:extLst>
              <a:ext uri="{FF2B5EF4-FFF2-40B4-BE49-F238E27FC236}">
                <a16:creationId xmlns:a16="http://schemas.microsoft.com/office/drawing/2014/main" id="{825A1DEF-2DC4-4A26-A6B6-3EFFE8E4A737}"/>
              </a:ext>
            </a:extLst>
          </p:cNvPr>
          <p:cNvPicPr>
            <a:picLocks noChangeAspect="1"/>
          </p:cNvPicPr>
          <p:nvPr/>
        </p:nvPicPr>
        <p:blipFill>
          <a:blip r:embed="rId4"/>
          <a:stretch>
            <a:fillRect/>
          </a:stretch>
        </p:blipFill>
        <p:spPr>
          <a:xfrm>
            <a:off x="1207201" y="0"/>
            <a:ext cx="4845002" cy="6858000"/>
          </a:xfrm>
          <a:prstGeom prst="rect">
            <a:avLst/>
          </a:prstGeom>
        </p:spPr>
      </p:pic>
    </p:spTree>
    <p:extLst>
      <p:ext uri="{BB962C8B-B14F-4D97-AF65-F5344CB8AC3E}">
        <p14:creationId xmlns:p14="http://schemas.microsoft.com/office/powerpoint/2010/main" val="2455556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99DCA5-B5FD-4B7A-9A58-968F5472D769}"/>
              </a:ext>
            </a:extLst>
          </p:cNvPr>
          <p:cNvPicPr>
            <a:picLocks noChangeAspect="1"/>
          </p:cNvPicPr>
          <p:nvPr/>
        </p:nvPicPr>
        <p:blipFill>
          <a:blip r:embed="rId3"/>
          <a:stretch>
            <a:fillRect/>
          </a:stretch>
        </p:blipFill>
        <p:spPr>
          <a:xfrm>
            <a:off x="342994" y="0"/>
            <a:ext cx="11721582" cy="6858000"/>
          </a:xfrm>
          <a:prstGeom prst="rect">
            <a:avLst/>
          </a:prstGeom>
        </p:spPr>
      </p:pic>
    </p:spTree>
    <p:extLst>
      <p:ext uri="{BB962C8B-B14F-4D97-AF65-F5344CB8AC3E}">
        <p14:creationId xmlns:p14="http://schemas.microsoft.com/office/powerpoint/2010/main" val="1666987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ACBCD7-2EAE-447F-B519-1B3D6D7CF27E}"/>
              </a:ext>
            </a:extLst>
          </p:cNvPr>
          <p:cNvPicPr>
            <a:picLocks noChangeAspect="1"/>
          </p:cNvPicPr>
          <p:nvPr/>
        </p:nvPicPr>
        <p:blipFill>
          <a:blip r:embed="rId3"/>
          <a:stretch>
            <a:fillRect/>
          </a:stretch>
        </p:blipFill>
        <p:spPr>
          <a:xfrm>
            <a:off x="2144109" y="1"/>
            <a:ext cx="7475933" cy="6942684"/>
          </a:xfrm>
          <a:prstGeom prst="rect">
            <a:avLst/>
          </a:prstGeom>
        </p:spPr>
      </p:pic>
    </p:spTree>
    <p:extLst>
      <p:ext uri="{BB962C8B-B14F-4D97-AF65-F5344CB8AC3E}">
        <p14:creationId xmlns:p14="http://schemas.microsoft.com/office/powerpoint/2010/main" val="1454135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2CB010-6DB7-4ADB-B7F9-1B988DB5A31A}"/>
              </a:ext>
            </a:extLst>
          </p:cNvPr>
          <p:cNvPicPr>
            <a:picLocks noChangeAspect="1"/>
          </p:cNvPicPr>
          <p:nvPr/>
        </p:nvPicPr>
        <p:blipFill>
          <a:blip r:embed="rId3"/>
          <a:stretch>
            <a:fillRect/>
          </a:stretch>
        </p:blipFill>
        <p:spPr>
          <a:xfrm>
            <a:off x="3674901" y="0"/>
            <a:ext cx="4842197" cy="6858000"/>
          </a:xfrm>
          <a:prstGeom prst="rect">
            <a:avLst/>
          </a:prstGeom>
        </p:spPr>
      </p:pic>
    </p:spTree>
    <p:extLst>
      <p:ext uri="{BB962C8B-B14F-4D97-AF65-F5344CB8AC3E}">
        <p14:creationId xmlns:p14="http://schemas.microsoft.com/office/powerpoint/2010/main" val="1329104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A2FF08-9130-40A2-925D-11419277267A}"/>
              </a:ext>
            </a:extLst>
          </p:cNvPr>
          <p:cNvPicPr>
            <a:picLocks noChangeAspect="1"/>
          </p:cNvPicPr>
          <p:nvPr/>
        </p:nvPicPr>
        <p:blipFill>
          <a:blip r:embed="rId3"/>
          <a:stretch>
            <a:fillRect/>
          </a:stretch>
        </p:blipFill>
        <p:spPr>
          <a:xfrm>
            <a:off x="2238703" y="328837"/>
            <a:ext cx="7662042" cy="6243146"/>
          </a:xfrm>
          <a:prstGeom prst="rect">
            <a:avLst/>
          </a:prstGeom>
        </p:spPr>
      </p:pic>
    </p:spTree>
    <p:extLst>
      <p:ext uri="{BB962C8B-B14F-4D97-AF65-F5344CB8AC3E}">
        <p14:creationId xmlns:p14="http://schemas.microsoft.com/office/powerpoint/2010/main" val="1078029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6180BC-8CCE-4808-9865-62DD968E0E27}"/>
              </a:ext>
            </a:extLst>
          </p:cNvPr>
          <p:cNvPicPr>
            <a:picLocks noChangeAspect="1"/>
          </p:cNvPicPr>
          <p:nvPr/>
        </p:nvPicPr>
        <p:blipFill>
          <a:blip r:embed="rId3"/>
          <a:stretch>
            <a:fillRect/>
          </a:stretch>
        </p:blipFill>
        <p:spPr>
          <a:xfrm>
            <a:off x="993228" y="28852"/>
            <a:ext cx="10248841" cy="6829148"/>
          </a:xfrm>
          <a:prstGeom prst="rect">
            <a:avLst/>
          </a:prstGeom>
        </p:spPr>
      </p:pic>
    </p:spTree>
    <p:extLst>
      <p:ext uri="{BB962C8B-B14F-4D97-AF65-F5344CB8AC3E}">
        <p14:creationId xmlns:p14="http://schemas.microsoft.com/office/powerpoint/2010/main" val="2931252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772</Words>
  <Application>Microsoft Office PowerPoint</Application>
  <PresentationFormat>Widescreen</PresentationFormat>
  <Paragraphs>136</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vision is to be the leading community provider of affordable homes in Kent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Czarnowski</dc:creator>
  <cp:lastModifiedBy>Rebecca Smith [Sykes]</cp:lastModifiedBy>
  <cp:revision>41</cp:revision>
  <cp:lastPrinted>2018-01-31T15:20:16Z</cp:lastPrinted>
  <dcterms:created xsi:type="dcterms:W3CDTF">2018-01-26T10:44:10Z</dcterms:created>
  <dcterms:modified xsi:type="dcterms:W3CDTF">2018-02-01T20:47:06Z</dcterms:modified>
</cp:coreProperties>
</file>