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404" r:id="rId2"/>
    <p:sldId id="406" r:id="rId3"/>
    <p:sldId id="414" r:id="rId4"/>
    <p:sldId id="418" r:id="rId5"/>
    <p:sldId id="408" r:id="rId6"/>
    <p:sldId id="409" r:id="rId7"/>
    <p:sldId id="412" r:id="rId8"/>
    <p:sldId id="410" r:id="rId9"/>
    <p:sldId id="386" r:id="rId10"/>
    <p:sldId id="413" r:id="rId11"/>
    <p:sldId id="391" r:id="rId12"/>
    <p:sldId id="392" r:id="rId13"/>
    <p:sldId id="403" r:id="rId14"/>
    <p:sldId id="415" r:id="rId15"/>
    <p:sldId id="416" r:id="rId16"/>
    <p:sldId id="383" r:id="rId17"/>
    <p:sldId id="417" r:id="rId1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5174"/>
    <a:srgbClr val="7A7A7A"/>
    <a:srgbClr val="D24F4E"/>
    <a:srgbClr val="474746"/>
    <a:srgbClr val="007396"/>
    <a:srgbClr val="006991"/>
    <a:srgbClr val="00B5FF"/>
    <a:srgbClr val="09466C"/>
    <a:srgbClr val="002831"/>
    <a:srgbClr val="003C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86224" autoAdjust="0"/>
  </p:normalViewPr>
  <p:slideViewPr>
    <p:cSldViewPr snapToGrid="0" snapToObjects="1">
      <p:cViewPr varScale="1">
        <p:scale>
          <a:sx n="98" d="100"/>
          <a:sy n="98" d="100"/>
        </p:scale>
        <p:origin x="102" y="73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31740"/>
    </p:cViewPr>
  </p:sorterViewPr>
  <p:notesViewPr>
    <p:cSldViewPr snapToGrid="0" snapToObjects="1">
      <p:cViewPr varScale="1">
        <p:scale>
          <a:sx n="155" d="100"/>
          <a:sy n="155" d="100"/>
        </p:scale>
        <p:origin x="-664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75C1E-EF51-5645-A420-13FFF736D94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614EB-24EA-BD46-837C-320A394D8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73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Cover with picture mainly white sent</a:t>
            </a:r>
            <a:r>
              <a:rPr lang="en-US" baseline="0" dirty="0" smtClean="0"/>
              <a:t> to the back</a:t>
            </a:r>
          </a:p>
          <a:p>
            <a:r>
              <a:rPr lang="en-US" baseline="0" dirty="0" smtClean="0"/>
              <a:t>1 speaker from THF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614EB-24EA-BD46-837C-320A394D8F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231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Cover with picture mainly white sent</a:t>
            </a:r>
            <a:r>
              <a:rPr lang="en-US" baseline="0" dirty="0" smtClean="0"/>
              <a:t> to the back</a:t>
            </a:r>
          </a:p>
          <a:p>
            <a:r>
              <a:rPr lang="en-US" baseline="0" dirty="0" smtClean="0"/>
              <a:t>1 speaker from THF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614EB-24EA-BD46-837C-320A394D8F71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3080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Half</a:t>
            </a:r>
            <a:r>
              <a:rPr lang="en-US" baseline="0" dirty="0" smtClean="0"/>
              <a:t> page image on right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614EB-24EA-BD46-837C-320A394D8F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915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Half</a:t>
            </a:r>
            <a:r>
              <a:rPr lang="en-US" baseline="0" dirty="0" smtClean="0"/>
              <a:t> page image on right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614EB-24EA-BD46-837C-320A394D8F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936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Half</a:t>
            </a:r>
            <a:r>
              <a:rPr lang="en-US" baseline="0" dirty="0" smtClean="0"/>
              <a:t> page image on right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614EB-24EA-BD46-837C-320A394D8F7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891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Half</a:t>
            </a:r>
            <a:r>
              <a:rPr lang="en-US" baseline="0" dirty="0" smtClean="0"/>
              <a:t> page image on right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614EB-24EA-BD46-837C-320A394D8F7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412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Cover with picture mainly white sent</a:t>
            </a:r>
            <a:r>
              <a:rPr lang="en-US" baseline="0" dirty="0" smtClean="0"/>
              <a:t> to the back</a:t>
            </a:r>
          </a:p>
          <a:p>
            <a:r>
              <a:rPr lang="en-US" baseline="0" dirty="0" smtClean="0"/>
              <a:t>1 speaker from THF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614EB-24EA-BD46-837C-320A394D8F71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6813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Quote central panel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614EB-24EA-BD46-837C-320A394D8F7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27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Cover with picture mainly white sent</a:t>
            </a:r>
            <a:r>
              <a:rPr lang="en-US" baseline="0" dirty="0" smtClean="0"/>
              <a:t> to the back</a:t>
            </a:r>
          </a:p>
          <a:p>
            <a:r>
              <a:rPr lang="en-US" baseline="0" dirty="0" smtClean="0"/>
              <a:t>1 speaker from THF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614EB-24EA-BD46-837C-320A394D8F71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891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Cover with picture mainly white sent</a:t>
            </a:r>
            <a:r>
              <a:rPr lang="en-US" baseline="0" dirty="0" smtClean="0"/>
              <a:t> to the back</a:t>
            </a:r>
          </a:p>
          <a:p>
            <a:r>
              <a:rPr lang="en-US" baseline="0" dirty="0" smtClean="0"/>
              <a:t>1 speaker from THF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614EB-24EA-BD46-837C-320A394D8F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18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Cover with picture mainly white sent</a:t>
            </a:r>
            <a:r>
              <a:rPr lang="en-US" baseline="0" dirty="0" smtClean="0"/>
              <a:t> to the back</a:t>
            </a:r>
          </a:p>
          <a:p>
            <a:r>
              <a:rPr lang="en-US" baseline="0" dirty="0" smtClean="0"/>
              <a:t>1 speaker from THF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614EB-24EA-BD46-837C-320A394D8F7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533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Quote central panel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614EB-24EA-BD46-837C-320A394D8F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35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Full image with black heading bar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614EB-24EA-BD46-837C-320A394D8F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83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Full image with black heading bar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614EB-24EA-BD46-837C-320A394D8F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72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Quad images on right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614EB-24EA-BD46-837C-320A394D8F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95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Full image with black heading bar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614EB-24EA-BD46-837C-320A394D8F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95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Quad images on right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614EB-24EA-BD46-837C-320A394D8F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18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1227-8DC5-B445-A4A5-61D03D0BC09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32AF9-BDB7-E94A-A2ED-83627D2B2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1227-8DC5-B445-A4A5-61D03D0BC09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32AF9-BDB7-E94A-A2ED-83627D2B2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1227-8DC5-B445-A4A5-61D03D0BC09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32AF9-BDB7-E94A-A2ED-83627D2B2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5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1227-8DC5-B445-A4A5-61D03D0BC09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32AF9-BDB7-E94A-A2ED-83627D2B2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7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1227-8DC5-B445-A4A5-61D03D0BC09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32AF9-BDB7-E94A-A2ED-83627D2B2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7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1227-8DC5-B445-A4A5-61D03D0BC09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32AF9-BDB7-E94A-A2ED-83627D2B2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4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1227-8DC5-B445-A4A5-61D03D0BC09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32AF9-BDB7-E94A-A2ED-83627D2B2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6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1227-8DC5-B445-A4A5-61D03D0BC09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32AF9-BDB7-E94A-A2ED-83627D2B2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5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1227-8DC5-B445-A4A5-61D03D0BC09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32AF9-BDB7-E94A-A2ED-83627D2B2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9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1227-8DC5-B445-A4A5-61D03D0BC09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32AF9-BDB7-E94A-A2ED-83627D2B2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9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1227-8DC5-B445-A4A5-61D03D0BC09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32AF9-BDB7-E94A-A2ED-83627D2B2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4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21227-8DC5-B445-A4A5-61D03D0BC09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32AF9-BDB7-E94A-A2ED-83627D2B2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7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shutterstock_515563606 ppt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871" cy="51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8288" y="2078180"/>
            <a:ext cx="6557818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3200" dirty="0" smtClean="0">
                <a:solidFill>
                  <a:srgbClr val="007396"/>
                </a:solidFill>
                <a:latin typeface="Helvetica"/>
                <a:cs typeface="Helvetica"/>
              </a:rPr>
              <a:t>Michael Cleaver </a:t>
            </a:r>
          </a:p>
          <a:p>
            <a:pPr>
              <a:lnSpc>
                <a:spcPts val="3600"/>
              </a:lnSpc>
            </a:pPr>
            <a:endParaRPr lang="en-US" sz="3200" dirty="0" smtClean="0">
              <a:solidFill>
                <a:srgbClr val="007396"/>
              </a:solidFill>
              <a:latin typeface="Helvetica"/>
              <a:cs typeface="Helvetica"/>
            </a:endParaRPr>
          </a:p>
          <a:p>
            <a:pPr>
              <a:lnSpc>
                <a:spcPts val="3600"/>
              </a:lnSpc>
            </a:pPr>
            <a:r>
              <a:rPr lang="en-US" sz="3200" dirty="0" smtClean="0">
                <a:solidFill>
                  <a:srgbClr val="007396"/>
                </a:solidFill>
                <a:latin typeface="Helvetica"/>
                <a:cs typeface="Helvetica"/>
              </a:rPr>
              <a:t>Director, The Housing Forum </a:t>
            </a:r>
            <a:endParaRPr lang="en-US" sz="3200" dirty="0">
              <a:solidFill>
                <a:srgbClr val="007396"/>
              </a:solidFill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8288" y="4881829"/>
            <a:ext cx="6557818" cy="1306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850" dirty="0" smtClean="0">
                <a:solidFill>
                  <a:srgbClr val="007396"/>
                </a:solidFill>
                <a:latin typeface="Helvetica"/>
                <a:cs typeface="Helvetica"/>
              </a:rPr>
              <a:t>Working with NHBC</a:t>
            </a:r>
            <a:endParaRPr lang="en-US" sz="850" dirty="0">
              <a:solidFill>
                <a:srgbClr val="007396"/>
              </a:solidFill>
              <a:latin typeface="Helvetica"/>
              <a:cs typeface="Helvetica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4824000"/>
            <a:ext cx="9144000" cy="0"/>
          </a:xfrm>
          <a:prstGeom prst="line">
            <a:avLst/>
          </a:prstGeom>
          <a:ln w="317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THF ppt cover Colour logo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307" y="398390"/>
            <a:ext cx="2132838" cy="121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32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51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88288" y="2078180"/>
            <a:ext cx="6557818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o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ur work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FFFF00"/>
                </a:solidFill>
                <a:latin typeface="Helvetica"/>
                <a:cs typeface="Helvetica"/>
              </a:rPr>
              <a:t>c</a:t>
            </a:r>
            <a:r>
              <a:rPr lang="en-US" sz="3200" dirty="0" smtClean="0">
                <a:solidFill>
                  <a:srgbClr val="FFFF00"/>
                </a:solidFill>
                <a:latin typeface="Helvetica"/>
                <a:cs typeface="Helvetica"/>
              </a:rPr>
              <a:t>urrent sector issues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initiatives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8288" y="4881829"/>
            <a:ext cx="6557818" cy="1306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850" dirty="0" smtClean="0">
                <a:solidFill>
                  <a:prstClr val="white"/>
                </a:solidFill>
                <a:latin typeface="Helvetica"/>
                <a:cs typeface="Helvetica"/>
              </a:rPr>
              <a:t>Working with NHBC</a:t>
            </a:r>
            <a:endParaRPr lang="en-US" sz="850" dirty="0">
              <a:solidFill>
                <a:prstClr val="white"/>
              </a:solidFill>
              <a:latin typeface="Helvetica"/>
              <a:cs typeface="Helvetic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010" y="351693"/>
            <a:ext cx="1503929" cy="87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69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51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000" y="1080000"/>
            <a:ext cx="3780812" cy="11926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spcAft>
                <a:spcPts val="700"/>
              </a:spcAft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  <a:p>
            <a:pPr>
              <a:lnSpc>
                <a:spcPts val="1800"/>
              </a:lnSpc>
              <a:spcAft>
                <a:spcPts val="700"/>
              </a:spcAft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  <a:p>
            <a:pPr>
              <a:lnSpc>
                <a:spcPts val="1800"/>
              </a:lnSpc>
              <a:spcAft>
                <a:spcPts val="700"/>
              </a:spcAft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  <a:p>
            <a:pPr>
              <a:lnSpc>
                <a:spcPts val="1800"/>
              </a:lnSpc>
              <a:spcAft>
                <a:spcPts val="700"/>
              </a:spcAft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4573092" cy="5133772"/>
          </a:xfrm>
          <a:prstGeom prst="rect">
            <a:avLst/>
          </a:prstGeom>
          <a:solidFill>
            <a:srgbClr val="0A51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p</a:t>
            </a:r>
            <a:r>
              <a:rPr lang="en-US" sz="4400" dirty="0" smtClean="0"/>
              <a:t>olitical</a:t>
            </a:r>
            <a:endParaRPr lang="en-US" sz="4400" dirty="0"/>
          </a:p>
        </p:txBody>
      </p:sp>
      <p:pic>
        <p:nvPicPr>
          <p:cNvPr id="1026" name="Picture 2" descr="Image result for sajid javid and dominic raab together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88034" y="0"/>
            <a:ext cx="3465095" cy="295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ajid javid and dominic raab together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69192" y="2777180"/>
            <a:ext cx="3483946" cy="235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20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000" y="1080000"/>
            <a:ext cx="3780812" cy="11926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spcAft>
                <a:spcPts val="700"/>
              </a:spcAft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  <a:p>
            <a:pPr>
              <a:lnSpc>
                <a:spcPts val="1800"/>
              </a:lnSpc>
              <a:spcAft>
                <a:spcPts val="700"/>
              </a:spcAft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  <a:p>
            <a:pPr>
              <a:lnSpc>
                <a:spcPts val="1800"/>
              </a:lnSpc>
              <a:spcAft>
                <a:spcPts val="700"/>
              </a:spcAft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  <a:p>
            <a:pPr>
              <a:lnSpc>
                <a:spcPts val="1800"/>
              </a:lnSpc>
              <a:spcAft>
                <a:spcPts val="700"/>
              </a:spcAft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4573092" cy="5133772"/>
          </a:xfrm>
          <a:prstGeom prst="rect">
            <a:avLst/>
          </a:prstGeom>
          <a:solidFill>
            <a:srgbClr val="0A51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economic</a:t>
            </a:r>
          </a:p>
        </p:txBody>
      </p:sp>
      <p:sp>
        <p:nvSpPr>
          <p:cNvPr id="4" name="AutoShape 4" descr="Image result for brexi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3092" y="160338"/>
            <a:ext cx="3035359" cy="18508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0771" y="1676317"/>
            <a:ext cx="2466975" cy="1847850"/>
          </a:xfrm>
          <a:prstGeom prst="rect">
            <a:avLst/>
          </a:prstGeom>
        </p:spPr>
      </p:pic>
      <p:pic>
        <p:nvPicPr>
          <p:cNvPr id="2060" name="Picture 12" descr="Image result for construction workers u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3092" y="3390697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10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000" y="1080000"/>
            <a:ext cx="3780812" cy="11926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spcAft>
                <a:spcPts val="700"/>
              </a:spcAft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  <a:p>
            <a:pPr>
              <a:lnSpc>
                <a:spcPts val="1800"/>
              </a:lnSpc>
              <a:spcAft>
                <a:spcPts val="700"/>
              </a:spcAft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  <a:p>
            <a:pPr>
              <a:lnSpc>
                <a:spcPts val="1800"/>
              </a:lnSpc>
              <a:spcAft>
                <a:spcPts val="700"/>
              </a:spcAft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  <a:p>
            <a:pPr>
              <a:lnSpc>
                <a:spcPts val="1800"/>
              </a:lnSpc>
              <a:spcAft>
                <a:spcPts val="700"/>
              </a:spcAft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4573092" cy="5342020"/>
          </a:xfrm>
          <a:prstGeom prst="rect">
            <a:avLst/>
          </a:prstGeom>
          <a:solidFill>
            <a:srgbClr val="0A51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social</a:t>
            </a:r>
            <a:endParaRPr lang="en-US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2144481" y="2855934"/>
            <a:ext cx="3507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387" y="2191901"/>
            <a:ext cx="3507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3076" name="Picture 4" descr="Image result for social ca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3091" y="0"/>
            <a:ext cx="4759887" cy="2855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Everything you need to know about the Grenfell Tower fire protest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3090" y="2831742"/>
            <a:ext cx="4626296" cy="2927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7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000" y="1080000"/>
            <a:ext cx="3780812" cy="11926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spcAft>
                <a:spcPts val="700"/>
              </a:spcAft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  <a:p>
            <a:pPr>
              <a:lnSpc>
                <a:spcPts val="1800"/>
              </a:lnSpc>
              <a:spcAft>
                <a:spcPts val="700"/>
              </a:spcAft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  <a:p>
            <a:pPr>
              <a:lnSpc>
                <a:spcPts val="1800"/>
              </a:lnSpc>
              <a:spcAft>
                <a:spcPts val="700"/>
              </a:spcAft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  <a:p>
            <a:pPr>
              <a:lnSpc>
                <a:spcPts val="1800"/>
              </a:lnSpc>
              <a:spcAft>
                <a:spcPts val="700"/>
              </a:spcAft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3092" cy="5143499"/>
          </a:xfrm>
          <a:prstGeom prst="rect">
            <a:avLst/>
          </a:prstGeom>
          <a:solidFill>
            <a:srgbClr val="0A51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Technological</a:t>
            </a:r>
            <a:endParaRPr lang="en-US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2144481" y="2855934"/>
            <a:ext cx="3507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387" y="2191901"/>
            <a:ext cx="3507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5124" name="Picture 4" descr="Image result for bi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4805" y="2855934"/>
            <a:ext cx="3007481" cy="203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Image result for modular construction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67662" y="224590"/>
            <a:ext cx="3470442" cy="260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64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51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88288" y="2078180"/>
            <a:ext cx="6557818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4F81BD">
                    <a:lumMod val="60000"/>
                    <a:lumOff val="40000"/>
                  </a:srgbClr>
                </a:solidFill>
                <a:latin typeface="Helvetica"/>
                <a:cs typeface="Helvetica"/>
              </a:rPr>
              <a:t>o</a:t>
            </a:r>
            <a:r>
              <a:rPr lang="en-US" sz="3200" dirty="0" smtClean="0">
                <a:solidFill>
                  <a:srgbClr val="4F81BD">
                    <a:lumMod val="60000"/>
                    <a:lumOff val="40000"/>
                  </a:srgbClr>
                </a:solidFill>
                <a:latin typeface="Helvetica"/>
                <a:cs typeface="Helvetica"/>
              </a:rPr>
              <a:t>ur work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tx2">
                    <a:lumMod val="40000"/>
                    <a:lumOff val="60000"/>
                  </a:schemeClr>
                </a:solidFill>
                <a:latin typeface="Helvetica"/>
                <a:cs typeface="Helvetica"/>
              </a:rPr>
              <a:t>c</a:t>
            </a:r>
            <a:r>
              <a:rPr lang="en-US" sz="32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Helvetica"/>
                <a:cs typeface="Helvetica"/>
              </a:rPr>
              <a:t>urrent sector issues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Helvetica"/>
                <a:cs typeface="Helvetica"/>
              </a:rPr>
              <a:t>initiatives</a:t>
            </a:r>
            <a:endParaRPr lang="en-US" sz="3200" dirty="0">
              <a:solidFill>
                <a:srgbClr val="FFFF00"/>
              </a:solidFill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8288" y="4881829"/>
            <a:ext cx="6557818" cy="1306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850" dirty="0" smtClean="0">
                <a:solidFill>
                  <a:prstClr val="white"/>
                </a:solidFill>
                <a:latin typeface="Helvetica"/>
                <a:cs typeface="Helvetica"/>
              </a:rPr>
              <a:t>Working with NHBC</a:t>
            </a:r>
            <a:endParaRPr lang="en-US" sz="850" dirty="0">
              <a:solidFill>
                <a:prstClr val="white"/>
              </a:solidFill>
              <a:latin typeface="Helvetica"/>
              <a:cs typeface="Helvetic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010" y="351693"/>
            <a:ext cx="1503929" cy="87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30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925" y="0"/>
            <a:ext cx="7714150" cy="51435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86546" y="1"/>
            <a:ext cx="4571999" cy="3878998"/>
          </a:xfrm>
          <a:prstGeom prst="rect">
            <a:avLst/>
          </a:prstGeom>
          <a:solidFill>
            <a:srgbClr val="0A51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-1" y="367673"/>
            <a:ext cx="9144001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endParaRPr lang="en-US" sz="12000" dirty="0">
              <a:solidFill>
                <a:srgbClr val="FFFFFF"/>
              </a:solidFill>
              <a:latin typeface="Helvetica"/>
              <a:cs typeface="Helvetic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4598" y="891498"/>
            <a:ext cx="4134801" cy="38472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400"/>
              </a:lnSpc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  <a:latin typeface="Helvetica"/>
                <a:cs typeface="Helvetica"/>
              </a:rPr>
              <a:t>Preventing Building Failures</a:t>
            </a:r>
          </a:p>
          <a:p>
            <a:pPr>
              <a:lnSpc>
                <a:spcPts val="2400"/>
              </a:lnSpc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  <a:latin typeface="Helvetica"/>
                <a:cs typeface="Helvetica"/>
              </a:rPr>
              <a:t>Future of Retirement Housing</a:t>
            </a:r>
          </a:p>
          <a:p>
            <a:pPr>
              <a:lnSpc>
                <a:spcPts val="2400"/>
              </a:lnSpc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  <a:latin typeface="Helvetica"/>
                <a:cs typeface="Helvetica"/>
              </a:rPr>
              <a:t>Coproduction and New Models of Regeneration</a:t>
            </a:r>
          </a:p>
          <a:p>
            <a:pPr>
              <a:lnSpc>
                <a:spcPts val="2400"/>
              </a:lnSpc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  <a:latin typeface="Helvetica"/>
                <a:cs typeface="Helvetica"/>
              </a:rPr>
              <a:t>BIM4Housing</a:t>
            </a:r>
          </a:p>
          <a:p>
            <a:pPr>
              <a:lnSpc>
                <a:spcPts val="2400"/>
              </a:lnSpc>
              <a:spcAft>
                <a:spcPts val="1200"/>
              </a:spcAft>
            </a:pPr>
            <a:endParaRPr lang="en-US" sz="2000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>
              <a:lnSpc>
                <a:spcPts val="2400"/>
              </a:lnSpc>
              <a:spcAft>
                <a:spcPts val="1200"/>
              </a:spcAft>
            </a:pPr>
            <a:endParaRPr lang="en-US" sz="2000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>
              <a:lnSpc>
                <a:spcPts val="2400"/>
              </a:lnSpc>
              <a:spcAft>
                <a:spcPts val="1200"/>
              </a:spcAft>
            </a:pPr>
            <a:endParaRPr lang="en-US" sz="2000" dirty="0">
              <a:solidFill>
                <a:schemeClr val="bg1"/>
              </a:solidFill>
              <a:latin typeface="Helvetica"/>
              <a:cs typeface="Helvetica"/>
            </a:endParaRPr>
          </a:p>
          <a:p>
            <a:pPr>
              <a:lnSpc>
                <a:spcPts val="2400"/>
              </a:lnSpc>
              <a:spcAft>
                <a:spcPts val="1200"/>
              </a:spcAft>
            </a:pPr>
            <a:endParaRPr lang="en-US" sz="2000" dirty="0" smtClean="0">
              <a:solidFill>
                <a:schemeClr val="bg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07829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51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88288" y="1254218"/>
            <a:ext cx="6557818" cy="2677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Helvetica"/>
                <a:cs typeface="Helvetica"/>
              </a:rPr>
              <a:t>Thank you.</a:t>
            </a:r>
            <a:endParaRPr lang="en-US" sz="3200" dirty="0">
              <a:solidFill>
                <a:schemeClr val="bg1"/>
              </a:solidFill>
              <a:latin typeface="Helvetica"/>
              <a:cs typeface="Helvetica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Helvetica"/>
                <a:cs typeface="Helvetica"/>
              </a:rPr>
              <a:t>michael.cleaver@housingforum.org.uk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Helvetica"/>
                <a:cs typeface="Helvetica"/>
              </a:rPr>
              <a:t>@</a:t>
            </a:r>
            <a:r>
              <a:rPr lang="en-US" sz="2800" dirty="0" err="1" smtClean="0">
                <a:solidFill>
                  <a:srgbClr val="FFFF00"/>
                </a:solidFill>
                <a:latin typeface="Helvetica"/>
                <a:cs typeface="Helvetica"/>
              </a:rPr>
              <a:t>thehousingforum</a:t>
            </a:r>
            <a:endParaRPr lang="en-US" sz="2800" dirty="0" smtClean="0">
              <a:solidFill>
                <a:srgbClr val="FFFF00"/>
              </a:solidFill>
              <a:latin typeface="Helvetica"/>
              <a:cs typeface="Helvetica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Helvetica"/>
                <a:cs typeface="Helvetica"/>
              </a:rPr>
              <a:t>www.housingforum.org.uk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8288" y="4881829"/>
            <a:ext cx="6557818" cy="1306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850" dirty="0" smtClean="0">
                <a:solidFill>
                  <a:prstClr val="white"/>
                </a:solidFill>
                <a:latin typeface="Helvetica"/>
                <a:cs typeface="Helvetica"/>
              </a:rPr>
              <a:t>Working with NHBC</a:t>
            </a:r>
            <a:endParaRPr lang="en-US" sz="850" dirty="0">
              <a:solidFill>
                <a:prstClr val="white"/>
              </a:solidFill>
              <a:latin typeface="Helvetica"/>
              <a:cs typeface="Helvetic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010" y="351693"/>
            <a:ext cx="1503929" cy="87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9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51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88288" y="2078180"/>
            <a:ext cx="6557818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Helvetica"/>
                <a:cs typeface="Helvetica"/>
              </a:rPr>
              <a:t>o</a:t>
            </a:r>
            <a:r>
              <a:rPr lang="en-US" sz="3200" dirty="0" smtClean="0">
                <a:solidFill>
                  <a:schemeClr val="bg1"/>
                </a:solidFill>
                <a:latin typeface="Helvetica"/>
                <a:cs typeface="Helvetica"/>
              </a:rPr>
              <a:t>ur work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Helvetica"/>
                <a:cs typeface="Helvetica"/>
              </a:rPr>
              <a:t>c</a:t>
            </a:r>
            <a:r>
              <a:rPr lang="en-US" sz="3200" dirty="0" smtClean="0">
                <a:solidFill>
                  <a:schemeClr val="bg1"/>
                </a:solidFill>
                <a:latin typeface="Helvetica"/>
                <a:cs typeface="Helvetica"/>
              </a:rPr>
              <a:t>urrent sector issues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Helvetica"/>
                <a:cs typeface="Helvetica"/>
              </a:rPr>
              <a:t>initiatives</a:t>
            </a:r>
            <a:endParaRPr lang="en-US" sz="32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8288" y="4881829"/>
            <a:ext cx="6557818" cy="1306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850" dirty="0" smtClean="0">
                <a:solidFill>
                  <a:schemeClr val="bg1"/>
                </a:solidFill>
                <a:latin typeface="Helvetica"/>
                <a:cs typeface="Helvetica"/>
              </a:rPr>
              <a:t>Working with NHBC</a:t>
            </a:r>
            <a:endParaRPr lang="en-US" sz="85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010" y="351693"/>
            <a:ext cx="1503929" cy="87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0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51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88288" y="2078180"/>
            <a:ext cx="6557818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FFFF00"/>
                </a:solidFill>
                <a:latin typeface="Helvetica"/>
                <a:cs typeface="Helvetica"/>
              </a:rPr>
              <a:t>o</a:t>
            </a:r>
            <a:r>
              <a:rPr lang="en-US" sz="3200" dirty="0" smtClean="0">
                <a:solidFill>
                  <a:srgbClr val="FFFF00"/>
                </a:solidFill>
                <a:latin typeface="Helvetica"/>
                <a:cs typeface="Helvetica"/>
              </a:rPr>
              <a:t>ur work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c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urrent sector issues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initiatives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8288" y="4881829"/>
            <a:ext cx="6557818" cy="1306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850" dirty="0" smtClean="0">
                <a:solidFill>
                  <a:prstClr val="white"/>
                </a:solidFill>
                <a:latin typeface="Helvetica"/>
                <a:cs typeface="Helvetica"/>
              </a:rPr>
              <a:t>Working with NHBC</a:t>
            </a:r>
            <a:endParaRPr lang="en-US" sz="850" dirty="0">
              <a:solidFill>
                <a:prstClr val="white"/>
              </a:solidFill>
              <a:latin typeface="Helvetica"/>
              <a:cs typeface="Helvetic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010" y="351693"/>
            <a:ext cx="1503929" cy="87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9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925" y="0"/>
            <a:ext cx="7714150" cy="51435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86546" y="1"/>
            <a:ext cx="4571999" cy="3878998"/>
          </a:xfrm>
          <a:prstGeom prst="rect">
            <a:avLst/>
          </a:prstGeom>
          <a:solidFill>
            <a:srgbClr val="0A51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-1" y="367673"/>
            <a:ext cx="9144001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endParaRPr lang="en-US" sz="12000" dirty="0">
              <a:solidFill>
                <a:srgbClr val="FFFFFF"/>
              </a:solidFill>
              <a:latin typeface="Helvetica"/>
              <a:cs typeface="Helvetic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4598" y="891498"/>
            <a:ext cx="4134801" cy="41549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400"/>
              </a:lnSpc>
              <a:spcAft>
                <a:spcPts val="1200"/>
              </a:spcAft>
            </a:pPr>
            <a:endParaRPr lang="en-US" sz="2000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>
              <a:lnSpc>
                <a:spcPts val="2400"/>
              </a:lnSpc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  <a:latin typeface="Helvetica"/>
                <a:cs typeface="Helvetica"/>
              </a:rPr>
              <a:t>A unique cross-sector membership </a:t>
            </a:r>
            <a:r>
              <a:rPr lang="en-US" sz="2000" dirty="0" err="1" smtClean="0">
                <a:solidFill>
                  <a:schemeClr val="bg1"/>
                </a:solidFill>
                <a:latin typeface="Helvetica"/>
                <a:cs typeface="Helvetica"/>
              </a:rPr>
              <a:t>organisation</a:t>
            </a:r>
            <a:r>
              <a:rPr lang="en-US" sz="2000" dirty="0" smtClean="0">
                <a:solidFill>
                  <a:schemeClr val="bg1"/>
                </a:solidFill>
                <a:latin typeface="Helvetica"/>
                <a:cs typeface="Helvetica"/>
              </a:rPr>
              <a:t>, which seeks improvement in the quality and number of homes built, with a particular focus on affordable homes.</a:t>
            </a:r>
            <a:endParaRPr lang="en-US" sz="2000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>
              <a:lnSpc>
                <a:spcPts val="2400"/>
              </a:lnSpc>
              <a:spcAft>
                <a:spcPts val="1200"/>
              </a:spcAft>
            </a:pPr>
            <a:endParaRPr lang="en-US" sz="2000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>
              <a:lnSpc>
                <a:spcPts val="2400"/>
              </a:lnSpc>
              <a:spcAft>
                <a:spcPts val="1200"/>
              </a:spcAft>
            </a:pPr>
            <a:endParaRPr lang="en-US" sz="2000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>
              <a:lnSpc>
                <a:spcPts val="2400"/>
              </a:lnSpc>
              <a:spcAft>
                <a:spcPts val="1200"/>
              </a:spcAft>
            </a:pPr>
            <a:endParaRPr lang="en-US" sz="2000" dirty="0">
              <a:solidFill>
                <a:schemeClr val="bg1"/>
              </a:solidFill>
              <a:latin typeface="Helvetica"/>
              <a:cs typeface="Helvetica"/>
            </a:endParaRPr>
          </a:p>
          <a:p>
            <a:pPr>
              <a:lnSpc>
                <a:spcPts val="2400"/>
              </a:lnSpc>
              <a:spcAft>
                <a:spcPts val="1200"/>
              </a:spcAft>
            </a:pPr>
            <a:endParaRPr lang="en-US" sz="2000" dirty="0" smtClean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5043" y="190719"/>
            <a:ext cx="1503929" cy="87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6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52500"/>
          </a:xfrm>
          <a:prstGeom prst="rect">
            <a:avLst/>
          </a:prstGeom>
          <a:solidFill>
            <a:srgbClr val="0A51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60000" y="216000"/>
            <a:ext cx="405580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000" dirty="0" smtClean="0">
                <a:solidFill>
                  <a:schemeClr val="bg1"/>
                </a:solidFill>
                <a:latin typeface="Helvetica"/>
                <a:cs typeface="Helvetica"/>
              </a:rPr>
              <a:t>Members</a:t>
            </a: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87552" y="736158"/>
            <a:ext cx="8970963" cy="4162425"/>
            <a:chOff x="147637" y="513160"/>
            <a:chExt cx="8970169" cy="4163080"/>
          </a:xfrm>
        </p:grpSpPr>
        <p:sp>
          <p:nvSpPr>
            <p:cNvPr id="6" name="TextBox 5"/>
            <p:cNvSpPr txBox="1"/>
            <p:nvPr/>
          </p:nvSpPr>
          <p:spPr>
            <a:xfrm>
              <a:off x="1854049" y="513160"/>
              <a:ext cx="1658790" cy="36994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900" b="1" dirty="0">
                  <a:solidFill>
                    <a:srgbClr val="007481"/>
                  </a:solidFill>
                  <a:latin typeface="+mn-lt"/>
                  <a:ea typeface="ＭＳ Ｐゴシック" pitchFamily="1" charset="-128"/>
                  <a:cs typeface="Gisha" panose="020B0502040204020203" pitchFamily="34" charset="-79"/>
                </a:rPr>
                <a:t>Developers, </a:t>
              </a:r>
              <a:r>
                <a:rPr lang="en-GB" sz="900" b="1" dirty="0" err="1">
                  <a:solidFill>
                    <a:srgbClr val="007481"/>
                  </a:solidFill>
                  <a:latin typeface="+mn-lt"/>
                  <a:ea typeface="ＭＳ Ｐゴシック" pitchFamily="1" charset="-128"/>
                  <a:cs typeface="Gisha" panose="020B0502040204020203" pitchFamily="34" charset="-79"/>
                </a:rPr>
                <a:t>Housebuilders</a:t>
              </a:r>
              <a:r>
                <a:rPr lang="en-GB" sz="900" b="1" dirty="0">
                  <a:solidFill>
                    <a:srgbClr val="007481"/>
                  </a:solidFill>
                  <a:latin typeface="+mn-lt"/>
                  <a:ea typeface="ＭＳ Ｐゴシック" pitchFamily="1" charset="-128"/>
                  <a:cs typeface="Gisha" panose="020B0502040204020203" pitchFamily="34" charset="-79"/>
                </a:rPr>
                <a:t> </a:t>
              </a:r>
              <a:br>
                <a:rPr lang="en-GB" sz="900" b="1" dirty="0">
                  <a:solidFill>
                    <a:srgbClr val="007481"/>
                  </a:solidFill>
                  <a:latin typeface="+mn-lt"/>
                  <a:ea typeface="ＭＳ Ｐゴシック" pitchFamily="1" charset="-128"/>
                  <a:cs typeface="Gisha" panose="020B0502040204020203" pitchFamily="34" charset="-79"/>
                </a:rPr>
              </a:br>
              <a:r>
                <a:rPr lang="en-GB" sz="900" b="1" dirty="0">
                  <a:solidFill>
                    <a:srgbClr val="007481"/>
                  </a:solidFill>
                  <a:latin typeface="+mn-lt"/>
                  <a:ea typeface="ＭＳ Ｐゴシック" pitchFamily="1" charset="-128"/>
                  <a:cs typeface="Gisha" panose="020B0502040204020203" pitchFamily="34" charset="-79"/>
                </a:rPr>
                <a:t>&amp; Contractors</a:t>
              </a:r>
            </a:p>
          </p:txBody>
        </p:sp>
        <p:sp>
          <p:nvSpPr>
            <p:cNvPr id="7" name="TextBox 3"/>
            <p:cNvSpPr txBox="1">
              <a:spLocks noChangeArrowheads="1"/>
            </p:cNvSpPr>
            <p:nvPr/>
          </p:nvSpPr>
          <p:spPr bwMode="auto">
            <a:xfrm>
              <a:off x="148829" y="513160"/>
              <a:ext cx="165854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GB" altLang="en-US" sz="900" b="1">
                  <a:solidFill>
                    <a:srgbClr val="007481"/>
                  </a:solidFill>
                </a:rPr>
                <a:t>Housing </a:t>
              </a:r>
              <a:br>
                <a:rPr lang="en-GB" altLang="en-US" sz="900" b="1">
                  <a:solidFill>
                    <a:srgbClr val="007481"/>
                  </a:solidFill>
                </a:rPr>
              </a:br>
              <a:r>
                <a:rPr lang="en-GB" altLang="en-US" sz="900" b="1">
                  <a:solidFill>
                    <a:srgbClr val="007481"/>
                  </a:solidFill>
                </a:rPr>
                <a:t>Providers</a:t>
              </a: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7259008" y="697339"/>
              <a:ext cx="1858798" cy="3375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rgbClr val="00748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spcBef>
                  <a:spcPct val="20000"/>
                </a:spcBef>
                <a:defRPr sz="2000">
                  <a:solidFill>
                    <a:srgbClr val="6AA4B3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Birmingham City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Hull City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endParaRPr lang="en-GB" altLang="en-US" sz="675" dirty="0">
                <a:solidFill>
                  <a:schemeClr val="tx1"/>
                </a:solidFill>
                <a:latin typeface="+mn-lt"/>
                <a:cs typeface="Gisha" pitchFamily="34" charset="-79"/>
              </a:endParaRP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Kent Housing Group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Ashford Borough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Canterbury City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Dartford Borough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Dover District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Gravesham Borough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Kent County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Maidstone Borough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Medway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Sevenoaks District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</a:t>
              </a: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Shepway</a:t>
              </a: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 District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Swale Borough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Thanet District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Tonbridge &amp; </a:t>
              </a: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Malling</a:t>
              </a: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 Borough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Tunbridge Wells Borough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endParaRPr lang="en-GB" altLang="en-US" sz="675" dirty="0">
                <a:solidFill>
                  <a:schemeClr val="tx1"/>
                </a:solidFill>
                <a:latin typeface="+mn-lt"/>
                <a:cs typeface="Gisha" pitchFamily="34" charset="-79"/>
              </a:endParaRP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Greater Manchester Combined Authority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 Bolton Metropolitan Borough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 Bury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 Manchester City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 Oldham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 Rochdale Borough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 Salford City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 Stockport Metropolitan Borough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 Tameside Metropolitan Borough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 Trafford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 Wigan Council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endParaRPr lang="en-GB" altLang="en-US" sz="675" b="0" dirty="0">
                <a:solidFill>
                  <a:schemeClr val="tx1"/>
                </a:solidFill>
                <a:latin typeface="+mn-lt"/>
                <a:cs typeface="Gisha" pitchFamily="34" charset="-79"/>
              </a:endParaRP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endParaRPr lang="en-GB" altLang="en-US" sz="675" b="0" dirty="0">
                <a:solidFill>
                  <a:schemeClr val="tx1"/>
                </a:solidFill>
                <a:latin typeface="+mn-lt"/>
                <a:cs typeface="Gisha" pitchFamily="34" charset="-79"/>
              </a:endParaRPr>
            </a:p>
          </p:txBody>
        </p:sp>
        <p:sp>
          <p:nvSpPr>
            <p:cNvPr id="10" name="TextBox 8"/>
            <p:cNvSpPr txBox="1">
              <a:spLocks noChangeArrowheads="1"/>
            </p:cNvSpPr>
            <p:nvPr/>
          </p:nvSpPr>
          <p:spPr bwMode="auto">
            <a:xfrm>
              <a:off x="1854049" y="891044"/>
              <a:ext cx="1566723" cy="1938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rgbClr val="00748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spcBef>
                  <a:spcPct val="20000"/>
                </a:spcBef>
                <a:defRPr sz="2000">
                  <a:solidFill>
                    <a:srgbClr val="6AA4B3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Bouygues UK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Bugler Developments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Durkan</a:t>
              </a:r>
              <a:endParaRPr lang="en-GB" altLang="en-US" sz="675" b="0" dirty="0">
                <a:solidFill>
                  <a:schemeClr val="tx1"/>
                </a:solidFill>
                <a:latin typeface="+mn-lt"/>
                <a:cs typeface="Gisha" pitchFamily="34" charset="-79"/>
              </a:endParaRP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Galliford</a:t>
              </a: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 Try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Hill Group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Ian Williams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Keepmoat</a:t>
              </a: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 Regeneration part of the ENGIE Group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Kier Living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Kind &amp; Company Builders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Mears New Homes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Osborne Homes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Rydon</a:t>
              </a: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 Group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Sanctuary Maintenance Contractors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TSG Building Services Limited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Wates</a:t>
              </a: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 Living Space 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Wates</a:t>
              </a: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 Residential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Willmott</a:t>
              </a: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 Partnership Homes</a:t>
              </a:r>
            </a:p>
          </p:txBody>
        </p: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147637" y="891044"/>
              <a:ext cx="1566724" cy="25546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rgbClr val="00748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spcBef>
                  <a:spcPct val="20000"/>
                </a:spcBef>
                <a:defRPr sz="2000">
                  <a:solidFill>
                    <a:srgbClr val="6AA4B3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Clarion Housing Group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Cross Keys Homes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East Thames Ltd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ELM Group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emh</a:t>
              </a: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 Group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Family Mosaic/Peabody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Guinness Partnership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Hexagon Housing Association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The Hyde Group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Newlon</a:t>
              </a: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 Housing Trust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Octavia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PA Housing 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Places for People Group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Rochdale </a:t>
              </a: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Boroughwide</a:t>
              </a: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 Housing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Saxon Weald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Southern Housing Group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Sovereign Housing Association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Swan Housing Group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Thames Valley Housing Association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Town &amp; Country Housing Group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Wandle</a:t>
              </a: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 Housing Association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Waterloo Housing Group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whg</a:t>
              </a:r>
              <a:endParaRPr lang="en-GB" altLang="en-US" sz="675" b="0" dirty="0">
                <a:solidFill>
                  <a:schemeClr val="tx1"/>
                </a:solidFill>
                <a:latin typeface="+mn-lt"/>
                <a:cs typeface="Gisha" pitchFamily="34" charset="-79"/>
              </a:endParaRP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Worthing Homes</a:t>
              </a:r>
            </a:p>
          </p:txBody>
        </p:sp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3517602" y="891044"/>
              <a:ext cx="1568311" cy="2759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rgbClr val="00748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spcBef>
                  <a:spcPct val="20000"/>
                </a:spcBef>
                <a:defRPr sz="2000">
                  <a:solidFill>
                    <a:srgbClr val="6AA4B3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Airey</a:t>
              </a: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 Miller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Arcadis</a:t>
              </a: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 LLP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Arcus</a:t>
              </a:r>
              <a:endParaRPr lang="en-GB" altLang="en-US" sz="675" b="0" dirty="0">
                <a:solidFill>
                  <a:schemeClr val="tx1"/>
                </a:solidFill>
                <a:latin typeface="+mn-lt"/>
                <a:cs typeface="Gisha" pitchFamily="34" charset="-79"/>
              </a:endParaRP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Ark Housing Consultancy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Baily Garner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BLP Insurance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BM3 Architecture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bptw</a:t>
              </a: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 partnership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calfordseaden</a:t>
              </a: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 LLP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Conisbee</a:t>
              </a:r>
              <a:endParaRPr lang="en-GB" altLang="en-US" sz="675" b="0" dirty="0">
                <a:solidFill>
                  <a:schemeClr val="tx1"/>
                </a:solidFill>
                <a:latin typeface="+mn-lt"/>
                <a:cs typeface="Gisha" pitchFamily="34" charset="-79"/>
              </a:endParaRP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Foot Anstey LLP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Hawkins\Brown Architects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HTA Design LLP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Hunters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Levitt Bernstein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Martin Arnold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MDA Consulting Ltd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NHBC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Pollard Thomas Edwards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PRP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Robust Details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Rund</a:t>
              </a: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 Partnership Ltd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Silver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Trowers and </a:t>
              </a: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Hamlins</a:t>
              </a: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 LLP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Waind Gohil + Potter Architects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Waterstons</a:t>
              </a:r>
              <a:endParaRPr lang="en-GB" altLang="en-US" sz="675" b="0" dirty="0">
                <a:solidFill>
                  <a:schemeClr val="tx1"/>
                </a:solidFill>
                <a:latin typeface="+mn-lt"/>
                <a:cs typeface="Gisha" pitchFamily="34" charset="-79"/>
              </a:endParaRP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5135121" y="891044"/>
              <a:ext cx="2123887" cy="3785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rgbClr val="00748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spcBef>
                  <a:spcPct val="20000"/>
                </a:spcBef>
                <a:defRPr sz="2000">
                  <a:solidFill>
                    <a:srgbClr val="6AA4B3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Greater London Authority (GLA)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cs typeface="Gisha" pitchFamily="34" charset="-79"/>
                </a:rPr>
                <a:t>-   </a:t>
              </a: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London Borough of Barking &amp; Dagenham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cs typeface="Gisha" pitchFamily="34" charset="-79"/>
                </a:rPr>
                <a:t>-   </a:t>
              </a: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London Borough of Barnet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cs typeface="Gisha" pitchFamily="34" charset="-79"/>
                </a:rPr>
                <a:t>-   </a:t>
              </a: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London Borough of Bexley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cs typeface="Gisha" pitchFamily="34" charset="-79"/>
                </a:rPr>
                <a:t>-   </a:t>
              </a: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London Borough of Brent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cs typeface="Gisha" pitchFamily="34" charset="-79"/>
                </a:rPr>
                <a:t>-   </a:t>
              </a: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London Borough of Bromley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cs typeface="Gisha" pitchFamily="34" charset="-79"/>
                </a:rPr>
                <a:t>-   </a:t>
              </a: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London Borough of Camden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London Borough of Croydon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London Borough of Ealing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London Borough of Enfield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London Borough of Hackney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London Borough of Hammersmith &amp; Fulham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London Borough of Haringey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London Borough of Harrow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London Borough of Havering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London Borough of Hillingdon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London Borough of Hounslow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London Borough of Islington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London Borough of Lambeth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London Borough of Lewisham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London Borough of Merton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London Borough of Newham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London Borough of Redbridge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London Borough of Richmond upon Thames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London Borough of Southwark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London Borough of Sutton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London Borough of Tower Hamlets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London Borough of Waltham Forest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London Borough of </a:t>
              </a:r>
              <a:r>
                <a:rPr lang="en-GB" altLang="en-US" sz="680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Wandsworth</a:t>
              </a:r>
              <a:endParaRPr lang="en-GB" altLang="en-US" sz="680" b="0" dirty="0">
                <a:solidFill>
                  <a:schemeClr val="tx1"/>
                </a:solidFill>
                <a:latin typeface="+mn-lt"/>
                <a:cs typeface="Gisha" pitchFamily="34" charset="-79"/>
              </a:endParaRP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Royal London Borough of Greenwich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Royal London Borough of Kensington &amp; Chelsea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Royal London Borough of Kingston upon Thames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City of London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r>
                <a:rPr lang="en-GB" altLang="en-US" sz="680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-   City of Westminster</a:t>
              </a: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endParaRPr lang="en-GB" altLang="en-US" sz="680" b="0" dirty="0">
                <a:solidFill>
                  <a:schemeClr val="tx1"/>
                </a:solidFill>
                <a:latin typeface="+mn-lt"/>
                <a:cs typeface="Gisha" pitchFamily="34" charset="-79"/>
              </a:endParaRPr>
            </a:p>
            <a:p>
              <a:pPr>
                <a:lnSpc>
                  <a:spcPts val="750"/>
                </a:lnSpc>
                <a:spcBef>
                  <a:spcPct val="0"/>
                </a:spcBef>
                <a:defRPr/>
              </a:pPr>
              <a:endParaRPr lang="en-GB" altLang="en-US" sz="680" b="0" dirty="0">
                <a:solidFill>
                  <a:schemeClr val="tx1"/>
                </a:solidFill>
                <a:latin typeface="+mn-lt"/>
                <a:cs typeface="Gisha" pitchFamily="34" charset="-79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17602" y="513160"/>
              <a:ext cx="1660378" cy="36994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900" b="1" dirty="0">
                  <a:solidFill>
                    <a:srgbClr val="007481"/>
                  </a:solidFill>
                  <a:latin typeface="+mn-lt"/>
                  <a:ea typeface="ＭＳ Ｐゴシック" pitchFamily="1" charset="-128"/>
                  <a:cs typeface="Gisha" panose="020B0502040204020203" pitchFamily="34" charset="-79"/>
                </a:rPr>
                <a:t>Specialist </a:t>
              </a:r>
            </a:p>
            <a:p>
              <a:pPr>
                <a:defRPr/>
              </a:pPr>
              <a:r>
                <a:rPr lang="en-GB" sz="900" b="1" dirty="0">
                  <a:solidFill>
                    <a:srgbClr val="007481"/>
                  </a:solidFill>
                  <a:latin typeface="+mn-lt"/>
                  <a:ea typeface="ＭＳ Ｐゴシック" pitchFamily="1" charset="-128"/>
                  <a:cs typeface="Gisha" panose="020B0502040204020203" pitchFamily="34" charset="-79"/>
                </a:rPr>
                <a:t>Consultants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54049" y="2715368"/>
              <a:ext cx="1658790" cy="50649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endParaRPr lang="en-GB" sz="900" b="1" dirty="0">
                <a:solidFill>
                  <a:srgbClr val="007481"/>
                </a:solidFill>
                <a:latin typeface="+mn-lt"/>
                <a:ea typeface="ＭＳ Ｐゴシック" pitchFamily="1" charset="-128"/>
                <a:cs typeface="Gisha" panose="020B0502040204020203" pitchFamily="34" charset="-79"/>
              </a:endParaRPr>
            </a:p>
            <a:p>
              <a:pPr>
                <a:defRPr/>
              </a:pPr>
              <a:r>
                <a:rPr lang="en-GB" sz="900" b="1" dirty="0">
                  <a:solidFill>
                    <a:srgbClr val="007481"/>
                  </a:solidFill>
                  <a:latin typeface="+mn-lt"/>
                  <a:ea typeface="ＭＳ Ｐゴシック" pitchFamily="1" charset="-128"/>
                  <a:cs typeface="Gisha" panose="020B0502040204020203" pitchFamily="34" charset="-79"/>
                </a:rPr>
                <a:t>Suppliers, Manufacturers </a:t>
              </a:r>
              <a:br>
                <a:rPr lang="en-GB" sz="900" b="1" dirty="0">
                  <a:solidFill>
                    <a:srgbClr val="007481"/>
                  </a:solidFill>
                  <a:latin typeface="+mn-lt"/>
                  <a:ea typeface="ＭＳ Ｐゴシック" pitchFamily="1" charset="-128"/>
                  <a:cs typeface="Gisha" panose="020B0502040204020203" pitchFamily="34" charset="-79"/>
                </a:rPr>
              </a:br>
              <a:r>
                <a:rPr lang="en-GB" sz="900" b="1" dirty="0">
                  <a:solidFill>
                    <a:srgbClr val="007481"/>
                  </a:solidFill>
                  <a:latin typeface="+mn-lt"/>
                  <a:ea typeface="ＭＳ Ｐゴシック" pitchFamily="1" charset="-128"/>
                  <a:cs typeface="Gisha" panose="020B0502040204020203" pitchFamily="34" charset="-79"/>
                </a:rPr>
                <a:t>&amp; Service Providers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17602" y="3629912"/>
              <a:ext cx="1660378" cy="23022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900" b="1" dirty="0">
                  <a:solidFill>
                    <a:srgbClr val="007481"/>
                  </a:solidFill>
                  <a:latin typeface="+mn-lt"/>
                  <a:ea typeface="ＭＳ Ｐゴシック" pitchFamily="1" charset="-128"/>
                  <a:cs typeface="Gisha" panose="020B0502040204020203" pitchFamily="34" charset="-79"/>
                </a:rPr>
                <a:t>Investors</a:t>
              </a:r>
            </a:p>
          </p:txBody>
        </p:sp>
        <p:sp>
          <p:nvSpPr>
            <p:cNvPr id="17" name="TextBox 8"/>
            <p:cNvSpPr txBox="1">
              <a:spLocks noChangeArrowheads="1"/>
            </p:cNvSpPr>
            <p:nvPr/>
          </p:nvSpPr>
          <p:spPr bwMode="auto">
            <a:xfrm>
              <a:off x="1854049" y="3064673"/>
              <a:ext cx="1566723" cy="1529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rgbClr val="00748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spcBef>
                  <a:spcPct val="20000"/>
                </a:spcBef>
                <a:defRPr sz="2000">
                  <a:solidFill>
                    <a:srgbClr val="6AA4B3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endParaRPr lang="en-GB" altLang="en-US" sz="675" b="0" dirty="0">
                <a:solidFill>
                  <a:schemeClr val="tx1"/>
                </a:solidFill>
                <a:latin typeface="+mn-lt"/>
                <a:cs typeface="Gisha" pitchFamily="34" charset="-79"/>
              </a:endParaRP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Aggregate Industries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British Gypsum </a:t>
              </a:r>
              <a:br>
                <a:rPr lang="en-GB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</a:b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Forticrete</a:t>
              </a:r>
              <a:endParaRPr lang="en-GB" altLang="en-US" sz="675" b="0" dirty="0">
                <a:solidFill>
                  <a:schemeClr val="tx1"/>
                </a:solidFill>
                <a:latin typeface="+mn-lt"/>
                <a:cs typeface="Gisha" pitchFamily="34" charset="-79"/>
              </a:endParaRP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Fusion Building Systems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Luceco</a:t>
              </a:r>
              <a:endParaRPr lang="en-GB" altLang="en-US" sz="675" b="0" dirty="0">
                <a:solidFill>
                  <a:schemeClr val="tx1"/>
                </a:solidFill>
                <a:latin typeface="+mn-lt"/>
                <a:cs typeface="Gisha" pitchFamily="34" charset="-79"/>
              </a:endParaRP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ORCA LGS Solutions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Polypipe</a:t>
              </a: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 Group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SE Controls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Structural Timber Association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Switch2 Energy Limited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 err="1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Tobermore</a:t>
              </a: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 Concrete Products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Travis Perkins Managed Services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Worcester Bosch</a:t>
              </a:r>
            </a:p>
          </p:txBody>
        </p:sp>
        <p:sp>
          <p:nvSpPr>
            <p:cNvPr id="18" name="TextBox 8"/>
            <p:cNvSpPr txBox="1">
              <a:spLocks noChangeArrowheads="1"/>
            </p:cNvSpPr>
            <p:nvPr/>
          </p:nvSpPr>
          <p:spPr bwMode="auto">
            <a:xfrm>
              <a:off x="3517602" y="3872839"/>
              <a:ext cx="1568311" cy="296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rgbClr val="00748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spcBef>
                  <a:spcPct val="20000"/>
                </a:spcBef>
                <a:defRPr sz="2000">
                  <a:solidFill>
                    <a:srgbClr val="6AA4B3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Legal &amp; General Property</a:t>
              </a:r>
            </a:p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Octopus QSH </a:t>
              </a:r>
            </a:p>
          </p:txBody>
        </p:sp>
        <p:sp>
          <p:nvSpPr>
            <p:cNvPr id="19" name="TextBox 8"/>
            <p:cNvSpPr txBox="1">
              <a:spLocks noChangeArrowheads="1"/>
            </p:cNvSpPr>
            <p:nvPr/>
          </p:nvSpPr>
          <p:spPr bwMode="auto">
            <a:xfrm>
              <a:off x="3517602" y="4352339"/>
              <a:ext cx="1568311" cy="298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rgbClr val="00748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spcBef>
                  <a:spcPct val="20000"/>
                </a:spcBef>
                <a:defRPr sz="2000">
                  <a:solidFill>
                    <a:srgbClr val="6AA4B3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>
                <a:lnSpc>
                  <a:spcPts val="788"/>
                </a:lnSpc>
                <a:spcBef>
                  <a:spcPct val="0"/>
                </a:spcBef>
                <a:defRPr/>
              </a:pPr>
              <a:r>
                <a:rPr lang="en-GB" altLang="en-US" sz="675" b="0" dirty="0">
                  <a:solidFill>
                    <a:schemeClr val="tx1"/>
                  </a:solidFill>
                  <a:latin typeface="+mn-lt"/>
                  <a:cs typeface="Gisha" pitchFamily="34" charset="-79"/>
                </a:rPr>
                <a:t>South East Midlands Local Enterprise Partnership (SEMLEP)</a:t>
              </a:r>
            </a:p>
          </p:txBody>
        </p:sp>
        <p:sp>
          <p:nvSpPr>
            <p:cNvPr id="20" name="TextBox 44"/>
            <p:cNvSpPr txBox="1">
              <a:spLocks noChangeArrowheads="1"/>
            </p:cNvSpPr>
            <p:nvPr/>
          </p:nvSpPr>
          <p:spPr bwMode="auto">
            <a:xfrm>
              <a:off x="5135167" y="513160"/>
              <a:ext cx="16597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GB" sz="900" b="1">
                  <a:solidFill>
                    <a:srgbClr val="007481"/>
                  </a:solidFill>
                  <a:cs typeface="Gisha" panose="020B0502040204020203" pitchFamily="34" charset="-79"/>
                </a:rPr>
                <a:t>Local </a:t>
              </a:r>
              <a:br>
                <a:rPr lang="en-GB" sz="900" b="1">
                  <a:solidFill>
                    <a:srgbClr val="007481"/>
                  </a:solidFill>
                  <a:cs typeface="Gisha" panose="020B0502040204020203" pitchFamily="34" charset="-79"/>
                </a:rPr>
              </a:br>
              <a:r>
                <a:rPr lang="en-GB" sz="900" b="1">
                  <a:solidFill>
                    <a:srgbClr val="007481"/>
                  </a:solidFill>
                  <a:cs typeface="Gisha" panose="020B0502040204020203" pitchFamily="34" charset="-79"/>
                </a:rPr>
                <a:t>Authorities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138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52500"/>
          </a:xfrm>
          <a:prstGeom prst="rect">
            <a:avLst/>
          </a:prstGeom>
          <a:solidFill>
            <a:srgbClr val="0A51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60000" y="216000"/>
            <a:ext cx="405580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000" dirty="0" smtClean="0">
                <a:solidFill>
                  <a:schemeClr val="bg1"/>
                </a:solidFill>
                <a:latin typeface="Helvetica"/>
                <a:cs typeface="Helvetica"/>
              </a:rPr>
              <a:t>Events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2499"/>
            <a:ext cx="9144000" cy="609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50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000" y="216000"/>
            <a:ext cx="405580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000" dirty="0" smtClean="0">
                <a:solidFill>
                  <a:srgbClr val="007396"/>
                </a:solidFill>
                <a:latin typeface="Helvetica"/>
                <a:cs typeface="Helvetica"/>
              </a:rPr>
              <a:t>Events	</a:t>
            </a:r>
            <a:endParaRPr lang="en-US" sz="2000" dirty="0">
              <a:solidFill>
                <a:srgbClr val="007396"/>
              </a:solidFill>
              <a:latin typeface="Helvetica"/>
              <a:cs typeface="Helvetic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0000" y="1080000"/>
            <a:ext cx="3780812" cy="47192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0975" indent="-180975">
              <a:lnSpc>
                <a:spcPts val="1800"/>
              </a:lnSpc>
              <a:spcAft>
                <a:spcPts val="700"/>
              </a:spcAft>
              <a:buFont typeface="Arial"/>
              <a:buChar char="•"/>
            </a:pPr>
            <a:r>
              <a:rPr lang="en-US" sz="1300" dirty="0" smtClean="0">
                <a:solidFill>
                  <a:srgbClr val="7A7A7A"/>
                </a:solidFill>
                <a:latin typeface="Helvetica"/>
                <a:cs typeface="Helvetica"/>
              </a:rPr>
              <a:t>National Conference - 23 May - London</a:t>
            </a:r>
            <a:endParaRPr lang="en-US" sz="1300" dirty="0">
              <a:solidFill>
                <a:srgbClr val="7A7A7A"/>
              </a:solidFill>
              <a:latin typeface="Helvetica"/>
              <a:cs typeface="Helvetica"/>
            </a:endParaRPr>
          </a:p>
          <a:p>
            <a:pPr marL="180975" indent="-180975">
              <a:lnSpc>
                <a:spcPts val="1800"/>
              </a:lnSpc>
              <a:spcAft>
                <a:spcPts val="700"/>
              </a:spcAft>
              <a:buFont typeface="Arial"/>
              <a:buChar char="•"/>
            </a:pPr>
            <a:r>
              <a:rPr lang="en-US" sz="1300" dirty="0" smtClean="0">
                <a:solidFill>
                  <a:srgbClr val="7A7A7A"/>
                </a:solidFill>
                <a:latin typeface="Helvetica"/>
                <a:cs typeface="Helvetica"/>
              </a:rPr>
              <a:t>Development Partnership Forums  </a:t>
            </a:r>
            <a:endParaRPr lang="en-US" sz="1300" dirty="0">
              <a:solidFill>
                <a:srgbClr val="7A7A7A"/>
              </a:solidFill>
              <a:latin typeface="Helvetica"/>
              <a:cs typeface="Helvetica"/>
            </a:endParaRPr>
          </a:p>
          <a:p>
            <a:pPr marL="180975" indent="-180975">
              <a:lnSpc>
                <a:spcPts val="1800"/>
              </a:lnSpc>
              <a:spcAft>
                <a:spcPts val="700"/>
              </a:spcAft>
              <a:buFont typeface="Arial"/>
              <a:buChar char="•"/>
            </a:pPr>
            <a:r>
              <a:rPr lang="en-US" sz="1300" dirty="0" smtClean="0">
                <a:solidFill>
                  <a:srgbClr val="7A7A7A"/>
                </a:solidFill>
                <a:latin typeface="Helvetica"/>
                <a:cs typeface="Helvetica"/>
              </a:rPr>
              <a:t>Affordable Housing Group with NHBC</a:t>
            </a:r>
            <a:endParaRPr lang="en-US" sz="1300" dirty="0">
              <a:solidFill>
                <a:srgbClr val="7A7A7A"/>
              </a:solidFill>
              <a:latin typeface="Helvetica"/>
              <a:cs typeface="Helvetica"/>
            </a:endParaRPr>
          </a:p>
          <a:p>
            <a:pPr marL="180975" indent="-180975">
              <a:lnSpc>
                <a:spcPts val="1800"/>
              </a:lnSpc>
              <a:spcAft>
                <a:spcPts val="700"/>
              </a:spcAft>
              <a:buFont typeface="Arial"/>
              <a:buChar char="•"/>
            </a:pPr>
            <a:r>
              <a:rPr lang="en-US" sz="1300" dirty="0" smtClean="0">
                <a:solidFill>
                  <a:srgbClr val="7A7A7A"/>
                </a:solidFill>
                <a:latin typeface="Helvetica"/>
                <a:cs typeface="Helvetica"/>
              </a:rPr>
              <a:t>Regional Forums</a:t>
            </a:r>
          </a:p>
          <a:p>
            <a:pPr marL="180975" indent="-180975">
              <a:lnSpc>
                <a:spcPts val="1800"/>
              </a:lnSpc>
              <a:spcAft>
                <a:spcPts val="700"/>
              </a:spcAft>
              <a:buFont typeface="Arial"/>
              <a:buChar char="•"/>
            </a:pPr>
            <a:r>
              <a:rPr lang="en-US" sz="1300" dirty="0" smtClean="0">
                <a:solidFill>
                  <a:srgbClr val="7A7A7A"/>
                </a:solidFill>
                <a:latin typeface="Helvetica"/>
                <a:cs typeface="Helvetica"/>
              </a:rPr>
              <a:t>Innovation Forums</a:t>
            </a:r>
          </a:p>
          <a:p>
            <a:pPr marL="180975" indent="-180975">
              <a:lnSpc>
                <a:spcPts val="1800"/>
              </a:lnSpc>
              <a:spcAft>
                <a:spcPts val="700"/>
              </a:spcAft>
              <a:buFont typeface="Arial"/>
              <a:buChar char="•"/>
            </a:pPr>
            <a:r>
              <a:rPr lang="en-US" sz="1300" dirty="0" smtClean="0">
                <a:solidFill>
                  <a:srgbClr val="7A7A7A"/>
                </a:solidFill>
                <a:latin typeface="Helvetica"/>
                <a:cs typeface="Helvetica"/>
              </a:rPr>
              <a:t>Chief Executive Roundtables</a:t>
            </a:r>
          </a:p>
          <a:p>
            <a:pPr marL="180975" indent="-180975">
              <a:lnSpc>
                <a:spcPts val="1800"/>
              </a:lnSpc>
              <a:spcAft>
                <a:spcPts val="700"/>
              </a:spcAft>
              <a:buFont typeface="Arial"/>
              <a:buChar char="•"/>
            </a:pPr>
            <a:r>
              <a:rPr lang="en-US" sz="1300" dirty="0" smtClean="0">
                <a:solidFill>
                  <a:srgbClr val="7A7A7A"/>
                </a:solidFill>
                <a:latin typeface="Helvetica"/>
                <a:cs typeface="Helvetica"/>
              </a:rPr>
              <a:t>Specialist Topic Seminars</a:t>
            </a:r>
          </a:p>
          <a:p>
            <a:pPr marL="180975" indent="-180975">
              <a:lnSpc>
                <a:spcPts val="1800"/>
              </a:lnSpc>
              <a:spcAft>
                <a:spcPts val="700"/>
              </a:spcAft>
              <a:buFont typeface="Arial"/>
              <a:buChar char="•"/>
            </a:pPr>
            <a:r>
              <a:rPr lang="en-US" sz="1300" dirty="0" smtClean="0">
                <a:solidFill>
                  <a:srgbClr val="7A7A7A"/>
                </a:solidFill>
                <a:latin typeface="Helvetica"/>
                <a:cs typeface="Helvetica"/>
              </a:rPr>
              <a:t>Leadership Seminars</a:t>
            </a:r>
          </a:p>
          <a:p>
            <a:pPr marL="180975" indent="-180975">
              <a:lnSpc>
                <a:spcPts val="1800"/>
              </a:lnSpc>
              <a:spcAft>
                <a:spcPts val="700"/>
              </a:spcAft>
              <a:buFont typeface="Arial"/>
              <a:buChar char="•"/>
            </a:pPr>
            <a:endParaRPr lang="en-US" sz="1300" dirty="0" smtClean="0">
              <a:solidFill>
                <a:srgbClr val="7A7A7A"/>
              </a:solidFill>
              <a:latin typeface="Helvetica"/>
              <a:cs typeface="Helvetica"/>
            </a:endParaRPr>
          </a:p>
          <a:p>
            <a:pPr marL="180975" indent="-180975">
              <a:lnSpc>
                <a:spcPts val="1800"/>
              </a:lnSpc>
              <a:spcAft>
                <a:spcPts val="700"/>
              </a:spcAft>
              <a:buFont typeface="Arial"/>
              <a:buChar char="•"/>
            </a:pPr>
            <a:endParaRPr lang="en-US" sz="1300" dirty="0" smtClean="0">
              <a:solidFill>
                <a:srgbClr val="7A7A7A"/>
              </a:solidFill>
              <a:latin typeface="Helvetica"/>
              <a:cs typeface="Helvetica"/>
            </a:endParaRPr>
          </a:p>
          <a:p>
            <a:pPr marL="180975" indent="-180975">
              <a:lnSpc>
                <a:spcPts val="1800"/>
              </a:lnSpc>
              <a:spcAft>
                <a:spcPts val="700"/>
              </a:spcAft>
              <a:buFont typeface="Arial"/>
              <a:buChar char="•"/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  <a:p>
            <a:pPr>
              <a:lnSpc>
                <a:spcPts val="1800"/>
              </a:lnSpc>
              <a:spcAft>
                <a:spcPts val="700"/>
              </a:spcAft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  <a:p>
            <a:pPr>
              <a:lnSpc>
                <a:spcPts val="1800"/>
              </a:lnSpc>
              <a:spcAft>
                <a:spcPts val="700"/>
              </a:spcAft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  <a:p>
            <a:pPr>
              <a:lnSpc>
                <a:spcPts val="1800"/>
              </a:lnSpc>
              <a:spcAft>
                <a:spcPts val="700"/>
              </a:spcAft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  <a:p>
            <a:pPr>
              <a:lnSpc>
                <a:spcPts val="1800"/>
              </a:lnSpc>
              <a:spcAft>
                <a:spcPts val="700"/>
              </a:spcAft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66191" y="-129880"/>
            <a:ext cx="5089360" cy="5273380"/>
            <a:chOff x="4566191" y="-129880"/>
            <a:chExt cx="5089360" cy="527338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566191" y="-27004"/>
              <a:ext cx="2448384" cy="2612937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68654" y="-129880"/>
              <a:ext cx="2339827" cy="2705102"/>
            </a:xfrm>
            <a:prstGeom prst="rect">
              <a:avLst/>
            </a:prstGeom>
          </p:spPr>
        </p:pic>
        <p:pic>
          <p:nvPicPr>
            <p:cNvPr id="14" name="Picture Placeholder 5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575545" y="2585932"/>
              <a:ext cx="2273393" cy="2557567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8938" y="2606040"/>
              <a:ext cx="2806613" cy="25374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197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52500"/>
          </a:xfrm>
          <a:prstGeom prst="rect">
            <a:avLst/>
          </a:prstGeom>
          <a:solidFill>
            <a:srgbClr val="0A51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6199" y="216000"/>
            <a:ext cx="405580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000" dirty="0" smtClean="0">
                <a:solidFill>
                  <a:schemeClr val="bg1"/>
                </a:solidFill>
                <a:latin typeface="Helvetica"/>
                <a:cs typeface="Helvetica"/>
              </a:rPr>
              <a:t>Working Groups &amp; Best Practice</a:t>
            </a:r>
          </a:p>
        </p:txBody>
      </p:sp>
      <p:pic>
        <p:nvPicPr>
          <p:cNvPr id="21" name="Picture Placeholder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652500"/>
            <a:ext cx="9448800" cy="740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29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000" y="216000"/>
            <a:ext cx="405580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000" dirty="0" smtClean="0">
                <a:solidFill>
                  <a:srgbClr val="007396"/>
                </a:solidFill>
                <a:latin typeface="Helvetica"/>
                <a:cs typeface="Helvetica"/>
              </a:rPr>
              <a:t>Influencing	</a:t>
            </a:r>
            <a:endParaRPr lang="en-US" sz="2000" dirty="0">
              <a:solidFill>
                <a:srgbClr val="007396"/>
              </a:solidFill>
              <a:latin typeface="Helvetica"/>
              <a:cs typeface="Helvetica"/>
            </a:endParaRPr>
          </a:p>
        </p:txBody>
      </p:sp>
      <p:pic>
        <p:nvPicPr>
          <p:cNvPr id="7" name="Picture 6" descr="shutterstock_515563606 ppt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545" y="0"/>
            <a:ext cx="2285326" cy="261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0000" y="1080000"/>
            <a:ext cx="3780812" cy="40395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0000" indent="-180000">
              <a:lnSpc>
                <a:spcPts val="1800"/>
              </a:lnSpc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GB" sz="1300" dirty="0" smtClean="0">
                <a:solidFill>
                  <a:srgbClr val="7A7A7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MCHLG, GLA and Homes England observers at Board</a:t>
            </a:r>
            <a:endParaRPr lang="en-GB" sz="1300" dirty="0">
              <a:solidFill>
                <a:srgbClr val="7A7A7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80000" indent="-180000">
              <a:lnSpc>
                <a:spcPts val="1800"/>
              </a:lnSpc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GB" sz="1300" dirty="0" smtClean="0">
                <a:solidFill>
                  <a:srgbClr val="7A7A7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Chief Exec on CLC working group </a:t>
            </a:r>
            <a:endParaRPr lang="en-GB" sz="1300" dirty="0">
              <a:solidFill>
                <a:srgbClr val="7A7A7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80000" indent="-180000">
              <a:lnSpc>
                <a:spcPts val="1800"/>
              </a:lnSpc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GB" sz="1300" dirty="0" smtClean="0">
                <a:solidFill>
                  <a:srgbClr val="7A7A7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Round tables and advice notes to Ministry and senior civil servants</a:t>
            </a:r>
            <a:endParaRPr lang="en-GB" sz="1300" dirty="0">
              <a:solidFill>
                <a:srgbClr val="7A7A7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80000" indent="-180000">
              <a:lnSpc>
                <a:spcPts val="1800"/>
              </a:lnSpc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7A7A7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Promoting the industry and highlighting the cross-sector issues facing it </a:t>
            </a:r>
            <a:endParaRPr lang="en-GB" sz="1300" dirty="0" smtClean="0">
              <a:solidFill>
                <a:srgbClr val="7A7A7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80000" indent="-180000">
              <a:lnSpc>
                <a:spcPts val="1800"/>
              </a:lnSpc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GB" sz="1300" dirty="0" smtClean="0">
                <a:solidFill>
                  <a:srgbClr val="7A7A7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Work with Build Offsite and BIM4Housing to promote smart housing agenda</a:t>
            </a:r>
          </a:p>
          <a:p>
            <a:pPr>
              <a:lnSpc>
                <a:spcPts val="1800"/>
              </a:lnSpc>
              <a:spcAft>
                <a:spcPts val="700"/>
              </a:spcAft>
            </a:pPr>
            <a:endParaRPr lang="en-GB" sz="1300" dirty="0">
              <a:solidFill>
                <a:srgbClr val="7A7A7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ts val="1800"/>
              </a:lnSpc>
              <a:spcAft>
                <a:spcPts val="700"/>
              </a:spcAft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  <a:p>
            <a:pPr>
              <a:lnSpc>
                <a:spcPts val="1800"/>
              </a:lnSpc>
              <a:spcAft>
                <a:spcPts val="700"/>
              </a:spcAft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  <a:p>
            <a:pPr>
              <a:lnSpc>
                <a:spcPts val="1800"/>
              </a:lnSpc>
              <a:spcAft>
                <a:spcPts val="700"/>
              </a:spcAft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  <a:p>
            <a:pPr>
              <a:lnSpc>
                <a:spcPts val="1800"/>
              </a:lnSpc>
              <a:spcAft>
                <a:spcPts val="700"/>
              </a:spcAft>
            </a:pPr>
            <a:endParaRPr lang="en-US" sz="1300" dirty="0">
              <a:solidFill>
                <a:srgbClr val="474746"/>
              </a:solidFill>
              <a:latin typeface="Helvetica"/>
              <a:cs typeface="Helvetica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566191" y="-129880"/>
            <a:ext cx="5089360" cy="5273380"/>
            <a:chOff x="4566191" y="-129880"/>
            <a:chExt cx="5089360" cy="527338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566191" y="-27004"/>
              <a:ext cx="2448384" cy="261293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68654" y="-129880"/>
              <a:ext cx="2339827" cy="2705102"/>
            </a:xfrm>
            <a:prstGeom prst="rect">
              <a:avLst/>
            </a:prstGeom>
          </p:spPr>
        </p:pic>
        <p:pic>
          <p:nvPicPr>
            <p:cNvPr id="11" name="Picture Placeholder 5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575545" y="2585932"/>
              <a:ext cx="2273393" cy="2557567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8938" y="2606040"/>
              <a:ext cx="2806613" cy="25374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959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8390</TotalTime>
  <Words>821</Words>
  <Application>Microsoft Office PowerPoint</Application>
  <PresentationFormat>On-screen Show (16:9)</PresentationFormat>
  <Paragraphs>268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Calibri</vt:lpstr>
      <vt:lpstr>Gisha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Lester Clark</dc:creator>
  <cp:lastModifiedBy>Michael Cleaver</cp:lastModifiedBy>
  <cp:revision>248</cp:revision>
  <dcterms:created xsi:type="dcterms:W3CDTF">2017-10-06T11:01:23Z</dcterms:created>
  <dcterms:modified xsi:type="dcterms:W3CDTF">2018-02-02T12:56:25Z</dcterms:modified>
</cp:coreProperties>
</file>