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4" r:id="rId2"/>
    <p:sldMasterId id="2147483660" r:id="rId3"/>
    <p:sldMasterId id="2147483725" r:id="rId4"/>
    <p:sldMasterId id="2147483761" r:id="rId5"/>
  </p:sldMasterIdLst>
  <p:notesMasterIdLst>
    <p:notesMasterId r:id="rId12"/>
  </p:notesMasterIdLst>
  <p:sldIdLst>
    <p:sldId id="256" r:id="rId6"/>
    <p:sldId id="289" r:id="rId7"/>
    <p:sldId id="295" r:id="rId8"/>
    <p:sldId id="296" r:id="rId9"/>
    <p:sldId id="297" r:id="rId10"/>
    <p:sldId id="29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94660"/>
  </p:normalViewPr>
  <p:slideViewPr>
    <p:cSldViewPr>
      <p:cViewPr varScale="1">
        <p:scale>
          <a:sx n="85" d="100"/>
          <a:sy n="85" d="100"/>
        </p:scale>
        <p:origin x="1530"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91C00-EC32-449D-99D7-0CB50AC38435}" type="datetimeFigureOut">
              <a:rPr lang="en-GB" smtClean="0"/>
              <a:t>27/09/2018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F6BB-2C97-4763-968B-F3D104611B2D}" type="slidenum">
              <a:rPr lang="en-GB" smtClean="0"/>
              <a:t>‹#›</a:t>
            </a:fld>
            <a:endParaRPr lang="en-GB"/>
          </a:p>
        </p:txBody>
      </p:sp>
    </p:spTree>
    <p:extLst>
      <p:ext uri="{BB962C8B-B14F-4D97-AF65-F5344CB8AC3E}">
        <p14:creationId xmlns:p14="http://schemas.microsoft.com/office/powerpoint/2010/main" val="38734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74F6BB-2C97-4763-968B-F3D104611B2D}" type="slidenum">
              <a:rPr lang="en-GB" smtClean="0"/>
              <a:t>2</a:t>
            </a:fld>
            <a:endParaRPr lang="en-GB"/>
          </a:p>
        </p:txBody>
      </p:sp>
    </p:spTree>
    <p:extLst>
      <p:ext uri="{BB962C8B-B14F-4D97-AF65-F5344CB8AC3E}">
        <p14:creationId xmlns:p14="http://schemas.microsoft.com/office/powerpoint/2010/main" val="258465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3964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24512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82414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61060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382698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184087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7492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71301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231667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413940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5963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194598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5" y="381000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3"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93"/>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4FD7CE6-DA2E-4A90-809F-865AD935B17E}" type="datetimeFigureOut">
              <a:rPr lang="en-GB" smtClean="0"/>
              <a:t>27/09/2018</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90" y="1136"/>
            <a:ext cx="747712" cy="365760"/>
          </a:xfrm>
        </p:spPr>
        <p:txBody>
          <a:bodyPr/>
          <a:lstStyle>
            <a:lvl1pPr algn="r">
              <a:defRPr sz="1800">
                <a:solidFill>
                  <a:schemeClr val="bg1"/>
                </a:solidFill>
              </a:defRPr>
            </a:lvl1pPr>
          </a:lstStyle>
          <a:p>
            <a:fld id="{20B82EB6-2978-4577-B113-0D71EA937AD4}"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FD7CE6-DA2E-4A90-809F-865AD935B17E}"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8"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4FD7CE6-DA2E-4A90-809F-865AD935B17E}" type="datetimeFigureOut">
              <a:rPr lang="en-GB" smtClean="0"/>
              <a:t>27/09/2018</a:t>
            </a:fld>
            <a:endParaRPr lang="en-GB"/>
          </a:p>
        </p:txBody>
      </p:sp>
      <p:sp>
        <p:nvSpPr>
          <p:cNvPr id="27" name="Slide Number Placeholder 26"/>
          <p:cNvSpPr>
            <a:spLocks noGrp="1"/>
          </p:cNvSpPr>
          <p:nvPr>
            <p:ph type="sldNum" sz="quarter" idx="11"/>
          </p:nvPr>
        </p:nvSpPr>
        <p:spPr/>
        <p:txBody>
          <a:bodyPr rtlCol="0"/>
          <a:lstStyle/>
          <a:p>
            <a:fld id="{20B82EB6-2978-4577-B113-0D71EA937AD4}"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4FD7CE6-DA2E-4A90-809F-865AD935B17E}" type="datetimeFigureOut">
              <a:rPr lang="en-GB" smtClean="0"/>
              <a:t>27/09/2018</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20B82EB6-2978-4577-B113-0D71EA937AD4}" type="slidenum">
              <a:rPr lang="en-GB" smtClean="0"/>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D7CE6-DA2E-4A90-809F-865AD935B17E}" type="datetimeFigureOut">
              <a:rPr lang="en-GB" smtClean="0"/>
              <a:t>27/09/2018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1"/>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4FD7CE6-DA2E-4A90-809F-865AD935B17E}"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5600A-5D41-4CD0-AF98-8A5346781682}"/>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62FD519-8745-4D4B-BF94-AD8ED58F85A9}"/>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7E30E3CD-05B6-4DF0-A431-999308171442}"/>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3A56F5D8-332F-4190-BA2A-1398F033CEC8}"/>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AB36778E-EA23-427C-92EC-41C5B01D85D4}"/>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25">
            <a:extLst>
              <a:ext uri="{FF2B5EF4-FFF2-40B4-BE49-F238E27FC236}">
                <a16:creationId xmlns:a16="http://schemas.microsoft.com/office/drawing/2014/main" id="{03706CAF-C4FD-4BC7-9EAA-D748073F620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26">
            <a:extLst>
              <a:ext uri="{FF2B5EF4-FFF2-40B4-BE49-F238E27FC236}">
                <a16:creationId xmlns:a16="http://schemas.microsoft.com/office/drawing/2014/main" id="{A83A23E8-E395-43DE-B690-E8FA91B1F3D2}"/>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DEC81A77-C6AA-481A-92E2-33F9CCBEF06C}"/>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CF800094-0458-4C5E-9CFB-EF2A03CBC82A}"/>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97D31BF2-F2CF-41F4-AA20-399A584E75B1}"/>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1FB2F7F3-A9D9-4BAB-BA19-292FAE36E830}"/>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F8F4F8F0-A746-4A13-95F7-A08E8149016B}"/>
              </a:ext>
            </a:extLst>
          </p:cNvPr>
          <p:cNvSpPr>
            <a:spLocks noGrp="1"/>
          </p:cNvSpPr>
          <p:nvPr>
            <p:ph type="dt" sz="half" idx="10"/>
          </p:nvPr>
        </p:nvSpPr>
        <p:spPr>
          <a:xfrm>
            <a:off x="6705600" y="4206875"/>
            <a:ext cx="960438" cy="457200"/>
          </a:xfrm>
        </p:spPr>
        <p:txBody>
          <a:bodyPr/>
          <a:lstStyle>
            <a:lvl1pPr>
              <a:defRPr/>
            </a:lvl1pPr>
          </a:lstStyle>
          <a:p>
            <a:pPr>
              <a:defRPr/>
            </a:pPr>
            <a:fld id="{C7476E94-6F32-4BEC-8AD4-E44371966442}" type="datetime1">
              <a:rPr lang="en-US"/>
              <a:pPr>
                <a:defRPr/>
              </a:pPr>
              <a:t>9/27/2018</a:t>
            </a:fld>
            <a:endParaRPr lang="en-GB" dirty="0"/>
          </a:p>
        </p:txBody>
      </p:sp>
      <p:sp>
        <p:nvSpPr>
          <p:cNvPr id="18" name="Footer Placeholder 16">
            <a:extLst>
              <a:ext uri="{FF2B5EF4-FFF2-40B4-BE49-F238E27FC236}">
                <a16:creationId xmlns:a16="http://schemas.microsoft.com/office/drawing/2014/main" id="{31093924-E0BA-4A62-8BA9-A1D3EBC06FAB}"/>
              </a:ext>
            </a:extLst>
          </p:cNvPr>
          <p:cNvSpPr>
            <a:spLocks noGrp="1"/>
          </p:cNvSpPr>
          <p:nvPr>
            <p:ph type="ftr" sz="quarter" idx="11"/>
          </p:nvPr>
        </p:nvSpPr>
        <p:spPr>
          <a:xfrm>
            <a:off x="5410200" y="4205288"/>
            <a:ext cx="1295400" cy="457200"/>
          </a:xfrm>
        </p:spPr>
        <p:txBody>
          <a:bodyPr/>
          <a:lstStyle>
            <a:lvl1pPr>
              <a:defRPr/>
            </a:lvl1pPr>
          </a:lstStyle>
          <a:p>
            <a:pPr>
              <a:defRPr/>
            </a:pPr>
            <a:r>
              <a:rPr lang="en-GB"/>
              <a:t>Working Towards a Healthier Thanet</a:t>
            </a:r>
          </a:p>
        </p:txBody>
      </p:sp>
      <p:sp>
        <p:nvSpPr>
          <p:cNvPr id="19" name="Slide Number Placeholder 28">
            <a:extLst>
              <a:ext uri="{FF2B5EF4-FFF2-40B4-BE49-F238E27FC236}">
                <a16:creationId xmlns:a16="http://schemas.microsoft.com/office/drawing/2014/main" id="{FD2771ED-42C7-40FC-B83B-46F8E2ED024B}"/>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F4DAFC61-2799-4CF5-86A0-4F0A237DA526}" type="slidenum">
              <a:rPr lang="en-GB" altLang="en-US"/>
              <a:pPr>
                <a:defRPr/>
              </a:pPr>
              <a:t>‹#›</a:t>
            </a:fld>
            <a:endParaRPr lang="en-GB" altLang="en-US"/>
          </a:p>
        </p:txBody>
      </p:sp>
    </p:spTree>
    <p:extLst>
      <p:ext uri="{BB962C8B-B14F-4D97-AF65-F5344CB8AC3E}">
        <p14:creationId xmlns:p14="http://schemas.microsoft.com/office/powerpoint/2010/main" val="1396213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9A1706E-A740-4EBA-9CAF-CCDC59CDBF54}"/>
              </a:ext>
            </a:extLst>
          </p:cNvPr>
          <p:cNvSpPr>
            <a:spLocks noGrp="1"/>
          </p:cNvSpPr>
          <p:nvPr>
            <p:ph type="dt" sz="half" idx="10"/>
          </p:nvPr>
        </p:nvSpPr>
        <p:spPr/>
        <p:txBody>
          <a:bodyPr/>
          <a:lstStyle>
            <a:lvl1pPr>
              <a:defRPr/>
            </a:lvl1pPr>
          </a:lstStyle>
          <a:p>
            <a:pPr>
              <a:defRPr/>
            </a:pPr>
            <a:fld id="{E356C75A-1AD8-443E-9574-8546D877E701}" type="datetime1">
              <a:rPr lang="en-US"/>
              <a:pPr>
                <a:defRPr/>
              </a:pPr>
              <a:t>9/27/2018</a:t>
            </a:fld>
            <a:endParaRPr lang="en-GB" dirty="0"/>
          </a:p>
        </p:txBody>
      </p:sp>
      <p:sp>
        <p:nvSpPr>
          <p:cNvPr id="5" name="Footer Placeholder 2">
            <a:extLst>
              <a:ext uri="{FF2B5EF4-FFF2-40B4-BE49-F238E27FC236}">
                <a16:creationId xmlns:a16="http://schemas.microsoft.com/office/drawing/2014/main" id="{5175400F-F906-4C82-A8C9-BD6AAED0E0F7}"/>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9DEBC309-71EF-4484-A11D-A4676156E654}"/>
              </a:ext>
            </a:extLst>
          </p:cNvPr>
          <p:cNvSpPr>
            <a:spLocks noGrp="1"/>
          </p:cNvSpPr>
          <p:nvPr>
            <p:ph type="sldNum" sz="quarter" idx="12"/>
          </p:nvPr>
        </p:nvSpPr>
        <p:spPr/>
        <p:txBody>
          <a:bodyPr/>
          <a:lstStyle>
            <a:lvl1pPr>
              <a:defRPr/>
            </a:lvl1pPr>
          </a:lstStyle>
          <a:p>
            <a:pPr>
              <a:defRPr/>
            </a:pPr>
            <a:fld id="{060C3EA4-28F0-4319-809B-C62F2256B86D}" type="slidenum">
              <a:rPr lang="en-GB" altLang="en-US"/>
              <a:pPr>
                <a:defRPr/>
              </a:pPr>
              <a:t>‹#›</a:t>
            </a:fld>
            <a:endParaRPr lang="en-GB" altLang="en-US"/>
          </a:p>
        </p:txBody>
      </p:sp>
    </p:spTree>
    <p:extLst>
      <p:ext uri="{BB962C8B-B14F-4D97-AF65-F5344CB8AC3E}">
        <p14:creationId xmlns:p14="http://schemas.microsoft.com/office/powerpoint/2010/main" val="411021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32A6EB1E-A1D4-4C6C-95CD-3D87C7045BEA}"/>
              </a:ext>
            </a:extLst>
          </p:cNvPr>
          <p:cNvSpPr>
            <a:spLocks noGrp="1"/>
          </p:cNvSpPr>
          <p:nvPr>
            <p:ph type="dt" sz="half" idx="10"/>
          </p:nvPr>
        </p:nvSpPr>
        <p:spPr/>
        <p:txBody>
          <a:bodyPr/>
          <a:lstStyle>
            <a:lvl1pPr>
              <a:defRPr/>
            </a:lvl1pPr>
          </a:lstStyle>
          <a:p>
            <a:pPr>
              <a:defRPr/>
            </a:pPr>
            <a:fld id="{F4282847-6E44-4676-8848-AD6637B45EB3}" type="datetime1">
              <a:rPr lang="en-US"/>
              <a:pPr>
                <a:defRPr/>
              </a:pPr>
              <a:t>9/27/2018</a:t>
            </a:fld>
            <a:endParaRPr lang="en-GB" dirty="0"/>
          </a:p>
        </p:txBody>
      </p:sp>
      <p:sp>
        <p:nvSpPr>
          <p:cNvPr id="5" name="Footer Placeholder 2">
            <a:extLst>
              <a:ext uri="{FF2B5EF4-FFF2-40B4-BE49-F238E27FC236}">
                <a16:creationId xmlns:a16="http://schemas.microsoft.com/office/drawing/2014/main" id="{7834DA2F-C620-4A26-B0C0-89162E8632D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AF8FEA33-C9EB-46C8-A5E2-274AD464D148}"/>
              </a:ext>
            </a:extLst>
          </p:cNvPr>
          <p:cNvSpPr>
            <a:spLocks noGrp="1"/>
          </p:cNvSpPr>
          <p:nvPr>
            <p:ph type="sldNum" sz="quarter" idx="12"/>
          </p:nvPr>
        </p:nvSpPr>
        <p:spPr/>
        <p:txBody>
          <a:bodyPr/>
          <a:lstStyle>
            <a:lvl1pPr>
              <a:defRPr/>
            </a:lvl1pPr>
          </a:lstStyle>
          <a:p>
            <a:pPr>
              <a:defRPr/>
            </a:pPr>
            <a:fld id="{7FC63816-0AA2-4864-8ACC-E3041240F878}" type="slidenum">
              <a:rPr lang="en-GB" altLang="en-US"/>
              <a:pPr>
                <a:defRPr/>
              </a:pPr>
              <a:t>‹#›</a:t>
            </a:fld>
            <a:endParaRPr lang="en-GB" altLang="en-US"/>
          </a:p>
        </p:txBody>
      </p:sp>
    </p:spTree>
    <p:extLst>
      <p:ext uri="{BB962C8B-B14F-4D97-AF65-F5344CB8AC3E}">
        <p14:creationId xmlns:p14="http://schemas.microsoft.com/office/powerpoint/2010/main" val="2236444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583924C-B4A0-4814-BF61-6643BB5C54C3}"/>
              </a:ext>
            </a:extLst>
          </p:cNvPr>
          <p:cNvSpPr>
            <a:spLocks noGrp="1"/>
          </p:cNvSpPr>
          <p:nvPr>
            <p:ph type="dt" sz="half" idx="10"/>
          </p:nvPr>
        </p:nvSpPr>
        <p:spPr/>
        <p:txBody>
          <a:bodyPr/>
          <a:lstStyle>
            <a:lvl1pPr>
              <a:defRPr/>
            </a:lvl1pPr>
          </a:lstStyle>
          <a:p>
            <a:pPr>
              <a:defRPr/>
            </a:pPr>
            <a:fld id="{F4BCC121-1FA2-4C28-A9C4-267DA6480D5F}" type="datetime1">
              <a:rPr lang="en-US"/>
              <a:pPr>
                <a:defRPr/>
              </a:pPr>
              <a:t>9/27/2018</a:t>
            </a:fld>
            <a:endParaRPr lang="en-GB" dirty="0"/>
          </a:p>
        </p:txBody>
      </p:sp>
      <p:sp>
        <p:nvSpPr>
          <p:cNvPr id="6" name="Footer Placeholder 2">
            <a:extLst>
              <a:ext uri="{FF2B5EF4-FFF2-40B4-BE49-F238E27FC236}">
                <a16:creationId xmlns:a16="http://schemas.microsoft.com/office/drawing/2014/main" id="{D6DAAB17-606B-4720-B06D-65C26062AFC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181A6635-7682-4DC9-A2AA-2AC3BDE4970B}"/>
              </a:ext>
            </a:extLst>
          </p:cNvPr>
          <p:cNvSpPr>
            <a:spLocks noGrp="1"/>
          </p:cNvSpPr>
          <p:nvPr>
            <p:ph type="sldNum" sz="quarter" idx="12"/>
          </p:nvPr>
        </p:nvSpPr>
        <p:spPr/>
        <p:txBody>
          <a:bodyPr/>
          <a:lstStyle>
            <a:lvl1pPr>
              <a:defRPr/>
            </a:lvl1pPr>
          </a:lstStyle>
          <a:p>
            <a:pPr>
              <a:defRPr/>
            </a:pPr>
            <a:fld id="{204A3210-642F-43BE-91D8-5763DD05AA8F}" type="slidenum">
              <a:rPr lang="en-GB" altLang="en-US"/>
              <a:pPr>
                <a:defRPr/>
              </a:pPr>
              <a:t>‹#›</a:t>
            </a:fld>
            <a:endParaRPr lang="en-GB" altLang="en-US"/>
          </a:p>
        </p:txBody>
      </p:sp>
    </p:spTree>
    <p:extLst>
      <p:ext uri="{BB962C8B-B14F-4D97-AF65-F5344CB8AC3E}">
        <p14:creationId xmlns:p14="http://schemas.microsoft.com/office/powerpoint/2010/main" val="2432423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242B0E0E-5F1B-4194-A179-4554F73B59E7}"/>
              </a:ext>
            </a:extLst>
          </p:cNvPr>
          <p:cNvSpPr>
            <a:spLocks noGrp="1"/>
          </p:cNvSpPr>
          <p:nvPr>
            <p:ph type="dt" sz="half" idx="10"/>
          </p:nvPr>
        </p:nvSpPr>
        <p:spPr/>
        <p:txBody>
          <a:bodyPr rtlCol="0"/>
          <a:lstStyle>
            <a:lvl1pPr>
              <a:defRPr/>
            </a:lvl1pPr>
          </a:lstStyle>
          <a:p>
            <a:pPr>
              <a:defRPr/>
            </a:pPr>
            <a:fld id="{246F5645-4A3E-44CC-8BA1-FDE31C953D7D}" type="datetime1">
              <a:rPr lang="en-US"/>
              <a:pPr>
                <a:defRPr/>
              </a:pPr>
              <a:t>9/27/2018</a:t>
            </a:fld>
            <a:endParaRPr lang="en-GB" dirty="0"/>
          </a:p>
        </p:txBody>
      </p:sp>
      <p:sp>
        <p:nvSpPr>
          <p:cNvPr id="8" name="Slide Number Placeholder 26">
            <a:extLst>
              <a:ext uri="{FF2B5EF4-FFF2-40B4-BE49-F238E27FC236}">
                <a16:creationId xmlns:a16="http://schemas.microsoft.com/office/drawing/2014/main" id="{614E8494-B556-40A9-9446-855762E8EF24}"/>
              </a:ext>
            </a:extLst>
          </p:cNvPr>
          <p:cNvSpPr>
            <a:spLocks noGrp="1"/>
          </p:cNvSpPr>
          <p:nvPr>
            <p:ph type="sldNum" sz="quarter" idx="11"/>
          </p:nvPr>
        </p:nvSpPr>
        <p:spPr/>
        <p:txBody>
          <a:bodyPr/>
          <a:lstStyle>
            <a:lvl1pPr>
              <a:defRPr/>
            </a:lvl1pPr>
          </a:lstStyle>
          <a:p>
            <a:pPr>
              <a:defRPr/>
            </a:pPr>
            <a:fld id="{811FB1B2-778B-4C45-A35D-0A0D0FCCB479}" type="slidenum">
              <a:rPr lang="en-GB" altLang="en-US"/>
              <a:pPr>
                <a:defRPr/>
              </a:pPr>
              <a:t>‹#›</a:t>
            </a:fld>
            <a:endParaRPr lang="en-GB" altLang="en-US"/>
          </a:p>
        </p:txBody>
      </p:sp>
      <p:sp>
        <p:nvSpPr>
          <p:cNvPr id="9" name="Footer Placeholder 27">
            <a:extLst>
              <a:ext uri="{FF2B5EF4-FFF2-40B4-BE49-F238E27FC236}">
                <a16:creationId xmlns:a16="http://schemas.microsoft.com/office/drawing/2014/main" id="{07F640FA-044B-4F2C-99EA-4D7E01F498FE}"/>
              </a:ext>
            </a:extLst>
          </p:cNvPr>
          <p:cNvSpPr>
            <a:spLocks noGrp="1"/>
          </p:cNvSpPr>
          <p:nvPr>
            <p:ph type="ftr" sz="quarter" idx="12"/>
          </p:nvPr>
        </p:nvSpPr>
        <p:spPr/>
        <p:txBody>
          <a:bodyPr rtlCol="0"/>
          <a:lstStyle>
            <a:lvl1pPr>
              <a:defRPr/>
            </a:lvl1pPr>
          </a:lstStyle>
          <a:p>
            <a:pPr>
              <a:defRPr/>
            </a:pPr>
            <a:r>
              <a:rPr lang="en-GB"/>
              <a:t>Working Towards a Healthier Thanet</a:t>
            </a:r>
          </a:p>
        </p:txBody>
      </p:sp>
    </p:spTree>
    <p:extLst>
      <p:ext uri="{BB962C8B-B14F-4D97-AF65-F5344CB8AC3E}">
        <p14:creationId xmlns:p14="http://schemas.microsoft.com/office/powerpoint/2010/main" val="41004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035C15-D0DE-435C-A258-7EBA4BFD8481}"/>
              </a:ext>
            </a:extLst>
          </p:cNvPr>
          <p:cNvSpPr>
            <a:spLocks noGrp="1"/>
          </p:cNvSpPr>
          <p:nvPr>
            <p:ph type="dt" sz="half" idx="10"/>
          </p:nvPr>
        </p:nvSpPr>
        <p:spPr>
          <a:xfrm>
            <a:off x="6583363" y="612775"/>
            <a:ext cx="957262" cy="457200"/>
          </a:xfrm>
        </p:spPr>
        <p:txBody>
          <a:bodyPr/>
          <a:lstStyle>
            <a:lvl1pPr>
              <a:defRPr/>
            </a:lvl1pPr>
          </a:lstStyle>
          <a:p>
            <a:pPr>
              <a:defRPr/>
            </a:pPr>
            <a:fld id="{A276B87A-C638-49F7-8285-035DAAFA079F}" type="datetime1">
              <a:rPr lang="en-US"/>
              <a:pPr>
                <a:defRPr/>
              </a:pPr>
              <a:t>9/27/2018</a:t>
            </a:fld>
            <a:endParaRPr lang="en-GB" dirty="0"/>
          </a:p>
        </p:txBody>
      </p:sp>
      <p:sp>
        <p:nvSpPr>
          <p:cNvPr id="4" name="Footer Placeholder 3">
            <a:extLst>
              <a:ext uri="{FF2B5EF4-FFF2-40B4-BE49-F238E27FC236}">
                <a16:creationId xmlns:a16="http://schemas.microsoft.com/office/drawing/2014/main" id="{F2BAAEAE-1314-49F8-9A32-E43F31C52CA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5" name="Slide Number Placeholder 4">
            <a:extLst>
              <a:ext uri="{FF2B5EF4-FFF2-40B4-BE49-F238E27FC236}">
                <a16:creationId xmlns:a16="http://schemas.microsoft.com/office/drawing/2014/main" id="{E1A590E1-CB9B-46E0-9A05-1ADC31BEA9C8}"/>
              </a:ext>
            </a:extLst>
          </p:cNvPr>
          <p:cNvSpPr>
            <a:spLocks noGrp="1"/>
          </p:cNvSpPr>
          <p:nvPr>
            <p:ph type="sldNum" sz="quarter" idx="12"/>
          </p:nvPr>
        </p:nvSpPr>
        <p:spPr/>
        <p:txBody>
          <a:bodyPr/>
          <a:lstStyle>
            <a:lvl1pPr>
              <a:defRPr/>
            </a:lvl1pPr>
          </a:lstStyle>
          <a:p>
            <a:pPr>
              <a:defRPr/>
            </a:pPr>
            <a:fld id="{0C540381-78E8-4E54-ADEE-8E7B43A7B53F}" type="slidenum">
              <a:rPr lang="en-GB" altLang="en-US"/>
              <a:pPr>
                <a:defRPr/>
              </a:pPr>
              <a:t>‹#›</a:t>
            </a:fld>
            <a:endParaRPr lang="en-GB" altLang="en-US"/>
          </a:p>
        </p:txBody>
      </p:sp>
    </p:spTree>
    <p:extLst>
      <p:ext uri="{BB962C8B-B14F-4D97-AF65-F5344CB8AC3E}">
        <p14:creationId xmlns:p14="http://schemas.microsoft.com/office/powerpoint/2010/main" val="3848982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61AEBF0-EE20-45DF-AFDA-EA83CCCF303B}"/>
              </a:ext>
            </a:extLst>
          </p:cNvPr>
          <p:cNvSpPr>
            <a:spLocks noGrp="1"/>
          </p:cNvSpPr>
          <p:nvPr>
            <p:ph type="dt" sz="half" idx="10"/>
          </p:nvPr>
        </p:nvSpPr>
        <p:spPr/>
        <p:txBody>
          <a:bodyPr/>
          <a:lstStyle>
            <a:lvl1pPr>
              <a:defRPr/>
            </a:lvl1pPr>
          </a:lstStyle>
          <a:p>
            <a:pPr>
              <a:defRPr/>
            </a:pPr>
            <a:fld id="{3314BEBE-799F-4547-82E6-911014178CAD}" type="datetime1">
              <a:rPr lang="en-US"/>
              <a:pPr>
                <a:defRPr/>
              </a:pPr>
              <a:t>9/27/2018</a:t>
            </a:fld>
            <a:endParaRPr lang="en-GB" dirty="0"/>
          </a:p>
        </p:txBody>
      </p:sp>
      <p:sp>
        <p:nvSpPr>
          <p:cNvPr id="3" name="Footer Placeholder 2">
            <a:extLst>
              <a:ext uri="{FF2B5EF4-FFF2-40B4-BE49-F238E27FC236}">
                <a16:creationId xmlns:a16="http://schemas.microsoft.com/office/drawing/2014/main" id="{FD5BAD89-35BF-48CD-A424-C952952A0052}"/>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4" name="Slide Number Placeholder 22">
            <a:extLst>
              <a:ext uri="{FF2B5EF4-FFF2-40B4-BE49-F238E27FC236}">
                <a16:creationId xmlns:a16="http://schemas.microsoft.com/office/drawing/2014/main" id="{33292510-9E07-4A4F-8304-6259879EC70A}"/>
              </a:ext>
            </a:extLst>
          </p:cNvPr>
          <p:cNvSpPr>
            <a:spLocks noGrp="1"/>
          </p:cNvSpPr>
          <p:nvPr>
            <p:ph type="sldNum" sz="quarter" idx="12"/>
          </p:nvPr>
        </p:nvSpPr>
        <p:spPr/>
        <p:txBody>
          <a:bodyPr/>
          <a:lstStyle>
            <a:lvl1pPr>
              <a:defRPr/>
            </a:lvl1pPr>
          </a:lstStyle>
          <a:p>
            <a:pPr>
              <a:defRPr/>
            </a:pPr>
            <a:fld id="{A5CDFF69-827B-4635-8BD2-CC409C1F7118}" type="slidenum">
              <a:rPr lang="en-GB" altLang="en-US"/>
              <a:pPr>
                <a:defRPr/>
              </a:pPr>
              <a:t>‹#›</a:t>
            </a:fld>
            <a:endParaRPr lang="en-GB" altLang="en-US"/>
          </a:p>
        </p:txBody>
      </p:sp>
    </p:spTree>
    <p:extLst>
      <p:ext uri="{BB962C8B-B14F-4D97-AF65-F5344CB8AC3E}">
        <p14:creationId xmlns:p14="http://schemas.microsoft.com/office/powerpoint/2010/main" val="3627909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4406635-5365-411D-8BC2-2D728D31C4E2}"/>
              </a:ext>
            </a:extLst>
          </p:cNvPr>
          <p:cNvSpPr>
            <a:spLocks noGrp="1"/>
          </p:cNvSpPr>
          <p:nvPr>
            <p:ph type="dt" sz="half" idx="10"/>
          </p:nvPr>
        </p:nvSpPr>
        <p:spPr/>
        <p:txBody>
          <a:bodyPr/>
          <a:lstStyle>
            <a:lvl1pPr>
              <a:defRPr/>
            </a:lvl1pPr>
          </a:lstStyle>
          <a:p>
            <a:pPr>
              <a:defRPr/>
            </a:pPr>
            <a:fld id="{7C470F8B-D5E2-428D-881C-269D66F7137E}" type="datetime1">
              <a:rPr lang="en-US"/>
              <a:pPr>
                <a:defRPr/>
              </a:pPr>
              <a:t>9/27/2018</a:t>
            </a:fld>
            <a:endParaRPr lang="en-GB" dirty="0"/>
          </a:p>
        </p:txBody>
      </p:sp>
      <p:sp>
        <p:nvSpPr>
          <p:cNvPr id="6" name="Footer Placeholder 2">
            <a:extLst>
              <a:ext uri="{FF2B5EF4-FFF2-40B4-BE49-F238E27FC236}">
                <a16:creationId xmlns:a16="http://schemas.microsoft.com/office/drawing/2014/main" id="{C4A9B488-5B6B-4F69-BD8B-F7705132EC8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6B856A7B-ABDB-405F-9CA0-81DEDFA37B91}"/>
              </a:ext>
            </a:extLst>
          </p:cNvPr>
          <p:cNvSpPr>
            <a:spLocks noGrp="1"/>
          </p:cNvSpPr>
          <p:nvPr>
            <p:ph type="sldNum" sz="quarter" idx="12"/>
          </p:nvPr>
        </p:nvSpPr>
        <p:spPr/>
        <p:txBody>
          <a:bodyPr/>
          <a:lstStyle>
            <a:lvl1pPr>
              <a:defRPr/>
            </a:lvl1pPr>
          </a:lstStyle>
          <a:p>
            <a:pPr>
              <a:defRPr/>
            </a:pPr>
            <a:fld id="{32077269-1BD9-4395-BDAA-E53E87D2EB14}" type="slidenum">
              <a:rPr lang="en-GB" altLang="en-US"/>
              <a:pPr>
                <a:defRPr/>
              </a:pPr>
              <a:t>‹#›</a:t>
            </a:fld>
            <a:endParaRPr lang="en-GB" altLang="en-US"/>
          </a:p>
        </p:txBody>
      </p:sp>
    </p:spTree>
    <p:extLst>
      <p:ext uri="{BB962C8B-B14F-4D97-AF65-F5344CB8AC3E}">
        <p14:creationId xmlns:p14="http://schemas.microsoft.com/office/powerpoint/2010/main" val="849053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60C57EF4-03C9-4D0F-AFA9-BEADE2BBF994}"/>
              </a:ext>
            </a:extLst>
          </p:cNvPr>
          <p:cNvSpPr>
            <a:spLocks noGrp="1"/>
          </p:cNvSpPr>
          <p:nvPr>
            <p:ph type="dt" sz="half" idx="10"/>
          </p:nvPr>
        </p:nvSpPr>
        <p:spPr/>
        <p:txBody>
          <a:bodyPr/>
          <a:lstStyle>
            <a:lvl1pPr>
              <a:defRPr/>
            </a:lvl1pPr>
          </a:lstStyle>
          <a:p>
            <a:pPr>
              <a:defRPr/>
            </a:pPr>
            <a:fld id="{4AB8572B-7594-4798-A392-6DBE477F9800}" type="datetime1">
              <a:rPr lang="en-US"/>
              <a:pPr>
                <a:defRPr/>
              </a:pPr>
              <a:t>9/27/2018</a:t>
            </a:fld>
            <a:endParaRPr lang="en-GB" dirty="0"/>
          </a:p>
        </p:txBody>
      </p:sp>
      <p:sp>
        <p:nvSpPr>
          <p:cNvPr id="6" name="Footer Placeholder 2">
            <a:extLst>
              <a:ext uri="{FF2B5EF4-FFF2-40B4-BE49-F238E27FC236}">
                <a16:creationId xmlns:a16="http://schemas.microsoft.com/office/drawing/2014/main" id="{AD8392F6-C1C9-4E6C-8180-78B801028629}"/>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72AFE9BE-50C7-4E55-A5DC-3B1BC09F42C4}"/>
              </a:ext>
            </a:extLst>
          </p:cNvPr>
          <p:cNvSpPr>
            <a:spLocks noGrp="1"/>
          </p:cNvSpPr>
          <p:nvPr>
            <p:ph type="sldNum" sz="quarter" idx="12"/>
          </p:nvPr>
        </p:nvSpPr>
        <p:spPr/>
        <p:txBody>
          <a:bodyPr/>
          <a:lstStyle>
            <a:lvl1pPr>
              <a:defRPr/>
            </a:lvl1pPr>
          </a:lstStyle>
          <a:p>
            <a:pPr>
              <a:defRPr/>
            </a:pPr>
            <a:fld id="{EB8A0A4E-EC2C-4793-8E00-E3A788BD5F42}" type="slidenum">
              <a:rPr lang="en-GB" altLang="en-US"/>
              <a:pPr>
                <a:defRPr/>
              </a:pPr>
              <a:t>‹#›</a:t>
            </a:fld>
            <a:endParaRPr lang="en-GB" altLang="en-US"/>
          </a:p>
        </p:txBody>
      </p:sp>
    </p:spTree>
    <p:extLst>
      <p:ext uri="{BB962C8B-B14F-4D97-AF65-F5344CB8AC3E}">
        <p14:creationId xmlns:p14="http://schemas.microsoft.com/office/powerpoint/2010/main" val="3851491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AB241D3-E8AA-41C1-AF08-DD265FFE39E3}"/>
              </a:ext>
            </a:extLst>
          </p:cNvPr>
          <p:cNvSpPr>
            <a:spLocks noGrp="1"/>
          </p:cNvSpPr>
          <p:nvPr>
            <p:ph type="dt" sz="half" idx="10"/>
          </p:nvPr>
        </p:nvSpPr>
        <p:spPr/>
        <p:txBody>
          <a:bodyPr/>
          <a:lstStyle>
            <a:lvl1pPr>
              <a:defRPr/>
            </a:lvl1pPr>
          </a:lstStyle>
          <a:p>
            <a:pPr>
              <a:defRPr/>
            </a:pPr>
            <a:fld id="{81A4797B-FE79-4DE0-B345-AF5D5B3BE50A}" type="datetime1">
              <a:rPr lang="en-US"/>
              <a:pPr>
                <a:defRPr/>
              </a:pPr>
              <a:t>9/27/2018</a:t>
            </a:fld>
            <a:endParaRPr lang="en-GB" dirty="0"/>
          </a:p>
        </p:txBody>
      </p:sp>
      <p:sp>
        <p:nvSpPr>
          <p:cNvPr id="5" name="Footer Placeholder 2">
            <a:extLst>
              <a:ext uri="{FF2B5EF4-FFF2-40B4-BE49-F238E27FC236}">
                <a16:creationId xmlns:a16="http://schemas.microsoft.com/office/drawing/2014/main" id="{C919D0D3-BE07-4808-8399-816880350E83}"/>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8C6F59FC-B834-446F-B885-B8869D6A8F6B}"/>
              </a:ext>
            </a:extLst>
          </p:cNvPr>
          <p:cNvSpPr>
            <a:spLocks noGrp="1"/>
          </p:cNvSpPr>
          <p:nvPr>
            <p:ph type="sldNum" sz="quarter" idx="12"/>
          </p:nvPr>
        </p:nvSpPr>
        <p:spPr/>
        <p:txBody>
          <a:bodyPr/>
          <a:lstStyle>
            <a:lvl1pPr>
              <a:defRPr/>
            </a:lvl1pPr>
          </a:lstStyle>
          <a:p>
            <a:pPr>
              <a:defRPr/>
            </a:pPr>
            <a:fld id="{762640E8-FF29-4718-B9DC-15460C29E0A2}" type="slidenum">
              <a:rPr lang="en-GB" altLang="en-US"/>
              <a:pPr>
                <a:defRPr/>
              </a:pPr>
              <a:t>‹#›</a:t>
            </a:fld>
            <a:endParaRPr lang="en-GB" altLang="en-US"/>
          </a:p>
        </p:txBody>
      </p:sp>
    </p:spTree>
    <p:extLst>
      <p:ext uri="{BB962C8B-B14F-4D97-AF65-F5344CB8AC3E}">
        <p14:creationId xmlns:p14="http://schemas.microsoft.com/office/powerpoint/2010/main" val="1988386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C6E36B-B7FB-4BD2-92C9-C3E1F409E42E}"/>
              </a:ext>
            </a:extLst>
          </p:cNvPr>
          <p:cNvSpPr>
            <a:spLocks noGrp="1"/>
          </p:cNvSpPr>
          <p:nvPr>
            <p:ph type="dt" sz="half" idx="10"/>
          </p:nvPr>
        </p:nvSpPr>
        <p:spPr/>
        <p:txBody>
          <a:bodyPr/>
          <a:lstStyle>
            <a:lvl1pPr>
              <a:defRPr/>
            </a:lvl1pPr>
          </a:lstStyle>
          <a:p>
            <a:pPr>
              <a:defRPr/>
            </a:pPr>
            <a:fld id="{3E07ED06-FA26-404D-B39A-8D40D270C48E}" type="datetime1">
              <a:rPr lang="en-US"/>
              <a:pPr>
                <a:defRPr/>
              </a:pPr>
              <a:t>9/27/2018</a:t>
            </a:fld>
            <a:endParaRPr lang="en-GB" dirty="0"/>
          </a:p>
        </p:txBody>
      </p:sp>
      <p:sp>
        <p:nvSpPr>
          <p:cNvPr id="5" name="Footer Placeholder 2">
            <a:extLst>
              <a:ext uri="{FF2B5EF4-FFF2-40B4-BE49-F238E27FC236}">
                <a16:creationId xmlns:a16="http://schemas.microsoft.com/office/drawing/2014/main" id="{F0B87DE6-54E5-4803-B501-961FF665434F}"/>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63A75EF1-D16B-4F07-9521-8B1B05B9CB4B}"/>
              </a:ext>
            </a:extLst>
          </p:cNvPr>
          <p:cNvSpPr>
            <a:spLocks noGrp="1"/>
          </p:cNvSpPr>
          <p:nvPr>
            <p:ph type="sldNum" sz="quarter" idx="12"/>
          </p:nvPr>
        </p:nvSpPr>
        <p:spPr/>
        <p:txBody>
          <a:bodyPr/>
          <a:lstStyle>
            <a:lvl1pPr>
              <a:defRPr/>
            </a:lvl1pPr>
          </a:lstStyle>
          <a:p>
            <a:pPr>
              <a:defRPr/>
            </a:pPr>
            <a:fld id="{49C33A3E-7E3E-401D-960B-38F41BA54C23}" type="slidenum">
              <a:rPr lang="en-GB" altLang="en-US"/>
              <a:pPr>
                <a:defRPr/>
              </a:pPr>
              <a:t>‹#›</a:t>
            </a:fld>
            <a:endParaRPr lang="en-GB" altLang="en-US"/>
          </a:p>
        </p:txBody>
      </p:sp>
    </p:spTree>
    <p:extLst>
      <p:ext uri="{BB962C8B-B14F-4D97-AF65-F5344CB8AC3E}">
        <p14:creationId xmlns:p14="http://schemas.microsoft.com/office/powerpoint/2010/main" val="272226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2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3" y="30828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5" y="36025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3" y="44011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0438294F-03D5-4029-B8E7-0498C453A500}"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A057058-4A39-4DA1-9B82-EEDC75B21DE8}"/>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CBA605A6-34D0-4A46-A4AA-6BA0B978C516}"/>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9DECE83B-FAF6-4FA3-BE6D-C153F44C7684}"/>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5BCECAB8-9696-4B9A-9BA9-AE1C3FD4C80E}"/>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9559614F-1351-4EFC-850A-BEE7593B51B3}"/>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1E291EA7-E9E1-4696-BC79-5E13E194A436}"/>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0B7C25DB-699F-443E-9485-47D68F8957E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7AAD5EBB-837A-4CAA-ABBC-2ABFA6967AB2}"/>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6885973A-6D2D-448F-BBFA-617090234471}"/>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E788B02-C644-47A1-9DED-DAC0E4428FA3}"/>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9D7EACF5-6433-4494-9630-1F2E955ADCFC}"/>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358855B7-585D-4BB9-8C93-5D36A1B8F01E}"/>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752C8EF6-5C53-4D58-B2CB-0175908DADF7}"/>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C15CEABC-C462-405F-B5A2-0FD991980624}"/>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31BD1092-A69D-4D43-A2AD-5C714CF8A1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C8998C3-CCC9-4B76-B52C-5839427A2790}"/>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fld id="{28107B7F-A195-41E5-B76C-D4CDC4CADDA3}" type="datetime1">
              <a:rPr lang="en-US"/>
              <a:pPr>
                <a:defRPr/>
              </a:pPr>
              <a:t>9/27/2018</a:t>
            </a:fld>
            <a:endParaRPr lang="en-GB" dirty="0"/>
          </a:p>
        </p:txBody>
      </p:sp>
      <p:sp>
        <p:nvSpPr>
          <p:cNvPr id="3" name="Footer Placeholder 2">
            <a:extLst>
              <a:ext uri="{FF2B5EF4-FFF2-40B4-BE49-F238E27FC236}">
                <a16:creationId xmlns:a16="http://schemas.microsoft.com/office/drawing/2014/main" id="{5FAD61B3-E72F-4933-AB29-6E5C16CA7DED}"/>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r>
              <a:rPr lang="en-GB"/>
              <a:t>Working Towards a Healthier Thanet</a:t>
            </a:r>
          </a:p>
        </p:txBody>
      </p:sp>
      <p:sp>
        <p:nvSpPr>
          <p:cNvPr id="23" name="Slide Number Placeholder 22">
            <a:extLst>
              <a:ext uri="{FF2B5EF4-FFF2-40B4-BE49-F238E27FC236}">
                <a16:creationId xmlns:a16="http://schemas.microsoft.com/office/drawing/2014/main" id="{1E2DE198-6A39-4C62-A8C0-F86423F460C0}"/>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810EFF31-40E6-434D-865D-C89928B7D8EC}" type="slidenum">
              <a:rPr lang="en-GB" altLang="en-US"/>
              <a:pPr>
                <a:defRPr/>
              </a:pPr>
              <a:t>‹#›</a:t>
            </a:fld>
            <a:endParaRPr lang="en-GB" altLang="en-US"/>
          </a:p>
        </p:txBody>
      </p:sp>
    </p:spTree>
    <p:extLst>
      <p:ext uri="{BB962C8B-B14F-4D97-AF65-F5344CB8AC3E}">
        <p14:creationId xmlns:p14="http://schemas.microsoft.com/office/powerpoint/2010/main" val="13249890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04664"/>
            <a:ext cx="8458200" cy="2560683"/>
          </a:xfrm>
        </p:spPr>
        <p:txBody>
          <a:bodyPr>
            <a:normAutofit/>
          </a:bodyPr>
          <a:lstStyle/>
          <a:p>
            <a:pPr algn="ctr"/>
            <a:r>
              <a:rPr lang="en-GB" sz="5400" dirty="0">
                <a:latin typeface="Arial" panose="020B0604020202020204" pitchFamily="34" charset="0"/>
                <a:cs typeface="Arial" panose="020B0604020202020204" pitchFamily="34" charset="0"/>
              </a:rPr>
              <a:t>Corporate Parenting Update </a:t>
            </a:r>
          </a:p>
        </p:txBody>
      </p:sp>
      <p:sp>
        <p:nvSpPr>
          <p:cNvPr id="3" name="Subtitle 2"/>
          <p:cNvSpPr>
            <a:spLocks noGrp="1"/>
          </p:cNvSpPr>
          <p:nvPr>
            <p:ph type="subTitle" idx="1"/>
          </p:nvPr>
        </p:nvSpPr>
        <p:spPr>
          <a:xfrm>
            <a:off x="429610" y="3857544"/>
            <a:ext cx="5006486" cy="3000456"/>
          </a:xfrm>
        </p:spPr>
        <p:txBody>
          <a:bodyPr>
            <a:normAutofit/>
          </a:bodyPr>
          <a:lstStyle/>
          <a:p>
            <a:r>
              <a:rPr lang="en-GB" dirty="0">
                <a:latin typeface="Arial" panose="020B0604020202020204" pitchFamily="34" charset="0"/>
                <a:cs typeface="Arial" panose="020B0604020202020204" pitchFamily="34" charset="0"/>
              </a:rPr>
              <a:t>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October 2018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Presented by:</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Caroline Smith</a:t>
            </a:r>
          </a:p>
          <a:p>
            <a:r>
              <a:rPr lang="en-GB" i="1" dirty="0">
                <a:latin typeface="Arial" panose="020B0604020202020204" pitchFamily="34" charset="0"/>
                <a:cs typeface="Arial" panose="020B0604020202020204" pitchFamily="34" charset="0"/>
              </a:rPr>
              <a:t>Interim Assistant Director for Corporate Parenting </a:t>
            </a:r>
          </a:p>
        </p:txBody>
      </p:sp>
      <p:pic>
        <p:nvPicPr>
          <p:cNvPr id="4" name="Picture 2" descr="http://www.jobsgopublic.com/uploaded_file/file_name/000/000/238/962/kent.jpg?13630009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015" y="5373216"/>
            <a:ext cx="1917004" cy="124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2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9534-A83C-469A-B652-EB9F3C899228}"/>
              </a:ext>
            </a:extLst>
          </p:cNvPr>
          <p:cNvSpPr>
            <a:spLocks noGrp="1"/>
          </p:cNvSpPr>
          <p:nvPr>
            <p:ph type="title"/>
          </p:nvPr>
        </p:nvSpPr>
        <p:spPr>
          <a:xfrm>
            <a:off x="451773" y="609599"/>
            <a:ext cx="8229600" cy="1066800"/>
          </a:xfrm>
        </p:spPr>
        <p:txBody>
          <a:bodyPr>
            <a:normAutofit fontScale="90000"/>
          </a:bodyPr>
          <a:lstStyle/>
          <a:p>
            <a:pPr algn="ctr"/>
            <a:r>
              <a:rPr lang="en-GB" altLang="en-US" dirty="0">
                <a:latin typeface="Arial" panose="020B0604020202020204" pitchFamily="34" charset="0"/>
                <a:cs typeface="Arial" panose="020B0604020202020204" pitchFamily="34" charset="0"/>
              </a:rPr>
              <a:t>What is corporate parenting?</a:t>
            </a:r>
            <a:br>
              <a:rPr lang="en-GB" altLang="en-US"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F13CFF-E2BD-471A-B8FE-E161A418E359}"/>
              </a:ext>
            </a:extLst>
          </p:cNvPr>
          <p:cNvSpPr>
            <a:spLocks noGrp="1"/>
          </p:cNvSpPr>
          <p:nvPr>
            <p:ph idx="1"/>
          </p:nvPr>
        </p:nvSpPr>
        <p:spPr>
          <a:xfrm>
            <a:off x="418298" y="1276625"/>
            <a:ext cx="8229600" cy="4325112"/>
          </a:xfrm>
        </p:spPr>
        <p:txBody>
          <a:bodyPr>
            <a:normAutofit/>
          </a:bodyPr>
          <a:lstStyle/>
          <a:p>
            <a:pPr marL="109728" indent="0" algn="just">
              <a:buNone/>
            </a:pPr>
            <a:r>
              <a:rPr lang="en-GB" altLang="en-US" dirty="0">
                <a:latin typeface="Arial" panose="020B0604020202020204" pitchFamily="34" charset="0"/>
                <a:cs typeface="Arial" panose="020B0604020202020204" pitchFamily="34" charset="0"/>
              </a:rPr>
              <a:t>Corporate parenting is the collective responsibility of the Council, elected members, employees and Partner Agencies for providing the best possible care and safeguarding for children and young people who are looked after by the Council.</a:t>
            </a: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a:p>
            <a:pPr marL="109728" indent="0" algn="just">
              <a:buNone/>
            </a:pPr>
            <a:r>
              <a:rPr lang="en-GB" dirty="0">
                <a:latin typeface="Arial" panose="020B0604020202020204" pitchFamily="34" charset="0"/>
                <a:cs typeface="Arial" panose="020B0604020202020204" pitchFamily="34" charset="0"/>
              </a:rPr>
              <a:t>Our vision is to be the best corporate parent we can be to the 1,593 children and 1,620 care leavers in our care.</a:t>
            </a:r>
          </a:p>
          <a:p>
            <a:pPr marL="109728" indent="0" algn="just">
              <a:buNone/>
            </a:pPr>
            <a:endParaRPr lang="en-GB" altLang="en-US" dirty="0">
              <a:latin typeface="Arial" panose="020B0604020202020204" pitchFamily="34" charset="0"/>
              <a:cs typeface="Arial" panose="020B0604020202020204" pitchFamily="34" charset="0"/>
            </a:endParaRPr>
          </a:p>
          <a:p>
            <a:pPr marL="109537" indent="0">
              <a:buNone/>
            </a:pPr>
            <a:endParaRPr lang="en-GB" altLang="en-US"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E5E15B-C494-43C7-BDB4-8416245314E0}"/>
              </a:ext>
            </a:extLst>
          </p:cNvPr>
          <p:cNvPicPr>
            <a:picLocks noChangeAspect="1"/>
          </p:cNvPicPr>
          <p:nvPr/>
        </p:nvPicPr>
        <p:blipFill>
          <a:blip r:embed="rId3"/>
          <a:stretch>
            <a:fillRect/>
          </a:stretch>
        </p:blipFill>
        <p:spPr>
          <a:xfrm>
            <a:off x="3491880" y="5173345"/>
            <a:ext cx="2232248" cy="1639271"/>
          </a:xfrm>
          <a:prstGeom prst="rect">
            <a:avLst/>
          </a:prstGeom>
        </p:spPr>
      </p:pic>
      <p:pic>
        <p:nvPicPr>
          <p:cNvPr id="7" name="Picture 2" descr="http://www.jobsgopublic.com/uploaded_file/file_name/000/000/238/962/kent.jpg?1363000933">
            <a:extLst>
              <a:ext uri="{FF2B5EF4-FFF2-40B4-BE49-F238E27FC236}">
                <a16:creationId xmlns:a16="http://schemas.microsoft.com/office/drawing/2014/main" id="{2C49B223-F899-4CEC-B0AE-0E5DA37D7A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015" y="5373216"/>
            <a:ext cx="1917004" cy="124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1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a:xfrm>
            <a:off x="457200" y="764704"/>
            <a:ext cx="8229600" cy="1066800"/>
          </a:xfrm>
        </p:spPr>
        <p:txBody>
          <a:bodyPr>
            <a:normAutofit fontScale="90000"/>
          </a:bodyPr>
          <a:lstStyle/>
          <a:p>
            <a:pPr algn="ctr"/>
            <a:r>
              <a:rPr lang="en-GB" dirty="0">
                <a:latin typeface="Arial" panose="020B0604020202020204" pitchFamily="34" charset="0"/>
                <a:cs typeface="Arial" panose="020B0604020202020204" pitchFamily="34" charset="0"/>
              </a:rPr>
              <a:t>Update on the implementation of the Children and Social Work Act (2017)</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a:xfrm>
            <a:off x="457200" y="2132856"/>
            <a:ext cx="8229600" cy="4325112"/>
          </a:xfrm>
        </p:spPr>
        <p:txBody>
          <a:bodyPr>
            <a:noAutofit/>
          </a:bodyPr>
          <a:lstStyle/>
          <a:p>
            <a:pPr algn="just"/>
            <a:r>
              <a:rPr lang="en-GB" altLang="en-US" dirty="0">
                <a:latin typeface="Arial" panose="020B0604020202020204" pitchFamily="34" charset="0"/>
                <a:cs typeface="Arial" panose="020B0604020202020204" pitchFamily="34" charset="0"/>
              </a:rPr>
              <a:t>From 1</a:t>
            </a:r>
            <a:r>
              <a:rPr lang="en-GB" altLang="en-US" baseline="30000" dirty="0">
                <a:latin typeface="Arial" panose="020B0604020202020204" pitchFamily="34" charset="0"/>
                <a:cs typeface="Arial" panose="020B0604020202020204" pitchFamily="34" charset="0"/>
              </a:rPr>
              <a:t>st</a:t>
            </a:r>
            <a:r>
              <a:rPr lang="en-GB" altLang="en-US" dirty="0">
                <a:latin typeface="Arial" panose="020B0604020202020204" pitchFamily="34" charset="0"/>
                <a:cs typeface="Arial" panose="020B0604020202020204" pitchFamily="34" charset="0"/>
              </a:rPr>
              <a:t> April 2018 our duties are extended to support our care leavers up to and until the age of 25</a:t>
            </a:r>
          </a:p>
          <a:p>
            <a:pPr algn="just"/>
            <a:r>
              <a:rPr lang="en-GB" altLang="en-US" dirty="0">
                <a:latin typeface="Arial" panose="020B0604020202020204" pitchFamily="34" charset="0"/>
                <a:cs typeface="Arial" panose="020B0604020202020204" pitchFamily="34" charset="0"/>
              </a:rPr>
              <a:t>Our Local Offer is due to be published in December 2018</a:t>
            </a:r>
          </a:p>
          <a:p>
            <a:pPr algn="just"/>
            <a:r>
              <a:rPr lang="en-GB" altLang="en-US" dirty="0">
                <a:latin typeface="Arial" panose="020B0604020202020204" pitchFamily="34" charset="0"/>
                <a:cs typeface="Arial" panose="020B0604020202020204" pitchFamily="34" charset="0"/>
              </a:rPr>
              <a:t>Review of care leavers service to meet the  demand and increase staff capacity</a:t>
            </a:r>
          </a:p>
          <a:p>
            <a:pPr algn="just"/>
            <a:r>
              <a:rPr lang="en-GB" altLang="en-US" dirty="0">
                <a:latin typeface="Arial" panose="020B0604020202020204" pitchFamily="34" charset="0"/>
                <a:cs typeface="Arial" panose="020B0604020202020204" pitchFamily="34" charset="0"/>
              </a:rPr>
              <a:t>Care leavers satisfaction survey to launch  October 2018.</a:t>
            </a:r>
          </a:p>
          <a:p>
            <a:pPr marL="109728" indent="0" algn="just">
              <a:buNone/>
            </a:pPr>
            <a:r>
              <a:rPr lang="en-GB" altLang="en-US" b="1"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marL="109728" indent="0" algn="just">
              <a:buNone/>
            </a:pPr>
            <a:r>
              <a:rPr lang="en-GB" altLang="en-US" dirty="0">
                <a:latin typeface="Arial" panose="020B0604020202020204" pitchFamily="34" charset="0"/>
                <a:cs typeface="Arial" panose="020B0604020202020204" pitchFamily="34" charset="0"/>
              </a:rPr>
              <a:t>  </a:t>
            </a:r>
          </a:p>
        </p:txBody>
      </p:sp>
      <p:pic>
        <p:nvPicPr>
          <p:cNvPr id="8" name="Picture 2" descr="http://www.jobsgopublic.com/uploaded_file/file_name/000/000/238/962/kent.jpg?1363000933">
            <a:extLst>
              <a:ext uri="{FF2B5EF4-FFF2-40B4-BE49-F238E27FC236}">
                <a16:creationId xmlns:a16="http://schemas.microsoft.com/office/drawing/2014/main" id="{22985B2F-59A3-4955-8D25-F686224CD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1" y="5642894"/>
            <a:ext cx="1501707" cy="97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8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a:xfrm>
            <a:off x="457200" y="764704"/>
            <a:ext cx="8229600" cy="1066800"/>
          </a:xfrm>
        </p:spPr>
        <p:txBody>
          <a:bodyPr>
            <a:normAutofit/>
          </a:bodyPr>
          <a:lstStyle/>
          <a:p>
            <a:pPr algn="ctr"/>
            <a:r>
              <a:rPr lang="en-GB" dirty="0">
                <a:latin typeface="Arial" panose="020B0604020202020204" pitchFamily="34" charset="0"/>
                <a:cs typeface="Arial" panose="020B0604020202020204" pitchFamily="34" charset="0"/>
              </a:rPr>
              <a:t>Rent guarantor scheme</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a:xfrm>
            <a:off x="457200" y="2132856"/>
            <a:ext cx="8229600" cy="4325112"/>
          </a:xfrm>
        </p:spPr>
        <p:txBody>
          <a:bodyPr>
            <a:noAutofit/>
          </a:bodyPr>
          <a:lstStyle/>
          <a:p>
            <a:pPr marL="109728" indent="0" algn="just">
              <a:buNone/>
            </a:pPr>
            <a:r>
              <a:rPr lang="en-GB" altLang="en-US" dirty="0">
                <a:latin typeface="Arial" panose="020B0604020202020204" pitchFamily="34" charset="0"/>
                <a:cs typeface="Arial" panose="020B0604020202020204" pitchFamily="34" charset="0"/>
              </a:rPr>
              <a:t>Kent County Council (KCC) will now act as a guarantor for its care leavers. </a:t>
            </a:r>
          </a:p>
          <a:p>
            <a:pPr marL="109728" indent="0" algn="just">
              <a:buNone/>
            </a:pPr>
            <a:endParaRPr lang="en-GB" altLang="en-US" dirty="0">
              <a:latin typeface="Arial" panose="020B0604020202020204" pitchFamily="34" charset="0"/>
              <a:cs typeface="Arial" panose="020B0604020202020204" pitchFamily="34" charset="0"/>
            </a:endParaRPr>
          </a:p>
          <a:p>
            <a:pPr marL="109728" indent="0" algn="just">
              <a:buNone/>
            </a:pPr>
            <a:r>
              <a:rPr lang="en-GB" altLang="en-US" dirty="0">
                <a:latin typeface="Arial" panose="020B0604020202020204" pitchFamily="34" charset="0"/>
                <a:cs typeface="Arial" panose="020B0604020202020204" pitchFamily="34" charset="0"/>
              </a:rPr>
              <a:t>Our pilot scheme started on 1</a:t>
            </a:r>
            <a:r>
              <a:rPr lang="en-GB" altLang="en-US" baseline="30000" dirty="0">
                <a:latin typeface="Arial" panose="020B0604020202020204" pitchFamily="34" charset="0"/>
                <a:cs typeface="Arial" panose="020B0604020202020204" pitchFamily="34" charset="0"/>
              </a:rPr>
              <a:t>st</a:t>
            </a:r>
            <a:r>
              <a:rPr lang="en-GB" altLang="en-US" dirty="0">
                <a:latin typeface="Arial" panose="020B0604020202020204" pitchFamily="34" charset="0"/>
                <a:cs typeface="Arial" panose="020B0604020202020204" pitchFamily="34" charset="0"/>
              </a:rPr>
              <a:t> July 2018 and our applications are open to all eligible care leavers up to a maximum of 25 young people.</a:t>
            </a:r>
          </a:p>
          <a:p>
            <a:pPr marL="109728" indent="0" algn="just">
              <a:buNone/>
            </a:pPr>
            <a:r>
              <a:rPr lang="en-GB" altLang="en-US" b="1"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marL="109728" indent="0" algn="just">
              <a:buNone/>
            </a:pPr>
            <a:r>
              <a:rPr lang="en-GB" altLang="en-US" dirty="0">
                <a:latin typeface="Arial" panose="020B0604020202020204" pitchFamily="34" charset="0"/>
                <a:cs typeface="Arial" panose="020B0604020202020204" pitchFamily="34" charset="0"/>
              </a:rPr>
              <a:t>  </a:t>
            </a:r>
          </a:p>
        </p:txBody>
      </p:sp>
      <p:pic>
        <p:nvPicPr>
          <p:cNvPr id="8" name="Picture 2" descr="http://www.jobsgopublic.com/uploaded_file/file_name/000/000/238/962/kent.jpg?1363000933">
            <a:extLst>
              <a:ext uri="{FF2B5EF4-FFF2-40B4-BE49-F238E27FC236}">
                <a16:creationId xmlns:a16="http://schemas.microsoft.com/office/drawing/2014/main" id="{22985B2F-59A3-4955-8D25-F686224CD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015" y="5373216"/>
            <a:ext cx="1917004" cy="1244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D7859D-B39E-4489-82EF-E53E86820E71}"/>
              </a:ext>
            </a:extLst>
          </p:cNvPr>
          <p:cNvPicPr>
            <a:picLocks noChangeAspect="1"/>
          </p:cNvPicPr>
          <p:nvPr/>
        </p:nvPicPr>
        <p:blipFill>
          <a:blip r:embed="rId3"/>
          <a:stretch>
            <a:fillRect/>
          </a:stretch>
        </p:blipFill>
        <p:spPr>
          <a:xfrm>
            <a:off x="261981" y="5003880"/>
            <a:ext cx="3355927" cy="1599658"/>
          </a:xfrm>
          <a:prstGeom prst="rect">
            <a:avLst/>
          </a:prstGeom>
        </p:spPr>
      </p:pic>
    </p:spTree>
    <p:extLst>
      <p:ext uri="{BB962C8B-B14F-4D97-AF65-F5344CB8AC3E}">
        <p14:creationId xmlns:p14="http://schemas.microsoft.com/office/powerpoint/2010/main" val="376793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a:xfrm>
            <a:off x="457200" y="764704"/>
            <a:ext cx="8229600" cy="1066800"/>
          </a:xfrm>
        </p:spPr>
        <p:txBody>
          <a:bodyPr>
            <a:normAutofit fontScale="90000"/>
          </a:bodyPr>
          <a:lstStyle/>
          <a:p>
            <a:pPr algn="ctr"/>
            <a:r>
              <a:rPr lang="en-GB" dirty="0">
                <a:latin typeface="Arial" panose="020B0604020202020204" pitchFamily="34" charset="0"/>
                <a:cs typeface="Arial" panose="020B0604020202020204" pitchFamily="34" charset="0"/>
              </a:rPr>
              <a:t>Additional corporate parenting offer for  care leavers</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a:xfrm>
            <a:off x="457200" y="2132856"/>
            <a:ext cx="8229600" cy="4325112"/>
          </a:xfrm>
        </p:spPr>
        <p:txBody>
          <a:bodyPr>
            <a:noAutofit/>
          </a:bodyPr>
          <a:lstStyle/>
          <a:p>
            <a:pPr algn="just"/>
            <a:r>
              <a:rPr lang="en-GB" altLang="en-US" dirty="0">
                <a:latin typeface="Arial" panose="020B0604020202020204" pitchFamily="34" charset="0"/>
                <a:cs typeface="Arial" panose="020B0604020202020204" pitchFamily="34" charset="0"/>
              </a:rPr>
              <a:t>Our care leavers now have priority interview status for all KCC job vacancies</a:t>
            </a:r>
          </a:p>
          <a:p>
            <a:pPr algn="just"/>
            <a:r>
              <a:rPr lang="en-GB" altLang="en-US" dirty="0">
                <a:latin typeface="Arial" panose="020B0604020202020204" pitchFamily="34" charset="0"/>
                <a:cs typeface="Arial" panose="020B0604020202020204" pitchFamily="34" charset="0"/>
              </a:rPr>
              <a:t>We have increased KCC apprenticeships in different departments</a:t>
            </a:r>
          </a:p>
          <a:p>
            <a:pPr algn="just"/>
            <a:r>
              <a:rPr lang="en-GB" altLang="en-US" dirty="0">
                <a:latin typeface="Arial" panose="020B0604020202020204" pitchFamily="34" charset="0"/>
                <a:cs typeface="Arial" panose="020B0604020202020204" pitchFamily="34" charset="0"/>
              </a:rPr>
              <a:t>A launch of corporate parenting in October 2018, to encourage KCC staff  to make pledges of support e.g. mentoring, work experience etc</a:t>
            </a:r>
          </a:p>
          <a:p>
            <a:r>
              <a:rPr lang="en-GB" altLang="en-US" dirty="0">
                <a:latin typeface="Arial" panose="020B0604020202020204" pitchFamily="34" charset="0"/>
                <a:cs typeface="Arial" panose="020B0604020202020204" pitchFamily="34" charset="0"/>
              </a:rPr>
              <a:t>Progressing work to request a council tax exemption for care leavers </a:t>
            </a:r>
          </a:p>
          <a:p>
            <a:pPr algn="just"/>
            <a:endParaRPr lang="en-GB" altLang="en-US" dirty="0">
              <a:latin typeface="Arial" panose="020B0604020202020204" pitchFamily="34" charset="0"/>
              <a:cs typeface="Arial" panose="020B0604020202020204" pitchFamily="34" charset="0"/>
            </a:endParaRPr>
          </a:p>
          <a:p>
            <a:pPr marL="109728" indent="0" algn="just">
              <a:buNone/>
            </a:pPr>
            <a:r>
              <a:rPr lang="en-GB" altLang="en-US" b="1"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marL="109728" indent="0" algn="just">
              <a:buNone/>
            </a:pPr>
            <a:r>
              <a:rPr lang="en-GB" altLang="en-US" dirty="0">
                <a:latin typeface="Arial" panose="020B0604020202020204" pitchFamily="34" charset="0"/>
                <a:cs typeface="Arial" panose="020B0604020202020204" pitchFamily="34" charset="0"/>
              </a:rPr>
              <a:t>  </a:t>
            </a:r>
          </a:p>
        </p:txBody>
      </p:sp>
      <p:pic>
        <p:nvPicPr>
          <p:cNvPr id="8" name="Picture 2" descr="http://www.jobsgopublic.com/uploaded_file/file_name/000/000/238/962/kent.jpg?1363000933">
            <a:extLst>
              <a:ext uri="{FF2B5EF4-FFF2-40B4-BE49-F238E27FC236}">
                <a16:creationId xmlns:a16="http://schemas.microsoft.com/office/drawing/2014/main" id="{22985B2F-59A3-4955-8D25-F686224CD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3" y="6063728"/>
            <a:ext cx="853635" cy="55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0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5D38-C8B5-49DD-8A69-D88A5CF4E991}"/>
              </a:ext>
            </a:extLst>
          </p:cNvPr>
          <p:cNvSpPr>
            <a:spLocks noGrp="1"/>
          </p:cNvSpPr>
          <p:nvPr>
            <p:ph type="title"/>
          </p:nvPr>
        </p:nvSpPr>
        <p:spPr>
          <a:xfrm>
            <a:off x="438019" y="908720"/>
            <a:ext cx="8229600" cy="1066800"/>
          </a:xfrm>
        </p:spPr>
        <p:txBody>
          <a:bodyPr/>
          <a:lstStyle/>
          <a:p>
            <a:pPr algn="ctr"/>
            <a:r>
              <a:rPr lang="en-GB" dirty="0">
                <a:latin typeface="Arial" panose="020B0604020202020204" pitchFamily="34" charset="0"/>
                <a:cs typeface="Arial" panose="020B0604020202020204" pitchFamily="34" charset="0"/>
              </a:rPr>
              <a:t>Help us spread the word so we can help our children and young people</a:t>
            </a:r>
          </a:p>
        </p:txBody>
      </p:sp>
      <p:sp>
        <p:nvSpPr>
          <p:cNvPr id="3" name="Content Placeholder 2">
            <a:extLst>
              <a:ext uri="{FF2B5EF4-FFF2-40B4-BE49-F238E27FC236}">
                <a16:creationId xmlns:a16="http://schemas.microsoft.com/office/drawing/2014/main" id="{806C04FE-FCCC-4B1E-96AB-DA60F0D91FFF}"/>
              </a:ext>
            </a:extLst>
          </p:cNvPr>
          <p:cNvSpPr>
            <a:spLocks noGrp="1"/>
          </p:cNvSpPr>
          <p:nvPr>
            <p:ph idx="1"/>
          </p:nvPr>
        </p:nvSpPr>
        <p:spPr>
          <a:xfrm>
            <a:off x="418838" y="1787768"/>
            <a:ext cx="8229600" cy="3282464"/>
          </a:xfrm>
        </p:spPr>
        <p:txBody>
          <a:bodyPr/>
          <a:lstStyle/>
          <a:p>
            <a:pPr marL="109537" indent="0" algn="just">
              <a:buNone/>
            </a:pPr>
            <a:endParaRPr lang="en-GB" dirty="0">
              <a:latin typeface="Arial" panose="020B0604020202020204" pitchFamily="34" charset="0"/>
              <a:cs typeface="Arial" panose="020B0604020202020204" pitchFamily="34" charset="0"/>
            </a:endParaRPr>
          </a:p>
          <a:p>
            <a:pPr marL="109537" indent="0" algn="just">
              <a:buNone/>
            </a:pPr>
            <a:r>
              <a:rPr lang="en-GB" dirty="0">
                <a:latin typeface="Arial" panose="020B0604020202020204" pitchFamily="34" charset="0"/>
                <a:cs typeface="Arial" panose="020B0604020202020204" pitchFamily="34" charset="0"/>
              </a:rPr>
              <a:t>Please help us find more families to be Foster Carers for our children and young people who are in need of care.</a:t>
            </a:r>
          </a:p>
          <a:p>
            <a:pPr marL="109537" indent="0" algn="just">
              <a:buNone/>
            </a:pPr>
            <a:endParaRPr lang="en-GB" dirty="0">
              <a:latin typeface="Arial" panose="020B0604020202020204" pitchFamily="34" charset="0"/>
              <a:cs typeface="Arial" panose="020B0604020202020204" pitchFamily="34" charset="0"/>
            </a:endParaRPr>
          </a:p>
          <a:p>
            <a:pPr marL="109537" indent="0" algn="just">
              <a:buNone/>
            </a:pPr>
            <a:r>
              <a:rPr lang="en-GB" dirty="0">
                <a:latin typeface="Arial" panose="020B0604020202020204" pitchFamily="34" charset="0"/>
                <a:cs typeface="Arial" panose="020B0604020202020204" pitchFamily="34" charset="0"/>
              </a:rPr>
              <a:t>Could you, or someone you know, help some of our most vulnerable children and young people who are in need of our care and support?</a:t>
            </a:r>
          </a:p>
        </p:txBody>
      </p:sp>
      <p:pic>
        <p:nvPicPr>
          <p:cNvPr id="7" name="Picture 6">
            <a:extLst>
              <a:ext uri="{FF2B5EF4-FFF2-40B4-BE49-F238E27FC236}">
                <a16:creationId xmlns:a16="http://schemas.microsoft.com/office/drawing/2014/main" id="{C4F2995D-6861-4D8C-8596-EEC2E2CB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38" y="5373215"/>
            <a:ext cx="8248781" cy="1392987"/>
          </a:xfrm>
          <a:prstGeom prst="rect">
            <a:avLst/>
          </a:prstGeom>
        </p:spPr>
      </p:pic>
    </p:spTree>
    <p:extLst>
      <p:ext uri="{BB962C8B-B14F-4D97-AF65-F5344CB8AC3E}">
        <p14:creationId xmlns:p14="http://schemas.microsoft.com/office/powerpoint/2010/main" val="287181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313</Words>
  <Application>Microsoft Office PowerPoint</Application>
  <PresentationFormat>On-screen Show (4:3)</PresentationFormat>
  <Paragraphs>38</Paragraphs>
  <Slides>6</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Calibri</vt:lpstr>
      <vt:lpstr>Georgia</vt:lpstr>
      <vt:lpstr>Trebuchet MS</vt:lpstr>
      <vt:lpstr>Wingdings 2</vt:lpstr>
      <vt:lpstr>3_CCC PowerPoint</vt:lpstr>
      <vt:lpstr>1_CCC PowerPoint</vt:lpstr>
      <vt:lpstr>CCC PowerPoint</vt:lpstr>
      <vt:lpstr>Urban</vt:lpstr>
      <vt:lpstr>1_Urban</vt:lpstr>
      <vt:lpstr>Corporate Parenting Update </vt:lpstr>
      <vt:lpstr>What is corporate parenting? </vt:lpstr>
      <vt:lpstr>Update on the implementation of the Children and Social Work Act (2017)</vt:lpstr>
      <vt:lpstr>Rent guarantor scheme</vt:lpstr>
      <vt:lpstr>Additional corporate parenting offer for  care leavers</vt:lpstr>
      <vt:lpstr>Help us spread the word so we can help our children and young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Gerald</dc:creator>
  <cp:lastModifiedBy>Smith, Caroline - CY SCS</cp:lastModifiedBy>
  <cp:revision>48</cp:revision>
  <dcterms:created xsi:type="dcterms:W3CDTF">2015-10-27T14:43:47Z</dcterms:created>
  <dcterms:modified xsi:type="dcterms:W3CDTF">2018-09-27T12:51:47Z</dcterms:modified>
</cp:coreProperties>
</file>