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674" r:id="rId2"/>
    <p:sldMasterId id="2147483660" r:id="rId3"/>
    <p:sldMasterId id="2147483725" r:id="rId4"/>
    <p:sldMasterId id="2147483737" r:id="rId5"/>
    <p:sldMasterId id="2147483749" r:id="rId6"/>
  </p:sldMasterIdLst>
  <p:notesMasterIdLst>
    <p:notesMasterId r:id="rId15"/>
  </p:notesMasterIdLst>
  <p:sldIdLst>
    <p:sldId id="256" r:id="rId7"/>
    <p:sldId id="279" r:id="rId8"/>
    <p:sldId id="280" r:id="rId9"/>
    <p:sldId id="281" r:id="rId10"/>
    <p:sldId id="287" r:id="rId11"/>
    <p:sldId id="282" r:id="rId12"/>
    <p:sldId id="283"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91C00-EC32-449D-99D7-0CB50AC38435}" type="datetimeFigureOut">
              <a:rPr lang="en-GB" smtClean="0"/>
              <a:t>08/02/2018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4F6BB-2C97-4763-968B-F3D104611B2D}" type="slidenum">
              <a:rPr lang="en-GB" smtClean="0"/>
              <a:t>‹#›</a:t>
            </a:fld>
            <a:endParaRPr lang="en-GB"/>
          </a:p>
        </p:txBody>
      </p:sp>
    </p:spTree>
    <p:extLst>
      <p:ext uri="{BB962C8B-B14F-4D97-AF65-F5344CB8AC3E}">
        <p14:creationId xmlns:p14="http://schemas.microsoft.com/office/powerpoint/2010/main" val="387349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88EBE6-F141-4C78-B596-8EA90151E9C4}" type="slidenum">
              <a:rPr lang="en-GB"/>
              <a:pPr>
                <a:defRPr/>
              </a:pPr>
              <a:t>‹#›</a:t>
            </a:fld>
            <a:endParaRPr lang="en-GB"/>
          </a:p>
        </p:txBody>
      </p:sp>
    </p:spTree>
    <p:extLst>
      <p:ext uri="{BB962C8B-B14F-4D97-AF65-F5344CB8AC3E}">
        <p14:creationId xmlns:p14="http://schemas.microsoft.com/office/powerpoint/2010/main" val="98295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3114FD-FD03-499F-A4BA-D55595FCD3CD}" type="slidenum">
              <a:rPr lang="en-GB"/>
              <a:pPr>
                <a:defRPr/>
              </a:pPr>
              <a:t>‹#›</a:t>
            </a:fld>
            <a:endParaRPr lang="en-GB"/>
          </a:p>
        </p:txBody>
      </p:sp>
    </p:spTree>
    <p:extLst>
      <p:ext uri="{BB962C8B-B14F-4D97-AF65-F5344CB8AC3E}">
        <p14:creationId xmlns:p14="http://schemas.microsoft.com/office/powerpoint/2010/main" val="386032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942A7D-3B7F-43B3-B4DB-4109DF37BE0D}" type="slidenum">
              <a:rPr lang="en-GB"/>
              <a:pPr>
                <a:defRPr/>
              </a:pPr>
              <a:t>‹#›</a:t>
            </a:fld>
            <a:endParaRPr lang="en-GB"/>
          </a:p>
        </p:txBody>
      </p:sp>
    </p:spTree>
    <p:extLst>
      <p:ext uri="{BB962C8B-B14F-4D97-AF65-F5344CB8AC3E}">
        <p14:creationId xmlns:p14="http://schemas.microsoft.com/office/powerpoint/2010/main" val="3361110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15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EAF6207-992E-4B26-BDBC-4F55852BCF5C}" type="slidenum">
              <a:rPr lang="en-GB"/>
              <a:pPr>
                <a:defRPr/>
              </a:pPr>
              <a:t>‹#›</a:t>
            </a:fld>
            <a:endParaRPr lang="en-GB"/>
          </a:p>
        </p:txBody>
      </p:sp>
    </p:spTree>
    <p:extLst>
      <p:ext uri="{BB962C8B-B14F-4D97-AF65-F5344CB8AC3E}">
        <p14:creationId xmlns:p14="http://schemas.microsoft.com/office/powerpoint/2010/main" val="2346821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88EBE6-F141-4C78-B596-8EA90151E9C4}" type="slidenum">
              <a:rPr lang="en-GB"/>
              <a:pPr>
                <a:defRPr/>
              </a:pPr>
              <a:t>‹#›</a:t>
            </a:fld>
            <a:endParaRPr lang="en-GB"/>
          </a:p>
        </p:txBody>
      </p:sp>
    </p:spTree>
    <p:extLst>
      <p:ext uri="{BB962C8B-B14F-4D97-AF65-F5344CB8AC3E}">
        <p14:creationId xmlns:p14="http://schemas.microsoft.com/office/powerpoint/2010/main" val="982954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6BC2D3-1A23-4FB8-A9A2-6698A1D3CE01}" type="slidenum">
              <a:rPr lang="en-GB"/>
              <a:pPr>
                <a:defRPr/>
              </a:pPr>
              <a:t>‹#›</a:t>
            </a:fld>
            <a:endParaRPr lang="en-GB"/>
          </a:p>
        </p:txBody>
      </p:sp>
    </p:spTree>
    <p:extLst>
      <p:ext uri="{BB962C8B-B14F-4D97-AF65-F5344CB8AC3E}">
        <p14:creationId xmlns:p14="http://schemas.microsoft.com/office/powerpoint/2010/main" val="3164056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5ACE728-6931-4530-9370-655F6B195D72}" type="slidenum">
              <a:rPr lang="en-GB"/>
              <a:pPr>
                <a:defRPr/>
              </a:pPr>
              <a:t>‹#›</a:t>
            </a:fld>
            <a:endParaRPr lang="en-GB"/>
          </a:p>
        </p:txBody>
      </p:sp>
    </p:spTree>
    <p:extLst>
      <p:ext uri="{BB962C8B-B14F-4D97-AF65-F5344CB8AC3E}">
        <p14:creationId xmlns:p14="http://schemas.microsoft.com/office/powerpoint/2010/main" val="1882379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6418B95-6E1B-49DC-956E-62BA2CB7E4F7}" type="slidenum">
              <a:rPr lang="en-GB"/>
              <a:pPr>
                <a:defRPr/>
              </a:pPr>
              <a:t>‹#›</a:t>
            </a:fld>
            <a:endParaRPr lang="en-GB"/>
          </a:p>
        </p:txBody>
      </p:sp>
    </p:spTree>
    <p:extLst>
      <p:ext uri="{BB962C8B-B14F-4D97-AF65-F5344CB8AC3E}">
        <p14:creationId xmlns:p14="http://schemas.microsoft.com/office/powerpoint/2010/main" val="906644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D064B21-3278-4091-814E-20B0829AF85C}" type="slidenum">
              <a:rPr lang="en-GB"/>
              <a:pPr>
                <a:defRPr/>
              </a:pPr>
              <a:t>‹#›</a:t>
            </a:fld>
            <a:endParaRPr lang="en-GB"/>
          </a:p>
        </p:txBody>
      </p:sp>
    </p:spTree>
    <p:extLst>
      <p:ext uri="{BB962C8B-B14F-4D97-AF65-F5344CB8AC3E}">
        <p14:creationId xmlns:p14="http://schemas.microsoft.com/office/powerpoint/2010/main" val="2841616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333EB95-6EFE-46F4-B38D-4863FFF27FDF}" type="slidenum">
              <a:rPr lang="en-GB"/>
              <a:pPr>
                <a:defRPr/>
              </a:pPr>
              <a:t>‹#›</a:t>
            </a:fld>
            <a:endParaRPr lang="en-GB"/>
          </a:p>
        </p:txBody>
      </p:sp>
    </p:spTree>
    <p:extLst>
      <p:ext uri="{BB962C8B-B14F-4D97-AF65-F5344CB8AC3E}">
        <p14:creationId xmlns:p14="http://schemas.microsoft.com/office/powerpoint/2010/main" val="3215646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5DB60E1-62FF-449B-92D9-361E1A2C7BD2}" type="slidenum">
              <a:rPr lang="en-GB"/>
              <a:pPr>
                <a:defRPr/>
              </a:pPr>
              <a:t>‹#›</a:t>
            </a:fld>
            <a:endParaRPr lang="en-GB"/>
          </a:p>
        </p:txBody>
      </p:sp>
    </p:spTree>
    <p:extLst>
      <p:ext uri="{BB962C8B-B14F-4D97-AF65-F5344CB8AC3E}">
        <p14:creationId xmlns:p14="http://schemas.microsoft.com/office/powerpoint/2010/main" val="31544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6BC2D3-1A23-4FB8-A9A2-6698A1D3CE01}" type="slidenum">
              <a:rPr lang="en-GB"/>
              <a:pPr>
                <a:defRPr/>
              </a:pPr>
              <a:t>‹#›</a:t>
            </a:fld>
            <a:endParaRPr lang="en-GB"/>
          </a:p>
        </p:txBody>
      </p:sp>
    </p:spTree>
    <p:extLst>
      <p:ext uri="{BB962C8B-B14F-4D97-AF65-F5344CB8AC3E}">
        <p14:creationId xmlns:p14="http://schemas.microsoft.com/office/powerpoint/2010/main" val="3164056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D86BAE3-B286-4F62-B15D-1735B833CB21}" type="slidenum">
              <a:rPr lang="en-GB"/>
              <a:pPr>
                <a:defRPr/>
              </a:pPr>
              <a:t>‹#›</a:t>
            </a:fld>
            <a:endParaRPr lang="en-GB"/>
          </a:p>
        </p:txBody>
      </p:sp>
    </p:spTree>
    <p:extLst>
      <p:ext uri="{BB962C8B-B14F-4D97-AF65-F5344CB8AC3E}">
        <p14:creationId xmlns:p14="http://schemas.microsoft.com/office/powerpoint/2010/main" val="2581048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25BC26-426E-488F-8658-93ABD0B04137}" type="slidenum">
              <a:rPr lang="en-GB"/>
              <a:pPr>
                <a:defRPr/>
              </a:pPr>
              <a:t>‹#›</a:t>
            </a:fld>
            <a:endParaRPr lang="en-GB"/>
          </a:p>
        </p:txBody>
      </p:sp>
    </p:spTree>
    <p:extLst>
      <p:ext uri="{BB962C8B-B14F-4D97-AF65-F5344CB8AC3E}">
        <p14:creationId xmlns:p14="http://schemas.microsoft.com/office/powerpoint/2010/main" val="512200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3114FD-FD03-499F-A4BA-D55595FCD3CD}" type="slidenum">
              <a:rPr lang="en-GB"/>
              <a:pPr>
                <a:defRPr/>
              </a:pPr>
              <a:t>‹#›</a:t>
            </a:fld>
            <a:endParaRPr lang="en-GB"/>
          </a:p>
        </p:txBody>
      </p:sp>
    </p:spTree>
    <p:extLst>
      <p:ext uri="{BB962C8B-B14F-4D97-AF65-F5344CB8AC3E}">
        <p14:creationId xmlns:p14="http://schemas.microsoft.com/office/powerpoint/2010/main" val="3860321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942A7D-3B7F-43B3-B4DB-4109DF37BE0D}" type="slidenum">
              <a:rPr lang="en-GB"/>
              <a:pPr>
                <a:defRPr/>
              </a:pPr>
              <a:t>‹#›</a:t>
            </a:fld>
            <a:endParaRPr lang="en-GB"/>
          </a:p>
        </p:txBody>
      </p:sp>
    </p:spTree>
    <p:extLst>
      <p:ext uri="{BB962C8B-B14F-4D97-AF65-F5344CB8AC3E}">
        <p14:creationId xmlns:p14="http://schemas.microsoft.com/office/powerpoint/2010/main" val="3361110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15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EAF6207-992E-4B26-BDBC-4F55852BCF5C}" type="slidenum">
              <a:rPr lang="en-GB"/>
              <a:pPr>
                <a:defRPr/>
              </a:pPr>
              <a:t>‹#›</a:t>
            </a:fld>
            <a:endParaRPr lang="en-GB"/>
          </a:p>
        </p:txBody>
      </p:sp>
    </p:spTree>
    <p:extLst>
      <p:ext uri="{BB962C8B-B14F-4D97-AF65-F5344CB8AC3E}">
        <p14:creationId xmlns:p14="http://schemas.microsoft.com/office/powerpoint/2010/main" val="2346821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88EBE6-F141-4C78-B596-8EA90151E9C4}" type="slidenum">
              <a:rPr lang="en-GB"/>
              <a:pPr>
                <a:defRPr/>
              </a:pPr>
              <a:t>‹#›</a:t>
            </a:fld>
            <a:endParaRPr lang="en-GB"/>
          </a:p>
        </p:txBody>
      </p:sp>
    </p:spTree>
    <p:extLst>
      <p:ext uri="{BB962C8B-B14F-4D97-AF65-F5344CB8AC3E}">
        <p14:creationId xmlns:p14="http://schemas.microsoft.com/office/powerpoint/2010/main" val="3964174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6BC2D3-1A23-4FB8-A9A2-6698A1D3CE01}" type="slidenum">
              <a:rPr lang="en-GB"/>
              <a:pPr>
                <a:defRPr/>
              </a:pPr>
              <a:t>‹#›</a:t>
            </a:fld>
            <a:endParaRPr lang="en-GB"/>
          </a:p>
        </p:txBody>
      </p:sp>
    </p:spTree>
    <p:extLst>
      <p:ext uri="{BB962C8B-B14F-4D97-AF65-F5344CB8AC3E}">
        <p14:creationId xmlns:p14="http://schemas.microsoft.com/office/powerpoint/2010/main" val="2451284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5ACE728-6931-4530-9370-655F6B195D72}" type="slidenum">
              <a:rPr lang="en-GB"/>
              <a:pPr>
                <a:defRPr/>
              </a:pPr>
              <a:t>‹#›</a:t>
            </a:fld>
            <a:endParaRPr lang="en-GB"/>
          </a:p>
        </p:txBody>
      </p:sp>
    </p:spTree>
    <p:extLst>
      <p:ext uri="{BB962C8B-B14F-4D97-AF65-F5344CB8AC3E}">
        <p14:creationId xmlns:p14="http://schemas.microsoft.com/office/powerpoint/2010/main" val="8241494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6418B95-6E1B-49DC-956E-62BA2CB7E4F7}" type="slidenum">
              <a:rPr lang="en-GB"/>
              <a:pPr>
                <a:defRPr/>
              </a:pPr>
              <a:t>‹#›</a:t>
            </a:fld>
            <a:endParaRPr lang="en-GB"/>
          </a:p>
        </p:txBody>
      </p:sp>
    </p:spTree>
    <p:extLst>
      <p:ext uri="{BB962C8B-B14F-4D97-AF65-F5344CB8AC3E}">
        <p14:creationId xmlns:p14="http://schemas.microsoft.com/office/powerpoint/2010/main" val="6106058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D064B21-3278-4091-814E-20B0829AF85C}" type="slidenum">
              <a:rPr lang="en-GB"/>
              <a:pPr>
                <a:defRPr/>
              </a:pPr>
              <a:t>‹#›</a:t>
            </a:fld>
            <a:endParaRPr lang="en-GB"/>
          </a:p>
        </p:txBody>
      </p:sp>
    </p:spTree>
    <p:extLst>
      <p:ext uri="{BB962C8B-B14F-4D97-AF65-F5344CB8AC3E}">
        <p14:creationId xmlns:p14="http://schemas.microsoft.com/office/powerpoint/2010/main" val="382698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5ACE728-6931-4530-9370-655F6B195D72}" type="slidenum">
              <a:rPr lang="en-GB"/>
              <a:pPr>
                <a:defRPr/>
              </a:pPr>
              <a:t>‹#›</a:t>
            </a:fld>
            <a:endParaRPr lang="en-GB"/>
          </a:p>
        </p:txBody>
      </p:sp>
    </p:spTree>
    <p:extLst>
      <p:ext uri="{BB962C8B-B14F-4D97-AF65-F5344CB8AC3E}">
        <p14:creationId xmlns:p14="http://schemas.microsoft.com/office/powerpoint/2010/main" val="18823797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333EB95-6EFE-46F4-B38D-4863FFF27FDF}" type="slidenum">
              <a:rPr lang="en-GB"/>
              <a:pPr>
                <a:defRPr/>
              </a:pPr>
              <a:t>‹#›</a:t>
            </a:fld>
            <a:endParaRPr lang="en-GB"/>
          </a:p>
        </p:txBody>
      </p:sp>
    </p:spTree>
    <p:extLst>
      <p:ext uri="{BB962C8B-B14F-4D97-AF65-F5344CB8AC3E}">
        <p14:creationId xmlns:p14="http://schemas.microsoft.com/office/powerpoint/2010/main" val="1840871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5DB60E1-62FF-449B-92D9-361E1A2C7BD2}" type="slidenum">
              <a:rPr lang="en-GB"/>
              <a:pPr>
                <a:defRPr/>
              </a:pPr>
              <a:t>‹#›</a:t>
            </a:fld>
            <a:endParaRPr lang="en-GB"/>
          </a:p>
        </p:txBody>
      </p:sp>
    </p:spTree>
    <p:extLst>
      <p:ext uri="{BB962C8B-B14F-4D97-AF65-F5344CB8AC3E}">
        <p14:creationId xmlns:p14="http://schemas.microsoft.com/office/powerpoint/2010/main" val="74927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D86BAE3-B286-4F62-B15D-1735B833CB21}" type="slidenum">
              <a:rPr lang="en-GB"/>
              <a:pPr>
                <a:defRPr/>
              </a:pPr>
              <a:t>‹#›</a:t>
            </a:fld>
            <a:endParaRPr lang="en-GB"/>
          </a:p>
        </p:txBody>
      </p:sp>
    </p:spTree>
    <p:extLst>
      <p:ext uri="{BB962C8B-B14F-4D97-AF65-F5344CB8AC3E}">
        <p14:creationId xmlns:p14="http://schemas.microsoft.com/office/powerpoint/2010/main" val="2713015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25BC26-426E-488F-8658-93ABD0B04137}" type="slidenum">
              <a:rPr lang="en-GB"/>
              <a:pPr>
                <a:defRPr/>
              </a:pPr>
              <a:t>‹#›</a:t>
            </a:fld>
            <a:endParaRPr lang="en-GB"/>
          </a:p>
        </p:txBody>
      </p:sp>
    </p:spTree>
    <p:extLst>
      <p:ext uri="{BB962C8B-B14F-4D97-AF65-F5344CB8AC3E}">
        <p14:creationId xmlns:p14="http://schemas.microsoft.com/office/powerpoint/2010/main" val="23166738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3114FD-FD03-499F-A4BA-D55595FCD3CD}" type="slidenum">
              <a:rPr lang="en-GB"/>
              <a:pPr>
                <a:defRPr/>
              </a:pPr>
              <a:t>‹#›</a:t>
            </a:fld>
            <a:endParaRPr lang="en-GB"/>
          </a:p>
        </p:txBody>
      </p:sp>
    </p:spTree>
    <p:extLst>
      <p:ext uri="{BB962C8B-B14F-4D97-AF65-F5344CB8AC3E}">
        <p14:creationId xmlns:p14="http://schemas.microsoft.com/office/powerpoint/2010/main" val="41394032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942A7D-3B7F-43B3-B4DB-4109DF37BE0D}" type="slidenum">
              <a:rPr lang="en-GB"/>
              <a:pPr>
                <a:defRPr/>
              </a:pPr>
              <a:t>‹#›</a:t>
            </a:fld>
            <a:endParaRPr lang="en-GB"/>
          </a:p>
        </p:txBody>
      </p:sp>
    </p:spTree>
    <p:extLst>
      <p:ext uri="{BB962C8B-B14F-4D97-AF65-F5344CB8AC3E}">
        <p14:creationId xmlns:p14="http://schemas.microsoft.com/office/powerpoint/2010/main" val="59632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15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EAF6207-992E-4B26-BDBC-4F55852BCF5C}" type="slidenum">
              <a:rPr lang="en-GB"/>
              <a:pPr>
                <a:defRPr/>
              </a:pPr>
              <a:t>‹#›</a:t>
            </a:fld>
            <a:endParaRPr lang="en-GB"/>
          </a:p>
        </p:txBody>
      </p:sp>
    </p:spTree>
    <p:extLst>
      <p:ext uri="{BB962C8B-B14F-4D97-AF65-F5344CB8AC3E}">
        <p14:creationId xmlns:p14="http://schemas.microsoft.com/office/powerpoint/2010/main" val="19459812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5" y="381000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3"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3"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3" y="3675533"/>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93"/>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34FD7CE6-DA2E-4A90-809F-865AD935B17E}" type="datetimeFigureOut">
              <a:rPr lang="en-GB" smtClean="0"/>
              <a:t>08/02/2018</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90" y="1136"/>
            <a:ext cx="747712" cy="365760"/>
          </a:xfrm>
        </p:spPr>
        <p:txBody>
          <a:bodyPr/>
          <a:lstStyle>
            <a:lvl1pPr algn="r">
              <a:defRPr sz="1800">
                <a:solidFill>
                  <a:schemeClr val="bg1"/>
                </a:solidFill>
              </a:defRPr>
            </a:lvl1pPr>
          </a:lstStyle>
          <a:p>
            <a:fld id="{20B82EB6-2978-4577-B113-0D71EA937AD4}" type="slidenum">
              <a:rPr lang="en-GB" smtClean="0"/>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4FD7CE6-DA2E-4A90-809F-865AD935B17E}"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4FD7CE6-DA2E-4A90-809F-865AD935B17E}"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6418B95-6E1B-49DC-956E-62BA2CB7E4F7}" type="slidenum">
              <a:rPr lang="en-GB"/>
              <a:pPr>
                <a:defRPr/>
              </a:pPr>
              <a:t>‹#›</a:t>
            </a:fld>
            <a:endParaRPr lang="en-GB"/>
          </a:p>
        </p:txBody>
      </p:sp>
    </p:spTree>
    <p:extLst>
      <p:ext uri="{BB962C8B-B14F-4D97-AF65-F5344CB8AC3E}">
        <p14:creationId xmlns:p14="http://schemas.microsoft.com/office/powerpoint/2010/main" val="9066443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3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3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4FD7CE6-DA2E-4A90-809F-865AD935B17E}"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8"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34FD7CE6-DA2E-4A90-809F-865AD935B17E}" type="datetimeFigureOut">
              <a:rPr lang="en-GB" smtClean="0"/>
              <a:t>08/02/2018</a:t>
            </a:fld>
            <a:endParaRPr lang="en-GB"/>
          </a:p>
        </p:txBody>
      </p:sp>
      <p:sp>
        <p:nvSpPr>
          <p:cNvPr id="27" name="Slide Number Placeholder 26"/>
          <p:cNvSpPr>
            <a:spLocks noGrp="1"/>
          </p:cNvSpPr>
          <p:nvPr>
            <p:ph type="sldNum" sz="quarter" idx="11"/>
          </p:nvPr>
        </p:nvSpPr>
        <p:spPr/>
        <p:txBody>
          <a:bodyPr rtlCol="0"/>
          <a:lstStyle/>
          <a:p>
            <a:fld id="{20B82EB6-2978-4577-B113-0D71EA937AD4}"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34FD7CE6-DA2E-4A90-809F-865AD935B17E}" type="datetimeFigureOut">
              <a:rPr lang="en-GB" smtClean="0"/>
              <a:t>08/02/2018</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20B82EB6-2978-4577-B113-0D71EA937AD4}" type="slidenum">
              <a:rPr lang="en-GB" smtClean="0"/>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D7CE6-DA2E-4A90-809F-865AD935B17E}" type="datetimeFigureOut">
              <a:rPr lang="en-GB" smtClean="0"/>
              <a:t>08/02/2018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4FD7CE6-DA2E-4A90-809F-865AD935B17E}"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7" y="1109161"/>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4FD7CE6-DA2E-4A90-809F-865AD935B17E}" type="datetimeFigureOut">
              <a:rPr lang="en-GB" smtClean="0"/>
              <a:t>08/02/2018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4FD7CE6-DA2E-4A90-809F-865AD935B17E}"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4FD7CE6-DA2E-4A90-809F-865AD935B17E}" type="datetimeFigureOut">
              <a:rPr lang="en-GB" smtClean="0"/>
              <a:t>08/02/2018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82EB6-2978-4577-B113-0D71EA937AD4}" type="slidenum">
              <a:rPr lang="en-GB" smtClean="0"/>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9387" y="5742214"/>
            <a:ext cx="2081379" cy="1028700"/>
          </a:xfrm>
          <a:prstGeom prst="rect">
            <a:avLst/>
          </a:prstGeom>
          <a:noFill/>
          <a:ln>
            <a:noFill/>
          </a:ln>
        </p:spPr>
      </p:pic>
      <p:sp>
        <p:nvSpPr>
          <p:cNvPr id="2" name="Title 1">
            <a:extLst>
              <a:ext uri="{FF2B5EF4-FFF2-40B4-BE49-F238E27FC236}">
                <a16:creationId xmlns:a16="http://schemas.microsoft.com/office/drawing/2014/main" id="{9CF47F02-E6A2-447B-8FA6-D140CCD29EE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B998D6-E358-44D1-807D-149CD80063A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547407"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4" y="5661025"/>
            <a:ext cx="8091337" cy="0"/>
          </a:xfrm>
          <a:prstGeom prst="line">
            <a:avLst/>
          </a:prstGeom>
          <a:noFill/>
          <a:ln w="12700">
            <a:solidFill>
              <a:schemeClr val="tx1"/>
            </a:solidFill>
            <a:round/>
            <a:headEnd/>
            <a:tailEnd/>
          </a:ln>
        </p:spPr>
      </p:cxnSp>
    </p:spTree>
    <p:extLst>
      <p:ext uri="{BB962C8B-B14F-4D97-AF65-F5344CB8AC3E}">
        <p14:creationId xmlns:p14="http://schemas.microsoft.com/office/powerpoint/2010/main" val="3581928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8344" y="5742214"/>
            <a:ext cx="2081379" cy="1028700"/>
          </a:xfrm>
          <a:prstGeom prst="rect">
            <a:avLst/>
          </a:prstGeom>
          <a:noFill/>
          <a:ln>
            <a:noFill/>
          </a:ln>
        </p:spPr>
      </p:pic>
      <p:sp>
        <p:nvSpPr>
          <p:cNvPr id="2" name="Title 1">
            <a:extLst>
              <a:ext uri="{FF2B5EF4-FFF2-40B4-BE49-F238E27FC236}">
                <a16:creationId xmlns:a16="http://schemas.microsoft.com/office/drawing/2014/main" id="{C2CC67E4-C11A-4E13-A7A1-0C31C18C50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3CE881-EA41-4044-B4DD-4E67C6DE8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632724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D064B21-3278-4091-814E-20B0829AF85C}" type="slidenum">
              <a:rPr lang="en-GB"/>
              <a:pPr>
                <a:defRPr/>
              </a:pPr>
              <a:t>‹#›</a:t>
            </a:fld>
            <a:endParaRPr lang="en-GB"/>
          </a:p>
        </p:txBody>
      </p:sp>
    </p:spTree>
    <p:extLst>
      <p:ext uri="{BB962C8B-B14F-4D97-AF65-F5344CB8AC3E}">
        <p14:creationId xmlns:p14="http://schemas.microsoft.com/office/powerpoint/2010/main" val="28416167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38553" y="5742214"/>
            <a:ext cx="2081379" cy="1028700"/>
          </a:xfrm>
          <a:prstGeom prst="rect">
            <a:avLst/>
          </a:prstGeom>
          <a:noFill/>
          <a:ln>
            <a:noFill/>
          </a:ln>
        </p:spPr>
      </p:pic>
      <p:sp>
        <p:nvSpPr>
          <p:cNvPr id="2" name="Title 1">
            <a:extLst>
              <a:ext uri="{FF2B5EF4-FFF2-40B4-BE49-F238E27FC236}">
                <a16:creationId xmlns:a16="http://schemas.microsoft.com/office/drawing/2014/main" id="{9EEC16E3-B35A-4C5F-9377-5CFAF041E326}"/>
              </a:ext>
            </a:extLst>
          </p:cNvPr>
          <p:cNvSpPr>
            <a:spLocks noGrp="1"/>
          </p:cNvSpPr>
          <p:nvPr>
            <p:ph type="title"/>
          </p:nvPr>
        </p:nvSpPr>
        <p:spPr>
          <a:xfrm>
            <a:off x="623891" y="1709743"/>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E3C534-7516-432F-A94C-6FB1C3957C7B}"/>
              </a:ext>
            </a:extLst>
          </p:cNvPr>
          <p:cNvSpPr>
            <a:spLocks noGrp="1"/>
          </p:cNvSpPr>
          <p:nvPr>
            <p:ph type="body" idx="1"/>
          </p:nvPr>
        </p:nvSpPr>
        <p:spPr>
          <a:xfrm>
            <a:off x="623891" y="4589471"/>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41836411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8344" y="5742214"/>
            <a:ext cx="2081379" cy="1028700"/>
          </a:xfrm>
          <a:prstGeom prst="rect">
            <a:avLst/>
          </a:prstGeom>
          <a:noFill/>
          <a:ln>
            <a:noFill/>
          </a:ln>
        </p:spPr>
      </p:pic>
      <p:sp>
        <p:nvSpPr>
          <p:cNvPr id="2" name="Title 1">
            <a:extLst>
              <a:ext uri="{FF2B5EF4-FFF2-40B4-BE49-F238E27FC236}">
                <a16:creationId xmlns:a16="http://schemas.microsoft.com/office/drawing/2014/main" id="{8DD66ABE-DF5C-4202-9C03-3687FC6D9D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8FBB2D-83EF-46E8-B154-CD126466A8A7}"/>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016320-B8FA-4C79-87A1-41117F32995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9"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732761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48483" y="5742214"/>
            <a:ext cx="2081379" cy="1028700"/>
          </a:xfrm>
          <a:prstGeom prst="rect">
            <a:avLst/>
          </a:prstGeom>
          <a:noFill/>
          <a:ln>
            <a:noFill/>
          </a:ln>
        </p:spPr>
      </p:pic>
      <p:sp>
        <p:nvSpPr>
          <p:cNvPr id="2" name="Title 1">
            <a:extLst>
              <a:ext uri="{FF2B5EF4-FFF2-40B4-BE49-F238E27FC236}">
                <a16:creationId xmlns:a16="http://schemas.microsoft.com/office/drawing/2014/main" id="{EE0469D0-35D7-4ED6-8B25-78B2C6DC233E}"/>
              </a:ext>
            </a:extLst>
          </p:cNvPr>
          <p:cNvSpPr>
            <a:spLocks noGrp="1"/>
          </p:cNvSpPr>
          <p:nvPr>
            <p:ph type="title"/>
          </p:nvPr>
        </p:nvSpPr>
        <p:spPr>
          <a:xfrm>
            <a:off x="629844"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EE28C7-784E-40C2-A040-05ABCC40E206}"/>
              </a:ext>
            </a:extLst>
          </p:cNvPr>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D7303A-2A4D-4908-BC3B-3FA5C0884339}"/>
              </a:ext>
            </a:extLst>
          </p:cNvPr>
          <p:cNvSpPr>
            <a:spLocks noGrp="1"/>
          </p:cNvSpPr>
          <p:nvPr>
            <p:ph sz="half" idx="2"/>
          </p:nvPr>
        </p:nvSpPr>
        <p:spPr>
          <a:xfrm>
            <a:off x="629841"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A9B4FD-9647-4AB6-AEAC-596DF32B85F0}"/>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5B25FC-55C9-495B-A6C6-CFFE77EEA27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11"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14901504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58414" y="5742214"/>
            <a:ext cx="2081379" cy="1028700"/>
          </a:xfrm>
          <a:prstGeom prst="rect">
            <a:avLst/>
          </a:prstGeom>
          <a:noFill/>
          <a:ln>
            <a:noFill/>
          </a:ln>
        </p:spPr>
      </p:pic>
      <p:sp>
        <p:nvSpPr>
          <p:cNvPr id="2" name="Title 1">
            <a:extLst>
              <a:ext uri="{FF2B5EF4-FFF2-40B4-BE49-F238E27FC236}">
                <a16:creationId xmlns:a16="http://schemas.microsoft.com/office/drawing/2014/main" id="{E877D05B-9019-4193-AF14-C0E46148C6AF}"/>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B332F2CA-433F-47A7-8F60-98853EFB6FB9}"/>
              </a:ext>
            </a:extLst>
          </p:cNvPr>
          <p:cNvSpPr>
            <a:spLocks noGrp="1"/>
          </p:cNvSpPr>
          <p:nvPr>
            <p:ph type="ftr" sz="quarter" idx="11"/>
          </p:nvPr>
        </p:nvSpPr>
        <p:spPr>
          <a:xfrm>
            <a:off x="3028954" y="6356358"/>
            <a:ext cx="3086100" cy="365125"/>
          </a:xfrm>
          <a:prstGeom prst="rect">
            <a:avLst/>
          </a:prstGeom>
        </p:spPr>
        <p:txBody>
          <a:bodyPr/>
          <a:lstStyle/>
          <a:p>
            <a:endParaRPr lang="en-GB">
              <a:solidFill>
                <a:prstClr val="black"/>
              </a:solidFill>
            </a:endParaRPr>
          </a:p>
        </p:txBody>
      </p:sp>
      <p:pic>
        <p:nvPicPr>
          <p:cNvPr id="6"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7"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30884918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48483" y="5742214"/>
            <a:ext cx="2081379" cy="1028700"/>
          </a:xfrm>
          <a:prstGeom prst="rect">
            <a:avLst/>
          </a:prstGeom>
          <a:noFill/>
          <a:ln>
            <a:noFill/>
          </a:ln>
        </p:spPr>
      </p:pic>
      <p:sp>
        <p:nvSpPr>
          <p:cNvPr id="2" name="Date Placeholder 1">
            <a:extLst>
              <a:ext uri="{FF2B5EF4-FFF2-40B4-BE49-F238E27FC236}">
                <a16:creationId xmlns:a16="http://schemas.microsoft.com/office/drawing/2014/main" id="{B5032A26-6AA1-4EF1-B74B-DC2EDA005742}"/>
              </a:ext>
            </a:extLst>
          </p:cNvPr>
          <p:cNvSpPr>
            <a:spLocks noGrp="1"/>
          </p:cNvSpPr>
          <p:nvPr>
            <p:ph type="dt" sz="half" idx="10"/>
          </p:nvPr>
        </p:nvSpPr>
        <p:spPr>
          <a:xfrm>
            <a:off x="628650" y="6356358"/>
            <a:ext cx="2057400" cy="365125"/>
          </a:xfrm>
          <a:prstGeom prst="rect">
            <a:avLst/>
          </a:prstGeom>
        </p:spPr>
        <p:txBody>
          <a:bodyPr/>
          <a:lstStyle/>
          <a:p>
            <a:fld id="{B26E9E66-107D-4B0E-8C75-83D33002C7C1}" type="datetime1">
              <a:rPr lang="en-GB" smtClean="0">
                <a:solidFill>
                  <a:prstClr val="black"/>
                </a:solidFill>
              </a:rPr>
              <a:pPr/>
              <a:t>08/02/2018</a:t>
            </a:fld>
            <a:endParaRPr lang="en-GB">
              <a:solidFill>
                <a:prstClr val="black"/>
              </a:solidFill>
            </a:endParaRPr>
          </a:p>
        </p:txBody>
      </p:sp>
      <p:sp>
        <p:nvSpPr>
          <p:cNvPr id="3" name="Footer Placeholder 2">
            <a:extLst>
              <a:ext uri="{FF2B5EF4-FFF2-40B4-BE49-F238E27FC236}">
                <a16:creationId xmlns:a16="http://schemas.microsoft.com/office/drawing/2014/main" id="{38CD2F28-DF87-4860-90FC-507159D8AF32}"/>
              </a:ext>
            </a:extLst>
          </p:cNvPr>
          <p:cNvSpPr>
            <a:spLocks noGrp="1"/>
          </p:cNvSpPr>
          <p:nvPr>
            <p:ph type="ftr" sz="quarter" idx="11"/>
          </p:nvPr>
        </p:nvSpPr>
        <p:spPr>
          <a:xfrm>
            <a:off x="3028954" y="6356358"/>
            <a:ext cx="3086100" cy="365125"/>
          </a:xfrm>
          <a:prstGeom prst="rect">
            <a:avLst/>
          </a:prstGeom>
        </p:spPr>
        <p:txBody>
          <a:bodyPr/>
          <a:lstStyle/>
          <a:p>
            <a:endParaRPr lang="en-GB">
              <a:solidFill>
                <a:prstClr val="black"/>
              </a:solidFill>
            </a:endParaRPr>
          </a:p>
        </p:txBody>
      </p:sp>
      <p:sp>
        <p:nvSpPr>
          <p:cNvPr id="4" name="Slide Number Placeholder 3">
            <a:extLst>
              <a:ext uri="{FF2B5EF4-FFF2-40B4-BE49-F238E27FC236}">
                <a16:creationId xmlns:a16="http://schemas.microsoft.com/office/drawing/2014/main" id="{BBFBF106-FF51-47DB-9620-D2C3950E5456}"/>
              </a:ext>
            </a:extLst>
          </p:cNvPr>
          <p:cNvSpPr>
            <a:spLocks noGrp="1"/>
          </p:cNvSpPr>
          <p:nvPr>
            <p:ph type="sldNum" sz="quarter" idx="12"/>
          </p:nvPr>
        </p:nvSpPr>
        <p:spPr>
          <a:xfrm>
            <a:off x="658751" y="6356358"/>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pic>
        <p:nvPicPr>
          <p:cNvPr id="5"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9" y="5821363"/>
            <a:ext cx="1129811" cy="819150"/>
          </a:xfrm>
          <a:prstGeom prst="rect">
            <a:avLst/>
          </a:prstGeom>
          <a:noFill/>
          <a:ln w="9525">
            <a:noFill/>
            <a:miter lim="800000"/>
            <a:headEnd/>
            <a:tailEnd/>
          </a:ln>
        </p:spPr>
      </p:pic>
      <p:cxnSp>
        <p:nvCxnSpPr>
          <p:cNvPr id="6"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31788661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AF75-EEFB-41B9-ADD9-344F3E9B2DC9}"/>
              </a:ext>
            </a:extLst>
          </p:cNvPr>
          <p:cNvSpPr>
            <a:spLocks noGrp="1"/>
          </p:cNvSpPr>
          <p:nvPr>
            <p:ph type="title"/>
          </p:nvPr>
        </p:nvSpPr>
        <p:spPr>
          <a:xfrm>
            <a:off x="629845"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909A86-DA3E-49B9-BB8A-53ECA4663AD8}"/>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2E2B1E-D218-4AEF-B322-AC6BF534D0FD}"/>
              </a:ext>
            </a:extLst>
          </p:cNvPr>
          <p:cNvSpPr>
            <a:spLocks noGrp="1"/>
          </p:cNvSpPr>
          <p:nvPr>
            <p:ph type="body" sz="half" idx="2"/>
          </p:nvPr>
        </p:nvSpPr>
        <p:spPr>
          <a:xfrm>
            <a:off x="629845"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7544691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348C-8463-4118-8CA0-A4819448345F}"/>
              </a:ext>
            </a:extLst>
          </p:cNvPr>
          <p:cNvSpPr>
            <a:spLocks noGrp="1"/>
          </p:cNvSpPr>
          <p:nvPr>
            <p:ph type="title"/>
          </p:nvPr>
        </p:nvSpPr>
        <p:spPr>
          <a:xfrm>
            <a:off x="629845"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78B7E4-69AD-451A-8230-8BC117C12237}"/>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18FDE6-08A9-4DE1-AABA-2D12978B4C05}"/>
              </a:ext>
            </a:extLst>
          </p:cNvPr>
          <p:cNvSpPr>
            <a:spLocks noGrp="1"/>
          </p:cNvSpPr>
          <p:nvPr>
            <p:ph type="body" sz="half" idx="2"/>
          </p:nvPr>
        </p:nvSpPr>
        <p:spPr>
          <a:xfrm>
            <a:off x="629845"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EB390B-7CD4-4C77-936C-52E471991D1E}"/>
              </a:ext>
            </a:extLst>
          </p:cNvPr>
          <p:cNvSpPr>
            <a:spLocks noGrp="1"/>
          </p:cNvSpPr>
          <p:nvPr>
            <p:ph type="dt" sz="half" idx="10"/>
          </p:nvPr>
        </p:nvSpPr>
        <p:spPr>
          <a:xfrm>
            <a:off x="628650" y="6356358"/>
            <a:ext cx="2057400" cy="365125"/>
          </a:xfrm>
          <a:prstGeom prst="rect">
            <a:avLst/>
          </a:prstGeom>
        </p:spPr>
        <p:txBody>
          <a:bodyPr/>
          <a:lstStyle/>
          <a:p>
            <a:fld id="{EA079BD4-484C-4903-B165-B25267DAD913}" type="datetime1">
              <a:rPr lang="en-GB" smtClean="0">
                <a:solidFill>
                  <a:prstClr val="black"/>
                </a:solidFill>
              </a:rPr>
              <a:pPr/>
              <a:t>08/02/2018</a:t>
            </a:fld>
            <a:endParaRPr lang="en-GB">
              <a:solidFill>
                <a:prstClr val="black"/>
              </a:solidFill>
            </a:endParaRPr>
          </a:p>
        </p:txBody>
      </p:sp>
      <p:sp>
        <p:nvSpPr>
          <p:cNvPr id="6" name="Footer Placeholder 5">
            <a:extLst>
              <a:ext uri="{FF2B5EF4-FFF2-40B4-BE49-F238E27FC236}">
                <a16:creationId xmlns:a16="http://schemas.microsoft.com/office/drawing/2014/main" id="{1FB8C946-BC7D-49D3-AE7F-D85F95ED25D8}"/>
              </a:ext>
            </a:extLst>
          </p:cNvPr>
          <p:cNvSpPr>
            <a:spLocks noGrp="1"/>
          </p:cNvSpPr>
          <p:nvPr>
            <p:ph type="ftr" sz="quarter" idx="11"/>
          </p:nvPr>
        </p:nvSpPr>
        <p:spPr>
          <a:xfrm>
            <a:off x="3028954" y="6356358"/>
            <a:ext cx="3086100" cy="365125"/>
          </a:xfrm>
          <a:prstGeom prst="rect">
            <a:avLst/>
          </a:prstGeom>
        </p:spPr>
        <p:txBody>
          <a:bodyPr/>
          <a:lstStyle/>
          <a:p>
            <a:endParaRPr lang="en-GB">
              <a:solidFill>
                <a:prstClr val="black"/>
              </a:solidFill>
            </a:endParaRPr>
          </a:p>
        </p:txBody>
      </p:sp>
      <p:sp>
        <p:nvSpPr>
          <p:cNvPr id="7" name="Slide Number Placeholder 6">
            <a:extLst>
              <a:ext uri="{FF2B5EF4-FFF2-40B4-BE49-F238E27FC236}">
                <a16:creationId xmlns:a16="http://schemas.microsoft.com/office/drawing/2014/main" id="{9EB4A823-5F15-4141-9A75-756031C25DEE}"/>
              </a:ext>
            </a:extLst>
          </p:cNvPr>
          <p:cNvSpPr>
            <a:spLocks noGrp="1"/>
          </p:cNvSpPr>
          <p:nvPr>
            <p:ph type="sldNum" sz="quarter" idx="12"/>
          </p:nvPr>
        </p:nvSpPr>
        <p:spPr>
          <a:xfrm>
            <a:off x="658751" y="6356358"/>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7660479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549D-9749-445C-B815-9A216E85D13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2FEE7F-EF85-416C-8F3F-2217E9E9DF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993311-0F7F-4D04-A2D4-5198880EE610}"/>
              </a:ext>
            </a:extLst>
          </p:cNvPr>
          <p:cNvSpPr>
            <a:spLocks noGrp="1"/>
          </p:cNvSpPr>
          <p:nvPr>
            <p:ph type="dt" sz="half" idx="10"/>
          </p:nvPr>
        </p:nvSpPr>
        <p:spPr>
          <a:xfrm>
            <a:off x="628650" y="6356358"/>
            <a:ext cx="2057400" cy="365125"/>
          </a:xfrm>
          <a:prstGeom prst="rect">
            <a:avLst/>
          </a:prstGeom>
        </p:spPr>
        <p:txBody>
          <a:bodyPr/>
          <a:lstStyle/>
          <a:p>
            <a:fld id="{628199DF-0C7B-4F6F-8E48-DBB584A6F1C1}" type="datetime1">
              <a:rPr lang="en-GB" smtClean="0">
                <a:solidFill>
                  <a:prstClr val="black"/>
                </a:solidFill>
              </a:rPr>
              <a:pPr/>
              <a:t>08/02/2018</a:t>
            </a:fld>
            <a:endParaRPr lang="en-GB">
              <a:solidFill>
                <a:prstClr val="black"/>
              </a:solidFill>
            </a:endParaRPr>
          </a:p>
        </p:txBody>
      </p:sp>
      <p:sp>
        <p:nvSpPr>
          <p:cNvPr id="5" name="Footer Placeholder 4">
            <a:extLst>
              <a:ext uri="{FF2B5EF4-FFF2-40B4-BE49-F238E27FC236}">
                <a16:creationId xmlns:a16="http://schemas.microsoft.com/office/drawing/2014/main" id="{A601479A-8CF4-4A73-B545-C628F23438FE}"/>
              </a:ext>
            </a:extLst>
          </p:cNvPr>
          <p:cNvSpPr>
            <a:spLocks noGrp="1"/>
          </p:cNvSpPr>
          <p:nvPr>
            <p:ph type="ftr" sz="quarter" idx="11"/>
          </p:nvPr>
        </p:nvSpPr>
        <p:spPr>
          <a:xfrm>
            <a:off x="3028954" y="6356358"/>
            <a:ext cx="3086100" cy="365125"/>
          </a:xfrm>
          <a:prstGeom prst="rect">
            <a:avLst/>
          </a:prstGeom>
        </p:spPr>
        <p:txBody>
          <a:bodyPr/>
          <a:lstStyle/>
          <a:p>
            <a:endParaRPr lang="en-GB">
              <a:solidFill>
                <a:prstClr val="black"/>
              </a:solidFill>
            </a:endParaRPr>
          </a:p>
        </p:txBody>
      </p:sp>
      <p:sp>
        <p:nvSpPr>
          <p:cNvPr id="6" name="Slide Number Placeholder 5">
            <a:extLst>
              <a:ext uri="{FF2B5EF4-FFF2-40B4-BE49-F238E27FC236}">
                <a16:creationId xmlns:a16="http://schemas.microsoft.com/office/drawing/2014/main" id="{132F14FB-210F-4891-821D-BCF8489FA2A3}"/>
              </a:ext>
            </a:extLst>
          </p:cNvPr>
          <p:cNvSpPr>
            <a:spLocks noGrp="1"/>
          </p:cNvSpPr>
          <p:nvPr>
            <p:ph type="sldNum" sz="quarter" idx="12"/>
          </p:nvPr>
        </p:nvSpPr>
        <p:spPr>
          <a:xfrm>
            <a:off x="658751" y="6356358"/>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4645116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3F54B-19D0-4B38-8C11-094217611DDC}"/>
              </a:ext>
            </a:extLst>
          </p:cNvPr>
          <p:cNvSpPr>
            <a:spLocks noGrp="1"/>
          </p:cNvSpPr>
          <p:nvPr>
            <p:ph type="title" orient="vert"/>
          </p:nvPr>
        </p:nvSpPr>
        <p:spPr>
          <a:xfrm>
            <a:off x="6543678"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05C739-540B-41C3-97BC-EB8D8BF4F79E}"/>
              </a:ext>
            </a:extLst>
          </p:cNvPr>
          <p:cNvSpPr>
            <a:spLocks noGrp="1"/>
          </p:cNvSpPr>
          <p:nvPr>
            <p:ph type="body" orient="vert" idx="1"/>
          </p:nvPr>
        </p:nvSpPr>
        <p:spPr>
          <a:xfrm>
            <a:off x="628653"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A6FE3F-1475-48B8-8CF9-2DC4B072E5F1}"/>
              </a:ext>
            </a:extLst>
          </p:cNvPr>
          <p:cNvSpPr>
            <a:spLocks noGrp="1"/>
          </p:cNvSpPr>
          <p:nvPr>
            <p:ph type="dt" sz="half" idx="10"/>
          </p:nvPr>
        </p:nvSpPr>
        <p:spPr>
          <a:xfrm>
            <a:off x="628650" y="6356358"/>
            <a:ext cx="2057400" cy="365125"/>
          </a:xfrm>
          <a:prstGeom prst="rect">
            <a:avLst/>
          </a:prstGeom>
        </p:spPr>
        <p:txBody>
          <a:bodyPr/>
          <a:lstStyle/>
          <a:p>
            <a:fld id="{C94C75AA-14DE-4BEB-80DA-EC2A92080B69}" type="datetime1">
              <a:rPr lang="en-GB" smtClean="0">
                <a:solidFill>
                  <a:prstClr val="black"/>
                </a:solidFill>
              </a:rPr>
              <a:pPr/>
              <a:t>08/02/2018</a:t>
            </a:fld>
            <a:endParaRPr lang="en-GB">
              <a:solidFill>
                <a:prstClr val="black"/>
              </a:solidFill>
            </a:endParaRPr>
          </a:p>
        </p:txBody>
      </p:sp>
      <p:sp>
        <p:nvSpPr>
          <p:cNvPr id="5" name="Footer Placeholder 4">
            <a:extLst>
              <a:ext uri="{FF2B5EF4-FFF2-40B4-BE49-F238E27FC236}">
                <a16:creationId xmlns:a16="http://schemas.microsoft.com/office/drawing/2014/main" id="{53F84108-E534-4960-BF45-88209BE2AD25}"/>
              </a:ext>
            </a:extLst>
          </p:cNvPr>
          <p:cNvSpPr>
            <a:spLocks noGrp="1"/>
          </p:cNvSpPr>
          <p:nvPr>
            <p:ph type="ftr" sz="quarter" idx="11"/>
          </p:nvPr>
        </p:nvSpPr>
        <p:spPr>
          <a:xfrm>
            <a:off x="3028954" y="6356358"/>
            <a:ext cx="3086100" cy="365125"/>
          </a:xfrm>
          <a:prstGeom prst="rect">
            <a:avLst/>
          </a:prstGeom>
        </p:spPr>
        <p:txBody>
          <a:bodyPr/>
          <a:lstStyle/>
          <a:p>
            <a:endParaRPr lang="en-GB">
              <a:solidFill>
                <a:prstClr val="black"/>
              </a:solidFill>
            </a:endParaRPr>
          </a:p>
        </p:txBody>
      </p:sp>
      <p:sp>
        <p:nvSpPr>
          <p:cNvPr id="6" name="Slide Number Placeholder 5">
            <a:extLst>
              <a:ext uri="{FF2B5EF4-FFF2-40B4-BE49-F238E27FC236}">
                <a16:creationId xmlns:a16="http://schemas.microsoft.com/office/drawing/2014/main" id="{83AED9E1-C442-4041-B196-5F3F453860D2}"/>
              </a:ext>
            </a:extLst>
          </p:cNvPr>
          <p:cNvSpPr>
            <a:spLocks noGrp="1"/>
          </p:cNvSpPr>
          <p:nvPr>
            <p:ph type="sldNum" sz="quarter" idx="12"/>
          </p:nvPr>
        </p:nvSpPr>
        <p:spPr>
          <a:xfrm>
            <a:off x="658751" y="6356358"/>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4342776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9384" y="5742214"/>
            <a:ext cx="2081379" cy="1028700"/>
          </a:xfrm>
          <a:prstGeom prst="rect">
            <a:avLst/>
          </a:prstGeom>
          <a:noFill/>
          <a:ln>
            <a:noFill/>
          </a:ln>
        </p:spPr>
      </p:pic>
      <p:sp>
        <p:nvSpPr>
          <p:cNvPr id="2" name="Title 1">
            <a:extLst>
              <a:ext uri="{FF2B5EF4-FFF2-40B4-BE49-F238E27FC236}">
                <a16:creationId xmlns:a16="http://schemas.microsoft.com/office/drawing/2014/main" id="{9CF47F02-E6A2-447B-8FA6-D140CCD29EE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B998D6-E358-44D1-807D-149CD80063A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547404"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1" y="5661025"/>
            <a:ext cx="8091337" cy="0"/>
          </a:xfrm>
          <a:prstGeom prst="line">
            <a:avLst/>
          </a:prstGeom>
          <a:noFill/>
          <a:ln w="12700">
            <a:solidFill>
              <a:schemeClr val="tx1"/>
            </a:solidFill>
            <a:round/>
            <a:headEnd/>
            <a:tailEnd/>
          </a:ln>
        </p:spPr>
      </p:cxnSp>
    </p:spTree>
    <p:extLst>
      <p:ext uri="{BB962C8B-B14F-4D97-AF65-F5344CB8AC3E}">
        <p14:creationId xmlns:p14="http://schemas.microsoft.com/office/powerpoint/2010/main" val="245346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333EB95-6EFE-46F4-B38D-4863FFF27FDF}" type="slidenum">
              <a:rPr lang="en-GB"/>
              <a:pPr>
                <a:defRPr/>
              </a:pPr>
              <a:t>‹#›</a:t>
            </a:fld>
            <a:endParaRPr lang="en-GB"/>
          </a:p>
        </p:txBody>
      </p:sp>
    </p:spTree>
    <p:extLst>
      <p:ext uri="{BB962C8B-B14F-4D97-AF65-F5344CB8AC3E}">
        <p14:creationId xmlns:p14="http://schemas.microsoft.com/office/powerpoint/2010/main" val="321564673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8341" y="5742214"/>
            <a:ext cx="2081379" cy="1028700"/>
          </a:xfrm>
          <a:prstGeom prst="rect">
            <a:avLst/>
          </a:prstGeom>
          <a:noFill/>
          <a:ln>
            <a:noFill/>
          </a:ln>
        </p:spPr>
      </p:pic>
      <p:sp>
        <p:nvSpPr>
          <p:cNvPr id="2" name="Title 1">
            <a:extLst>
              <a:ext uri="{FF2B5EF4-FFF2-40B4-BE49-F238E27FC236}">
                <a16:creationId xmlns:a16="http://schemas.microsoft.com/office/drawing/2014/main" id="{C2CC67E4-C11A-4E13-A7A1-0C31C18C50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3CE881-EA41-4044-B4DD-4E67C6DE8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9095932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38550" y="5742214"/>
            <a:ext cx="2081379" cy="1028700"/>
          </a:xfrm>
          <a:prstGeom prst="rect">
            <a:avLst/>
          </a:prstGeom>
          <a:noFill/>
          <a:ln>
            <a:noFill/>
          </a:ln>
        </p:spPr>
      </p:pic>
      <p:sp>
        <p:nvSpPr>
          <p:cNvPr id="2" name="Title 1">
            <a:extLst>
              <a:ext uri="{FF2B5EF4-FFF2-40B4-BE49-F238E27FC236}">
                <a16:creationId xmlns:a16="http://schemas.microsoft.com/office/drawing/2014/main" id="{9EEC16E3-B35A-4C5F-9377-5CFAF041E326}"/>
              </a:ext>
            </a:extLst>
          </p:cNvPr>
          <p:cNvSpPr>
            <a:spLocks noGrp="1"/>
          </p:cNvSpPr>
          <p:nvPr>
            <p:ph type="title"/>
          </p:nvPr>
        </p:nvSpPr>
        <p:spPr>
          <a:xfrm>
            <a:off x="623888" y="1709740"/>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E3C534-7516-432F-A94C-6FB1C3957C7B}"/>
              </a:ext>
            </a:extLst>
          </p:cNvPr>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1824490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8341" y="5742214"/>
            <a:ext cx="2081379" cy="1028700"/>
          </a:xfrm>
          <a:prstGeom prst="rect">
            <a:avLst/>
          </a:prstGeom>
          <a:noFill/>
          <a:ln>
            <a:noFill/>
          </a:ln>
        </p:spPr>
      </p:pic>
      <p:sp>
        <p:nvSpPr>
          <p:cNvPr id="2" name="Title 1">
            <a:extLst>
              <a:ext uri="{FF2B5EF4-FFF2-40B4-BE49-F238E27FC236}">
                <a16:creationId xmlns:a16="http://schemas.microsoft.com/office/drawing/2014/main" id="{8DD66ABE-DF5C-4202-9C03-3687FC6D9D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8FBB2D-83EF-46E8-B154-CD126466A8A7}"/>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016320-B8FA-4C79-87A1-41117F32995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9"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29628407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48480" y="5742214"/>
            <a:ext cx="2081379" cy="1028700"/>
          </a:xfrm>
          <a:prstGeom prst="rect">
            <a:avLst/>
          </a:prstGeom>
          <a:noFill/>
          <a:ln>
            <a:noFill/>
          </a:ln>
        </p:spPr>
      </p:pic>
      <p:sp>
        <p:nvSpPr>
          <p:cNvPr id="2" name="Title 1">
            <a:extLst>
              <a:ext uri="{FF2B5EF4-FFF2-40B4-BE49-F238E27FC236}">
                <a16:creationId xmlns:a16="http://schemas.microsoft.com/office/drawing/2014/main" id="{EE0469D0-35D7-4ED6-8B25-78B2C6DC233E}"/>
              </a:ext>
            </a:extLst>
          </p:cNvPr>
          <p:cNvSpPr>
            <a:spLocks noGrp="1"/>
          </p:cNvSpPr>
          <p:nvPr>
            <p:ph type="title"/>
          </p:nvPr>
        </p:nvSpPr>
        <p:spPr>
          <a:xfrm>
            <a:off x="629842"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EE28C7-784E-40C2-A040-05ABCC40E206}"/>
              </a:ext>
            </a:extLst>
          </p:cNvPr>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D7303A-2A4D-4908-BC3B-3FA5C0884339}"/>
              </a:ext>
            </a:extLst>
          </p:cNvPr>
          <p:cNvSpPr>
            <a:spLocks noGrp="1"/>
          </p:cNvSpPr>
          <p:nvPr>
            <p:ph sz="half" idx="2"/>
          </p:nvPr>
        </p:nvSpPr>
        <p:spPr>
          <a:xfrm>
            <a:off x="629841"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A9B4FD-9647-4AB6-AEAC-596DF32B85F0}"/>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5B25FC-55C9-495B-A6C6-CFFE77EEA27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11"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25087000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58411" y="5742214"/>
            <a:ext cx="2081379" cy="1028700"/>
          </a:xfrm>
          <a:prstGeom prst="rect">
            <a:avLst/>
          </a:prstGeom>
          <a:noFill/>
          <a:ln>
            <a:noFill/>
          </a:ln>
        </p:spPr>
      </p:pic>
      <p:sp>
        <p:nvSpPr>
          <p:cNvPr id="2" name="Title 1">
            <a:extLst>
              <a:ext uri="{FF2B5EF4-FFF2-40B4-BE49-F238E27FC236}">
                <a16:creationId xmlns:a16="http://schemas.microsoft.com/office/drawing/2014/main" id="{E877D05B-9019-4193-AF14-C0E46148C6AF}"/>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B332F2CA-433F-47A7-8F60-98853EFB6FB9}"/>
              </a:ext>
            </a:extLst>
          </p:cNvPr>
          <p:cNvSpPr>
            <a:spLocks noGrp="1"/>
          </p:cNvSpPr>
          <p:nvPr>
            <p:ph type="ftr" sz="quarter" idx="11"/>
          </p:nvPr>
        </p:nvSpPr>
        <p:spPr>
          <a:xfrm>
            <a:off x="3028951" y="6356352"/>
            <a:ext cx="3086100" cy="365125"/>
          </a:xfrm>
          <a:prstGeom prst="rect">
            <a:avLst/>
          </a:prstGeom>
        </p:spPr>
        <p:txBody>
          <a:bodyPr/>
          <a:lstStyle/>
          <a:p>
            <a:endParaRPr lang="en-GB">
              <a:solidFill>
                <a:prstClr val="black"/>
              </a:solidFill>
            </a:endParaRPr>
          </a:p>
        </p:txBody>
      </p:sp>
      <p:pic>
        <p:nvPicPr>
          <p:cNvPr id="6"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7"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15508610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cid:image002.jpg@01D320A7.27F94070">
            <a:extLst>
              <a:ext uri="{FF2B5EF4-FFF2-40B4-BE49-F238E27FC236}">
                <a16:creationId xmlns:a16="http://schemas.microsoft.com/office/drawing/2014/main" id="{E1C8E476-10B6-4884-AEA8-7EAF925071DD}"/>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48480" y="5742214"/>
            <a:ext cx="2081379" cy="1028700"/>
          </a:xfrm>
          <a:prstGeom prst="rect">
            <a:avLst/>
          </a:prstGeom>
          <a:noFill/>
          <a:ln>
            <a:noFill/>
          </a:ln>
        </p:spPr>
      </p:pic>
      <p:sp>
        <p:nvSpPr>
          <p:cNvPr id="2" name="Date Placeholder 1">
            <a:extLst>
              <a:ext uri="{FF2B5EF4-FFF2-40B4-BE49-F238E27FC236}">
                <a16:creationId xmlns:a16="http://schemas.microsoft.com/office/drawing/2014/main" id="{B5032A26-6AA1-4EF1-B74B-DC2EDA005742}"/>
              </a:ext>
            </a:extLst>
          </p:cNvPr>
          <p:cNvSpPr>
            <a:spLocks noGrp="1"/>
          </p:cNvSpPr>
          <p:nvPr>
            <p:ph type="dt" sz="half" idx="10"/>
          </p:nvPr>
        </p:nvSpPr>
        <p:spPr>
          <a:xfrm>
            <a:off x="628650" y="6356352"/>
            <a:ext cx="2057400" cy="365125"/>
          </a:xfrm>
          <a:prstGeom prst="rect">
            <a:avLst/>
          </a:prstGeom>
        </p:spPr>
        <p:txBody>
          <a:bodyPr/>
          <a:lstStyle/>
          <a:p>
            <a:fld id="{B26E9E66-107D-4B0E-8C75-83D33002C7C1}" type="datetime1">
              <a:rPr lang="en-GB" smtClean="0">
                <a:solidFill>
                  <a:prstClr val="black"/>
                </a:solidFill>
              </a:rPr>
              <a:pPr/>
              <a:t>08/02/2018</a:t>
            </a:fld>
            <a:endParaRPr lang="en-GB">
              <a:solidFill>
                <a:prstClr val="black"/>
              </a:solidFill>
            </a:endParaRPr>
          </a:p>
        </p:txBody>
      </p:sp>
      <p:sp>
        <p:nvSpPr>
          <p:cNvPr id="3" name="Footer Placeholder 2">
            <a:extLst>
              <a:ext uri="{FF2B5EF4-FFF2-40B4-BE49-F238E27FC236}">
                <a16:creationId xmlns:a16="http://schemas.microsoft.com/office/drawing/2014/main" id="{38CD2F28-DF87-4860-90FC-507159D8AF32}"/>
              </a:ext>
            </a:extLst>
          </p:cNvPr>
          <p:cNvSpPr>
            <a:spLocks noGrp="1"/>
          </p:cNvSpPr>
          <p:nvPr>
            <p:ph type="ftr" sz="quarter" idx="11"/>
          </p:nvPr>
        </p:nvSpPr>
        <p:spPr>
          <a:xfrm>
            <a:off x="3028951" y="6356352"/>
            <a:ext cx="3086100" cy="365125"/>
          </a:xfrm>
          <a:prstGeom prst="rect">
            <a:avLst/>
          </a:prstGeom>
        </p:spPr>
        <p:txBody>
          <a:bodyPr/>
          <a:lstStyle/>
          <a:p>
            <a:endParaRPr lang="en-GB">
              <a:solidFill>
                <a:prstClr val="black"/>
              </a:solidFill>
            </a:endParaRPr>
          </a:p>
        </p:txBody>
      </p:sp>
      <p:sp>
        <p:nvSpPr>
          <p:cNvPr id="4" name="Slide Number Placeholder 3">
            <a:extLst>
              <a:ext uri="{FF2B5EF4-FFF2-40B4-BE49-F238E27FC236}">
                <a16:creationId xmlns:a16="http://schemas.microsoft.com/office/drawing/2014/main" id="{BBFBF106-FF51-47DB-9620-D2C3950E5456}"/>
              </a:ext>
            </a:extLst>
          </p:cNvPr>
          <p:cNvSpPr>
            <a:spLocks noGrp="1"/>
          </p:cNvSpPr>
          <p:nvPr>
            <p:ph type="sldNum" sz="quarter" idx="12"/>
          </p:nvPr>
        </p:nvSpPr>
        <p:spPr>
          <a:xfrm>
            <a:off x="658751" y="6356352"/>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pic>
        <p:nvPicPr>
          <p:cNvPr id="5" name="Picture 2" descr="C:\Documents and Settings\PlummO01\Desktop\KCC_Logo_New_2012_Framed.jpg"/>
          <p:cNvPicPr>
            <a:picLocks noChangeAspect="1" noChangeArrowheads="1"/>
          </p:cNvPicPr>
          <p:nvPr userDrawn="1"/>
        </p:nvPicPr>
        <p:blipFill>
          <a:blip r:embed="rId3" cstate="print"/>
          <a:srcRect/>
          <a:stretch>
            <a:fillRect/>
          </a:stretch>
        </p:blipFill>
        <p:spPr bwMode="auto">
          <a:xfrm>
            <a:off x="7755936" y="5821363"/>
            <a:ext cx="1129811" cy="819150"/>
          </a:xfrm>
          <a:prstGeom prst="rect">
            <a:avLst/>
          </a:prstGeom>
          <a:noFill/>
          <a:ln w="9525">
            <a:noFill/>
            <a:miter lim="800000"/>
            <a:headEnd/>
            <a:tailEnd/>
          </a:ln>
        </p:spPr>
      </p:pic>
      <p:cxnSp>
        <p:nvCxnSpPr>
          <p:cNvPr id="6" name="Straight Connector 6"/>
          <p:cNvCxnSpPr>
            <a:cxnSpLocks noChangeShapeType="1"/>
          </p:cNvCxnSpPr>
          <p:nvPr userDrawn="1"/>
        </p:nvCxnSpPr>
        <p:spPr bwMode="auto">
          <a:xfrm>
            <a:off x="498231" y="5661025"/>
            <a:ext cx="8289940" cy="0"/>
          </a:xfrm>
          <a:prstGeom prst="line">
            <a:avLst/>
          </a:prstGeom>
          <a:noFill/>
          <a:ln w="12700">
            <a:solidFill>
              <a:schemeClr val="tx1"/>
            </a:solidFill>
            <a:round/>
            <a:headEnd/>
            <a:tailEnd/>
          </a:ln>
        </p:spPr>
      </p:cxnSp>
    </p:spTree>
    <p:extLst>
      <p:ext uri="{BB962C8B-B14F-4D97-AF65-F5344CB8AC3E}">
        <p14:creationId xmlns:p14="http://schemas.microsoft.com/office/powerpoint/2010/main" val="34106634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AF75-EEFB-41B9-ADD9-344F3E9B2DC9}"/>
              </a:ext>
            </a:extLst>
          </p:cNvPr>
          <p:cNvSpPr>
            <a:spLocks noGrp="1"/>
          </p:cNvSpPr>
          <p:nvPr>
            <p:ph type="title"/>
          </p:nvPr>
        </p:nvSpPr>
        <p:spPr>
          <a:xfrm>
            <a:off x="629842"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909A86-DA3E-49B9-BB8A-53ECA4663AD8}"/>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2E2B1E-D218-4AEF-B322-AC6BF534D0FD}"/>
              </a:ext>
            </a:extLst>
          </p:cNvPr>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212740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348C-8463-4118-8CA0-A4819448345F}"/>
              </a:ext>
            </a:extLst>
          </p:cNvPr>
          <p:cNvSpPr>
            <a:spLocks noGrp="1"/>
          </p:cNvSpPr>
          <p:nvPr>
            <p:ph type="title"/>
          </p:nvPr>
        </p:nvSpPr>
        <p:spPr>
          <a:xfrm>
            <a:off x="629842"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78B7E4-69AD-451A-8230-8BC117C12237}"/>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18FDE6-08A9-4DE1-AABA-2D12978B4C05}"/>
              </a:ext>
            </a:extLst>
          </p:cNvPr>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EB390B-7CD4-4C77-936C-52E471991D1E}"/>
              </a:ext>
            </a:extLst>
          </p:cNvPr>
          <p:cNvSpPr>
            <a:spLocks noGrp="1"/>
          </p:cNvSpPr>
          <p:nvPr>
            <p:ph type="dt" sz="half" idx="10"/>
          </p:nvPr>
        </p:nvSpPr>
        <p:spPr>
          <a:xfrm>
            <a:off x="628650" y="6356352"/>
            <a:ext cx="2057400" cy="365125"/>
          </a:xfrm>
          <a:prstGeom prst="rect">
            <a:avLst/>
          </a:prstGeom>
        </p:spPr>
        <p:txBody>
          <a:bodyPr/>
          <a:lstStyle/>
          <a:p>
            <a:fld id="{EA079BD4-484C-4903-B165-B25267DAD913}" type="datetime1">
              <a:rPr lang="en-GB" smtClean="0">
                <a:solidFill>
                  <a:prstClr val="black"/>
                </a:solidFill>
              </a:rPr>
              <a:pPr/>
              <a:t>08/02/2018</a:t>
            </a:fld>
            <a:endParaRPr lang="en-GB">
              <a:solidFill>
                <a:prstClr val="black"/>
              </a:solidFill>
            </a:endParaRPr>
          </a:p>
        </p:txBody>
      </p:sp>
      <p:sp>
        <p:nvSpPr>
          <p:cNvPr id="6" name="Footer Placeholder 5">
            <a:extLst>
              <a:ext uri="{FF2B5EF4-FFF2-40B4-BE49-F238E27FC236}">
                <a16:creationId xmlns:a16="http://schemas.microsoft.com/office/drawing/2014/main" id="{1FB8C946-BC7D-49D3-AE7F-D85F95ED25D8}"/>
              </a:ext>
            </a:extLst>
          </p:cNvPr>
          <p:cNvSpPr>
            <a:spLocks noGrp="1"/>
          </p:cNvSpPr>
          <p:nvPr>
            <p:ph type="ftr" sz="quarter" idx="11"/>
          </p:nvPr>
        </p:nvSpPr>
        <p:spPr>
          <a:xfrm>
            <a:off x="3028951" y="6356352"/>
            <a:ext cx="3086100" cy="365125"/>
          </a:xfrm>
          <a:prstGeom prst="rect">
            <a:avLst/>
          </a:prstGeom>
        </p:spPr>
        <p:txBody>
          <a:bodyPr/>
          <a:lstStyle/>
          <a:p>
            <a:endParaRPr lang="en-GB">
              <a:solidFill>
                <a:prstClr val="black"/>
              </a:solidFill>
            </a:endParaRPr>
          </a:p>
        </p:txBody>
      </p:sp>
      <p:sp>
        <p:nvSpPr>
          <p:cNvPr id="7" name="Slide Number Placeholder 6">
            <a:extLst>
              <a:ext uri="{FF2B5EF4-FFF2-40B4-BE49-F238E27FC236}">
                <a16:creationId xmlns:a16="http://schemas.microsoft.com/office/drawing/2014/main" id="{9EB4A823-5F15-4141-9A75-756031C25DEE}"/>
              </a:ext>
            </a:extLst>
          </p:cNvPr>
          <p:cNvSpPr>
            <a:spLocks noGrp="1"/>
          </p:cNvSpPr>
          <p:nvPr>
            <p:ph type="sldNum" sz="quarter" idx="12"/>
          </p:nvPr>
        </p:nvSpPr>
        <p:spPr>
          <a:xfrm>
            <a:off x="658751" y="6356352"/>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4848919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549D-9749-445C-B815-9A216E85D13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2FEE7F-EF85-416C-8F3F-2217E9E9DF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993311-0F7F-4D04-A2D4-5198880EE610}"/>
              </a:ext>
            </a:extLst>
          </p:cNvPr>
          <p:cNvSpPr>
            <a:spLocks noGrp="1"/>
          </p:cNvSpPr>
          <p:nvPr>
            <p:ph type="dt" sz="half" idx="10"/>
          </p:nvPr>
        </p:nvSpPr>
        <p:spPr>
          <a:xfrm>
            <a:off x="628650" y="6356352"/>
            <a:ext cx="2057400" cy="365125"/>
          </a:xfrm>
          <a:prstGeom prst="rect">
            <a:avLst/>
          </a:prstGeom>
        </p:spPr>
        <p:txBody>
          <a:bodyPr/>
          <a:lstStyle/>
          <a:p>
            <a:fld id="{628199DF-0C7B-4F6F-8E48-DBB584A6F1C1}" type="datetime1">
              <a:rPr lang="en-GB" smtClean="0">
                <a:solidFill>
                  <a:prstClr val="black"/>
                </a:solidFill>
              </a:rPr>
              <a:pPr/>
              <a:t>08/02/2018</a:t>
            </a:fld>
            <a:endParaRPr lang="en-GB">
              <a:solidFill>
                <a:prstClr val="black"/>
              </a:solidFill>
            </a:endParaRPr>
          </a:p>
        </p:txBody>
      </p:sp>
      <p:sp>
        <p:nvSpPr>
          <p:cNvPr id="5" name="Footer Placeholder 4">
            <a:extLst>
              <a:ext uri="{FF2B5EF4-FFF2-40B4-BE49-F238E27FC236}">
                <a16:creationId xmlns:a16="http://schemas.microsoft.com/office/drawing/2014/main" id="{A601479A-8CF4-4A73-B545-C628F23438FE}"/>
              </a:ext>
            </a:extLst>
          </p:cNvPr>
          <p:cNvSpPr>
            <a:spLocks noGrp="1"/>
          </p:cNvSpPr>
          <p:nvPr>
            <p:ph type="ftr" sz="quarter" idx="11"/>
          </p:nvPr>
        </p:nvSpPr>
        <p:spPr>
          <a:xfrm>
            <a:off x="3028951" y="6356352"/>
            <a:ext cx="3086100" cy="365125"/>
          </a:xfrm>
          <a:prstGeom prst="rect">
            <a:avLst/>
          </a:prstGeom>
        </p:spPr>
        <p:txBody>
          <a:bodyPr/>
          <a:lstStyle/>
          <a:p>
            <a:endParaRPr lang="en-GB">
              <a:solidFill>
                <a:prstClr val="black"/>
              </a:solidFill>
            </a:endParaRPr>
          </a:p>
        </p:txBody>
      </p:sp>
      <p:sp>
        <p:nvSpPr>
          <p:cNvPr id="6" name="Slide Number Placeholder 5">
            <a:extLst>
              <a:ext uri="{FF2B5EF4-FFF2-40B4-BE49-F238E27FC236}">
                <a16:creationId xmlns:a16="http://schemas.microsoft.com/office/drawing/2014/main" id="{132F14FB-210F-4891-821D-BCF8489FA2A3}"/>
              </a:ext>
            </a:extLst>
          </p:cNvPr>
          <p:cNvSpPr>
            <a:spLocks noGrp="1"/>
          </p:cNvSpPr>
          <p:nvPr>
            <p:ph type="sldNum" sz="quarter" idx="12"/>
          </p:nvPr>
        </p:nvSpPr>
        <p:spPr>
          <a:xfrm>
            <a:off x="658751" y="6356352"/>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68964112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3F54B-19D0-4B38-8C11-094217611DD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05C739-540B-41C3-97BC-EB8D8BF4F79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A6FE3F-1475-48B8-8CF9-2DC4B072E5F1}"/>
              </a:ext>
            </a:extLst>
          </p:cNvPr>
          <p:cNvSpPr>
            <a:spLocks noGrp="1"/>
          </p:cNvSpPr>
          <p:nvPr>
            <p:ph type="dt" sz="half" idx="10"/>
          </p:nvPr>
        </p:nvSpPr>
        <p:spPr>
          <a:xfrm>
            <a:off x="628650" y="6356352"/>
            <a:ext cx="2057400" cy="365125"/>
          </a:xfrm>
          <a:prstGeom prst="rect">
            <a:avLst/>
          </a:prstGeom>
        </p:spPr>
        <p:txBody>
          <a:bodyPr/>
          <a:lstStyle/>
          <a:p>
            <a:fld id="{C94C75AA-14DE-4BEB-80DA-EC2A92080B69}" type="datetime1">
              <a:rPr lang="en-GB" smtClean="0">
                <a:solidFill>
                  <a:prstClr val="black"/>
                </a:solidFill>
              </a:rPr>
              <a:pPr/>
              <a:t>08/02/2018</a:t>
            </a:fld>
            <a:endParaRPr lang="en-GB">
              <a:solidFill>
                <a:prstClr val="black"/>
              </a:solidFill>
            </a:endParaRPr>
          </a:p>
        </p:txBody>
      </p:sp>
      <p:sp>
        <p:nvSpPr>
          <p:cNvPr id="5" name="Footer Placeholder 4">
            <a:extLst>
              <a:ext uri="{FF2B5EF4-FFF2-40B4-BE49-F238E27FC236}">
                <a16:creationId xmlns:a16="http://schemas.microsoft.com/office/drawing/2014/main" id="{53F84108-E534-4960-BF45-88209BE2AD25}"/>
              </a:ext>
            </a:extLst>
          </p:cNvPr>
          <p:cNvSpPr>
            <a:spLocks noGrp="1"/>
          </p:cNvSpPr>
          <p:nvPr>
            <p:ph type="ftr" sz="quarter" idx="11"/>
          </p:nvPr>
        </p:nvSpPr>
        <p:spPr>
          <a:xfrm>
            <a:off x="3028951" y="6356352"/>
            <a:ext cx="3086100" cy="365125"/>
          </a:xfrm>
          <a:prstGeom prst="rect">
            <a:avLst/>
          </a:prstGeom>
        </p:spPr>
        <p:txBody>
          <a:bodyPr/>
          <a:lstStyle/>
          <a:p>
            <a:endParaRPr lang="en-GB">
              <a:solidFill>
                <a:prstClr val="black"/>
              </a:solidFill>
            </a:endParaRPr>
          </a:p>
        </p:txBody>
      </p:sp>
      <p:sp>
        <p:nvSpPr>
          <p:cNvPr id="6" name="Slide Number Placeholder 5">
            <a:extLst>
              <a:ext uri="{FF2B5EF4-FFF2-40B4-BE49-F238E27FC236}">
                <a16:creationId xmlns:a16="http://schemas.microsoft.com/office/drawing/2014/main" id="{83AED9E1-C442-4041-B196-5F3F453860D2}"/>
              </a:ext>
            </a:extLst>
          </p:cNvPr>
          <p:cNvSpPr>
            <a:spLocks noGrp="1"/>
          </p:cNvSpPr>
          <p:nvPr>
            <p:ph type="sldNum" sz="quarter" idx="12"/>
          </p:nvPr>
        </p:nvSpPr>
        <p:spPr>
          <a:xfrm>
            <a:off x="658751" y="6356352"/>
            <a:ext cx="2057400" cy="365125"/>
          </a:xfrm>
          <a:prstGeom prst="rect">
            <a:avLst/>
          </a:prstGeom>
        </p:spPr>
        <p:txBody>
          <a:bodyPr/>
          <a:lstStyle/>
          <a:p>
            <a:fld id="{93B2E52F-AC95-4AE6-9260-5F01212C4D5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22057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5DB60E1-62FF-449B-92D9-361E1A2C7BD2}" type="slidenum">
              <a:rPr lang="en-GB"/>
              <a:pPr>
                <a:defRPr/>
              </a:pPr>
              <a:t>‹#›</a:t>
            </a:fld>
            <a:endParaRPr lang="en-GB"/>
          </a:p>
        </p:txBody>
      </p:sp>
    </p:spTree>
    <p:extLst>
      <p:ext uri="{BB962C8B-B14F-4D97-AF65-F5344CB8AC3E}">
        <p14:creationId xmlns:p14="http://schemas.microsoft.com/office/powerpoint/2010/main" val="315446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D86BAE3-B286-4F62-B15D-1735B833CB21}" type="slidenum">
              <a:rPr lang="en-GB"/>
              <a:pPr>
                <a:defRPr/>
              </a:pPr>
              <a:t>‹#›</a:t>
            </a:fld>
            <a:endParaRPr lang="en-GB"/>
          </a:p>
        </p:txBody>
      </p:sp>
    </p:spTree>
    <p:extLst>
      <p:ext uri="{BB962C8B-B14F-4D97-AF65-F5344CB8AC3E}">
        <p14:creationId xmlns:p14="http://schemas.microsoft.com/office/powerpoint/2010/main" val="258104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025BC26-426E-488F-8658-93ABD0B04137}" type="slidenum">
              <a:rPr lang="en-GB"/>
              <a:pPr>
                <a:defRPr/>
              </a:pPr>
              <a:t>‹#›</a:t>
            </a:fld>
            <a:endParaRPr lang="en-GB"/>
          </a:p>
        </p:txBody>
      </p:sp>
    </p:spTree>
    <p:extLst>
      <p:ext uri="{BB962C8B-B14F-4D97-AF65-F5344CB8AC3E}">
        <p14:creationId xmlns:p14="http://schemas.microsoft.com/office/powerpoint/2010/main" val="51220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315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438294F-03D5-4029-B8E7-0498C453A500}" type="slidenum">
              <a:rPr lang="en-GB"/>
              <a:pPr>
                <a:defRPr/>
              </a:pPr>
              <a:t>‹#›</a:t>
            </a:fld>
            <a:endParaRPr lang="en-GB"/>
          </a:p>
        </p:txBody>
      </p:sp>
      <p:pic>
        <p:nvPicPr>
          <p:cNvPr id="1031" name="Picture 1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27763" y="188916"/>
            <a:ext cx="27368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216125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315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438294F-03D5-4029-B8E7-0498C453A500}" type="slidenum">
              <a:rPr lang="en-GB"/>
              <a:pPr>
                <a:defRPr/>
              </a:pPr>
              <a:t>‹#›</a:t>
            </a:fld>
            <a:endParaRPr lang="en-GB"/>
          </a:p>
        </p:txBody>
      </p:sp>
      <p:pic>
        <p:nvPicPr>
          <p:cNvPr id="1031" name="Picture 1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27763" y="188916"/>
            <a:ext cx="27368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21612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315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438294F-03D5-4029-B8E7-0498C453A500}" type="slidenum">
              <a:rPr lang="en-GB"/>
              <a:pPr>
                <a:defRPr/>
              </a:pPr>
              <a:t>‹#›</a:t>
            </a:fld>
            <a:endParaRPr lang="en-GB"/>
          </a:p>
        </p:txBody>
      </p:sp>
      <p:pic>
        <p:nvPicPr>
          <p:cNvPr id="1031" name="Picture 1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27763" y="188916"/>
            <a:ext cx="27368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42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4"/>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3" y="308282"/>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5" y="36025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3" y="440116"/>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0438294F-03D5-4029-B8E7-0498C453A500}"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F737B5-4B33-4DCC-819B-1595FF4B30D4}"/>
              </a:ext>
            </a:extLst>
          </p:cNvPr>
          <p:cNvSpPr>
            <a:spLocks noGrp="1"/>
          </p:cNvSpPr>
          <p:nvPr>
            <p:ph type="title"/>
          </p:nvPr>
        </p:nvSpPr>
        <p:spPr>
          <a:xfrm>
            <a:off x="628654"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9A2729-8A34-4F97-92F4-D6CD4DBC27F4}"/>
              </a:ext>
            </a:extLst>
          </p:cNvPr>
          <p:cNvSpPr>
            <a:spLocks noGrp="1"/>
          </p:cNvSpPr>
          <p:nvPr>
            <p:ph type="body" idx="1"/>
          </p:nvPr>
        </p:nvSpPr>
        <p:spPr>
          <a:xfrm>
            <a:off x="628654"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2606203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F737B5-4B33-4DCC-819B-1595FF4B30D4}"/>
              </a:ext>
            </a:extLst>
          </p:cNvPr>
          <p:cNvSpPr>
            <a:spLocks noGrp="1"/>
          </p:cNvSpPr>
          <p:nvPr>
            <p:ph type="title"/>
          </p:nvPr>
        </p:nvSpPr>
        <p:spPr>
          <a:xfrm>
            <a:off x="628651"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9A2729-8A34-4F97-92F4-D6CD4DBC27F4}"/>
              </a:ext>
            </a:extLst>
          </p:cNvPr>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5865198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hyperlink" Target="http://kentchildcare.proceduresonline.com/pdfs/leaving_care_policy.pdf" TargetMode="External"/><Relationship Id="rId2" Type="http://schemas.openxmlformats.org/officeDocument/2006/relationships/hyperlink" Target="https://www.gov.uk/government/uploads/system/uploads/attachment_data/file/397649/CA1989_Transitions_guidance.pdf" TargetMode="External"/><Relationship Id="rId1" Type="http://schemas.openxmlformats.org/officeDocument/2006/relationships/slideLayout" Target="../slideLayouts/slideLayout38.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KCC Care Leavers Housing Update </a:t>
            </a:r>
          </a:p>
        </p:txBody>
      </p:sp>
      <p:sp>
        <p:nvSpPr>
          <p:cNvPr id="3" name="Subtitle 2"/>
          <p:cNvSpPr>
            <a:spLocks noGrp="1"/>
          </p:cNvSpPr>
          <p:nvPr>
            <p:ph type="subTitle" idx="1"/>
          </p:nvPr>
        </p:nvSpPr>
        <p:spPr/>
        <p:txBody>
          <a:bodyPr/>
          <a:lstStyle/>
          <a:p>
            <a:r>
              <a:rPr lang="en-GB" dirty="0"/>
              <a:t>5</a:t>
            </a:r>
            <a:r>
              <a:rPr lang="en-GB" baseline="30000" dirty="0"/>
              <a:t>th</a:t>
            </a:r>
            <a:r>
              <a:rPr lang="en-GB" dirty="0"/>
              <a:t> February 2018 </a:t>
            </a:r>
          </a:p>
          <a:p>
            <a:endParaRPr lang="en-GB" dirty="0"/>
          </a:p>
          <a:p>
            <a:r>
              <a:rPr lang="en-GB" dirty="0"/>
              <a:t>Caroline Smith Interim Assistant Director for Corporate Parenting </a:t>
            </a:r>
          </a:p>
        </p:txBody>
      </p:sp>
      <p:pic>
        <p:nvPicPr>
          <p:cNvPr id="4" name="Picture 2" descr="http://www.jobsgopublic.com/uploaded_file/file_name/000/000/238/962/kent.jpg?13630009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7" y="5589246"/>
            <a:ext cx="1605635" cy="1042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32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Kent Care Leavers</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a:t>There are currently 1431 Care Leavers in Kent that </a:t>
            </a:r>
          </a:p>
          <a:p>
            <a:pPr marL="0" indent="0">
              <a:buNone/>
            </a:pPr>
            <a:r>
              <a:rPr lang="en-GB" dirty="0"/>
              <a:t>Kent County Council and the District Councils have responsibility for as corporate parents and our statutory requirement is to :-</a:t>
            </a:r>
          </a:p>
          <a:p>
            <a:r>
              <a:rPr lang="en-GB" dirty="0"/>
              <a:t>To allocate a Personal Advisor to support them</a:t>
            </a:r>
          </a:p>
          <a:p>
            <a:r>
              <a:rPr lang="en-GB" dirty="0"/>
              <a:t>To assess and review their needs through a Pathway Plan</a:t>
            </a:r>
          </a:p>
          <a:p>
            <a:r>
              <a:rPr lang="en-GB" dirty="0"/>
              <a:t>To stay in touch with them</a:t>
            </a:r>
          </a:p>
          <a:p>
            <a:r>
              <a:rPr lang="en-GB" dirty="0"/>
              <a:t>To ensure that they have access to suitable housing</a:t>
            </a:r>
          </a:p>
          <a:p>
            <a:r>
              <a:rPr lang="en-GB" dirty="0"/>
              <a:t>To support them in accessing Education, Employment or Training</a:t>
            </a:r>
          </a:p>
          <a:p>
            <a:pPr marL="0" indent="0">
              <a:buNone/>
            </a:pPr>
            <a:endParaRPr lang="en-GB" b="1" dirty="0"/>
          </a:p>
          <a:p>
            <a:pPr marL="0" indent="0">
              <a:buNone/>
            </a:pPr>
            <a:endParaRPr lang="en-GB" b="1" dirty="0"/>
          </a:p>
        </p:txBody>
      </p:sp>
      <p:pic>
        <p:nvPicPr>
          <p:cNvPr id="4" name="Picture 2" descr="http://www.jobsgopublic.com/uploaded_file/file_name/000/000/238/962/kent.jpg?13630009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332659"/>
            <a:ext cx="1605635" cy="1042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947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Legislation and Guidance</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GB" b="1" dirty="0"/>
              <a:t>Law</a:t>
            </a:r>
            <a:r>
              <a:rPr lang="en-GB" dirty="0"/>
              <a:t> - Children Act 1989 and the Leaving Care Act 2000</a:t>
            </a:r>
          </a:p>
          <a:p>
            <a:pPr marL="0" indent="0">
              <a:buNone/>
            </a:pPr>
            <a:r>
              <a:rPr lang="en-GB" b="1" dirty="0"/>
              <a:t>National Guidance </a:t>
            </a:r>
            <a:r>
              <a:rPr lang="en-GB" dirty="0"/>
              <a:t>- The “Children Act 1989 Guidance and Regulations volume 3: Planning Transition to Adulthood for Care Leavers” </a:t>
            </a:r>
          </a:p>
          <a:p>
            <a:pPr marL="0" indent="0">
              <a:buNone/>
            </a:pPr>
            <a:r>
              <a:rPr lang="en-GB" u="sng" dirty="0">
                <a:hlinkClick r:id="rId2"/>
              </a:rPr>
              <a:t>https://www.gov.uk/government/uploads/system/uploads/attachment_data/file/397649/CA1989_Transitions_guidance.pdf</a:t>
            </a:r>
            <a:r>
              <a:rPr lang="en-GB" dirty="0"/>
              <a:t> </a:t>
            </a:r>
          </a:p>
          <a:p>
            <a:pPr marL="0" indent="0">
              <a:buNone/>
            </a:pPr>
            <a:r>
              <a:rPr lang="en-GB" b="1" dirty="0"/>
              <a:t>Local Policy </a:t>
            </a:r>
            <a:r>
              <a:rPr lang="en-GB" dirty="0"/>
              <a:t>- KCC has </a:t>
            </a:r>
            <a:r>
              <a:rPr lang="en-GB" dirty="0" smtClean="0"/>
              <a:t>a policy </a:t>
            </a:r>
            <a:r>
              <a:rPr lang="en-GB" dirty="0"/>
              <a:t>for young people Leaving Care which can be found at: </a:t>
            </a:r>
            <a:r>
              <a:rPr lang="en-GB" u="sng" dirty="0">
                <a:hlinkClick r:id="rId3"/>
              </a:rPr>
              <a:t>http://kentchildcare.proceduresonline.com/pdfs/leaving_care_policy.pdf</a:t>
            </a:r>
            <a:endParaRPr lang="en-GB" dirty="0"/>
          </a:p>
        </p:txBody>
      </p:sp>
      <p:pic>
        <p:nvPicPr>
          <p:cNvPr id="4" name="Picture 2" descr="http://www.jobsgopublic.com/uploaded_file/file_name/000/000/238/962/kent.jpg?13630009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7" y="260649"/>
            <a:ext cx="1605635" cy="1042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935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 Leavers Charter</a:t>
            </a:r>
          </a:p>
        </p:txBody>
      </p:sp>
      <p:sp>
        <p:nvSpPr>
          <p:cNvPr id="3" name="Content Placeholder 2"/>
          <p:cNvSpPr>
            <a:spLocks noGrp="1"/>
          </p:cNvSpPr>
          <p:nvPr>
            <p:ph sz="quarter" idx="1"/>
          </p:nvPr>
        </p:nvSpPr>
        <p:spPr>
          <a:xfrm>
            <a:off x="457200" y="2060847"/>
            <a:ext cx="8229600" cy="4608509"/>
          </a:xfrm>
        </p:spPr>
        <p:txBody>
          <a:bodyPr>
            <a:normAutofit fontScale="77500" lnSpcReduction="20000"/>
          </a:bodyPr>
          <a:lstStyle/>
          <a:p>
            <a:r>
              <a:rPr lang="en-GB" dirty="0"/>
              <a:t>To find you a home </a:t>
            </a:r>
          </a:p>
          <a:p>
            <a:r>
              <a:rPr lang="en-GB" dirty="0"/>
              <a:t>We will work alongside you to prepare you for your move towards independent living when you are ready.</a:t>
            </a:r>
          </a:p>
          <a:p>
            <a:r>
              <a:rPr lang="en-GB" dirty="0"/>
              <a:t>We will help you think about the choices available and to find accommodation that is right for you. </a:t>
            </a:r>
          </a:p>
          <a:p>
            <a:r>
              <a:rPr lang="en-GB" dirty="0"/>
              <a:t>We will do everything we can to ensure you are happy and feel safe when you move to independent living. </a:t>
            </a:r>
          </a:p>
          <a:p>
            <a:r>
              <a:rPr lang="en-GB" dirty="0"/>
              <a:t>We recognise that at different times you may need to take a step back and start over again.</a:t>
            </a:r>
          </a:p>
          <a:p>
            <a:r>
              <a:rPr lang="en-GB" dirty="0"/>
              <a:t>We will do our best to support you until you are settled in your independent life; we will not judge you for your mistakes or refuse to advise you because you did not listen before. </a:t>
            </a:r>
          </a:p>
          <a:p>
            <a:r>
              <a:rPr lang="en-GB" dirty="0"/>
              <a:t>We will work proactively with other agencies to help you sustain your home. </a:t>
            </a:r>
          </a:p>
          <a:p>
            <a:r>
              <a:rPr lang="en-GB" sz="2300" dirty="0">
                <a:solidFill>
                  <a:srgbClr val="0070C0"/>
                </a:solidFill>
              </a:rPr>
              <a:t>https://www.gov.uk/government/uploads/system/uploads/attachment_data/file/264694/Care_leavers__charter.pdf</a:t>
            </a:r>
          </a:p>
          <a:p>
            <a:endParaRPr lang="en-GB" dirty="0"/>
          </a:p>
        </p:txBody>
      </p:sp>
      <p:pic>
        <p:nvPicPr>
          <p:cNvPr id="4" name="Picture 2" descr="http://www.jobsgopublic.com/uploaded_file/file_name/000/000/238/962/kent.jpg?13630009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7" y="188643"/>
            <a:ext cx="1605635" cy="1042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896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836" y="140545"/>
            <a:ext cx="7817618" cy="623575"/>
          </a:xfrm>
        </p:spPr>
        <p:txBody>
          <a:bodyPr>
            <a:noAutofit/>
          </a:bodyPr>
          <a:lstStyle/>
          <a:p>
            <a:r>
              <a:rPr lang="en-GB" sz="4400" b="1" dirty="0"/>
              <a:t>Transitions into Accommodation</a:t>
            </a:r>
          </a:p>
        </p:txBody>
      </p:sp>
      <p:sp>
        <p:nvSpPr>
          <p:cNvPr id="6" name="TextBox 5"/>
          <p:cNvSpPr txBox="1"/>
          <p:nvPr/>
        </p:nvSpPr>
        <p:spPr>
          <a:xfrm>
            <a:off x="3092501" y="669565"/>
            <a:ext cx="2351763" cy="984885"/>
          </a:xfrm>
          <a:prstGeom prst="rect">
            <a:avLst/>
          </a:prstGeom>
          <a:noFill/>
        </p:spPr>
        <p:txBody>
          <a:bodyPr wrap="square" rtlCol="0">
            <a:spAutoFit/>
          </a:bodyPr>
          <a:lstStyle/>
          <a:p>
            <a:pPr algn="ctr"/>
            <a:r>
              <a:rPr lang="en-GB" sz="2000" b="1" dirty="0">
                <a:solidFill>
                  <a:prstClr val="black"/>
                </a:solidFill>
              </a:rPr>
              <a:t>Foster Care</a:t>
            </a:r>
          </a:p>
          <a:p>
            <a:pPr algn="ctr"/>
            <a:r>
              <a:rPr lang="en-GB" sz="2000" b="1" dirty="0">
                <a:solidFill>
                  <a:prstClr val="black"/>
                </a:solidFill>
              </a:rPr>
              <a:t>R</a:t>
            </a:r>
            <a:r>
              <a:rPr lang="en-GB" b="1" dirty="0">
                <a:solidFill>
                  <a:prstClr val="black"/>
                </a:solidFill>
              </a:rPr>
              <a:t>eaching 18 years of age </a:t>
            </a:r>
          </a:p>
        </p:txBody>
      </p:sp>
      <p:sp>
        <p:nvSpPr>
          <p:cNvPr id="7" name="TextBox 6"/>
          <p:cNvSpPr txBox="1"/>
          <p:nvPr/>
        </p:nvSpPr>
        <p:spPr>
          <a:xfrm>
            <a:off x="1065335" y="1631065"/>
            <a:ext cx="1836204" cy="738664"/>
          </a:xfrm>
          <a:prstGeom prst="rect">
            <a:avLst/>
          </a:prstGeom>
          <a:noFill/>
        </p:spPr>
        <p:txBody>
          <a:bodyPr wrap="square" rtlCol="0">
            <a:spAutoFit/>
          </a:bodyPr>
          <a:lstStyle/>
          <a:p>
            <a:pPr algn="ctr"/>
            <a:r>
              <a:rPr lang="en-GB" b="1" dirty="0">
                <a:solidFill>
                  <a:prstClr val="black"/>
                </a:solidFill>
              </a:rPr>
              <a:t>Staying Put </a:t>
            </a:r>
            <a:r>
              <a:rPr lang="en-GB" sz="1200" dirty="0">
                <a:solidFill>
                  <a:prstClr val="black"/>
                </a:solidFill>
              </a:rPr>
              <a:t>staying with Foster-Carer in a staying put arrangement</a:t>
            </a:r>
            <a:endParaRPr lang="en-GB" dirty="0">
              <a:solidFill>
                <a:prstClr val="black"/>
              </a:solidFill>
            </a:endParaRPr>
          </a:p>
        </p:txBody>
      </p:sp>
      <p:sp>
        <p:nvSpPr>
          <p:cNvPr id="8" name="TextBox 7"/>
          <p:cNvSpPr txBox="1"/>
          <p:nvPr/>
        </p:nvSpPr>
        <p:spPr>
          <a:xfrm>
            <a:off x="3551570" y="1825550"/>
            <a:ext cx="1512168" cy="1015663"/>
          </a:xfrm>
          <a:prstGeom prst="rect">
            <a:avLst/>
          </a:prstGeom>
          <a:noFill/>
        </p:spPr>
        <p:txBody>
          <a:bodyPr wrap="square" rtlCol="0">
            <a:spAutoFit/>
          </a:bodyPr>
          <a:lstStyle/>
          <a:p>
            <a:pPr algn="ctr"/>
            <a:r>
              <a:rPr lang="en-GB" b="1" dirty="0">
                <a:solidFill>
                  <a:prstClr val="black"/>
                </a:solidFill>
              </a:rPr>
              <a:t>Catch 22 </a:t>
            </a:r>
            <a:r>
              <a:rPr lang="en-GB" sz="1400" dirty="0">
                <a:solidFill>
                  <a:prstClr val="black"/>
                </a:solidFill>
              </a:rPr>
              <a:t>supported Lodgings Placement</a:t>
            </a:r>
          </a:p>
        </p:txBody>
      </p:sp>
      <p:sp>
        <p:nvSpPr>
          <p:cNvPr id="10" name="TextBox 9"/>
          <p:cNvSpPr txBox="1"/>
          <p:nvPr/>
        </p:nvSpPr>
        <p:spPr>
          <a:xfrm>
            <a:off x="6051500" y="1372454"/>
            <a:ext cx="1350150" cy="800219"/>
          </a:xfrm>
          <a:prstGeom prst="rect">
            <a:avLst/>
          </a:prstGeom>
          <a:noFill/>
        </p:spPr>
        <p:txBody>
          <a:bodyPr wrap="square" rtlCol="0">
            <a:spAutoFit/>
          </a:bodyPr>
          <a:lstStyle/>
          <a:p>
            <a:pPr algn="ctr"/>
            <a:r>
              <a:rPr lang="en-GB" b="1" dirty="0">
                <a:solidFill>
                  <a:prstClr val="black"/>
                </a:solidFill>
              </a:rPr>
              <a:t>University</a:t>
            </a:r>
            <a:r>
              <a:rPr lang="en-GB" dirty="0">
                <a:solidFill>
                  <a:prstClr val="black"/>
                </a:solidFill>
              </a:rPr>
              <a:t> </a:t>
            </a:r>
            <a:r>
              <a:rPr lang="en-GB" sz="1400" dirty="0">
                <a:solidFill>
                  <a:prstClr val="black"/>
                </a:solidFill>
              </a:rPr>
              <a:t>leaving to live at University</a:t>
            </a:r>
          </a:p>
        </p:txBody>
      </p:sp>
      <p:sp>
        <p:nvSpPr>
          <p:cNvPr id="11" name="TextBox 10"/>
          <p:cNvSpPr txBox="1"/>
          <p:nvPr/>
        </p:nvSpPr>
        <p:spPr>
          <a:xfrm>
            <a:off x="2789451" y="4188571"/>
            <a:ext cx="2862318" cy="1446550"/>
          </a:xfrm>
          <a:prstGeom prst="rect">
            <a:avLst/>
          </a:prstGeom>
          <a:noFill/>
        </p:spPr>
        <p:txBody>
          <a:bodyPr wrap="square" rtlCol="0">
            <a:spAutoFit/>
          </a:bodyPr>
          <a:lstStyle/>
          <a:p>
            <a:pPr algn="ctr"/>
            <a:r>
              <a:rPr lang="en-GB" b="1" dirty="0">
                <a:solidFill>
                  <a:prstClr val="black"/>
                </a:solidFill>
              </a:rPr>
              <a:t>Independence</a:t>
            </a:r>
            <a:r>
              <a:rPr lang="en-GB" dirty="0">
                <a:solidFill>
                  <a:prstClr val="black"/>
                </a:solidFill>
              </a:rPr>
              <a:t> </a:t>
            </a:r>
            <a:r>
              <a:rPr lang="en-GB" sz="1400" dirty="0">
                <a:solidFill>
                  <a:prstClr val="black"/>
                </a:solidFill>
              </a:rPr>
              <a:t>moving to live in your own accommodation.  The accommodation team work closely with the District Councils in Kent to find permanent move-on accommodation for Care Leavers.</a:t>
            </a:r>
          </a:p>
        </p:txBody>
      </p:sp>
      <p:sp>
        <p:nvSpPr>
          <p:cNvPr id="12" name="TextBox 11"/>
          <p:cNvSpPr txBox="1"/>
          <p:nvPr/>
        </p:nvSpPr>
        <p:spPr>
          <a:xfrm>
            <a:off x="1065331" y="2650952"/>
            <a:ext cx="1566174" cy="1384995"/>
          </a:xfrm>
          <a:prstGeom prst="rect">
            <a:avLst/>
          </a:prstGeom>
          <a:noFill/>
        </p:spPr>
        <p:txBody>
          <a:bodyPr wrap="square" rtlCol="0">
            <a:spAutoFit/>
          </a:bodyPr>
          <a:lstStyle/>
          <a:p>
            <a:pPr algn="ctr"/>
            <a:r>
              <a:rPr lang="en-GB" b="1" dirty="0">
                <a:solidFill>
                  <a:prstClr val="black"/>
                </a:solidFill>
              </a:rPr>
              <a:t>Foyer or YMCA </a:t>
            </a:r>
            <a:br>
              <a:rPr lang="en-GB" b="1" dirty="0">
                <a:solidFill>
                  <a:prstClr val="black"/>
                </a:solidFill>
              </a:rPr>
            </a:br>
            <a:r>
              <a:rPr lang="en-GB" sz="1200" dirty="0">
                <a:solidFill>
                  <a:prstClr val="black"/>
                </a:solidFill>
              </a:rPr>
              <a:t>Offer personal Development and support for young people </a:t>
            </a:r>
          </a:p>
        </p:txBody>
      </p:sp>
      <p:sp>
        <p:nvSpPr>
          <p:cNvPr id="13" name="TextBox 12"/>
          <p:cNvSpPr txBox="1"/>
          <p:nvPr/>
        </p:nvSpPr>
        <p:spPr>
          <a:xfrm>
            <a:off x="6022317" y="2328833"/>
            <a:ext cx="1944216" cy="1292662"/>
          </a:xfrm>
          <a:prstGeom prst="rect">
            <a:avLst/>
          </a:prstGeom>
          <a:noFill/>
        </p:spPr>
        <p:txBody>
          <a:bodyPr wrap="square" rtlCol="0">
            <a:spAutoFit/>
          </a:bodyPr>
          <a:lstStyle/>
          <a:p>
            <a:pPr algn="ctr"/>
            <a:r>
              <a:rPr lang="en-GB" b="1" dirty="0">
                <a:solidFill>
                  <a:prstClr val="black"/>
                </a:solidFill>
              </a:rPr>
              <a:t>Shared Accommodation </a:t>
            </a:r>
            <a:r>
              <a:rPr lang="en-GB" sz="1400" dirty="0">
                <a:solidFill>
                  <a:prstClr val="black"/>
                </a:solidFill>
              </a:rPr>
              <a:t>living in the community with other Care Leavers in a shared house</a:t>
            </a:r>
          </a:p>
        </p:txBody>
      </p:sp>
      <p:sp>
        <p:nvSpPr>
          <p:cNvPr id="14" name="TextBox 13"/>
          <p:cNvSpPr txBox="1"/>
          <p:nvPr/>
        </p:nvSpPr>
        <p:spPr>
          <a:xfrm>
            <a:off x="5800698" y="3719573"/>
            <a:ext cx="2428031" cy="1938992"/>
          </a:xfrm>
          <a:prstGeom prst="rect">
            <a:avLst/>
          </a:prstGeom>
          <a:noFill/>
        </p:spPr>
        <p:txBody>
          <a:bodyPr wrap="square" rtlCol="0">
            <a:spAutoFit/>
          </a:bodyPr>
          <a:lstStyle/>
          <a:p>
            <a:pPr algn="ctr"/>
            <a:r>
              <a:rPr lang="en-GB" b="1" dirty="0">
                <a:solidFill>
                  <a:prstClr val="black"/>
                </a:solidFill>
              </a:rPr>
              <a:t>Other Accommodation Options</a:t>
            </a:r>
            <a:r>
              <a:rPr lang="en-GB" dirty="0">
                <a:solidFill>
                  <a:prstClr val="black"/>
                </a:solidFill>
              </a:rPr>
              <a:t> </a:t>
            </a:r>
            <a:r>
              <a:rPr lang="en-GB" b="1" dirty="0">
                <a:solidFill>
                  <a:prstClr val="black"/>
                </a:solidFill>
              </a:rPr>
              <a:t>with support</a:t>
            </a:r>
            <a:r>
              <a:rPr lang="en-GB" sz="1400" dirty="0">
                <a:solidFill>
                  <a:prstClr val="black"/>
                </a:solidFill>
              </a:rPr>
              <a:t>, some have specialist support for teenage parents and vulnerable young people.  All are for Young People, checked and supported by KCC (District Panels).</a:t>
            </a:r>
          </a:p>
        </p:txBody>
      </p:sp>
      <p:sp>
        <p:nvSpPr>
          <p:cNvPr id="15" name="TextBox 14"/>
          <p:cNvSpPr txBox="1"/>
          <p:nvPr/>
        </p:nvSpPr>
        <p:spPr>
          <a:xfrm>
            <a:off x="1065331" y="3966217"/>
            <a:ext cx="1458162" cy="1015663"/>
          </a:xfrm>
          <a:prstGeom prst="rect">
            <a:avLst/>
          </a:prstGeom>
          <a:noFill/>
        </p:spPr>
        <p:txBody>
          <a:bodyPr wrap="square" rtlCol="0">
            <a:spAutoFit/>
          </a:bodyPr>
          <a:lstStyle/>
          <a:p>
            <a:pPr algn="ctr"/>
            <a:r>
              <a:rPr lang="en-GB" b="1" dirty="0">
                <a:solidFill>
                  <a:prstClr val="black"/>
                </a:solidFill>
              </a:rPr>
              <a:t>Safety Pod </a:t>
            </a:r>
            <a:r>
              <a:rPr lang="en-GB" sz="1400" dirty="0">
                <a:solidFill>
                  <a:prstClr val="black"/>
                </a:solidFill>
              </a:rPr>
              <a:t>Emergency temporary accommodation</a:t>
            </a:r>
          </a:p>
        </p:txBody>
      </p:sp>
      <p:sp>
        <p:nvSpPr>
          <p:cNvPr id="16" name="Oval 15"/>
          <p:cNvSpPr/>
          <p:nvPr/>
        </p:nvSpPr>
        <p:spPr>
          <a:xfrm>
            <a:off x="3410980" y="2892427"/>
            <a:ext cx="1657806" cy="1296144"/>
          </a:xfrm>
          <a:prstGeom prst="ellipse">
            <a:avLst/>
          </a:prstGeom>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TextBox 17"/>
          <p:cNvSpPr txBox="1"/>
          <p:nvPr/>
        </p:nvSpPr>
        <p:spPr>
          <a:xfrm>
            <a:off x="3459339" y="2933622"/>
            <a:ext cx="1657806" cy="954107"/>
          </a:xfrm>
          <a:prstGeom prst="rect">
            <a:avLst/>
          </a:prstGeom>
          <a:noFill/>
        </p:spPr>
        <p:txBody>
          <a:bodyPr wrap="square" rtlCol="0">
            <a:spAutoFit/>
          </a:bodyPr>
          <a:lstStyle/>
          <a:p>
            <a:pPr algn="ctr"/>
            <a:r>
              <a:rPr lang="en-GB" sz="2800" dirty="0">
                <a:solidFill>
                  <a:prstClr val="black"/>
                </a:solidFill>
              </a:rPr>
              <a:t>Pathway Plan</a:t>
            </a:r>
          </a:p>
        </p:txBody>
      </p:sp>
      <p:cxnSp>
        <p:nvCxnSpPr>
          <p:cNvPr id="20" name="Straight Arrow Connector 19"/>
          <p:cNvCxnSpPr>
            <a:cxnSpLocks/>
            <a:stCxn id="6" idx="1"/>
          </p:cNvCxnSpPr>
          <p:nvPr/>
        </p:nvCxnSpPr>
        <p:spPr>
          <a:xfrm flipH="1">
            <a:off x="2213855" y="1097137"/>
            <a:ext cx="878646" cy="5265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6" idx="3"/>
          </p:cNvCxnSpPr>
          <p:nvPr/>
        </p:nvCxnSpPr>
        <p:spPr>
          <a:xfrm>
            <a:off x="5444264" y="1097137"/>
            <a:ext cx="704631" cy="531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6" idx="2"/>
          </p:cNvCxnSpPr>
          <p:nvPr/>
        </p:nvCxnSpPr>
        <p:spPr>
          <a:xfrm>
            <a:off x="4268383" y="1654450"/>
            <a:ext cx="19859" cy="300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4294967295"/>
          </p:nvPr>
        </p:nvSpPr>
        <p:spPr>
          <a:xfrm>
            <a:off x="213139" y="6352330"/>
            <a:ext cx="530469" cy="365125"/>
          </a:xfrm>
          <a:prstGeom prst="rect">
            <a:avLst/>
          </a:prstGeom>
        </p:spPr>
        <p:txBody>
          <a:bodyPr/>
          <a:lstStyle/>
          <a:p>
            <a:endParaRPr lang="en-GB" dirty="0">
              <a:solidFill>
                <a:prstClr val="black"/>
              </a:solidFill>
            </a:endParaRPr>
          </a:p>
        </p:txBody>
      </p:sp>
    </p:spTree>
    <p:extLst>
      <p:ext uri="{BB962C8B-B14F-4D97-AF65-F5344CB8AC3E}">
        <p14:creationId xmlns:p14="http://schemas.microsoft.com/office/powerpoint/2010/main" val="3861670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08112"/>
          </a:xfrm>
        </p:spPr>
        <p:txBody>
          <a:bodyPr>
            <a:normAutofit fontScale="90000"/>
          </a:bodyPr>
          <a:lstStyle/>
          <a:p>
            <a:r>
              <a:rPr lang="en-GB" dirty="0"/>
              <a:t>Kent Care Leavers </a:t>
            </a:r>
            <a:br>
              <a:rPr lang="en-GB" dirty="0"/>
            </a:br>
            <a:r>
              <a:rPr lang="en-GB" dirty="0"/>
              <a:t>Numbers and Housing Arrangements</a:t>
            </a:r>
          </a:p>
        </p:txBody>
      </p:sp>
      <p:sp>
        <p:nvSpPr>
          <p:cNvPr id="3" name="Content Placeholder 2"/>
          <p:cNvSpPr>
            <a:spLocks noGrp="1"/>
          </p:cNvSpPr>
          <p:nvPr>
            <p:ph sz="quarter" idx="1"/>
          </p:nvPr>
        </p:nvSpPr>
        <p:spPr>
          <a:xfrm>
            <a:off x="457200" y="1844824"/>
            <a:ext cx="8229600" cy="4729712"/>
          </a:xfrm>
        </p:spPr>
        <p:txBody>
          <a:bodyPr/>
          <a:lstStyle/>
          <a:p>
            <a:pPr marL="0" indent="0">
              <a:buNone/>
            </a:pPr>
            <a:r>
              <a:rPr lang="en-GB" dirty="0"/>
              <a:t>Total Care leavers - 1431 (UASC – 847 / UK – 584)</a:t>
            </a:r>
          </a:p>
          <a:p>
            <a:pPr marL="0" indent="0">
              <a:buNone/>
            </a:pPr>
            <a:r>
              <a:rPr lang="en-GB" dirty="0"/>
              <a:t>Current range of housing</a:t>
            </a:r>
          </a:p>
          <a:p>
            <a:pPr marL="0" indent="0">
              <a:buNone/>
            </a:pPr>
            <a:endParaRPr lang="en-GB" dirty="0"/>
          </a:p>
          <a:p>
            <a:pPr marL="0" indent="0">
              <a:buNone/>
            </a:pPr>
            <a:endParaRPr lang="en-GB" dirty="0"/>
          </a:p>
        </p:txBody>
      </p:sp>
      <p:pic>
        <p:nvPicPr>
          <p:cNvPr id="6" name="Picture 2" descr="http://www.jobsgopublic.com/uploaded_file/file_name/000/000/238/962/kent.jpg?13630009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5" y="188639"/>
            <a:ext cx="1605635" cy="10426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2765789147"/>
              </p:ext>
            </p:extLst>
          </p:nvPr>
        </p:nvGraphicFramePr>
        <p:xfrm>
          <a:off x="611560" y="2852936"/>
          <a:ext cx="7848872" cy="3789045"/>
        </p:xfrm>
        <a:graphic>
          <a:graphicData uri="http://schemas.openxmlformats.org/drawingml/2006/table">
            <a:tbl>
              <a:tblPr>
                <a:tableStyleId>{16D9F66E-5EB9-4882-86FB-DCBF35E3C3E4}</a:tableStyleId>
              </a:tblPr>
              <a:tblGrid>
                <a:gridCol w="6512894">
                  <a:extLst>
                    <a:ext uri="{9D8B030D-6E8A-4147-A177-3AD203B41FA5}">
                      <a16:colId xmlns:a16="http://schemas.microsoft.com/office/drawing/2014/main" val="20000"/>
                    </a:ext>
                  </a:extLst>
                </a:gridCol>
                <a:gridCol w="1335978">
                  <a:extLst>
                    <a:ext uri="{9D8B030D-6E8A-4147-A177-3AD203B41FA5}">
                      <a16:colId xmlns:a16="http://schemas.microsoft.com/office/drawing/2014/main" val="20001"/>
                    </a:ext>
                  </a:extLst>
                </a:gridCol>
              </a:tblGrid>
              <a:tr h="190500">
                <a:tc>
                  <a:txBody>
                    <a:bodyPr/>
                    <a:lstStyle/>
                    <a:p>
                      <a:pPr algn="l" fontAlgn="b"/>
                      <a:r>
                        <a:rPr lang="en-GB" sz="1400" u="none" strike="noStrike" dirty="0">
                          <a:effectLst/>
                        </a:rPr>
                        <a:t>With parents or relatives/ Connected Person</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dirty="0">
                          <a:effectLst/>
                        </a:rPr>
                        <a:t>197</a:t>
                      </a:r>
                      <a:endParaRPr lang="en-GB"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GB" sz="1400" u="none" strike="noStrike">
                          <a:effectLst/>
                        </a:rPr>
                        <a:t>Supported Lodgings (Not Former Foster Carer)</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58</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n-GB" sz="1400" u="none" strike="noStrike" dirty="0">
                          <a:effectLst/>
                        </a:rPr>
                        <a:t>Independent Housing - KCC</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497</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en-GB" sz="1400" u="none" strike="noStrike">
                          <a:effectLst/>
                        </a:rPr>
                        <a:t>Independent Housing - Social Housing</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111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l" fontAlgn="b"/>
                      <a:r>
                        <a:rPr lang="en-GB" sz="1400" u="none" strike="noStrike" dirty="0">
                          <a:effectLst/>
                        </a:rPr>
                        <a:t>Independent Housing - Private Rental</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149</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l" fontAlgn="b"/>
                      <a:r>
                        <a:rPr lang="en-GB" sz="1400" u="none" strike="noStrike">
                          <a:effectLst/>
                        </a:rPr>
                        <a:t>University Housing</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21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n-GB" sz="1400" u="none" strike="noStrike" dirty="0">
                          <a:effectLst/>
                        </a:rPr>
                        <a:t>Semi-independent, transitional accommodation</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119</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l" fontAlgn="b"/>
                      <a:r>
                        <a:rPr lang="en-GB" sz="1400" u="none" strike="noStrike">
                          <a:effectLst/>
                        </a:rPr>
                        <a:t>Bed and Breakfast</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dirty="0">
                          <a:effectLst/>
                        </a:rPr>
                        <a:t>4</a:t>
                      </a:r>
                      <a:endParaRPr lang="en-GB"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190500">
                <a:tc>
                  <a:txBody>
                    <a:bodyPr/>
                    <a:lstStyle/>
                    <a:p>
                      <a:pPr algn="l" fontAlgn="b"/>
                      <a:r>
                        <a:rPr lang="en-GB" sz="1400" u="none" strike="noStrike" dirty="0">
                          <a:effectLst/>
                        </a:rPr>
                        <a:t>Homeless/Sofa Surfing/Unknown</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131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190500">
                <a:tc>
                  <a:txBody>
                    <a:bodyPr/>
                    <a:lstStyle/>
                    <a:p>
                      <a:pPr algn="l" fontAlgn="b"/>
                      <a:r>
                        <a:rPr lang="en-GB" sz="1400" u="none" strike="noStrike" dirty="0">
                          <a:effectLst/>
                        </a:rPr>
                        <a:t>NHS/Community Home/Residential Care</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9</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190500">
                <a:tc>
                  <a:txBody>
                    <a:bodyPr/>
                    <a:lstStyle/>
                    <a:p>
                      <a:pPr algn="l" fontAlgn="b"/>
                      <a:r>
                        <a:rPr lang="en-GB" sz="1400" u="none" strike="noStrike">
                          <a:effectLst/>
                        </a:rPr>
                        <a:t>Foyers</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20</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190500">
                <a:tc>
                  <a:txBody>
                    <a:bodyPr/>
                    <a:lstStyle/>
                    <a:p>
                      <a:pPr algn="l" fontAlgn="b"/>
                      <a:r>
                        <a:rPr lang="en-GB" sz="1400" u="none" strike="noStrike">
                          <a:effectLst/>
                        </a:rPr>
                        <a:t>Emergency accommodation</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4</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190500">
                <a:tc>
                  <a:txBody>
                    <a:bodyPr/>
                    <a:lstStyle/>
                    <a:p>
                      <a:pPr algn="l" fontAlgn="b"/>
                      <a:r>
                        <a:rPr lang="en-GB" sz="1400" u="none" strike="noStrike">
                          <a:effectLst/>
                        </a:rPr>
                        <a:t>In custody</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27</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190500">
                <a:tc>
                  <a:txBody>
                    <a:bodyPr/>
                    <a:lstStyle/>
                    <a:p>
                      <a:pPr algn="l" fontAlgn="b"/>
                      <a:r>
                        <a:rPr lang="en-GB" sz="1400" u="none" strike="noStrike">
                          <a:effectLst/>
                        </a:rPr>
                        <a:t>Supported Lodgings (Staying Put)</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73</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190500">
                <a:tc>
                  <a:txBody>
                    <a:bodyPr/>
                    <a:lstStyle/>
                    <a:p>
                      <a:pPr algn="l" fontAlgn="b"/>
                      <a:r>
                        <a:rPr lang="en-GB" sz="1400" u="none" strike="noStrike">
                          <a:effectLst/>
                        </a:rPr>
                        <a:t>Ordinary Lodgings without formal support</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10</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r h="190500">
                <a:tc>
                  <a:txBody>
                    <a:bodyPr/>
                    <a:lstStyle/>
                    <a:p>
                      <a:pPr algn="l" fontAlgn="b"/>
                      <a:r>
                        <a:rPr lang="en-GB" sz="1400" u="none" strike="noStrike" dirty="0">
                          <a:effectLst/>
                        </a:rPr>
                        <a:t>Locked account - unable to view</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5"/>
                  </a:ext>
                </a:extLst>
              </a:tr>
              <a:tr h="190500">
                <a:tc>
                  <a:txBody>
                    <a:bodyPr/>
                    <a:lstStyle/>
                    <a:p>
                      <a:pPr algn="l" fontAlgn="b"/>
                      <a:r>
                        <a:rPr kumimoji="0" lang="en-GB" sz="1400" u="none" strike="noStrike" kern="1200" dirty="0">
                          <a:solidFill>
                            <a:schemeClr val="dk1"/>
                          </a:solidFill>
                          <a:effectLst/>
                          <a:latin typeface="+mn-lt"/>
                          <a:ea typeface="+mn-ea"/>
                          <a:cs typeface="+mn-cs"/>
                        </a:rPr>
                        <a:t>Total </a:t>
                      </a:r>
                      <a:r>
                        <a:rPr kumimoji="0" lang="en-GB" sz="1100" u="none" strike="noStrike" kern="1200" dirty="0">
                          <a:solidFill>
                            <a:schemeClr val="dk1"/>
                          </a:solidFill>
                          <a:effectLst/>
                          <a:latin typeface="+mn-lt"/>
                          <a:ea typeface="+mn-ea"/>
                          <a:cs typeface="+mn-cs"/>
                        </a:rPr>
                        <a:t>(taken from Liberi Current</a:t>
                      </a:r>
                      <a:r>
                        <a:rPr kumimoji="0" lang="en-GB" sz="1100" u="none" strike="noStrike" kern="1200" baseline="0" dirty="0">
                          <a:solidFill>
                            <a:schemeClr val="dk1"/>
                          </a:solidFill>
                          <a:effectLst/>
                          <a:latin typeface="+mn-lt"/>
                          <a:ea typeface="+mn-ea"/>
                          <a:cs typeface="+mn-cs"/>
                        </a:rPr>
                        <a:t> Care Leavers Report)</a:t>
                      </a:r>
                      <a:endParaRPr kumimoji="0" lang="en-GB" sz="1100" u="none" strike="noStrike" kern="1200" dirty="0">
                        <a:solidFill>
                          <a:schemeClr val="dk1"/>
                        </a:solidFill>
                        <a:effectLst/>
                        <a:latin typeface="+mn-lt"/>
                        <a:ea typeface="+mn-ea"/>
                        <a:cs typeface="+mn-cs"/>
                      </a:endParaRPr>
                    </a:p>
                  </a:txBody>
                  <a:tcPr marL="9525" marR="9525" marT="9525" marB="0" anchor="b"/>
                </a:tc>
                <a:tc>
                  <a:txBody>
                    <a:bodyPr/>
                    <a:lstStyle/>
                    <a:p>
                      <a:pPr algn="r" fontAlgn="b"/>
                      <a:r>
                        <a:rPr lang="en-GB" sz="1400" u="none" strike="noStrike" dirty="0">
                          <a:effectLst/>
                        </a:rPr>
                        <a:t>1431</a:t>
                      </a:r>
                      <a:endParaRPr lang="en-GB"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80134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KCC 18+ Service Accommodation Team</a:t>
            </a:r>
          </a:p>
        </p:txBody>
      </p:sp>
      <p:pic>
        <p:nvPicPr>
          <p:cNvPr id="4" name="Picture 2" descr="http://www.jobsgopublic.com/uploaded_file/file_name/000/000/238/962/kent.jpg?13630009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5" y="116633"/>
            <a:ext cx="1605635" cy="10426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817741365"/>
              </p:ext>
            </p:extLst>
          </p:nvPr>
        </p:nvGraphicFramePr>
        <p:xfrm>
          <a:off x="539552" y="2060848"/>
          <a:ext cx="7920880" cy="3469573"/>
        </p:xfrm>
        <a:graphic>
          <a:graphicData uri="http://schemas.openxmlformats.org/drawingml/2006/table">
            <a:tbl>
              <a:tblPr>
                <a:tableStyleId>{16D9F66E-5EB9-4882-86FB-DCBF35E3C3E4}</a:tableStyleId>
              </a:tblPr>
              <a:tblGrid>
                <a:gridCol w="2971073">
                  <a:extLst>
                    <a:ext uri="{9D8B030D-6E8A-4147-A177-3AD203B41FA5}">
                      <a16:colId xmlns:a16="http://schemas.microsoft.com/office/drawing/2014/main" val="20000"/>
                    </a:ext>
                  </a:extLst>
                </a:gridCol>
                <a:gridCol w="3113684">
                  <a:extLst>
                    <a:ext uri="{9D8B030D-6E8A-4147-A177-3AD203B41FA5}">
                      <a16:colId xmlns:a16="http://schemas.microsoft.com/office/drawing/2014/main" val="20001"/>
                    </a:ext>
                  </a:extLst>
                </a:gridCol>
                <a:gridCol w="1836123">
                  <a:extLst>
                    <a:ext uri="{9D8B030D-6E8A-4147-A177-3AD203B41FA5}">
                      <a16:colId xmlns:a16="http://schemas.microsoft.com/office/drawing/2014/main" val="20002"/>
                    </a:ext>
                  </a:extLst>
                </a:gridCol>
              </a:tblGrid>
              <a:tr h="366368">
                <a:tc>
                  <a:txBody>
                    <a:bodyPr/>
                    <a:lstStyle/>
                    <a:p>
                      <a:pPr algn="l" fontAlgn="b"/>
                      <a:r>
                        <a:rPr lang="en-GB" sz="1400" u="none" strike="noStrike" dirty="0">
                          <a:effectLst/>
                        </a:rPr>
                        <a:t>Andrew McDonald  </a:t>
                      </a:r>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u="none" strike="noStrike">
                          <a:effectLst/>
                        </a:rPr>
                        <a:t>Team Manager </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07714487827</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66368">
                <a:tc>
                  <a:txBody>
                    <a:bodyPr/>
                    <a:lstStyle/>
                    <a:p>
                      <a:pPr algn="l" fontAlgn="b"/>
                      <a:r>
                        <a:rPr lang="en-GB" sz="1400" u="none" strike="noStrike">
                          <a:effectLst/>
                        </a:rPr>
                        <a:t>Dean Lawrence </a:t>
                      </a:r>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u="none" strike="noStrike">
                          <a:effectLst/>
                        </a:rPr>
                        <a:t>East Kent </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07850715852</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66368">
                <a:tc>
                  <a:txBody>
                    <a:bodyPr/>
                    <a:lstStyle/>
                    <a:p>
                      <a:pPr algn="l" fontAlgn="b"/>
                      <a:r>
                        <a:rPr lang="en-GB" sz="1400" u="none" strike="noStrike">
                          <a:effectLst/>
                        </a:rPr>
                        <a:t>Jean Hargrave </a:t>
                      </a:r>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u="none" strike="noStrike">
                          <a:effectLst/>
                        </a:rPr>
                        <a:t>South Kent </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07920154291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66368">
                <a:tc>
                  <a:txBody>
                    <a:bodyPr/>
                    <a:lstStyle/>
                    <a:p>
                      <a:pPr algn="l" fontAlgn="b"/>
                      <a:r>
                        <a:rPr lang="en-GB" sz="1400" u="none" strike="noStrike">
                          <a:effectLst/>
                        </a:rPr>
                        <a:t>Emma Hookey </a:t>
                      </a:r>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u="none" strike="noStrike" dirty="0">
                          <a:effectLst/>
                        </a:rPr>
                        <a:t>North Kent &amp; Medway </a:t>
                      </a:r>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07740184730</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66368">
                <a:tc>
                  <a:txBody>
                    <a:bodyPr/>
                    <a:lstStyle/>
                    <a:p>
                      <a:pPr algn="l" fontAlgn="b"/>
                      <a:r>
                        <a:rPr lang="en-GB" sz="1400" u="none" strike="noStrike">
                          <a:effectLst/>
                        </a:rPr>
                        <a:t>Sam Norman </a:t>
                      </a:r>
                      <a:endParaRPr lang="en-GB" sz="1400" b="0" i="0" u="none" strike="noStrike">
                        <a:solidFill>
                          <a:srgbClr val="000000"/>
                        </a:solidFill>
                        <a:effectLst/>
                        <a:latin typeface="Calibri"/>
                      </a:endParaRPr>
                    </a:p>
                  </a:txBody>
                  <a:tcPr marL="9525" marR="9525" marT="9525" marB="0" anchor="b"/>
                </a:tc>
                <a:tc>
                  <a:txBody>
                    <a:bodyPr/>
                    <a:lstStyle/>
                    <a:p>
                      <a:pPr algn="l" fontAlgn="b"/>
                      <a:r>
                        <a:rPr lang="en-GB" sz="1400" u="none" strike="noStrike">
                          <a:effectLst/>
                        </a:rPr>
                        <a:t>North and West Kent </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07595091243</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472416">
                <a:tc>
                  <a:txBody>
                    <a:bodyPr/>
                    <a:lstStyle/>
                    <a:p>
                      <a:pPr algn="l" fontAlgn="b"/>
                      <a:r>
                        <a:rPr lang="en-GB" sz="1400" u="none" strike="noStrike" dirty="0">
                          <a:effectLst/>
                        </a:rPr>
                        <a:t>Sarah Kilvington </a:t>
                      </a:r>
                      <a:endParaRPr lang="en-GB" sz="1400" b="0" i="0" u="none" strike="noStrike" dirty="0">
                        <a:solidFill>
                          <a:srgbClr val="000000"/>
                        </a:solidFill>
                        <a:effectLst/>
                        <a:latin typeface="Calibri"/>
                      </a:endParaRPr>
                    </a:p>
                  </a:txBody>
                  <a:tcPr marL="9525" marR="9525" marT="9525" marB="0" anchor="b"/>
                </a:tc>
                <a:tc>
                  <a:txBody>
                    <a:bodyPr/>
                    <a:lstStyle/>
                    <a:p>
                      <a:pPr algn="l" fontAlgn="b"/>
                      <a:r>
                        <a:rPr lang="en-GB" sz="1400" u="none" strike="noStrike">
                          <a:effectLst/>
                        </a:rPr>
                        <a:t>South Kent and Sheerness </a:t>
                      </a:r>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a:effectLst/>
                        </a:rPr>
                        <a:t>07887915641</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0">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88032">
                <a:tc>
                  <a:txBody>
                    <a:bodyPr/>
                    <a:lstStyle/>
                    <a:p>
                      <a:pPr algn="l" fontAlgn="b"/>
                      <a:r>
                        <a:rPr lang="en-GB" sz="1400" u="none" strike="noStrike">
                          <a:effectLst/>
                        </a:rPr>
                        <a:t>Office Numbers</a:t>
                      </a:r>
                      <a:endParaRPr lang="en-GB" sz="1400" b="0" i="0" u="none" strike="noStrike">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288032">
                <a:tc>
                  <a:txBody>
                    <a:bodyPr/>
                    <a:lstStyle/>
                    <a:p>
                      <a:pPr algn="l" fontAlgn="b"/>
                      <a:r>
                        <a:rPr lang="en-GB" sz="1400" u="none" strike="noStrike" dirty="0">
                          <a:effectLst/>
                        </a:rPr>
                        <a:t>North and West Kent 18+ </a:t>
                      </a:r>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dirty="0">
                        <a:solidFill>
                          <a:srgbClr val="000000"/>
                        </a:solidFill>
                        <a:effectLst/>
                        <a:latin typeface="Calibri"/>
                      </a:endParaRPr>
                    </a:p>
                  </a:txBody>
                  <a:tcPr marL="9525" marR="9525" marT="9525" marB="0" anchor="b"/>
                </a:tc>
                <a:tc>
                  <a:txBody>
                    <a:bodyPr/>
                    <a:lstStyle/>
                    <a:p>
                      <a:pPr algn="r" fontAlgn="b"/>
                      <a:r>
                        <a:rPr lang="en-GB" sz="1400" u="none" strike="noStrike">
                          <a:effectLst/>
                        </a:rPr>
                        <a:t>03000 421124</a:t>
                      </a:r>
                      <a:endParaRPr lang="en-GB"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66368">
                <a:tc>
                  <a:txBody>
                    <a:bodyPr/>
                    <a:lstStyle/>
                    <a:p>
                      <a:pPr algn="l" fontAlgn="b"/>
                      <a:r>
                        <a:rPr lang="en-GB" sz="1400" u="none" strike="noStrike" dirty="0">
                          <a:effectLst/>
                        </a:rPr>
                        <a:t>South and East Kent 18+ </a:t>
                      </a:r>
                      <a:endParaRPr lang="en-GB" sz="1400" b="0" i="0" u="none" strike="noStrike" dirty="0">
                        <a:solidFill>
                          <a:srgbClr val="000000"/>
                        </a:solidFill>
                        <a:effectLst/>
                        <a:latin typeface="Calibri"/>
                      </a:endParaRPr>
                    </a:p>
                  </a:txBody>
                  <a:tcPr marL="9525" marR="9525" marT="9525" marB="0" anchor="b"/>
                </a:tc>
                <a:tc>
                  <a:txBody>
                    <a:bodyPr/>
                    <a:lstStyle/>
                    <a:p>
                      <a:pPr algn="l" fontAlgn="b"/>
                      <a:endParaRPr lang="en-GB" sz="1400" b="0" i="0" u="none" strike="noStrike">
                        <a:solidFill>
                          <a:srgbClr val="000000"/>
                        </a:solidFill>
                        <a:effectLst/>
                        <a:latin typeface="Calibri"/>
                      </a:endParaRPr>
                    </a:p>
                  </a:txBody>
                  <a:tcPr marL="9525" marR="9525" marT="9525" marB="0" anchor="b"/>
                </a:tc>
                <a:tc>
                  <a:txBody>
                    <a:bodyPr/>
                    <a:lstStyle/>
                    <a:p>
                      <a:pPr algn="r" fontAlgn="b"/>
                      <a:r>
                        <a:rPr lang="en-GB" sz="1400" u="none" strike="noStrike" dirty="0">
                          <a:effectLst/>
                        </a:rPr>
                        <a:t>03000 410701</a:t>
                      </a:r>
                      <a:endParaRPr lang="en-GB"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98618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7B7D-30BF-4356-AFAA-0CAAE39FCFA2}"/>
              </a:ext>
            </a:extLst>
          </p:cNvPr>
          <p:cNvSpPr>
            <a:spLocks noGrp="1"/>
          </p:cNvSpPr>
          <p:nvPr>
            <p:ph type="title"/>
          </p:nvPr>
        </p:nvSpPr>
        <p:spPr>
          <a:xfrm>
            <a:off x="628651" y="365127"/>
            <a:ext cx="7886700" cy="903633"/>
          </a:xfrm>
        </p:spPr>
        <p:txBody>
          <a:bodyPr/>
          <a:lstStyle/>
          <a:p>
            <a:pPr algn="ctr"/>
            <a:r>
              <a:rPr lang="en-GB" b="1" dirty="0"/>
              <a:t>Children and Social Work Act 2017</a:t>
            </a:r>
          </a:p>
        </p:txBody>
      </p:sp>
      <p:sp>
        <p:nvSpPr>
          <p:cNvPr id="3" name="Content Placeholder 2">
            <a:extLst>
              <a:ext uri="{FF2B5EF4-FFF2-40B4-BE49-F238E27FC236}">
                <a16:creationId xmlns:a16="http://schemas.microsoft.com/office/drawing/2014/main" id="{89ED2747-B418-4730-A33D-6FABFD8D621B}"/>
              </a:ext>
            </a:extLst>
          </p:cNvPr>
          <p:cNvSpPr>
            <a:spLocks noGrp="1"/>
          </p:cNvSpPr>
          <p:nvPr>
            <p:ph idx="1"/>
          </p:nvPr>
        </p:nvSpPr>
        <p:spPr>
          <a:xfrm>
            <a:off x="628652" y="1575247"/>
            <a:ext cx="7886700" cy="4351338"/>
          </a:xfrm>
        </p:spPr>
        <p:txBody>
          <a:bodyPr>
            <a:normAutofit fontScale="55000" lnSpcReduction="20000"/>
          </a:bodyPr>
          <a:lstStyle/>
          <a:p>
            <a:pPr marL="0" indent="0">
              <a:buNone/>
            </a:pPr>
            <a:r>
              <a:rPr lang="en-GB" sz="3100" dirty="0"/>
              <a:t>The Children and Social Work Act 2017 (the Act) is intended to improve support for Looked After Children and Care Leavers, to promote the welfare and safeguarding of children and make provisions about the regulation of Social Workers.</a:t>
            </a:r>
          </a:p>
          <a:p>
            <a:r>
              <a:rPr lang="en-GB" sz="3100" b="1" dirty="0"/>
              <a:t>The offer of continued support to care leavers post 21</a:t>
            </a:r>
            <a:r>
              <a:rPr lang="en-GB" sz="3100" dirty="0"/>
              <a:t>; there needs to be a strategic plan in place in preparation for the potential impact of an open workload for Care Leavers, including Personal Advisors, should all Young People age 21 – 25 were to ask for a service.</a:t>
            </a:r>
          </a:p>
          <a:p>
            <a:r>
              <a:rPr lang="en-GB" sz="3100" dirty="0"/>
              <a:t>The act sets out </a:t>
            </a:r>
            <a:r>
              <a:rPr lang="en-GB" sz="3100" b="1" dirty="0"/>
              <a:t>Corporate Parenting Principles </a:t>
            </a:r>
            <a:r>
              <a:rPr lang="en-GB" sz="3100" dirty="0"/>
              <a:t>for the council as a whole to be the best parent for it’s children in care. These are largely a collation of existing duties local authorities have towards looked after children and those leaving care</a:t>
            </a:r>
          </a:p>
          <a:p>
            <a:r>
              <a:rPr lang="en-GB" sz="3100" dirty="0"/>
              <a:t>Local authorities will be required to </a:t>
            </a:r>
            <a:r>
              <a:rPr lang="en-GB" sz="3100" b="1" dirty="0"/>
              <a:t>publish their support offer to care leavers </a:t>
            </a:r>
            <a:r>
              <a:rPr lang="en-GB" sz="3100" dirty="0"/>
              <a:t>and to promote the educational attainment of children who have been adopted or placed in other long-term arrangements</a:t>
            </a:r>
          </a:p>
          <a:p>
            <a:r>
              <a:rPr lang="en-GB" sz="3100" dirty="0"/>
              <a:t>The legislation extends the current considerations of the court when making decisions about the long-term placement of children to include an assessment of current and future needs and of any relationship with the prospective adopter</a:t>
            </a:r>
          </a:p>
          <a:p>
            <a:endParaRPr lang="en-GB" dirty="0"/>
          </a:p>
        </p:txBody>
      </p:sp>
      <p:sp>
        <p:nvSpPr>
          <p:cNvPr id="4" name="Slide Number Placeholder 3"/>
          <p:cNvSpPr>
            <a:spLocks noGrp="1"/>
          </p:cNvSpPr>
          <p:nvPr>
            <p:ph type="sldNum" sz="quarter" idx="4294967295"/>
          </p:nvPr>
        </p:nvSpPr>
        <p:spPr>
          <a:xfrm>
            <a:off x="658751" y="6356354"/>
            <a:ext cx="2057400" cy="365125"/>
          </a:xfrm>
          <a:prstGeom prst="rect">
            <a:avLst/>
          </a:prstGeom>
        </p:spPr>
        <p:txBody>
          <a:bodyPr/>
          <a:lstStyle/>
          <a:p>
            <a:endParaRPr lang="en-GB" dirty="0">
              <a:solidFill>
                <a:prstClr val="black"/>
              </a:solidFill>
            </a:endParaRPr>
          </a:p>
        </p:txBody>
      </p:sp>
    </p:spTree>
    <p:extLst>
      <p:ext uri="{BB962C8B-B14F-4D97-AF65-F5344CB8AC3E}">
        <p14:creationId xmlns:p14="http://schemas.microsoft.com/office/powerpoint/2010/main" val="2551102275"/>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CCC PowerPoint">
  <a:themeElements>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CC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CC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C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C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C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C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C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CC PowerPoint">
  <a:themeElements>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CC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CC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C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C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C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C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C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CC PowerPoint">
  <a:themeElements>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CC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CC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C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C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C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C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C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793</Words>
  <Application>Microsoft Office PowerPoint</Application>
  <PresentationFormat>On-screen Show (4:3)</PresentationFormat>
  <Paragraphs>105</Paragraphs>
  <Slides>8</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8</vt:i4>
      </vt:variant>
    </vt:vector>
  </HeadingPairs>
  <TitlesOfParts>
    <vt:vector size="20" baseType="lpstr">
      <vt:lpstr>Arial</vt:lpstr>
      <vt:lpstr>Calibri</vt:lpstr>
      <vt:lpstr>Calibri Light</vt:lpstr>
      <vt:lpstr>Georgia</vt:lpstr>
      <vt:lpstr>Trebuchet MS</vt:lpstr>
      <vt:lpstr>Wingdings 2</vt:lpstr>
      <vt:lpstr>3_CCC PowerPoint</vt:lpstr>
      <vt:lpstr>1_CCC PowerPoint</vt:lpstr>
      <vt:lpstr>CCC PowerPoint</vt:lpstr>
      <vt:lpstr>Urban</vt:lpstr>
      <vt:lpstr>Office Theme</vt:lpstr>
      <vt:lpstr>1_Office Theme</vt:lpstr>
      <vt:lpstr>KCC Care Leavers Housing Update </vt:lpstr>
      <vt:lpstr>Kent Care Leavers</vt:lpstr>
      <vt:lpstr>Legislation and Guidance</vt:lpstr>
      <vt:lpstr>Care Leavers Charter</vt:lpstr>
      <vt:lpstr>Transitions into Accommodation</vt:lpstr>
      <vt:lpstr>Kent Care Leavers  Numbers and Housing Arrangements</vt:lpstr>
      <vt:lpstr>KCC 18+ Service Accommodation Team</vt:lpstr>
      <vt:lpstr>Children and Social Work Act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Gerald</dc:creator>
  <cp:lastModifiedBy>Rebecca Smith [Sykes]</cp:lastModifiedBy>
  <cp:revision>27</cp:revision>
  <dcterms:created xsi:type="dcterms:W3CDTF">2015-10-27T14:43:47Z</dcterms:created>
  <dcterms:modified xsi:type="dcterms:W3CDTF">2018-02-08T09:11:16Z</dcterms:modified>
</cp:coreProperties>
</file>