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4" r:id="rId2"/>
    <p:sldId id="259" r:id="rId3"/>
    <p:sldId id="260" r:id="rId4"/>
    <p:sldId id="262" r:id="rId5"/>
    <p:sldId id="265" r:id="rId6"/>
    <p:sldId id="267" r:id="rId7"/>
    <p:sldId id="269" r:id="rId8"/>
    <p:sldId id="270" r:id="rId9"/>
    <p:sldId id="271" r:id="rId10"/>
    <p:sldId id="272" r:id="rId11"/>
    <p:sldId id="273" r:id="rId12"/>
    <p:sldId id="268" r:id="rId13"/>
    <p:sldId id="274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4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585FE-632E-4916-9B11-D9E777CFD246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8A2C7-67E1-44C8-B571-0BBC7F756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236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>
              <a:buNone/>
              <a:defRPr>
                <a:solidFill>
                  <a:srgbClr val="FF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8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52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9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None/>
              <a:defRPr>
                <a:solidFill>
                  <a:srgbClr val="FF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>
            <a:lvl1pPr>
              <a:buClr>
                <a:srgbClr val="FF0066"/>
              </a:buClr>
              <a:defRPr/>
            </a:lvl1pPr>
            <a:lvl2pPr>
              <a:buClr>
                <a:srgbClr val="FF0066"/>
              </a:buClr>
              <a:defRPr/>
            </a:lvl2pPr>
            <a:lvl3pPr>
              <a:buClr>
                <a:srgbClr val="FF0066"/>
              </a:buClr>
              <a:defRPr/>
            </a:lvl3pPr>
            <a:lvl4pPr>
              <a:buClr>
                <a:srgbClr val="FF0066"/>
              </a:buClr>
              <a:defRPr/>
            </a:lvl4pPr>
            <a:lvl5pPr>
              <a:buClr>
                <a:srgbClr val="FF006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0014"/>
            <a:ext cx="2895600" cy="432047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0098C3"/>
                </a:solidFill>
              </a:rPr>
              <a:t>Town and Country Housing Group</a:t>
            </a:r>
          </a:p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932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44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98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83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6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31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58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1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8AD28-C6E5-4281-95BD-2E00663D9191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2DBDD-D0FE-48ED-8192-5920AB6F4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30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571500" indent="-571500" algn="ctr" defTabSz="914400" rtl="0" eaLnBrk="1" latinLnBrk="0" hangingPunct="1">
        <a:spcBef>
          <a:spcPct val="0"/>
        </a:spcBef>
        <a:buClr>
          <a:srgbClr val="FF0066"/>
        </a:buClr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4613" y="404813"/>
            <a:ext cx="8928100" cy="1857375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SMART SHARING FROM TCHG</a:t>
            </a:r>
            <a:br>
              <a:rPr lang="en-GB" altLang="en-US" sz="2800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</a:br>
            <a:r>
              <a:rPr lang="en-GB" altLang="en-US" sz="2400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Colin Lissenden, Development Director</a:t>
            </a:r>
            <a:br>
              <a:rPr lang="en-GB" altLang="en-US" sz="2400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</a:br>
            <a:endParaRPr lang="en-GB" altLang="en-US" sz="2400" b="1" dirty="0" smtClean="0">
              <a:solidFill>
                <a:srgbClr val="FF0066"/>
              </a:solidFill>
              <a:latin typeface="Arial" charset="0"/>
              <a:cs typeface="Arial" charset="0"/>
            </a:endParaRP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163" y="1707487"/>
            <a:ext cx="3781772" cy="326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2552163" y="5877272"/>
            <a:ext cx="3938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rgbClr val="0098C3"/>
                </a:solidFill>
              </a:rPr>
              <a:t>Town and Country Housing Group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417" y="5034341"/>
            <a:ext cx="1059254" cy="94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1544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MANAGEMENT, MAINTENANCE &amp; FINANCIAL ASSUMPTIONS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 lets, 2x management costs.</a:t>
            </a:r>
          </a:p>
          <a:p>
            <a:r>
              <a:rPr lang="en-GB" dirty="0" smtClean="0"/>
              <a:t>Lifecycle costs remain unchanged.</a:t>
            </a:r>
          </a:p>
          <a:p>
            <a:r>
              <a:rPr lang="en-GB" dirty="0" smtClean="0"/>
              <a:t>Voids and bad debts @ 4.5%.</a:t>
            </a:r>
          </a:p>
          <a:p>
            <a:r>
              <a:rPr lang="en-GB" dirty="0" smtClean="0"/>
              <a:t>Response repair assumption doubled.</a:t>
            </a:r>
          </a:p>
          <a:p>
            <a:r>
              <a:rPr lang="en-GB" dirty="0" smtClean="0"/>
              <a:t>Discount rate unchanged due to exit strategy.</a:t>
            </a:r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</p:spTree>
    <p:extLst>
      <p:ext uri="{BB962C8B-B14F-4D97-AF65-F5344CB8AC3E}">
        <p14:creationId xmlns:p14="http://schemas.microsoft.com/office/powerpoint/2010/main" val="8445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General Housing Support provided.  Treat people like adults.</a:t>
            </a:r>
          </a:p>
          <a:p>
            <a:r>
              <a:rPr lang="en-GB" dirty="0" smtClean="0"/>
              <a:t>Employment and skills support via TCHG Foundation and other agencies, also support provided for independent living.</a:t>
            </a:r>
          </a:p>
          <a:p>
            <a:r>
              <a:rPr lang="en-GB" dirty="0" smtClean="0"/>
              <a:t>Charities engaged to support furniture and white good requirements.  Including lawnmowers!</a:t>
            </a:r>
          </a:p>
          <a:p>
            <a:r>
              <a:rPr lang="en-GB" dirty="0" smtClean="0"/>
              <a:t>6 month AST provided.  Once over 35 tenancy will end and move on, support provided.</a:t>
            </a:r>
          </a:p>
          <a:p>
            <a:pPr lvl="1"/>
            <a:r>
              <a:rPr lang="en-GB" dirty="0" smtClean="0"/>
              <a:t>LA engaged to support exit strategy.</a:t>
            </a:r>
          </a:p>
          <a:p>
            <a:pPr lvl="1"/>
            <a:r>
              <a:rPr lang="en-GB" dirty="0" smtClean="0"/>
              <a:t>No ambition to evict.</a:t>
            </a:r>
          </a:p>
          <a:p>
            <a:pPr lvl="1"/>
            <a:r>
              <a:rPr lang="en-GB" dirty="0" smtClean="0"/>
              <a:t>Not temporary housing, but not permanent either.</a:t>
            </a:r>
          </a:p>
          <a:p>
            <a:pPr lvl="1"/>
            <a:r>
              <a:rPr lang="en-GB" dirty="0" smtClean="0"/>
              <a:t>Need to assess case by case should employment be secured.</a:t>
            </a:r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</p:spTree>
    <p:extLst>
      <p:ext uri="{BB962C8B-B14F-4D97-AF65-F5344CB8AC3E}">
        <p14:creationId xmlns:p14="http://schemas.microsoft.com/office/powerpoint/2010/main" val="8445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051" y="1628800"/>
            <a:ext cx="7416824" cy="381642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Don’t do it!  You are purposefully reducing your potential income in an already challenging environment.</a:t>
            </a:r>
          </a:p>
          <a:p>
            <a:r>
              <a:rPr lang="en-GB" dirty="0" smtClean="0"/>
              <a:t>Needs Investment/Subsidy</a:t>
            </a:r>
          </a:p>
          <a:p>
            <a:pPr lvl="1"/>
            <a:r>
              <a:rPr lang="en-GB" dirty="0" smtClean="0"/>
              <a:t>Use of land assets</a:t>
            </a:r>
          </a:p>
          <a:p>
            <a:pPr lvl="1"/>
            <a:r>
              <a:rPr lang="en-GB" dirty="0" smtClean="0"/>
              <a:t>Grant subsidy</a:t>
            </a:r>
          </a:p>
          <a:p>
            <a:pPr lvl="1"/>
            <a:r>
              <a:rPr lang="en-GB" dirty="0" smtClean="0"/>
              <a:t>S106</a:t>
            </a:r>
          </a:p>
          <a:p>
            <a:pPr lvl="1"/>
            <a:r>
              <a:rPr lang="en-GB" dirty="0" smtClean="0"/>
              <a:t>Justification via social value benefits.  The added social value for building a smart sharing home compared to a 2 bed affordable rent house is circ. £25k (HACT).</a:t>
            </a:r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</p:spTree>
    <p:extLst>
      <p:ext uri="{BB962C8B-B14F-4D97-AF65-F5344CB8AC3E}">
        <p14:creationId xmlns:p14="http://schemas.microsoft.com/office/powerpoint/2010/main" val="20608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CURRENT AND FUTURE AMBITIONS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This is a pilot but with the deadline of April 2019 fast approaching.</a:t>
            </a:r>
          </a:p>
          <a:p>
            <a:r>
              <a:rPr lang="en-GB" dirty="0" smtClean="0"/>
              <a:t>We will review as we go.</a:t>
            </a:r>
          </a:p>
          <a:p>
            <a:r>
              <a:rPr lang="en-GB" dirty="0" smtClean="0"/>
              <a:t>We have 7 on site and in construction.  3 more due to start this year.  5 with grant, 2 via S106 delivery.</a:t>
            </a:r>
          </a:p>
          <a:p>
            <a:r>
              <a:rPr lang="en-GB" dirty="0" smtClean="0"/>
              <a:t>First homes due March 2018.</a:t>
            </a:r>
          </a:p>
          <a:p>
            <a:r>
              <a:rPr lang="en-GB" dirty="0" smtClean="0"/>
              <a:t>Plan is for 10 per year.  Cost model should reduce as the design is now part of our standard house type project.</a:t>
            </a:r>
          </a:p>
          <a:p>
            <a:r>
              <a:rPr lang="en-GB" dirty="0" smtClean="0"/>
              <a:t>FINAL POINT.</a:t>
            </a:r>
          </a:p>
          <a:p>
            <a:pPr lvl="1"/>
            <a:r>
              <a:rPr lang="en-GB" dirty="0" smtClean="0"/>
              <a:t>This may not work for you, </a:t>
            </a:r>
            <a:r>
              <a:rPr lang="en-GB" u="sng" dirty="0" smtClean="0"/>
              <a:t>but no action, is not an option.</a:t>
            </a:r>
            <a:endParaRPr lang="en-GB" u="sng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</p:spTree>
    <p:extLst>
      <p:ext uri="{BB962C8B-B14F-4D97-AF65-F5344CB8AC3E}">
        <p14:creationId xmlns:p14="http://schemas.microsoft.com/office/powerpoint/2010/main" val="8445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485775"/>
            <a:ext cx="8229600" cy="625475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GB" altLang="en-US" dirty="0" smtClean="0">
                <a:latin typeface="Arial" charset="0"/>
                <a:cs typeface="Arial" charset="0"/>
              </a:rPr>
              <a:t>BRIEF HISTORY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90550" y="1557338"/>
            <a:ext cx="8229600" cy="26638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GB" altLang="en-US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altLang="en-US" sz="2400" dirty="0" smtClean="0">
                <a:latin typeface="Arial" charset="0"/>
                <a:cs typeface="Arial" charset="0"/>
              </a:rPr>
              <a:t>Born as High Weald Housing Association in 1990.  LSVT from Tunbridge Wells buying </a:t>
            </a:r>
            <a:r>
              <a:rPr lang="en-GB" altLang="en-US" sz="2400" dirty="0" err="1" smtClean="0">
                <a:latin typeface="Arial" charset="0"/>
                <a:cs typeface="Arial" charset="0"/>
              </a:rPr>
              <a:t>circ</a:t>
            </a:r>
            <a:r>
              <a:rPr lang="en-GB" altLang="en-US" sz="2400" dirty="0" smtClean="0">
                <a:latin typeface="Arial" charset="0"/>
                <a:cs typeface="Arial" charset="0"/>
              </a:rPr>
              <a:t> 5,000 homes</a:t>
            </a:r>
          </a:p>
          <a:p>
            <a:pPr>
              <a:defRPr/>
            </a:pPr>
            <a:r>
              <a:rPr lang="en-GB" altLang="en-US" sz="2400" dirty="0" smtClean="0">
                <a:latin typeface="Arial" charset="0"/>
                <a:cs typeface="Arial" charset="0"/>
              </a:rPr>
              <a:t>First 10 years were spent:</a:t>
            </a:r>
          </a:p>
          <a:p>
            <a:pPr lvl="1">
              <a:defRPr/>
            </a:pPr>
            <a:r>
              <a:rPr lang="en-GB" altLang="en-US" sz="2000" dirty="0" smtClean="0">
                <a:latin typeface="Arial" charset="0"/>
                <a:cs typeface="Arial" charset="0"/>
              </a:rPr>
              <a:t>Investing in catch up repairs</a:t>
            </a:r>
          </a:p>
          <a:p>
            <a:pPr lvl="1">
              <a:defRPr/>
            </a:pPr>
            <a:r>
              <a:rPr lang="en-GB" altLang="en-US" sz="2000" dirty="0" smtClean="0">
                <a:latin typeface="Arial" charset="0"/>
                <a:cs typeface="Arial" charset="0"/>
              </a:rPr>
              <a:t>Processing RTB purchases</a:t>
            </a:r>
          </a:p>
          <a:p>
            <a:pPr lvl="1">
              <a:defRPr/>
            </a:pPr>
            <a:r>
              <a:rPr lang="en-GB" altLang="en-US" sz="2000" dirty="0" smtClean="0">
                <a:latin typeface="Arial" charset="0"/>
                <a:cs typeface="Arial" charset="0"/>
              </a:rPr>
              <a:t>Trying to develop with strict banking covenants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99200" y="6519863"/>
            <a:ext cx="28590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</p:spTree>
    <p:extLst>
      <p:ext uri="{BB962C8B-B14F-4D97-AF65-F5344CB8AC3E}">
        <p14:creationId xmlns:p14="http://schemas.microsoft.com/office/powerpoint/2010/main" val="3534881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>
              <a:latin typeface="Arial" charset="0"/>
              <a:cs typeface="Arial" charset="0"/>
            </a:endParaRP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755576" y="1196752"/>
            <a:ext cx="8229600" cy="4525963"/>
          </a:xfrm>
        </p:spPr>
        <p:txBody>
          <a:bodyPr/>
          <a:lstStyle/>
          <a:p>
            <a:r>
              <a:rPr lang="en-GB" altLang="en-US" sz="2400" dirty="0" smtClean="0">
                <a:latin typeface="Arial" charset="0"/>
                <a:cs typeface="Arial" charset="0"/>
              </a:rPr>
              <a:t>Since 2000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Released from original loans and secured finance from Nationwide to grow.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Expanded area of operation to cover Kent.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Established regional satellite in East of County.</a:t>
            </a:r>
          </a:p>
          <a:p>
            <a:r>
              <a:rPr lang="en-GB" altLang="en-US" sz="2400" dirty="0" smtClean="0">
                <a:latin typeface="Arial" charset="0"/>
                <a:cs typeface="Arial" charset="0"/>
              </a:rPr>
              <a:t>Now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9,500. 5,000 of which have been built by TCHG.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Very low management and maintenance costs due to low average age of our homes and regional focus.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Continue to see our mission as providing as many affordable homes as possible.</a:t>
            </a:r>
          </a:p>
        </p:txBody>
      </p:sp>
      <p:sp>
        <p:nvSpPr>
          <p:cNvPr id="2" name="Rectangle 1"/>
          <p:cNvSpPr/>
          <p:nvPr/>
        </p:nvSpPr>
        <p:spPr>
          <a:xfrm>
            <a:off x="2987824" y="6381327"/>
            <a:ext cx="2685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b="1" dirty="0" smtClean="0">
                <a:solidFill>
                  <a:srgbClr val="0098C3"/>
                </a:solidFill>
              </a:rPr>
              <a:t>Town and Country Housing Group</a:t>
            </a:r>
            <a:endParaRPr lang="en-GB" altLang="en-US" sz="1400" b="1" dirty="0">
              <a:solidFill>
                <a:srgbClr val="0098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6445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REGIONAL CONTEXT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488832" cy="345638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Tunbridge Wells single person under 35 £77pw.</a:t>
            </a:r>
          </a:p>
          <a:p>
            <a:r>
              <a:rPr lang="en-GB" sz="2800" dirty="0" smtClean="0"/>
              <a:t>Cheapest 1 bed social home. £101pw.</a:t>
            </a:r>
          </a:p>
          <a:p>
            <a:endParaRPr lang="en-GB" sz="2800" dirty="0" smtClean="0"/>
          </a:p>
          <a:p>
            <a:pPr marL="457200" lvl="1" indent="0">
              <a:buNone/>
            </a:pPr>
            <a:endParaRPr lang="en-GB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371982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73383"/>
            <a:ext cx="3168352" cy="238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1192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POSSIBLE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63" y="1340768"/>
            <a:ext cx="7200800" cy="22322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Initiative to support links with private sector.</a:t>
            </a:r>
          </a:p>
          <a:p>
            <a:pPr lvl="1"/>
            <a:r>
              <a:rPr lang="en-GB" sz="2400" dirty="0" smtClean="0"/>
              <a:t>Cheapest sharing offer in private sector. £85pw</a:t>
            </a:r>
          </a:p>
          <a:p>
            <a:pPr lvl="2"/>
            <a:r>
              <a:rPr lang="en-GB" sz="2000" dirty="0" smtClean="0"/>
              <a:t>56 available 27 September 2017</a:t>
            </a:r>
          </a:p>
          <a:p>
            <a:pPr lvl="2"/>
            <a:r>
              <a:rPr lang="en-GB" sz="2000" dirty="0" smtClean="0"/>
              <a:t>Average £130 </a:t>
            </a:r>
            <a:r>
              <a:rPr lang="en-GB" sz="2000" dirty="0" err="1" smtClean="0"/>
              <a:t>pw</a:t>
            </a:r>
            <a:endParaRPr lang="en-GB" sz="2000" dirty="0" smtClean="0"/>
          </a:p>
          <a:p>
            <a:pPr lvl="2"/>
            <a:r>
              <a:rPr lang="en-GB" sz="2000" dirty="0" smtClean="0"/>
              <a:t>30% percentile £110 </a:t>
            </a:r>
            <a:r>
              <a:rPr lang="en-GB" sz="2000" dirty="0" err="1" smtClean="0"/>
              <a:t>pw</a:t>
            </a:r>
            <a:endParaRPr lang="en-GB" sz="2000" dirty="0" smtClean="0"/>
          </a:p>
          <a:p>
            <a:pPr marL="457200" lvl="1" indent="0">
              <a:buNone/>
            </a:pPr>
            <a:endParaRPr lang="en-GB" sz="2400" dirty="0" smtClean="0"/>
          </a:p>
          <a:p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789040"/>
            <a:ext cx="3816424" cy="179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80181"/>
            <a:ext cx="3614439" cy="161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131840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740982"/>
            <a:ext cx="7219804" cy="4799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09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268760"/>
            <a:ext cx="8229600" cy="4525963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GB" dirty="0" smtClean="0"/>
              <a:t>Convert current homes into shared units.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Rent would be valued at £77 </a:t>
            </a:r>
            <a:r>
              <a:rPr lang="en-GB" dirty="0" err="1" smtClean="0"/>
              <a:t>pw</a:t>
            </a:r>
            <a:r>
              <a:rPr lang="en-GB" dirty="0" smtClean="0"/>
              <a:t> given the market.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Very limited homes available to convert fairly.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Older persons stock unsuitable to convert due to </a:t>
            </a:r>
            <a:r>
              <a:rPr lang="en-GB" dirty="0" err="1" smtClean="0"/>
              <a:t>archiac</a:t>
            </a:r>
            <a:r>
              <a:rPr lang="en-GB" dirty="0" smtClean="0"/>
              <a:t> ? Standards and </a:t>
            </a:r>
            <a:r>
              <a:rPr lang="en-GB" smtClean="0"/>
              <a:t>local nimbyism. 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Wanted to avoid HMO provision due to :</a:t>
            </a:r>
          </a:p>
          <a:p>
            <a:pPr lvl="2"/>
            <a:r>
              <a:rPr lang="en-GB" dirty="0" smtClean="0"/>
              <a:t>Limited exit strategy</a:t>
            </a:r>
          </a:p>
          <a:p>
            <a:pPr lvl="2"/>
            <a:r>
              <a:rPr lang="en-GB" dirty="0" smtClean="0"/>
              <a:t>Strain on management costs.</a:t>
            </a:r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</p:spTree>
    <p:extLst>
      <p:ext uri="{BB962C8B-B14F-4D97-AF65-F5344CB8AC3E}">
        <p14:creationId xmlns:p14="http://schemas.microsoft.com/office/powerpoint/2010/main" val="42940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484784"/>
            <a:ext cx="8229600" cy="45259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GB" dirty="0" smtClean="0"/>
              <a:t>Build our own.</a:t>
            </a:r>
          </a:p>
          <a:p>
            <a:pPr lvl="1"/>
            <a:r>
              <a:rPr lang="en-GB" dirty="0" smtClean="0"/>
              <a:t>Again didn’t want HMOs.</a:t>
            </a:r>
          </a:p>
          <a:p>
            <a:pPr lvl="1"/>
            <a:r>
              <a:rPr lang="en-GB" dirty="0" smtClean="0"/>
              <a:t>Needed a strong exit strategy.</a:t>
            </a:r>
          </a:p>
          <a:p>
            <a:pPr lvl="1"/>
            <a:r>
              <a:rPr lang="en-GB" dirty="0" smtClean="0"/>
              <a:t>Wanted a product which could be adopted within S106 provision.</a:t>
            </a:r>
          </a:p>
          <a:p>
            <a:pPr lvl="1"/>
            <a:r>
              <a:rPr lang="en-GB" dirty="0" smtClean="0"/>
              <a:t>Opportunity to design a fair product.</a:t>
            </a:r>
          </a:p>
          <a:p>
            <a:pPr lvl="1"/>
            <a:r>
              <a:rPr lang="en-GB" dirty="0" smtClean="0"/>
              <a:t>£3k more to build compared to a standard 2 bed house.</a:t>
            </a:r>
          </a:p>
          <a:p>
            <a:pPr lvl="1"/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</p:spTree>
    <p:extLst>
      <p:ext uri="{BB962C8B-B14F-4D97-AF65-F5344CB8AC3E}">
        <p14:creationId xmlns:p14="http://schemas.microsoft.com/office/powerpoint/2010/main" val="4789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4905"/>
            <a:ext cx="8229600" cy="835823"/>
          </a:xfrm>
        </p:spPr>
        <p:txBody>
          <a:bodyPr/>
          <a:lstStyle/>
          <a:p>
            <a:r>
              <a:rPr lang="en-GB" dirty="0" smtClean="0"/>
              <a:t>SMART SHARING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29600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sz="2400" dirty="0" smtClean="0"/>
              <a:t>Specification upgrades.</a:t>
            </a:r>
          </a:p>
          <a:p>
            <a:r>
              <a:rPr lang="en-GB" sz="2400" dirty="0" smtClean="0"/>
              <a:t>Flooring provided throughout.</a:t>
            </a:r>
          </a:p>
          <a:p>
            <a:r>
              <a:rPr lang="en-GB" sz="2400" dirty="0" smtClean="0"/>
              <a:t>Oven, hob and extractor provided.</a:t>
            </a:r>
          </a:p>
          <a:p>
            <a:r>
              <a:rPr lang="en-GB" sz="2400" dirty="0" smtClean="0"/>
              <a:t>No other white goods.</a:t>
            </a:r>
          </a:p>
          <a:p>
            <a:r>
              <a:rPr lang="en-GB" sz="2400" dirty="0" smtClean="0"/>
              <a:t>Service charges minimised.</a:t>
            </a:r>
          </a:p>
          <a:p>
            <a:r>
              <a:rPr lang="en-GB" sz="2400" dirty="0" smtClean="0"/>
              <a:t>Free WIFI*.</a:t>
            </a:r>
            <a:endParaRPr lang="en-GB" sz="2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21038" y="6426200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98C3"/>
                </a:solidFill>
              </a:rPr>
              <a:t>Town and Country Housing Group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6" y="958102"/>
            <a:ext cx="5049201" cy="2451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5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664</Words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SMART SHARING FROM TCHG Colin Lissenden, Development Director </vt:lpstr>
      <vt:lpstr>BRIEF HISTORY</vt:lpstr>
      <vt:lpstr>PowerPoint Presentation</vt:lpstr>
      <vt:lpstr>REGIONAL CONTEXT</vt:lpstr>
      <vt:lpstr>POSSIBLE OPTIONS</vt:lpstr>
      <vt:lpstr>PowerPoint Presentation</vt:lpstr>
      <vt:lpstr>POSSIBLE OPTIONS</vt:lpstr>
      <vt:lpstr>POSSIBLE OPTIONS</vt:lpstr>
      <vt:lpstr>SMART SHARING</vt:lpstr>
      <vt:lpstr>MANAGEMENT, MAINTENANCE &amp; FINANCIAL ASSUMPTIONS</vt:lpstr>
      <vt:lpstr>HOUSING SUPPORT</vt:lpstr>
      <vt:lpstr>FINANCIAL CASE</vt:lpstr>
      <vt:lpstr>CURRENT AND FUTURE AMBITIONS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2017-09-29T10:28:27Z</cp:lastPrinted>
  <dcterms:created xsi:type="dcterms:W3CDTF">2017-09-27T08:58:41Z</dcterms:created>
  <dcterms:modified xsi:type="dcterms:W3CDTF">2017-09-29T10:40:54Z</dcterms:modified>
</cp:coreProperties>
</file>