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6"/>
  </p:notesMasterIdLst>
  <p:handoutMasterIdLst>
    <p:handoutMasterId r:id="rId27"/>
  </p:handoutMasterIdLst>
  <p:sldIdLst>
    <p:sldId id="257" r:id="rId5"/>
    <p:sldId id="296" r:id="rId6"/>
    <p:sldId id="295" r:id="rId7"/>
    <p:sldId id="293" r:id="rId8"/>
    <p:sldId id="275" r:id="rId9"/>
    <p:sldId id="276" r:id="rId10"/>
    <p:sldId id="277" r:id="rId11"/>
    <p:sldId id="279" r:id="rId12"/>
    <p:sldId id="278" r:id="rId13"/>
    <p:sldId id="280" r:id="rId14"/>
    <p:sldId id="281" r:id="rId15"/>
    <p:sldId id="282" r:id="rId16"/>
    <p:sldId id="283" r:id="rId17"/>
    <p:sldId id="284" r:id="rId18"/>
    <p:sldId id="285" r:id="rId19"/>
    <p:sldId id="286" r:id="rId20"/>
    <p:sldId id="288" r:id="rId21"/>
    <p:sldId id="290" r:id="rId22"/>
    <p:sldId id="289" r:id="rId23"/>
    <p:sldId id="291" r:id="rId24"/>
    <p:sldId id="262" r:id="rId25"/>
  </p:sldIdLst>
  <p:sldSz cx="121920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82B1"/>
    <a:srgbClr val="8CA8D1"/>
    <a:srgbClr val="A17DAE"/>
    <a:srgbClr val="7D91BB"/>
    <a:srgbClr val="F1D5E5"/>
    <a:srgbClr val="D9E2F0"/>
    <a:srgbClr val="E0D4E4"/>
    <a:srgbClr val="D4DAE8"/>
    <a:srgbClr val="C85997"/>
    <a:srgbClr val="668B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91" autoAdjust="0"/>
    <p:restoredTop sz="68894" autoAdjust="0"/>
  </p:normalViewPr>
  <p:slideViewPr>
    <p:cSldViewPr snapToGrid="0" showGuides="1">
      <p:cViewPr varScale="1">
        <p:scale>
          <a:sx n="88" d="100"/>
          <a:sy n="88" d="100"/>
        </p:scale>
        <p:origin x="-1518" y="-102"/>
      </p:cViewPr>
      <p:guideLst>
        <p:guide orient="horz" pos="2880"/>
        <p:guide pos="3840"/>
      </p:guideLst>
    </p:cSldViewPr>
  </p:slideViewPr>
  <p:outlineViewPr>
    <p:cViewPr>
      <p:scale>
        <a:sx n="33" d="100"/>
        <a:sy n="33" d="100"/>
      </p:scale>
      <p:origin x="0" y="-8784"/>
    </p:cViewPr>
  </p:outlineViewPr>
  <p:notesTextViewPr>
    <p:cViewPr>
      <p:scale>
        <a:sx n="1" d="1"/>
        <a:sy n="1" d="1"/>
      </p:scale>
      <p:origin x="0" y="0"/>
    </p:cViewPr>
  </p:notesTextViewPr>
  <p:sorterViewPr>
    <p:cViewPr>
      <p:scale>
        <a:sx n="100" d="100"/>
        <a:sy n="100" d="100"/>
      </p:scale>
      <p:origin x="0" y="-3600"/>
    </p:cViewPr>
  </p:sorterViewPr>
  <p:notesViewPr>
    <p:cSldViewPr snapToGrid="0" showGuides="1">
      <p:cViewPr varScale="1">
        <p:scale>
          <a:sx n="80" d="100"/>
          <a:sy n="80" d="100"/>
        </p:scale>
        <p:origin x="199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D1F7E9-EE9F-4EAC-9738-25639A81C8AA}" type="datetimeFigureOut">
              <a:rPr lang="en-GB" smtClean="0"/>
              <a:t>21/04/2017</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3ABE09-0D43-4644-A857-553AFEF2309C}" type="slidenum">
              <a:rPr lang="en-GB" smtClean="0"/>
              <a:t>‹#›</a:t>
            </a:fld>
            <a:endParaRPr lang="en-GB"/>
          </a:p>
        </p:txBody>
      </p:sp>
    </p:spTree>
    <p:extLst>
      <p:ext uri="{BB962C8B-B14F-4D97-AF65-F5344CB8AC3E}">
        <p14:creationId xmlns:p14="http://schemas.microsoft.com/office/powerpoint/2010/main" val="2371095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9BD0DE-58B2-4BE5-9870-8E7FE93CF5D8}" type="datetimeFigureOut">
              <a:rPr lang="en-GB" smtClean="0"/>
              <a:t>21/04/2017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958377-8945-4A29-AA61-C5A798FE2322}" type="slidenum">
              <a:rPr lang="en-GB" smtClean="0"/>
              <a:t>‹#›</a:t>
            </a:fld>
            <a:endParaRPr lang="en-GB"/>
          </a:p>
        </p:txBody>
      </p:sp>
    </p:spTree>
    <p:extLst>
      <p:ext uri="{BB962C8B-B14F-4D97-AF65-F5344CB8AC3E}">
        <p14:creationId xmlns:p14="http://schemas.microsoft.com/office/powerpoint/2010/main" val="2012573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b="1" dirty="0" smtClean="0">
                <a:latin typeface="Arial" panose="020B0604020202020204" pitchFamily="34" charset="0"/>
                <a:cs typeface="Arial" panose="020B0604020202020204" pitchFamily="34" charset="0"/>
              </a:rPr>
              <a:t>Title</a:t>
            </a:r>
            <a:r>
              <a:rPr lang="en-GB" b="1" baseline="0" dirty="0" smtClean="0">
                <a:latin typeface="Arial" panose="020B0604020202020204" pitchFamily="34" charset="0"/>
                <a:cs typeface="Arial" panose="020B0604020202020204" pitchFamily="34" charset="0"/>
              </a:rPr>
              <a:t> slide</a:t>
            </a:r>
            <a:r>
              <a:rPr lang="en-GB" b="0" baseline="0" dirty="0" smtClean="0">
                <a:latin typeface="Arial" panose="020B0604020202020204" pitchFamily="34" charset="0"/>
                <a:cs typeface="Arial" panose="020B0604020202020204" pitchFamily="34" charset="0"/>
              </a:rPr>
              <a:t> [uses Title Slide (Background Image) layout]</a:t>
            </a:r>
          </a:p>
          <a:p>
            <a:r>
              <a:rPr lang="en-GB" baseline="0" dirty="0" smtClean="0">
                <a:latin typeface="Arial" panose="020B0604020202020204" pitchFamily="34" charset="0"/>
                <a:cs typeface="Arial" panose="020B0604020202020204" pitchFamily="34" charset="0"/>
              </a:rPr>
              <a:t>The brand mark and data art graphic on this slide layout are set up at the correct size and position and should not be altered.</a:t>
            </a:r>
          </a:p>
          <a:p>
            <a:endParaRPr lang="en-GB" b="0" baseline="0" dirty="0" smtClean="0">
              <a:latin typeface="Arial" panose="020B0604020202020204" pitchFamily="34" charset="0"/>
              <a:cs typeface="Arial" panose="020B0604020202020204" pitchFamily="34" charset="0"/>
            </a:endParaRPr>
          </a:p>
          <a:p>
            <a:r>
              <a:rPr lang="en-GB" b="0" dirty="0" smtClean="0">
                <a:latin typeface="Arial" panose="020B0604020202020204" pitchFamily="34" charset="0"/>
                <a:cs typeface="Arial" panose="020B0604020202020204" pitchFamily="34" charset="0"/>
              </a:rPr>
              <a:t>The presentation title appears in Arial (Experian</a:t>
            </a:r>
            <a:r>
              <a:rPr lang="en-GB" b="0" baseline="0" dirty="0" smtClean="0">
                <a:latin typeface="Arial" panose="020B0604020202020204" pitchFamily="34" charset="0"/>
                <a:cs typeface="Arial" panose="020B0604020202020204" pitchFamily="34" charset="0"/>
              </a:rPr>
              <a:t> Dark Blue); other presentation details should be in Arial (Grey) and separated by a single line space, as shown in this example. It is important to ensure that the title and supporting text is always fully legible on an image background.</a:t>
            </a:r>
          </a:p>
          <a:p>
            <a:endParaRPr lang="en-GB" b="0" baseline="0" dirty="0" smtClean="0">
              <a:latin typeface="Arial" panose="020B0604020202020204" pitchFamily="34" charset="0"/>
              <a:cs typeface="Arial" panose="020B0604020202020204" pitchFamily="34" charset="0"/>
            </a:endParaRPr>
          </a:p>
          <a:p>
            <a:r>
              <a:rPr lang="en-GB" b="0" baseline="0" dirty="0" smtClean="0">
                <a:latin typeface="Arial" panose="020B0604020202020204" pitchFamily="34" charset="0"/>
                <a:cs typeface="Arial" panose="020B0604020202020204" pitchFamily="34" charset="0"/>
              </a:rPr>
              <a:t>The background image has been placed in the slide layout master as a ‘background fill’; this can be edited by right-clicking the background image area and choosing ‘Format Background…’ from the context menu to replace the image. The full-colour brand mark and data art graphic must always appear on a light-coloured background with maximum legibility; image backgrounds should be carefully selected with this in mind.</a:t>
            </a:r>
            <a:endParaRPr lang="en-GB" dirty="0"/>
          </a:p>
        </p:txBody>
      </p:sp>
      <p:sp>
        <p:nvSpPr>
          <p:cNvPr id="4" name="Slide Number Placeholder 3"/>
          <p:cNvSpPr>
            <a:spLocks noGrp="1"/>
          </p:cNvSpPr>
          <p:nvPr>
            <p:ph type="sldNum" sz="quarter" idx="10"/>
          </p:nvPr>
        </p:nvSpPr>
        <p:spPr/>
        <p:txBody>
          <a:bodyPr/>
          <a:lstStyle/>
          <a:p>
            <a:fld id="{5D958377-8945-4A29-AA61-C5A798FE2322}" type="slidenum">
              <a:rPr lang="en-GB" smtClean="0"/>
              <a:t>1</a:t>
            </a:fld>
            <a:endParaRPr lang="en-GB"/>
          </a:p>
        </p:txBody>
      </p:sp>
    </p:spTree>
    <p:extLst>
      <p:ext uri="{BB962C8B-B14F-4D97-AF65-F5344CB8AC3E}">
        <p14:creationId xmlns:p14="http://schemas.microsoft.com/office/powerpoint/2010/main" val="1746960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Arial" panose="020B0604020202020204" pitchFamily="34" charset="0"/>
                <a:cs typeface="Arial" panose="020B0604020202020204" pitchFamily="34" charset="0"/>
              </a:rPr>
              <a:t>Contents </a:t>
            </a:r>
            <a:r>
              <a:rPr lang="en-GB" b="1" baseline="0" dirty="0" smtClean="0">
                <a:latin typeface="Arial" panose="020B0604020202020204" pitchFamily="34" charset="0"/>
                <a:cs typeface="Arial" panose="020B0604020202020204" pitchFamily="34" charset="0"/>
              </a:rPr>
              <a:t>slide</a:t>
            </a:r>
            <a:r>
              <a:rPr lang="en-GB" b="0" baseline="0" dirty="0" smtClean="0">
                <a:latin typeface="Arial" panose="020B0604020202020204" pitchFamily="34" charset="0"/>
                <a:cs typeface="Arial" panose="020B0604020202020204" pitchFamily="34" charset="0"/>
              </a:rPr>
              <a:t> [uses Contents Slide layout]</a:t>
            </a:r>
          </a:p>
          <a:p>
            <a:r>
              <a:rPr lang="en-GB" baseline="0" dirty="0" smtClean="0">
                <a:latin typeface="Arial" panose="020B0604020202020204" pitchFamily="34" charset="0"/>
                <a:cs typeface="Arial" panose="020B0604020202020204" pitchFamily="34" charset="0"/>
              </a:rPr>
              <a:t>The brand mark and data art graphic on this slide layout are set up at the correct size and position and should not be altered.</a:t>
            </a:r>
          </a:p>
          <a:p>
            <a:endParaRPr lang="en-GB" b="0" baseline="0" dirty="0" smtClean="0">
              <a:latin typeface="Arial" panose="020B0604020202020204" pitchFamily="34" charset="0"/>
              <a:cs typeface="Arial" panose="020B0604020202020204" pitchFamily="34" charset="0"/>
            </a:endParaRPr>
          </a:p>
          <a:p>
            <a:r>
              <a:rPr lang="en-GB" b="0" dirty="0" smtClean="0">
                <a:latin typeface="Arial" panose="020B0604020202020204" pitchFamily="34" charset="0"/>
                <a:cs typeface="Arial" panose="020B0604020202020204" pitchFamily="34" charset="0"/>
              </a:rPr>
              <a:t>The slide title appears in Arial (Experian</a:t>
            </a:r>
            <a:r>
              <a:rPr lang="en-GB" b="0" baseline="0" dirty="0" smtClean="0">
                <a:latin typeface="Arial" panose="020B0604020202020204" pitchFamily="34" charset="0"/>
                <a:cs typeface="Arial" panose="020B0604020202020204" pitchFamily="34" charset="0"/>
              </a:rPr>
              <a:t> Dark Blue); the contents list is in Arial (Grey), as shown in this example. Contents list items are numbered and continuous lines in an individual listed item will align with the text in the previous line.</a:t>
            </a:r>
          </a:p>
          <a:p>
            <a:endParaRPr lang="en-GB" b="0" baseline="0" dirty="0" smtClean="0">
              <a:latin typeface="Arial" panose="020B0604020202020204" pitchFamily="34" charset="0"/>
              <a:cs typeface="Arial" panose="020B0604020202020204" pitchFamily="34" charset="0"/>
            </a:endParaRPr>
          </a:p>
          <a:p>
            <a:r>
              <a:rPr lang="en-GB" b="0" baseline="0" dirty="0" smtClean="0">
                <a:latin typeface="Arial" panose="020B0604020202020204" pitchFamily="34" charset="0"/>
                <a:cs typeface="Arial" panose="020B0604020202020204" pitchFamily="34" charset="0"/>
              </a:rPr>
              <a:t>The date and footer info can be edited across all slides by using the ‘Header and Footer’ settings on the ‘Insert’ ribbon (do not edit these manually on the individual slides).</a:t>
            </a:r>
          </a:p>
        </p:txBody>
      </p:sp>
      <p:sp>
        <p:nvSpPr>
          <p:cNvPr id="4" name="Slide Number Placeholder 3"/>
          <p:cNvSpPr>
            <a:spLocks noGrp="1"/>
          </p:cNvSpPr>
          <p:nvPr>
            <p:ph type="sldNum" sz="quarter" idx="10"/>
          </p:nvPr>
        </p:nvSpPr>
        <p:spPr/>
        <p:txBody>
          <a:bodyPr/>
          <a:lstStyle/>
          <a:p>
            <a:fld id="{5D958377-8945-4A29-AA61-C5A798FE2322}" type="slidenum">
              <a:rPr lang="en-GB" smtClean="0"/>
              <a:t>10</a:t>
            </a:fld>
            <a:endParaRPr lang="en-GB"/>
          </a:p>
        </p:txBody>
      </p:sp>
    </p:spTree>
    <p:extLst>
      <p:ext uri="{BB962C8B-B14F-4D97-AF65-F5344CB8AC3E}">
        <p14:creationId xmlns:p14="http://schemas.microsoft.com/office/powerpoint/2010/main" val="2654621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Arial" panose="020B0604020202020204" pitchFamily="34" charset="0"/>
                <a:cs typeface="Arial" panose="020B0604020202020204" pitchFamily="34" charset="0"/>
              </a:rPr>
              <a:t>Contents </a:t>
            </a:r>
            <a:r>
              <a:rPr lang="en-GB" b="1" baseline="0" dirty="0" smtClean="0">
                <a:latin typeface="Arial" panose="020B0604020202020204" pitchFamily="34" charset="0"/>
                <a:cs typeface="Arial" panose="020B0604020202020204" pitchFamily="34" charset="0"/>
              </a:rPr>
              <a:t>slide</a:t>
            </a:r>
            <a:r>
              <a:rPr lang="en-GB" b="0" baseline="0" dirty="0" smtClean="0">
                <a:latin typeface="Arial" panose="020B0604020202020204" pitchFamily="34" charset="0"/>
                <a:cs typeface="Arial" panose="020B0604020202020204" pitchFamily="34" charset="0"/>
              </a:rPr>
              <a:t> [uses Contents Slide layout]</a:t>
            </a:r>
          </a:p>
          <a:p>
            <a:r>
              <a:rPr lang="en-GB" baseline="0" dirty="0" smtClean="0">
                <a:latin typeface="Arial" panose="020B0604020202020204" pitchFamily="34" charset="0"/>
                <a:cs typeface="Arial" panose="020B0604020202020204" pitchFamily="34" charset="0"/>
              </a:rPr>
              <a:t>The brand mark and data art graphic on this slide layout are set up at the correct size and position and should not be altered.</a:t>
            </a:r>
          </a:p>
          <a:p>
            <a:endParaRPr lang="en-GB" b="0" baseline="0" dirty="0" smtClean="0">
              <a:latin typeface="Arial" panose="020B0604020202020204" pitchFamily="34" charset="0"/>
              <a:cs typeface="Arial" panose="020B0604020202020204" pitchFamily="34" charset="0"/>
            </a:endParaRPr>
          </a:p>
          <a:p>
            <a:r>
              <a:rPr lang="en-GB" b="0" dirty="0" smtClean="0">
                <a:latin typeface="Arial" panose="020B0604020202020204" pitchFamily="34" charset="0"/>
                <a:cs typeface="Arial" panose="020B0604020202020204" pitchFamily="34" charset="0"/>
              </a:rPr>
              <a:t>The slide title appears in Arial (Experian</a:t>
            </a:r>
            <a:r>
              <a:rPr lang="en-GB" b="0" baseline="0" dirty="0" smtClean="0">
                <a:latin typeface="Arial" panose="020B0604020202020204" pitchFamily="34" charset="0"/>
                <a:cs typeface="Arial" panose="020B0604020202020204" pitchFamily="34" charset="0"/>
              </a:rPr>
              <a:t> Dark Blue); the contents list is in Arial (Grey), as shown in this example. Contents list items are numbered and continuous lines in an individual listed item will align with the text in the previous line.</a:t>
            </a:r>
          </a:p>
          <a:p>
            <a:endParaRPr lang="en-GB" b="0" baseline="0" dirty="0" smtClean="0">
              <a:latin typeface="Arial" panose="020B0604020202020204" pitchFamily="34" charset="0"/>
              <a:cs typeface="Arial" panose="020B0604020202020204" pitchFamily="34" charset="0"/>
            </a:endParaRPr>
          </a:p>
          <a:p>
            <a:r>
              <a:rPr lang="en-GB" b="0" baseline="0" dirty="0" smtClean="0">
                <a:latin typeface="Arial" panose="020B0604020202020204" pitchFamily="34" charset="0"/>
                <a:cs typeface="Arial" panose="020B0604020202020204" pitchFamily="34" charset="0"/>
              </a:rPr>
              <a:t>The date and footer info can be edited across all slides by using the ‘Header and Footer’ settings on the ‘Insert’ ribbon (do not edit these manually on the individual slides).</a:t>
            </a:r>
          </a:p>
        </p:txBody>
      </p:sp>
      <p:sp>
        <p:nvSpPr>
          <p:cNvPr id="4" name="Slide Number Placeholder 3"/>
          <p:cNvSpPr>
            <a:spLocks noGrp="1"/>
          </p:cNvSpPr>
          <p:nvPr>
            <p:ph type="sldNum" sz="quarter" idx="10"/>
          </p:nvPr>
        </p:nvSpPr>
        <p:spPr/>
        <p:txBody>
          <a:bodyPr/>
          <a:lstStyle/>
          <a:p>
            <a:fld id="{5D958377-8945-4A29-AA61-C5A798FE2322}" type="slidenum">
              <a:rPr lang="en-GB" smtClean="0"/>
              <a:t>11</a:t>
            </a:fld>
            <a:endParaRPr lang="en-GB"/>
          </a:p>
        </p:txBody>
      </p:sp>
    </p:spTree>
    <p:extLst>
      <p:ext uri="{BB962C8B-B14F-4D97-AF65-F5344CB8AC3E}">
        <p14:creationId xmlns:p14="http://schemas.microsoft.com/office/powerpoint/2010/main" val="2654621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Arial" panose="020B0604020202020204" pitchFamily="34" charset="0"/>
                <a:cs typeface="Arial" panose="020B0604020202020204" pitchFamily="34" charset="0"/>
              </a:rPr>
              <a:t>Contents </a:t>
            </a:r>
            <a:r>
              <a:rPr lang="en-GB" b="1" baseline="0" dirty="0" smtClean="0">
                <a:latin typeface="Arial" panose="020B0604020202020204" pitchFamily="34" charset="0"/>
                <a:cs typeface="Arial" panose="020B0604020202020204" pitchFamily="34" charset="0"/>
              </a:rPr>
              <a:t>slide</a:t>
            </a:r>
            <a:r>
              <a:rPr lang="en-GB" b="0" baseline="0" dirty="0" smtClean="0">
                <a:latin typeface="Arial" panose="020B0604020202020204" pitchFamily="34" charset="0"/>
                <a:cs typeface="Arial" panose="020B0604020202020204" pitchFamily="34" charset="0"/>
              </a:rPr>
              <a:t> [uses Contents Slide layout]</a:t>
            </a:r>
          </a:p>
          <a:p>
            <a:r>
              <a:rPr lang="en-GB" baseline="0" dirty="0" smtClean="0">
                <a:latin typeface="Arial" panose="020B0604020202020204" pitchFamily="34" charset="0"/>
                <a:cs typeface="Arial" panose="020B0604020202020204" pitchFamily="34" charset="0"/>
              </a:rPr>
              <a:t>The brand mark and data art graphic on this slide layout are set up at the correct size and position and should not be altered.</a:t>
            </a:r>
          </a:p>
          <a:p>
            <a:endParaRPr lang="en-GB" b="0" baseline="0" dirty="0" smtClean="0">
              <a:latin typeface="Arial" panose="020B0604020202020204" pitchFamily="34" charset="0"/>
              <a:cs typeface="Arial" panose="020B0604020202020204" pitchFamily="34" charset="0"/>
            </a:endParaRPr>
          </a:p>
          <a:p>
            <a:r>
              <a:rPr lang="en-GB" b="0" dirty="0" smtClean="0">
                <a:latin typeface="Arial" panose="020B0604020202020204" pitchFamily="34" charset="0"/>
                <a:cs typeface="Arial" panose="020B0604020202020204" pitchFamily="34" charset="0"/>
              </a:rPr>
              <a:t>The slide title appears in Arial (Experian</a:t>
            </a:r>
            <a:r>
              <a:rPr lang="en-GB" b="0" baseline="0" dirty="0" smtClean="0">
                <a:latin typeface="Arial" panose="020B0604020202020204" pitchFamily="34" charset="0"/>
                <a:cs typeface="Arial" panose="020B0604020202020204" pitchFamily="34" charset="0"/>
              </a:rPr>
              <a:t> Dark Blue); the contents list is in Arial (Grey), as shown in this example. Contents list items are numbered and continuous lines in an individual listed item will align with the text in the previous line.</a:t>
            </a:r>
          </a:p>
          <a:p>
            <a:endParaRPr lang="en-GB" b="0" baseline="0" dirty="0" smtClean="0">
              <a:latin typeface="Arial" panose="020B0604020202020204" pitchFamily="34" charset="0"/>
              <a:cs typeface="Arial" panose="020B0604020202020204" pitchFamily="34" charset="0"/>
            </a:endParaRPr>
          </a:p>
          <a:p>
            <a:r>
              <a:rPr lang="en-GB" b="0" baseline="0" dirty="0" smtClean="0">
                <a:latin typeface="Arial" panose="020B0604020202020204" pitchFamily="34" charset="0"/>
                <a:cs typeface="Arial" panose="020B0604020202020204" pitchFamily="34" charset="0"/>
              </a:rPr>
              <a:t>The date and footer info can be edited across all slides by using the ‘Header and Footer’ settings on the ‘Insert’ ribbon (do not edit these manually on the individual slides).</a:t>
            </a:r>
          </a:p>
        </p:txBody>
      </p:sp>
      <p:sp>
        <p:nvSpPr>
          <p:cNvPr id="4" name="Slide Number Placeholder 3"/>
          <p:cNvSpPr>
            <a:spLocks noGrp="1"/>
          </p:cNvSpPr>
          <p:nvPr>
            <p:ph type="sldNum" sz="quarter" idx="10"/>
          </p:nvPr>
        </p:nvSpPr>
        <p:spPr/>
        <p:txBody>
          <a:bodyPr/>
          <a:lstStyle/>
          <a:p>
            <a:fld id="{5D958377-8945-4A29-AA61-C5A798FE2322}" type="slidenum">
              <a:rPr lang="en-GB" smtClean="0"/>
              <a:t>12</a:t>
            </a:fld>
            <a:endParaRPr lang="en-GB"/>
          </a:p>
        </p:txBody>
      </p:sp>
    </p:spTree>
    <p:extLst>
      <p:ext uri="{BB962C8B-B14F-4D97-AF65-F5344CB8AC3E}">
        <p14:creationId xmlns:p14="http://schemas.microsoft.com/office/powerpoint/2010/main" val="2654621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Arial" panose="020B0604020202020204" pitchFamily="34" charset="0"/>
                <a:cs typeface="Arial" panose="020B0604020202020204" pitchFamily="34" charset="0"/>
              </a:rPr>
              <a:t>Contents </a:t>
            </a:r>
            <a:r>
              <a:rPr lang="en-GB" b="1" baseline="0" dirty="0" smtClean="0">
                <a:latin typeface="Arial" panose="020B0604020202020204" pitchFamily="34" charset="0"/>
                <a:cs typeface="Arial" panose="020B0604020202020204" pitchFamily="34" charset="0"/>
              </a:rPr>
              <a:t>slide</a:t>
            </a:r>
            <a:r>
              <a:rPr lang="en-GB" b="0" baseline="0" dirty="0" smtClean="0">
                <a:latin typeface="Arial" panose="020B0604020202020204" pitchFamily="34" charset="0"/>
                <a:cs typeface="Arial" panose="020B0604020202020204" pitchFamily="34" charset="0"/>
              </a:rPr>
              <a:t> [uses Contents Slide layout]</a:t>
            </a:r>
          </a:p>
          <a:p>
            <a:r>
              <a:rPr lang="en-GB" baseline="0" dirty="0" smtClean="0">
                <a:latin typeface="Arial" panose="020B0604020202020204" pitchFamily="34" charset="0"/>
                <a:cs typeface="Arial" panose="020B0604020202020204" pitchFamily="34" charset="0"/>
              </a:rPr>
              <a:t>The brand mark and data art graphic on this slide layout are set up at the correct size and position and should not be altered.</a:t>
            </a:r>
          </a:p>
          <a:p>
            <a:endParaRPr lang="en-GB" b="0" baseline="0" dirty="0" smtClean="0">
              <a:latin typeface="Arial" panose="020B0604020202020204" pitchFamily="34" charset="0"/>
              <a:cs typeface="Arial" panose="020B0604020202020204" pitchFamily="34" charset="0"/>
            </a:endParaRPr>
          </a:p>
          <a:p>
            <a:r>
              <a:rPr lang="en-GB" b="0" dirty="0" smtClean="0">
                <a:latin typeface="Arial" panose="020B0604020202020204" pitchFamily="34" charset="0"/>
                <a:cs typeface="Arial" panose="020B0604020202020204" pitchFamily="34" charset="0"/>
              </a:rPr>
              <a:t>The slide title appears in Arial (Experian</a:t>
            </a:r>
            <a:r>
              <a:rPr lang="en-GB" b="0" baseline="0" dirty="0" smtClean="0">
                <a:latin typeface="Arial" panose="020B0604020202020204" pitchFamily="34" charset="0"/>
                <a:cs typeface="Arial" panose="020B0604020202020204" pitchFamily="34" charset="0"/>
              </a:rPr>
              <a:t> Dark Blue); the contents list is in Arial (Grey), as shown in this example. Contents list items are numbered and continuous lines in an individual listed item will align with the text in the previous line.</a:t>
            </a:r>
          </a:p>
          <a:p>
            <a:endParaRPr lang="en-GB" b="0" baseline="0" dirty="0" smtClean="0">
              <a:latin typeface="Arial" panose="020B0604020202020204" pitchFamily="34" charset="0"/>
              <a:cs typeface="Arial" panose="020B0604020202020204" pitchFamily="34" charset="0"/>
            </a:endParaRPr>
          </a:p>
          <a:p>
            <a:r>
              <a:rPr lang="en-GB" b="0" baseline="0" dirty="0" smtClean="0">
                <a:latin typeface="Arial" panose="020B0604020202020204" pitchFamily="34" charset="0"/>
                <a:cs typeface="Arial" panose="020B0604020202020204" pitchFamily="34" charset="0"/>
              </a:rPr>
              <a:t>The date and footer info can be edited across all slides by using the ‘Header and Footer’ settings on the ‘Insert’ ribbon (do not edit these manually on the individual slides).</a:t>
            </a:r>
          </a:p>
        </p:txBody>
      </p:sp>
      <p:sp>
        <p:nvSpPr>
          <p:cNvPr id="4" name="Slide Number Placeholder 3"/>
          <p:cNvSpPr>
            <a:spLocks noGrp="1"/>
          </p:cNvSpPr>
          <p:nvPr>
            <p:ph type="sldNum" sz="quarter" idx="10"/>
          </p:nvPr>
        </p:nvSpPr>
        <p:spPr/>
        <p:txBody>
          <a:bodyPr/>
          <a:lstStyle/>
          <a:p>
            <a:fld id="{5D958377-8945-4A29-AA61-C5A798FE2322}" type="slidenum">
              <a:rPr lang="en-GB" smtClean="0"/>
              <a:t>13</a:t>
            </a:fld>
            <a:endParaRPr lang="en-GB"/>
          </a:p>
        </p:txBody>
      </p:sp>
    </p:spTree>
    <p:extLst>
      <p:ext uri="{BB962C8B-B14F-4D97-AF65-F5344CB8AC3E}">
        <p14:creationId xmlns:p14="http://schemas.microsoft.com/office/powerpoint/2010/main" val="2654621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Arial" panose="020B0604020202020204" pitchFamily="34" charset="0"/>
                <a:cs typeface="Arial" panose="020B0604020202020204" pitchFamily="34" charset="0"/>
              </a:rPr>
              <a:t>Contents </a:t>
            </a:r>
            <a:r>
              <a:rPr lang="en-GB" b="1" baseline="0" dirty="0" smtClean="0">
                <a:latin typeface="Arial" panose="020B0604020202020204" pitchFamily="34" charset="0"/>
                <a:cs typeface="Arial" panose="020B0604020202020204" pitchFamily="34" charset="0"/>
              </a:rPr>
              <a:t>slide</a:t>
            </a:r>
            <a:r>
              <a:rPr lang="en-GB" b="0" baseline="0" dirty="0" smtClean="0">
                <a:latin typeface="Arial" panose="020B0604020202020204" pitchFamily="34" charset="0"/>
                <a:cs typeface="Arial" panose="020B0604020202020204" pitchFamily="34" charset="0"/>
              </a:rPr>
              <a:t> [uses Contents Slide layout]</a:t>
            </a:r>
          </a:p>
          <a:p>
            <a:r>
              <a:rPr lang="en-GB" baseline="0" dirty="0" smtClean="0">
                <a:latin typeface="Arial" panose="020B0604020202020204" pitchFamily="34" charset="0"/>
                <a:cs typeface="Arial" panose="020B0604020202020204" pitchFamily="34" charset="0"/>
              </a:rPr>
              <a:t>The brand mark and data art graphic on this slide layout are set up at the correct size and position and should not be altered.</a:t>
            </a:r>
          </a:p>
          <a:p>
            <a:endParaRPr lang="en-GB" b="0" baseline="0" dirty="0" smtClean="0">
              <a:latin typeface="Arial" panose="020B0604020202020204" pitchFamily="34" charset="0"/>
              <a:cs typeface="Arial" panose="020B0604020202020204" pitchFamily="34" charset="0"/>
            </a:endParaRPr>
          </a:p>
          <a:p>
            <a:r>
              <a:rPr lang="en-GB" b="0" dirty="0" smtClean="0">
                <a:latin typeface="Arial" panose="020B0604020202020204" pitchFamily="34" charset="0"/>
                <a:cs typeface="Arial" panose="020B0604020202020204" pitchFamily="34" charset="0"/>
              </a:rPr>
              <a:t>The slide title appears in Arial (Experian</a:t>
            </a:r>
            <a:r>
              <a:rPr lang="en-GB" b="0" baseline="0" dirty="0" smtClean="0">
                <a:latin typeface="Arial" panose="020B0604020202020204" pitchFamily="34" charset="0"/>
                <a:cs typeface="Arial" panose="020B0604020202020204" pitchFamily="34" charset="0"/>
              </a:rPr>
              <a:t> Dark Blue); the contents list is in Arial (Grey), as shown in this example. Contents list items are numbered and continuous lines in an individual listed item will align with the text in the previous line.</a:t>
            </a:r>
          </a:p>
          <a:p>
            <a:endParaRPr lang="en-GB" b="0" baseline="0" dirty="0" smtClean="0">
              <a:latin typeface="Arial" panose="020B0604020202020204" pitchFamily="34" charset="0"/>
              <a:cs typeface="Arial" panose="020B0604020202020204" pitchFamily="34" charset="0"/>
            </a:endParaRPr>
          </a:p>
          <a:p>
            <a:r>
              <a:rPr lang="en-GB" b="0" baseline="0" dirty="0" smtClean="0">
                <a:latin typeface="Arial" panose="020B0604020202020204" pitchFamily="34" charset="0"/>
                <a:cs typeface="Arial" panose="020B0604020202020204" pitchFamily="34" charset="0"/>
              </a:rPr>
              <a:t>The date and footer info can be edited across all slides by using the ‘Header and Footer’ settings on the ‘Insert’ ribbon (do not edit these manually on the individual slides).</a:t>
            </a:r>
          </a:p>
        </p:txBody>
      </p:sp>
      <p:sp>
        <p:nvSpPr>
          <p:cNvPr id="4" name="Slide Number Placeholder 3"/>
          <p:cNvSpPr>
            <a:spLocks noGrp="1"/>
          </p:cNvSpPr>
          <p:nvPr>
            <p:ph type="sldNum" sz="quarter" idx="10"/>
          </p:nvPr>
        </p:nvSpPr>
        <p:spPr/>
        <p:txBody>
          <a:bodyPr/>
          <a:lstStyle/>
          <a:p>
            <a:fld id="{5D958377-8945-4A29-AA61-C5A798FE2322}" type="slidenum">
              <a:rPr lang="en-GB" smtClean="0"/>
              <a:t>14</a:t>
            </a:fld>
            <a:endParaRPr lang="en-GB"/>
          </a:p>
        </p:txBody>
      </p:sp>
    </p:spTree>
    <p:extLst>
      <p:ext uri="{BB962C8B-B14F-4D97-AF65-F5344CB8AC3E}">
        <p14:creationId xmlns:p14="http://schemas.microsoft.com/office/powerpoint/2010/main" val="2654621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Arial" panose="020B0604020202020204" pitchFamily="34" charset="0"/>
                <a:cs typeface="Arial" panose="020B0604020202020204" pitchFamily="34" charset="0"/>
              </a:rPr>
              <a:t>Contents </a:t>
            </a:r>
            <a:r>
              <a:rPr lang="en-GB" b="1" baseline="0" dirty="0" smtClean="0">
                <a:latin typeface="Arial" panose="020B0604020202020204" pitchFamily="34" charset="0"/>
                <a:cs typeface="Arial" panose="020B0604020202020204" pitchFamily="34" charset="0"/>
              </a:rPr>
              <a:t>slide</a:t>
            </a:r>
            <a:r>
              <a:rPr lang="en-GB" b="0" baseline="0" dirty="0" smtClean="0">
                <a:latin typeface="Arial" panose="020B0604020202020204" pitchFamily="34" charset="0"/>
                <a:cs typeface="Arial" panose="020B0604020202020204" pitchFamily="34" charset="0"/>
              </a:rPr>
              <a:t> [uses Contents Slide layout]</a:t>
            </a:r>
          </a:p>
          <a:p>
            <a:r>
              <a:rPr lang="en-GB" baseline="0" dirty="0" smtClean="0">
                <a:latin typeface="Arial" panose="020B0604020202020204" pitchFamily="34" charset="0"/>
                <a:cs typeface="Arial" panose="020B0604020202020204" pitchFamily="34" charset="0"/>
              </a:rPr>
              <a:t>The brand mark and data art graphic on this slide layout are set up at the correct size and position and should not be altered.</a:t>
            </a:r>
          </a:p>
          <a:p>
            <a:endParaRPr lang="en-GB" b="0" baseline="0" dirty="0" smtClean="0">
              <a:latin typeface="Arial" panose="020B0604020202020204" pitchFamily="34" charset="0"/>
              <a:cs typeface="Arial" panose="020B0604020202020204" pitchFamily="34" charset="0"/>
            </a:endParaRPr>
          </a:p>
          <a:p>
            <a:r>
              <a:rPr lang="en-GB" b="0" dirty="0" smtClean="0">
                <a:latin typeface="Arial" panose="020B0604020202020204" pitchFamily="34" charset="0"/>
                <a:cs typeface="Arial" panose="020B0604020202020204" pitchFamily="34" charset="0"/>
              </a:rPr>
              <a:t>The slide title appears in Arial (Experian</a:t>
            </a:r>
            <a:r>
              <a:rPr lang="en-GB" b="0" baseline="0" dirty="0" smtClean="0">
                <a:latin typeface="Arial" panose="020B0604020202020204" pitchFamily="34" charset="0"/>
                <a:cs typeface="Arial" panose="020B0604020202020204" pitchFamily="34" charset="0"/>
              </a:rPr>
              <a:t> Dark Blue); the contents list is in Arial (Grey), as shown in this example. Contents list items are numbered and continuous lines in an individual listed item will align with the text in the previous line.</a:t>
            </a:r>
          </a:p>
          <a:p>
            <a:endParaRPr lang="en-GB" b="0" baseline="0" dirty="0" smtClean="0">
              <a:latin typeface="Arial" panose="020B0604020202020204" pitchFamily="34" charset="0"/>
              <a:cs typeface="Arial" panose="020B0604020202020204" pitchFamily="34" charset="0"/>
            </a:endParaRPr>
          </a:p>
          <a:p>
            <a:r>
              <a:rPr lang="en-GB" b="0" baseline="0" dirty="0" smtClean="0">
                <a:latin typeface="Arial" panose="020B0604020202020204" pitchFamily="34" charset="0"/>
                <a:cs typeface="Arial" panose="020B0604020202020204" pitchFamily="34" charset="0"/>
              </a:rPr>
              <a:t>The date and footer info can be edited across all slides by using the ‘Header and Footer’ settings on the ‘Insert’ ribbon (do not edit these manually on the individual slides).</a:t>
            </a:r>
          </a:p>
        </p:txBody>
      </p:sp>
      <p:sp>
        <p:nvSpPr>
          <p:cNvPr id="4" name="Slide Number Placeholder 3"/>
          <p:cNvSpPr>
            <a:spLocks noGrp="1"/>
          </p:cNvSpPr>
          <p:nvPr>
            <p:ph type="sldNum" sz="quarter" idx="10"/>
          </p:nvPr>
        </p:nvSpPr>
        <p:spPr/>
        <p:txBody>
          <a:bodyPr/>
          <a:lstStyle/>
          <a:p>
            <a:fld id="{5D958377-8945-4A29-AA61-C5A798FE2322}" type="slidenum">
              <a:rPr lang="en-GB" smtClean="0"/>
              <a:t>15</a:t>
            </a:fld>
            <a:endParaRPr lang="en-GB"/>
          </a:p>
        </p:txBody>
      </p:sp>
    </p:spTree>
    <p:extLst>
      <p:ext uri="{BB962C8B-B14F-4D97-AF65-F5344CB8AC3E}">
        <p14:creationId xmlns:p14="http://schemas.microsoft.com/office/powerpoint/2010/main" val="2654621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Arial" panose="020B0604020202020204" pitchFamily="34" charset="0"/>
                <a:cs typeface="Arial" panose="020B0604020202020204" pitchFamily="34" charset="0"/>
              </a:rPr>
              <a:t>Contents </a:t>
            </a:r>
            <a:r>
              <a:rPr lang="en-GB" b="1" baseline="0" dirty="0" smtClean="0">
                <a:latin typeface="Arial" panose="020B0604020202020204" pitchFamily="34" charset="0"/>
                <a:cs typeface="Arial" panose="020B0604020202020204" pitchFamily="34" charset="0"/>
              </a:rPr>
              <a:t>slide</a:t>
            </a:r>
            <a:r>
              <a:rPr lang="en-GB" b="0" baseline="0" dirty="0" smtClean="0">
                <a:latin typeface="Arial" panose="020B0604020202020204" pitchFamily="34" charset="0"/>
                <a:cs typeface="Arial" panose="020B0604020202020204" pitchFamily="34" charset="0"/>
              </a:rPr>
              <a:t> [uses Contents Slide layout]</a:t>
            </a:r>
          </a:p>
          <a:p>
            <a:r>
              <a:rPr lang="en-GB" baseline="0" dirty="0" smtClean="0">
                <a:latin typeface="Arial" panose="020B0604020202020204" pitchFamily="34" charset="0"/>
                <a:cs typeface="Arial" panose="020B0604020202020204" pitchFamily="34" charset="0"/>
              </a:rPr>
              <a:t>The brand mark and data art graphic on this slide layout are set up at the correct size and position and should not be altered.</a:t>
            </a:r>
          </a:p>
          <a:p>
            <a:endParaRPr lang="en-GB" b="0" baseline="0" dirty="0" smtClean="0">
              <a:latin typeface="Arial" panose="020B0604020202020204" pitchFamily="34" charset="0"/>
              <a:cs typeface="Arial" panose="020B0604020202020204" pitchFamily="34" charset="0"/>
            </a:endParaRPr>
          </a:p>
          <a:p>
            <a:r>
              <a:rPr lang="en-GB" b="0" dirty="0" smtClean="0">
                <a:latin typeface="Arial" panose="020B0604020202020204" pitchFamily="34" charset="0"/>
                <a:cs typeface="Arial" panose="020B0604020202020204" pitchFamily="34" charset="0"/>
              </a:rPr>
              <a:t>The slide title appears in Arial (Experian</a:t>
            </a:r>
            <a:r>
              <a:rPr lang="en-GB" b="0" baseline="0" dirty="0" smtClean="0">
                <a:latin typeface="Arial" panose="020B0604020202020204" pitchFamily="34" charset="0"/>
                <a:cs typeface="Arial" panose="020B0604020202020204" pitchFamily="34" charset="0"/>
              </a:rPr>
              <a:t> Dark Blue); the contents list is in Arial (Grey), as shown in this example. Contents list items are numbered and continuous lines in an individual listed item will align with the text in the previous line.</a:t>
            </a:r>
          </a:p>
          <a:p>
            <a:endParaRPr lang="en-GB" b="0" baseline="0" dirty="0" smtClean="0">
              <a:latin typeface="Arial" panose="020B0604020202020204" pitchFamily="34" charset="0"/>
              <a:cs typeface="Arial" panose="020B0604020202020204" pitchFamily="34" charset="0"/>
            </a:endParaRPr>
          </a:p>
          <a:p>
            <a:r>
              <a:rPr lang="en-GB" b="0" baseline="0" dirty="0" smtClean="0">
                <a:latin typeface="Arial" panose="020B0604020202020204" pitchFamily="34" charset="0"/>
                <a:cs typeface="Arial" panose="020B0604020202020204" pitchFamily="34" charset="0"/>
              </a:rPr>
              <a:t>The date and footer info can be edited across all slides by using the ‘Header and Footer’ settings on the ‘Insert’ ribbon (do not edit these manually on the individual slides).</a:t>
            </a:r>
          </a:p>
        </p:txBody>
      </p:sp>
      <p:sp>
        <p:nvSpPr>
          <p:cNvPr id="4" name="Slide Number Placeholder 3"/>
          <p:cNvSpPr>
            <a:spLocks noGrp="1"/>
          </p:cNvSpPr>
          <p:nvPr>
            <p:ph type="sldNum" sz="quarter" idx="10"/>
          </p:nvPr>
        </p:nvSpPr>
        <p:spPr/>
        <p:txBody>
          <a:bodyPr/>
          <a:lstStyle/>
          <a:p>
            <a:fld id="{5D958377-8945-4A29-AA61-C5A798FE2322}" type="slidenum">
              <a:rPr lang="en-GB" smtClean="0"/>
              <a:t>16</a:t>
            </a:fld>
            <a:endParaRPr lang="en-GB"/>
          </a:p>
        </p:txBody>
      </p:sp>
    </p:spTree>
    <p:extLst>
      <p:ext uri="{BB962C8B-B14F-4D97-AF65-F5344CB8AC3E}">
        <p14:creationId xmlns:p14="http://schemas.microsoft.com/office/powerpoint/2010/main" val="2654621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Arial" panose="020B0604020202020204" pitchFamily="34" charset="0"/>
                <a:cs typeface="Arial" panose="020B0604020202020204" pitchFamily="34" charset="0"/>
              </a:rPr>
              <a:t>Contents </a:t>
            </a:r>
            <a:r>
              <a:rPr lang="en-GB" b="1" baseline="0" dirty="0" smtClean="0">
                <a:latin typeface="Arial" panose="020B0604020202020204" pitchFamily="34" charset="0"/>
                <a:cs typeface="Arial" panose="020B0604020202020204" pitchFamily="34" charset="0"/>
              </a:rPr>
              <a:t>slide</a:t>
            </a:r>
            <a:r>
              <a:rPr lang="en-GB" b="0" baseline="0" dirty="0" smtClean="0">
                <a:latin typeface="Arial" panose="020B0604020202020204" pitchFamily="34" charset="0"/>
                <a:cs typeface="Arial" panose="020B0604020202020204" pitchFamily="34" charset="0"/>
              </a:rPr>
              <a:t> [uses Contents Slide layout]</a:t>
            </a:r>
          </a:p>
          <a:p>
            <a:r>
              <a:rPr lang="en-GB" baseline="0" dirty="0" smtClean="0">
                <a:latin typeface="Arial" panose="020B0604020202020204" pitchFamily="34" charset="0"/>
                <a:cs typeface="Arial" panose="020B0604020202020204" pitchFamily="34" charset="0"/>
              </a:rPr>
              <a:t>The brand mark and data art graphic on this slide layout are set up at the correct size and position and should not be altered.</a:t>
            </a:r>
          </a:p>
          <a:p>
            <a:endParaRPr lang="en-GB" b="0" baseline="0" dirty="0" smtClean="0">
              <a:latin typeface="Arial" panose="020B0604020202020204" pitchFamily="34" charset="0"/>
              <a:cs typeface="Arial" panose="020B0604020202020204" pitchFamily="34" charset="0"/>
            </a:endParaRPr>
          </a:p>
          <a:p>
            <a:r>
              <a:rPr lang="en-GB" b="0" dirty="0" smtClean="0">
                <a:latin typeface="Arial" panose="020B0604020202020204" pitchFamily="34" charset="0"/>
                <a:cs typeface="Arial" panose="020B0604020202020204" pitchFamily="34" charset="0"/>
              </a:rPr>
              <a:t>The slide title appears in Arial (Experian</a:t>
            </a:r>
            <a:r>
              <a:rPr lang="en-GB" b="0" baseline="0" dirty="0" smtClean="0">
                <a:latin typeface="Arial" panose="020B0604020202020204" pitchFamily="34" charset="0"/>
                <a:cs typeface="Arial" panose="020B0604020202020204" pitchFamily="34" charset="0"/>
              </a:rPr>
              <a:t> Dark Blue); the contents list is in Arial (Grey), as shown in this example. Contents list items are numbered and continuous lines in an individual listed item will align with the text in the previous line.</a:t>
            </a:r>
          </a:p>
          <a:p>
            <a:endParaRPr lang="en-GB" b="0" baseline="0" dirty="0" smtClean="0">
              <a:latin typeface="Arial" panose="020B0604020202020204" pitchFamily="34" charset="0"/>
              <a:cs typeface="Arial" panose="020B0604020202020204" pitchFamily="34" charset="0"/>
            </a:endParaRPr>
          </a:p>
          <a:p>
            <a:r>
              <a:rPr lang="en-GB" b="0" baseline="0" dirty="0" smtClean="0">
                <a:latin typeface="Arial" panose="020B0604020202020204" pitchFamily="34" charset="0"/>
                <a:cs typeface="Arial" panose="020B0604020202020204" pitchFamily="34" charset="0"/>
              </a:rPr>
              <a:t>The date and footer info can be edited across all slides by using the ‘Header and Footer’ settings on the ‘Insert’ ribbon (do not edit these manually on the individual slides).</a:t>
            </a:r>
          </a:p>
        </p:txBody>
      </p:sp>
      <p:sp>
        <p:nvSpPr>
          <p:cNvPr id="4" name="Slide Number Placeholder 3"/>
          <p:cNvSpPr>
            <a:spLocks noGrp="1"/>
          </p:cNvSpPr>
          <p:nvPr>
            <p:ph type="sldNum" sz="quarter" idx="10"/>
          </p:nvPr>
        </p:nvSpPr>
        <p:spPr/>
        <p:txBody>
          <a:bodyPr/>
          <a:lstStyle/>
          <a:p>
            <a:fld id="{5D958377-8945-4A29-AA61-C5A798FE2322}" type="slidenum">
              <a:rPr lang="en-GB" smtClean="0"/>
              <a:t>17</a:t>
            </a:fld>
            <a:endParaRPr lang="en-GB"/>
          </a:p>
        </p:txBody>
      </p:sp>
    </p:spTree>
    <p:extLst>
      <p:ext uri="{BB962C8B-B14F-4D97-AF65-F5344CB8AC3E}">
        <p14:creationId xmlns:p14="http://schemas.microsoft.com/office/powerpoint/2010/main" val="2654621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Arial" panose="020B0604020202020204" pitchFamily="34" charset="0"/>
                <a:cs typeface="Arial" panose="020B0604020202020204" pitchFamily="34" charset="0"/>
              </a:rPr>
              <a:t>Contents </a:t>
            </a:r>
            <a:r>
              <a:rPr lang="en-GB" b="1" baseline="0" dirty="0" smtClean="0">
                <a:latin typeface="Arial" panose="020B0604020202020204" pitchFamily="34" charset="0"/>
                <a:cs typeface="Arial" panose="020B0604020202020204" pitchFamily="34" charset="0"/>
              </a:rPr>
              <a:t>slide</a:t>
            </a:r>
            <a:r>
              <a:rPr lang="en-GB" b="0" baseline="0" dirty="0" smtClean="0">
                <a:latin typeface="Arial" panose="020B0604020202020204" pitchFamily="34" charset="0"/>
                <a:cs typeface="Arial" panose="020B0604020202020204" pitchFamily="34" charset="0"/>
              </a:rPr>
              <a:t> [uses Contents Slide layout]</a:t>
            </a:r>
          </a:p>
          <a:p>
            <a:r>
              <a:rPr lang="en-GB" baseline="0" dirty="0" smtClean="0">
                <a:latin typeface="Arial" panose="020B0604020202020204" pitchFamily="34" charset="0"/>
                <a:cs typeface="Arial" panose="020B0604020202020204" pitchFamily="34" charset="0"/>
              </a:rPr>
              <a:t>The brand mark and data art graphic on this slide layout are set up at the correct size and position and should not be altered.</a:t>
            </a:r>
          </a:p>
          <a:p>
            <a:endParaRPr lang="en-GB" b="0" baseline="0" dirty="0" smtClean="0">
              <a:latin typeface="Arial" panose="020B0604020202020204" pitchFamily="34" charset="0"/>
              <a:cs typeface="Arial" panose="020B0604020202020204" pitchFamily="34" charset="0"/>
            </a:endParaRPr>
          </a:p>
          <a:p>
            <a:r>
              <a:rPr lang="en-GB" b="0" dirty="0" smtClean="0">
                <a:latin typeface="Arial" panose="020B0604020202020204" pitchFamily="34" charset="0"/>
                <a:cs typeface="Arial" panose="020B0604020202020204" pitchFamily="34" charset="0"/>
              </a:rPr>
              <a:t>The slide title appears in Arial (Experian</a:t>
            </a:r>
            <a:r>
              <a:rPr lang="en-GB" b="0" baseline="0" dirty="0" smtClean="0">
                <a:latin typeface="Arial" panose="020B0604020202020204" pitchFamily="34" charset="0"/>
                <a:cs typeface="Arial" panose="020B0604020202020204" pitchFamily="34" charset="0"/>
              </a:rPr>
              <a:t> Dark Blue); the contents list is in Arial (Grey), as shown in this example. Contents list items are numbered and continuous lines in an individual listed item will align with the text in the previous line.</a:t>
            </a:r>
          </a:p>
          <a:p>
            <a:endParaRPr lang="en-GB" b="0" baseline="0" dirty="0" smtClean="0">
              <a:latin typeface="Arial" panose="020B0604020202020204" pitchFamily="34" charset="0"/>
              <a:cs typeface="Arial" panose="020B0604020202020204" pitchFamily="34" charset="0"/>
            </a:endParaRPr>
          </a:p>
          <a:p>
            <a:r>
              <a:rPr lang="en-GB" b="0" baseline="0" dirty="0" smtClean="0">
                <a:latin typeface="Arial" panose="020B0604020202020204" pitchFamily="34" charset="0"/>
                <a:cs typeface="Arial" panose="020B0604020202020204" pitchFamily="34" charset="0"/>
              </a:rPr>
              <a:t>The date and footer info can be edited across all slides by using the ‘Header and Footer’ settings on the ‘Insert’ ribbon (do not edit these manually on the individual slides).</a:t>
            </a:r>
          </a:p>
        </p:txBody>
      </p:sp>
      <p:sp>
        <p:nvSpPr>
          <p:cNvPr id="4" name="Slide Number Placeholder 3"/>
          <p:cNvSpPr>
            <a:spLocks noGrp="1"/>
          </p:cNvSpPr>
          <p:nvPr>
            <p:ph type="sldNum" sz="quarter" idx="10"/>
          </p:nvPr>
        </p:nvSpPr>
        <p:spPr/>
        <p:txBody>
          <a:bodyPr/>
          <a:lstStyle/>
          <a:p>
            <a:fld id="{5D958377-8945-4A29-AA61-C5A798FE2322}" type="slidenum">
              <a:rPr lang="en-GB" smtClean="0"/>
              <a:t>18</a:t>
            </a:fld>
            <a:endParaRPr lang="en-GB"/>
          </a:p>
        </p:txBody>
      </p:sp>
    </p:spTree>
    <p:extLst>
      <p:ext uri="{BB962C8B-B14F-4D97-AF65-F5344CB8AC3E}">
        <p14:creationId xmlns:p14="http://schemas.microsoft.com/office/powerpoint/2010/main" val="2654621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Arial" panose="020B0604020202020204" pitchFamily="34" charset="0"/>
                <a:cs typeface="Arial" panose="020B0604020202020204" pitchFamily="34" charset="0"/>
              </a:rPr>
              <a:t>Contents </a:t>
            </a:r>
            <a:r>
              <a:rPr lang="en-GB" b="1" baseline="0" dirty="0" smtClean="0">
                <a:latin typeface="Arial" panose="020B0604020202020204" pitchFamily="34" charset="0"/>
                <a:cs typeface="Arial" panose="020B0604020202020204" pitchFamily="34" charset="0"/>
              </a:rPr>
              <a:t>slide</a:t>
            </a:r>
            <a:r>
              <a:rPr lang="en-GB" b="0" baseline="0" dirty="0" smtClean="0">
                <a:latin typeface="Arial" panose="020B0604020202020204" pitchFamily="34" charset="0"/>
                <a:cs typeface="Arial" panose="020B0604020202020204" pitchFamily="34" charset="0"/>
              </a:rPr>
              <a:t> [uses Contents Slide layout]</a:t>
            </a:r>
          </a:p>
          <a:p>
            <a:r>
              <a:rPr lang="en-GB" baseline="0" dirty="0" smtClean="0">
                <a:latin typeface="Arial" panose="020B0604020202020204" pitchFamily="34" charset="0"/>
                <a:cs typeface="Arial" panose="020B0604020202020204" pitchFamily="34" charset="0"/>
              </a:rPr>
              <a:t>The brand mark and data art graphic on this slide layout are set up at the correct size and position and should not be altered.</a:t>
            </a:r>
          </a:p>
          <a:p>
            <a:endParaRPr lang="en-GB" b="0" baseline="0" dirty="0" smtClean="0">
              <a:latin typeface="Arial" panose="020B0604020202020204" pitchFamily="34" charset="0"/>
              <a:cs typeface="Arial" panose="020B0604020202020204" pitchFamily="34" charset="0"/>
            </a:endParaRPr>
          </a:p>
          <a:p>
            <a:r>
              <a:rPr lang="en-GB" b="0" dirty="0" smtClean="0">
                <a:latin typeface="Arial" panose="020B0604020202020204" pitchFamily="34" charset="0"/>
                <a:cs typeface="Arial" panose="020B0604020202020204" pitchFamily="34" charset="0"/>
              </a:rPr>
              <a:t>The slide title appears in Arial (Experian</a:t>
            </a:r>
            <a:r>
              <a:rPr lang="en-GB" b="0" baseline="0" dirty="0" smtClean="0">
                <a:latin typeface="Arial" panose="020B0604020202020204" pitchFamily="34" charset="0"/>
                <a:cs typeface="Arial" panose="020B0604020202020204" pitchFamily="34" charset="0"/>
              </a:rPr>
              <a:t> Dark Blue); the contents list is in Arial (Grey), as shown in this example. Contents list items are numbered and continuous lines in an individual listed item will align with the text in the previous line.</a:t>
            </a:r>
          </a:p>
          <a:p>
            <a:endParaRPr lang="en-GB" b="0" baseline="0" dirty="0" smtClean="0">
              <a:latin typeface="Arial" panose="020B0604020202020204" pitchFamily="34" charset="0"/>
              <a:cs typeface="Arial" panose="020B0604020202020204" pitchFamily="34" charset="0"/>
            </a:endParaRPr>
          </a:p>
          <a:p>
            <a:r>
              <a:rPr lang="en-GB" b="0" baseline="0" dirty="0" smtClean="0">
                <a:latin typeface="Arial" panose="020B0604020202020204" pitchFamily="34" charset="0"/>
                <a:cs typeface="Arial" panose="020B0604020202020204" pitchFamily="34" charset="0"/>
              </a:rPr>
              <a:t>The date and footer info can be edited across all slides by using the ‘Header and Footer’ settings on the ‘Insert’ ribbon (do not edit these manually on the individual slides).</a:t>
            </a:r>
          </a:p>
        </p:txBody>
      </p:sp>
      <p:sp>
        <p:nvSpPr>
          <p:cNvPr id="4" name="Slide Number Placeholder 3"/>
          <p:cNvSpPr>
            <a:spLocks noGrp="1"/>
          </p:cNvSpPr>
          <p:nvPr>
            <p:ph type="sldNum" sz="quarter" idx="10"/>
          </p:nvPr>
        </p:nvSpPr>
        <p:spPr/>
        <p:txBody>
          <a:bodyPr/>
          <a:lstStyle/>
          <a:p>
            <a:fld id="{5D958377-8945-4A29-AA61-C5A798FE2322}" type="slidenum">
              <a:rPr lang="en-GB" smtClean="0"/>
              <a:t>19</a:t>
            </a:fld>
            <a:endParaRPr lang="en-GB"/>
          </a:p>
        </p:txBody>
      </p:sp>
    </p:spTree>
    <p:extLst>
      <p:ext uri="{BB962C8B-B14F-4D97-AF65-F5344CB8AC3E}">
        <p14:creationId xmlns:p14="http://schemas.microsoft.com/office/powerpoint/2010/main" val="2654621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smtClean="0">
                <a:latin typeface="Arial" panose="020B0604020202020204" pitchFamily="34" charset="0"/>
                <a:cs typeface="Arial" panose="020B0604020202020204" pitchFamily="34" charset="0"/>
              </a:rPr>
              <a:t>Back in 2010 the Big Issue Invest wanted to look at why Social Housing Tenants tend to pay the most for products &amp; services in the UK.</a:t>
            </a:r>
          </a:p>
          <a:p>
            <a:endParaRPr lang="en-GB" b="1" baseline="0" dirty="0" smtClean="0">
              <a:latin typeface="Arial" panose="020B0604020202020204" pitchFamily="34" charset="0"/>
              <a:cs typeface="Arial" panose="020B0604020202020204" pitchFamily="34" charset="0"/>
            </a:endParaRPr>
          </a:p>
          <a:p>
            <a:r>
              <a:rPr lang="en-GB" b="1" baseline="0" dirty="0" smtClean="0">
                <a:latin typeface="Arial" panose="020B0604020202020204" pitchFamily="34" charset="0"/>
                <a:cs typeface="Arial" panose="020B0604020202020204" pitchFamily="34" charset="0"/>
              </a:rPr>
              <a:t>There were 2 main reasons for this:</a:t>
            </a:r>
          </a:p>
          <a:p>
            <a:pPr marL="228600" indent="-228600">
              <a:buAutoNum type="arabicParenR"/>
            </a:pPr>
            <a:r>
              <a:rPr lang="en-GB" b="1" baseline="0" dirty="0" smtClean="0">
                <a:latin typeface="Arial" panose="020B0604020202020204" pitchFamily="34" charset="0"/>
                <a:cs typeface="Arial" panose="020B0604020202020204" pitchFamily="34" charset="0"/>
              </a:rPr>
              <a:t>Tenants having a thin credit file  due to pay as you go mobile phones, smart meters, post office accounts which therefore meant Credit Reference Agencies held no information on them</a:t>
            </a:r>
          </a:p>
          <a:p>
            <a:pPr marL="228600" indent="-228600">
              <a:buAutoNum type="arabicParenR"/>
            </a:pPr>
            <a:r>
              <a:rPr lang="en-GB" b="1" baseline="0" dirty="0" smtClean="0">
                <a:latin typeface="Arial" panose="020B0604020202020204" pitchFamily="34" charset="0"/>
                <a:cs typeface="Arial" panose="020B0604020202020204" pitchFamily="34" charset="0"/>
              </a:rPr>
              <a:t>Tenants that do have credit agreements having a poor credit score</a:t>
            </a:r>
          </a:p>
          <a:p>
            <a:pPr marL="228600" indent="-228600">
              <a:buAutoNum type="arabicParenR"/>
            </a:pPr>
            <a:endParaRPr lang="en-GB" b="0" baseline="0" dirty="0" smtClean="0">
              <a:latin typeface="Arial" panose="020B0604020202020204" pitchFamily="34" charset="0"/>
              <a:cs typeface="Arial" panose="020B0604020202020204" pitchFamily="34" charset="0"/>
            </a:endParaRPr>
          </a:p>
          <a:p>
            <a:pPr marL="228600" indent="-228600">
              <a:buAutoNum type="arabicParenR"/>
            </a:pPr>
            <a:endParaRPr lang="en-GB" b="0" baseline="0" dirty="0" smtClean="0">
              <a:latin typeface="Arial" panose="020B0604020202020204" pitchFamily="34" charset="0"/>
              <a:cs typeface="Arial" panose="020B0604020202020204" pitchFamily="34" charset="0"/>
            </a:endParaRPr>
          </a:p>
          <a:p>
            <a:pPr marL="0" indent="0">
              <a:buNone/>
            </a:pPr>
            <a:r>
              <a:rPr lang="en-GB" b="0" baseline="0" dirty="0" smtClean="0">
                <a:latin typeface="Arial" panose="020B0604020202020204" pitchFamily="34" charset="0"/>
                <a:cs typeface="Arial" panose="020B0604020202020204" pitchFamily="34" charset="0"/>
              </a:rPr>
              <a:t>Working in partnership with the Big Issue Invest, Experian want to help combat this unfair exclusion and provide equality for home owners &amp; renters in the </a:t>
            </a:r>
            <a:r>
              <a:rPr lang="en-GB" b="0" baseline="0" dirty="0" err="1" smtClean="0">
                <a:latin typeface="Arial" panose="020B0604020202020204" pitchFamily="34" charset="0"/>
                <a:cs typeface="Arial" panose="020B0604020202020204" pitchFamily="34" charset="0"/>
              </a:rPr>
              <a:t>uk</a:t>
            </a:r>
            <a:r>
              <a:rPr lang="en-GB" b="0" baseline="0" dirty="0" smtClean="0">
                <a:latin typeface="Arial" panose="020B0604020202020204" pitchFamily="34" charset="0"/>
                <a:cs typeface="Arial" panose="020B0604020202020204" pitchFamily="34" charset="0"/>
              </a:rPr>
              <a:t>.</a:t>
            </a:r>
          </a:p>
          <a:p>
            <a:pPr marL="0" indent="0">
              <a:buNone/>
            </a:pPr>
            <a:endParaRPr lang="en-GB" b="0" baseline="0" dirty="0" smtClean="0">
              <a:latin typeface="Arial" panose="020B0604020202020204" pitchFamily="34" charset="0"/>
              <a:cs typeface="Arial" panose="020B0604020202020204" pitchFamily="34" charset="0"/>
            </a:endParaRPr>
          </a:p>
          <a:p>
            <a:pPr marL="0" indent="0">
              <a:buNone/>
            </a:pPr>
            <a:r>
              <a:rPr lang="en-GB" b="0" baseline="0" dirty="0" smtClean="0">
                <a:latin typeface="Arial" panose="020B0604020202020204" pitchFamily="34" charset="0"/>
                <a:cs typeface="Arial" panose="020B0604020202020204" pitchFamily="34" charset="0"/>
              </a:rPr>
              <a:t>Currently mortgage payers see their payments on their credit report and therefore can be at a huge advantage. </a:t>
            </a:r>
            <a:endParaRPr lang="en-GB" b="1" baseline="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8168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Arial" panose="020B0604020202020204" pitchFamily="34" charset="0"/>
                <a:cs typeface="Arial" panose="020B0604020202020204" pitchFamily="34" charset="0"/>
              </a:rPr>
              <a:t>Contents </a:t>
            </a:r>
            <a:r>
              <a:rPr lang="en-GB" b="1" baseline="0" dirty="0" smtClean="0">
                <a:latin typeface="Arial" panose="020B0604020202020204" pitchFamily="34" charset="0"/>
                <a:cs typeface="Arial" panose="020B0604020202020204" pitchFamily="34" charset="0"/>
              </a:rPr>
              <a:t>slide</a:t>
            </a:r>
            <a:r>
              <a:rPr lang="en-GB" b="0" baseline="0" dirty="0" smtClean="0">
                <a:latin typeface="Arial" panose="020B0604020202020204" pitchFamily="34" charset="0"/>
                <a:cs typeface="Arial" panose="020B0604020202020204" pitchFamily="34" charset="0"/>
              </a:rPr>
              <a:t> [uses Contents Slide layout]</a:t>
            </a:r>
          </a:p>
          <a:p>
            <a:r>
              <a:rPr lang="en-GB" baseline="0" dirty="0" smtClean="0">
                <a:latin typeface="Arial" panose="020B0604020202020204" pitchFamily="34" charset="0"/>
                <a:cs typeface="Arial" panose="020B0604020202020204" pitchFamily="34" charset="0"/>
              </a:rPr>
              <a:t>The brand mark and data art graphic on this slide layout are set up at the correct size and position and should not be altered.</a:t>
            </a:r>
          </a:p>
          <a:p>
            <a:endParaRPr lang="en-GB" b="0" baseline="0" dirty="0" smtClean="0">
              <a:latin typeface="Arial" panose="020B0604020202020204" pitchFamily="34" charset="0"/>
              <a:cs typeface="Arial" panose="020B0604020202020204" pitchFamily="34" charset="0"/>
            </a:endParaRPr>
          </a:p>
          <a:p>
            <a:r>
              <a:rPr lang="en-GB" b="0" dirty="0" smtClean="0">
                <a:latin typeface="Arial" panose="020B0604020202020204" pitchFamily="34" charset="0"/>
                <a:cs typeface="Arial" panose="020B0604020202020204" pitchFamily="34" charset="0"/>
              </a:rPr>
              <a:t>The slide title appears in Arial (Experian</a:t>
            </a:r>
            <a:r>
              <a:rPr lang="en-GB" b="0" baseline="0" dirty="0" smtClean="0">
                <a:latin typeface="Arial" panose="020B0604020202020204" pitchFamily="34" charset="0"/>
                <a:cs typeface="Arial" panose="020B0604020202020204" pitchFamily="34" charset="0"/>
              </a:rPr>
              <a:t> Dark Blue); the contents list is in Arial (Grey), as shown in this example. Contents list items are numbered and continuous lines in an individual listed item will align with the text in the previous line.</a:t>
            </a:r>
          </a:p>
          <a:p>
            <a:endParaRPr lang="en-GB" b="0" baseline="0" dirty="0" smtClean="0">
              <a:latin typeface="Arial" panose="020B0604020202020204" pitchFamily="34" charset="0"/>
              <a:cs typeface="Arial" panose="020B0604020202020204" pitchFamily="34" charset="0"/>
            </a:endParaRPr>
          </a:p>
          <a:p>
            <a:r>
              <a:rPr lang="en-GB" b="0" baseline="0" dirty="0" smtClean="0">
                <a:latin typeface="Arial" panose="020B0604020202020204" pitchFamily="34" charset="0"/>
                <a:cs typeface="Arial" panose="020B0604020202020204" pitchFamily="34" charset="0"/>
              </a:rPr>
              <a:t>The date and footer info can be edited across all slides by using the ‘Header and Footer’ settings on the ‘Insert’ ribbon (do not edit these manually on the individual slides).</a:t>
            </a:r>
          </a:p>
        </p:txBody>
      </p:sp>
      <p:sp>
        <p:nvSpPr>
          <p:cNvPr id="4" name="Slide Number Placeholder 3"/>
          <p:cNvSpPr>
            <a:spLocks noGrp="1"/>
          </p:cNvSpPr>
          <p:nvPr>
            <p:ph type="sldNum" sz="quarter" idx="10"/>
          </p:nvPr>
        </p:nvSpPr>
        <p:spPr/>
        <p:txBody>
          <a:bodyPr/>
          <a:lstStyle/>
          <a:p>
            <a:fld id="{5D958377-8945-4A29-AA61-C5A798FE2322}" type="slidenum">
              <a:rPr lang="en-GB" smtClean="0"/>
              <a:t>20</a:t>
            </a:fld>
            <a:endParaRPr lang="en-GB"/>
          </a:p>
        </p:txBody>
      </p:sp>
    </p:spTree>
    <p:extLst>
      <p:ext uri="{BB962C8B-B14F-4D97-AF65-F5344CB8AC3E}">
        <p14:creationId xmlns:p14="http://schemas.microsoft.com/office/powerpoint/2010/main" val="26546218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b="1" dirty="0" smtClean="0">
                <a:latin typeface="Arial" panose="020B0604020202020204" pitchFamily="34" charset="0"/>
                <a:cs typeface="Arial" panose="020B0604020202020204" pitchFamily="34" charset="0"/>
              </a:rPr>
              <a:t>Closing slide </a:t>
            </a:r>
            <a:r>
              <a:rPr lang="en-GB" dirty="0" smtClean="0">
                <a:latin typeface="Arial" panose="020B0604020202020204" pitchFamily="34" charset="0"/>
                <a:cs typeface="Arial" panose="020B0604020202020204" pitchFamily="34" charset="0"/>
              </a:rPr>
              <a:t>[uses Holding Slide layout]</a:t>
            </a:r>
          </a:p>
          <a:p>
            <a:r>
              <a:rPr lang="en-GB" dirty="0" smtClean="0">
                <a:latin typeface="Arial" panose="020B0604020202020204" pitchFamily="34" charset="0"/>
                <a:cs typeface="Arial" panose="020B0604020202020204" pitchFamily="34" charset="0"/>
              </a:rPr>
              <a:t>This slide can be used as a ‘closing’ slide and should not include any additional text or graphics. The same slide layout is used as a presentation</a:t>
            </a:r>
            <a:r>
              <a:rPr lang="en-GB" baseline="0" dirty="0" smtClean="0">
                <a:latin typeface="Arial" panose="020B0604020202020204" pitchFamily="34" charset="0"/>
                <a:cs typeface="Arial" panose="020B0604020202020204" pitchFamily="34" charset="0"/>
              </a:rPr>
              <a:t> opening slide. The brand mark and data art graphic on this slide layout are set up at the correct size and position and should not be altered.</a:t>
            </a:r>
            <a:endParaRPr lang="en-GB"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D958377-8945-4A29-AA61-C5A798FE2322}" type="slidenum">
              <a:rPr lang="en-GB" smtClean="0"/>
              <a:t>21</a:t>
            </a:fld>
            <a:endParaRPr lang="en-GB"/>
          </a:p>
        </p:txBody>
      </p:sp>
    </p:spTree>
    <p:extLst>
      <p:ext uri="{BB962C8B-B14F-4D97-AF65-F5344CB8AC3E}">
        <p14:creationId xmlns:p14="http://schemas.microsoft.com/office/powerpoint/2010/main" val="2714292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smtClean="0">
                <a:latin typeface="Arial" panose="020B0604020202020204" pitchFamily="34" charset="0"/>
                <a:cs typeface="Arial" panose="020B0604020202020204" pitchFamily="34" charset="0"/>
              </a:rPr>
              <a:t>Back in 2010 the Big Issue Invest wanted to look at why Social Housing Tenants tend to pay the most for products &amp; services in the UK.</a:t>
            </a:r>
          </a:p>
          <a:p>
            <a:endParaRPr lang="en-GB" b="1" baseline="0" dirty="0" smtClean="0">
              <a:latin typeface="Arial" panose="020B0604020202020204" pitchFamily="34" charset="0"/>
              <a:cs typeface="Arial" panose="020B0604020202020204" pitchFamily="34" charset="0"/>
            </a:endParaRPr>
          </a:p>
          <a:p>
            <a:r>
              <a:rPr lang="en-GB" b="1" baseline="0" dirty="0" smtClean="0">
                <a:latin typeface="Arial" panose="020B0604020202020204" pitchFamily="34" charset="0"/>
                <a:cs typeface="Arial" panose="020B0604020202020204" pitchFamily="34" charset="0"/>
              </a:rPr>
              <a:t>There were 2 main reasons for this:</a:t>
            </a:r>
          </a:p>
          <a:p>
            <a:pPr marL="228600" indent="-228600">
              <a:buAutoNum type="arabicParenR"/>
            </a:pPr>
            <a:r>
              <a:rPr lang="en-GB" b="1" baseline="0" dirty="0" smtClean="0">
                <a:latin typeface="Arial" panose="020B0604020202020204" pitchFamily="34" charset="0"/>
                <a:cs typeface="Arial" panose="020B0604020202020204" pitchFamily="34" charset="0"/>
              </a:rPr>
              <a:t>Tenants having a thin credit file  due to pay as you go mobile phones, smart meters, post office accounts which therefore meant Credit Reference Agencies held no information on them</a:t>
            </a:r>
          </a:p>
          <a:p>
            <a:pPr marL="228600" indent="-228600">
              <a:buAutoNum type="arabicParenR"/>
            </a:pPr>
            <a:r>
              <a:rPr lang="en-GB" b="1" baseline="0" dirty="0" smtClean="0">
                <a:latin typeface="Arial" panose="020B0604020202020204" pitchFamily="34" charset="0"/>
                <a:cs typeface="Arial" panose="020B0604020202020204" pitchFamily="34" charset="0"/>
              </a:rPr>
              <a:t>Tenants that do have credit agreements having a poor credit score</a:t>
            </a:r>
          </a:p>
          <a:p>
            <a:pPr marL="228600" indent="-228600">
              <a:buAutoNum type="arabicParenR"/>
            </a:pPr>
            <a:endParaRPr lang="en-GB" b="0" baseline="0" dirty="0" smtClean="0">
              <a:latin typeface="Arial" panose="020B0604020202020204" pitchFamily="34" charset="0"/>
              <a:cs typeface="Arial" panose="020B0604020202020204" pitchFamily="34" charset="0"/>
            </a:endParaRPr>
          </a:p>
          <a:p>
            <a:pPr marL="228600" indent="-228600">
              <a:buAutoNum type="arabicParenR"/>
            </a:pPr>
            <a:endParaRPr lang="en-GB" b="0" baseline="0" dirty="0" smtClean="0">
              <a:latin typeface="Arial" panose="020B0604020202020204" pitchFamily="34" charset="0"/>
              <a:cs typeface="Arial" panose="020B0604020202020204" pitchFamily="34" charset="0"/>
            </a:endParaRPr>
          </a:p>
          <a:p>
            <a:pPr marL="0" indent="0">
              <a:buNone/>
            </a:pPr>
            <a:r>
              <a:rPr lang="en-GB" b="0" baseline="0" dirty="0" smtClean="0">
                <a:latin typeface="Arial" panose="020B0604020202020204" pitchFamily="34" charset="0"/>
                <a:cs typeface="Arial" panose="020B0604020202020204" pitchFamily="34" charset="0"/>
              </a:rPr>
              <a:t>Working in partnership with the Big Issue Invest, Experian want to help combat this unfair exclusion and provide equality for home owners &amp; renters in the </a:t>
            </a:r>
            <a:r>
              <a:rPr lang="en-GB" b="0" baseline="0" dirty="0" err="1" smtClean="0">
                <a:latin typeface="Arial" panose="020B0604020202020204" pitchFamily="34" charset="0"/>
                <a:cs typeface="Arial" panose="020B0604020202020204" pitchFamily="34" charset="0"/>
              </a:rPr>
              <a:t>uk</a:t>
            </a:r>
            <a:r>
              <a:rPr lang="en-GB" b="0" baseline="0" dirty="0" smtClean="0">
                <a:latin typeface="Arial" panose="020B0604020202020204" pitchFamily="34" charset="0"/>
                <a:cs typeface="Arial" panose="020B0604020202020204" pitchFamily="34" charset="0"/>
              </a:rPr>
              <a:t>.</a:t>
            </a:r>
          </a:p>
          <a:p>
            <a:pPr marL="0" indent="0">
              <a:buNone/>
            </a:pPr>
            <a:endParaRPr lang="en-GB" b="0" baseline="0" dirty="0" smtClean="0">
              <a:latin typeface="Arial" panose="020B0604020202020204" pitchFamily="34" charset="0"/>
              <a:cs typeface="Arial" panose="020B0604020202020204" pitchFamily="34" charset="0"/>
            </a:endParaRPr>
          </a:p>
          <a:p>
            <a:pPr marL="0" indent="0">
              <a:buNone/>
            </a:pPr>
            <a:r>
              <a:rPr lang="en-GB" b="0" baseline="0" dirty="0" smtClean="0">
                <a:latin typeface="Arial" panose="020B0604020202020204" pitchFamily="34" charset="0"/>
                <a:cs typeface="Arial" panose="020B0604020202020204" pitchFamily="34" charset="0"/>
              </a:rPr>
              <a:t>Currently mortgage payers see their payments on their credit report and therefore can be at a huge advantage. </a:t>
            </a:r>
            <a:endParaRPr lang="en-GB" b="1" baseline="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8168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958377-8945-4A29-AA61-C5A798FE2322}" type="slidenum">
              <a:rPr lang="en-GB" smtClean="0"/>
              <a:t>4</a:t>
            </a:fld>
            <a:endParaRPr lang="en-GB" dirty="0"/>
          </a:p>
        </p:txBody>
      </p:sp>
    </p:spTree>
    <p:extLst>
      <p:ext uri="{BB962C8B-B14F-4D97-AF65-F5344CB8AC3E}">
        <p14:creationId xmlns:p14="http://schemas.microsoft.com/office/powerpoint/2010/main" val="2033815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Arial" panose="020B0604020202020204" pitchFamily="34" charset="0"/>
                <a:cs typeface="Arial" panose="020B0604020202020204" pitchFamily="34" charset="0"/>
              </a:rPr>
              <a:t>Contents </a:t>
            </a:r>
            <a:r>
              <a:rPr lang="en-GB" b="1" baseline="0" dirty="0" smtClean="0">
                <a:latin typeface="Arial" panose="020B0604020202020204" pitchFamily="34" charset="0"/>
                <a:cs typeface="Arial" panose="020B0604020202020204" pitchFamily="34" charset="0"/>
              </a:rPr>
              <a:t>slide</a:t>
            </a:r>
            <a:r>
              <a:rPr lang="en-GB" b="0" baseline="0" dirty="0" smtClean="0">
                <a:latin typeface="Arial" panose="020B0604020202020204" pitchFamily="34" charset="0"/>
                <a:cs typeface="Arial" panose="020B0604020202020204" pitchFamily="34" charset="0"/>
              </a:rPr>
              <a:t> [uses Contents Slide layout]</a:t>
            </a:r>
          </a:p>
          <a:p>
            <a:r>
              <a:rPr lang="en-GB" baseline="0" dirty="0" smtClean="0">
                <a:latin typeface="Arial" panose="020B0604020202020204" pitchFamily="34" charset="0"/>
                <a:cs typeface="Arial" panose="020B0604020202020204" pitchFamily="34" charset="0"/>
              </a:rPr>
              <a:t>The brand mark and data art graphic on this slide layout are set up at the correct size and position and should not be altered.</a:t>
            </a:r>
          </a:p>
          <a:p>
            <a:endParaRPr lang="en-GB" b="0" baseline="0" dirty="0" smtClean="0">
              <a:latin typeface="Arial" panose="020B0604020202020204" pitchFamily="34" charset="0"/>
              <a:cs typeface="Arial" panose="020B0604020202020204" pitchFamily="34" charset="0"/>
            </a:endParaRPr>
          </a:p>
          <a:p>
            <a:r>
              <a:rPr lang="en-GB" b="0" dirty="0" smtClean="0">
                <a:latin typeface="Arial" panose="020B0604020202020204" pitchFamily="34" charset="0"/>
                <a:cs typeface="Arial" panose="020B0604020202020204" pitchFamily="34" charset="0"/>
              </a:rPr>
              <a:t>The slide title appears in Arial (Experian</a:t>
            </a:r>
            <a:r>
              <a:rPr lang="en-GB" b="0" baseline="0" dirty="0" smtClean="0">
                <a:latin typeface="Arial" panose="020B0604020202020204" pitchFamily="34" charset="0"/>
                <a:cs typeface="Arial" panose="020B0604020202020204" pitchFamily="34" charset="0"/>
              </a:rPr>
              <a:t> Dark Blue); the contents list is in Arial (Grey), as shown in this example. Contents list items are numbered and continuous lines in an individual listed item will align with the text in the previous line.</a:t>
            </a:r>
          </a:p>
          <a:p>
            <a:endParaRPr lang="en-GB" b="0" baseline="0" dirty="0" smtClean="0">
              <a:latin typeface="Arial" panose="020B0604020202020204" pitchFamily="34" charset="0"/>
              <a:cs typeface="Arial" panose="020B0604020202020204" pitchFamily="34" charset="0"/>
            </a:endParaRPr>
          </a:p>
          <a:p>
            <a:r>
              <a:rPr lang="en-GB" b="0" baseline="0" dirty="0" smtClean="0">
                <a:latin typeface="Arial" panose="020B0604020202020204" pitchFamily="34" charset="0"/>
                <a:cs typeface="Arial" panose="020B0604020202020204" pitchFamily="34" charset="0"/>
              </a:rPr>
              <a:t>The date and footer info can be edited across all slides by using the ‘Header and Footer’ settings on the ‘Insert’ ribbon (do not edit these manually on the individual slides).</a:t>
            </a:r>
          </a:p>
        </p:txBody>
      </p:sp>
      <p:sp>
        <p:nvSpPr>
          <p:cNvPr id="4" name="Slide Number Placeholder 3"/>
          <p:cNvSpPr>
            <a:spLocks noGrp="1"/>
          </p:cNvSpPr>
          <p:nvPr>
            <p:ph type="sldNum" sz="quarter" idx="10"/>
          </p:nvPr>
        </p:nvSpPr>
        <p:spPr/>
        <p:txBody>
          <a:bodyPr/>
          <a:lstStyle/>
          <a:p>
            <a:fld id="{5D958377-8945-4A29-AA61-C5A798FE2322}" type="slidenum">
              <a:rPr lang="en-GB" smtClean="0"/>
              <a:t>5</a:t>
            </a:fld>
            <a:endParaRPr lang="en-GB"/>
          </a:p>
        </p:txBody>
      </p:sp>
    </p:spTree>
    <p:extLst>
      <p:ext uri="{BB962C8B-B14F-4D97-AF65-F5344CB8AC3E}">
        <p14:creationId xmlns:p14="http://schemas.microsoft.com/office/powerpoint/2010/main" val="2654621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Arial" panose="020B0604020202020204" pitchFamily="34" charset="0"/>
                <a:cs typeface="Arial" panose="020B0604020202020204" pitchFamily="34" charset="0"/>
              </a:rPr>
              <a:t>Contents </a:t>
            </a:r>
            <a:r>
              <a:rPr lang="en-GB" b="1" baseline="0" dirty="0" smtClean="0">
                <a:latin typeface="Arial" panose="020B0604020202020204" pitchFamily="34" charset="0"/>
                <a:cs typeface="Arial" panose="020B0604020202020204" pitchFamily="34" charset="0"/>
              </a:rPr>
              <a:t>slide</a:t>
            </a:r>
            <a:r>
              <a:rPr lang="en-GB" b="0" baseline="0" dirty="0" smtClean="0">
                <a:latin typeface="Arial" panose="020B0604020202020204" pitchFamily="34" charset="0"/>
                <a:cs typeface="Arial" panose="020B0604020202020204" pitchFamily="34" charset="0"/>
              </a:rPr>
              <a:t> [uses Contents Slide layout]</a:t>
            </a:r>
          </a:p>
          <a:p>
            <a:r>
              <a:rPr lang="en-GB" baseline="0" dirty="0" smtClean="0">
                <a:latin typeface="Arial" panose="020B0604020202020204" pitchFamily="34" charset="0"/>
                <a:cs typeface="Arial" panose="020B0604020202020204" pitchFamily="34" charset="0"/>
              </a:rPr>
              <a:t>The brand mark and data art graphic on this slide layout are set up at the correct size and position and should not be altered.</a:t>
            </a:r>
          </a:p>
          <a:p>
            <a:endParaRPr lang="en-GB" b="0" baseline="0" dirty="0" smtClean="0">
              <a:latin typeface="Arial" panose="020B0604020202020204" pitchFamily="34" charset="0"/>
              <a:cs typeface="Arial" panose="020B0604020202020204" pitchFamily="34" charset="0"/>
            </a:endParaRPr>
          </a:p>
          <a:p>
            <a:r>
              <a:rPr lang="en-GB" b="0" dirty="0" smtClean="0">
                <a:latin typeface="Arial" panose="020B0604020202020204" pitchFamily="34" charset="0"/>
                <a:cs typeface="Arial" panose="020B0604020202020204" pitchFamily="34" charset="0"/>
              </a:rPr>
              <a:t>The slide title appears in Arial (Experian</a:t>
            </a:r>
            <a:r>
              <a:rPr lang="en-GB" b="0" baseline="0" dirty="0" smtClean="0">
                <a:latin typeface="Arial" panose="020B0604020202020204" pitchFamily="34" charset="0"/>
                <a:cs typeface="Arial" panose="020B0604020202020204" pitchFamily="34" charset="0"/>
              </a:rPr>
              <a:t> Dark Blue); the contents list is in Arial (Grey), as shown in this example. Contents list items are numbered and continuous lines in an individual listed item will align with the text in the previous line.</a:t>
            </a:r>
          </a:p>
          <a:p>
            <a:endParaRPr lang="en-GB" b="0" baseline="0" dirty="0" smtClean="0">
              <a:latin typeface="Arial" panose="020B0604020202020204" pitchFamily="34" charset="0"/>
              <a:cs typeface="Arial" panose="020B0604020202020204" pitchFamily="34" charset="0"/>
            </a:endParaRPr>
          </a:p>
          <a:p>
            <a:r>
              <a:rPr lang="en-GB" b="0" baseline="0" dirty="0" smtClean="0">
                <a:latin typeface="Arial" panose="020B0604020202020204" pitchFamily="34" charset="0"/>
                <a:cs typeface="Arial" panose="020B0604020202020204" pitchFamily="34" charset="0"/>
              </a:rPr>
              <a:t>The date and footer info can be edited across all slides by using the ‘Header and Footer’ settings on the ‘Insert’ ribbon (do not edit these manually on the individual slides).</a:t>
            </a:r>
          </a:p>
        </p:txBody>
      </p:sp>
      <p:sp>
        <p:nvSpPr>
          <p:cNvPr id="4" name="Slide Number Placeholder 3"/>
          <p:cNvSpPr>
            <a:spLocks noGrp="1"/>
          </p:cNvSpPr>
          <p:nvPr>
            <p:ph type="sldNum" sz="quarter" idx="10"/>
          </p:nvPr>
        </p:nvSpPr>
        <p:spPr/>
        <p:txBody>
          <a:bodyPr/>
          <a:lstStyle/>
          <a:p>
            <a:fld id="{5D958377-8945-4A29-AA61-C5A798FE2322}" type="slidenum">
              <a:rPr lang="en-GB" smtClean="0"/>
              <a:t>6</a:t>
            </a:fld>
            <a:endParaRPr lang="en-GB"/>
          </a:p>
        </p:txBody>
      </p:sp>
    </p:spTree>
    <p:extLst>
      <p:ext uri="{BB962C8B-B14F-4D97-AF65-F5344CB8AC3E}">
        <p14:creationId xmlns:p14="http://schemas.microsoft.com/office/powerpoint/2010/main" val="2654621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Arial" panose="020B0604020202020204" pitchFamily="34" charset="0"/>
                <a:cs typeface="Arial" panose="020B0604020202020204" pitchFamily="34" charset="0"/>
              </a:rPr>
              <a:t>Contents </a:t>
            </a:r>
            <a:r>
              <a:rPr lang="en-GB" b="1" baseline="0" dirty="0" smtClean="0">
                <a:latin typeface="Arial" panose="020B0604020202020204" pitchFamily="34" charset="0"/>
                <a:cs typeface="Arial" panose="020B0604020202020204" pitchFamily="34" charset="0"/>
              </a:rPr>
              <a:t>slide</a:t>
            </a:r>
            <a:r>
              <a:rPr lang="en-GB" b="0" baseline="0" dirty="0" smtClean="0">
                <a:latin typeface="Arial" panose="020B0604020202020204" pitchFamily="34" charset="0"/>
                <a:cs typeface="Arial" panose="020B0604020202020204" pitchFamily="34" charset="0"/>
              </a:rPr>
              <a:t> [uses Contents Slide layout]</a:t>
            </a:r>
          </a:p>
          <a:p>
            <a:r>
              <a:rPr lang="en-GB" baseline="0" dirty="0" smtClean="0">
                <a:latin typeface="Arial" panose="020B0604020202020204" pitchFamily="34" charset="0"/>
                <a:cs typeface="Arial" panose="020B0604020202020204" pitchFamily="34" charset="0"/>
              </a:rPr>
              <a:t>The brand mark and data art graphic on this slide layout are set up at the correct size and position and should not be altered.</a:t>
            </a:r>
          </a:p>
          <a:p>
            <a:endParaRPr lang="en-GB" b="0" baseline="0" dirty="0" smtClean="0">
              <a:latin typeface="Arial" panose="020B0604020202020204" pitchFamily="34" charset="0"/>
              <a:cs typeface="Arial" panose="020B0604020202020204" pitchFamily="34" charset="0"/>
            </a:endParaRPr>
          </a:p>
          <a:p>
            <a:r>
              <a:rPr lang="en-GB" b="0" dirty="0" smtClean="0">
                <a:latin typeface="Arial" panose="020B0604020202020204" pitchFamily="34" charset="0"/>
                <a:cs typeface="Arial" panose="020B0604020202020204" pitchFamily="34" charset="0"/>
              </a:rPr>
              <a:t>The slide title appears in Arial (Experian</a:t>
            </a:r>
            <a:r>
              <a:rPr lang="en-GB" b="0" baseline="0" dirty="0" smtClean="0">
                <a:latin typeface="Arial" panose="020B0604020202020204" pitchFamily="34" charset="0"/>
                <a:cs typeface="Arial" panose="020B0604020202020204" pitchFamily="34" charset="0"/>
              </a:rPr>
              <a:t> Dark Blue); the contents list is in Arial (Grey), as shown in this example. Contents list items are numbered and continuous lines in an individual listed item will align with the text in the previous line.</a:t>
            </a:r>
          </a:p>
          <a:p>
            <a:endParaRPr lang="en-GB" b="0" baseline="0" dirty="0" smtClean="0">
              <a:latin typeface="Arial" panose="020B0604020202020204" pitchFamily="34" charset="0"/>
              <a:cs typeface="Arial" panose="020B0604020202020204" pitchFamily="34" charset="0"/>
            </a:endParaRPr>
          </a:p>
          <a:p>
            <a:r>
              <a:rPr lang="en-GB" b="0" baseline="0" dirty="0" smtClean="0">
                <a:latin typeface="Arial" panose="020B0604020202020204" pitchFamily="34" charset="0"/>
                <a:cs typeface="Arial" panose="020B0604020202020204" pitchFamily="34" charset="0"/>
              </a:rPr>
              <a:t>The date and footer info can be edited across all slides by using the ‘Header and Footer’ settings on the ‘Insert’ ribbon (do not edit these manually on the individual slides).</a:t>
            </a:r>
          </a:p>
        </p:txBody>
      </p:sp>
      <p:sp>
        <p:nvSpPr>
          <p:cNvPr id="4" name="Slide Number Placeholder 3"/>
          <p:cNvSpPr>
            <a:spLocks noGrp="1"/>
          </p:cNvSpPr>
          <p:nvPr>
            <p:ph type="sldNum" sz="quarter" idx="10"/>
          </p:nvPr>
        </p:nvSpPr>
        <p:spPr/>
        <p:txBody>
          <a:bodyPr/>
          <a:lstStyle/>
          <a:p>
            <a:fld id="{5D958377-8945-4A29-AA61-C5A798FE2322}" type="slidenum">
              <a:rPr lang="en-GB" smtClean="0"/>
              <a:t>7</a:t>
            </a:fld>
            <a:endParaRPr lang="en-GB"/>
          </a:p>
        </p:txBody>
      </p:sp>
    </p:spTree>
    <p:extLst>
      <p:ext uri="{BB962C8B-B14F-4D97-AF65-F5344CB8AC3E}">
        <p14:creationId xmlns:p14="http://schemas.microsoft.com/office/powerpoint/2010/main" val="2654621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Arial" panose="020B0604020202020204" pitchFamily="34" charset="0"/>
                <a:cs typeface="Arial" panose="020B0604020202020204" pitchFamily="34" charset="0"/>
              </a:rPr>
              <a:t>Contents </a:t>
            </a:r>
            <a:r>
              <a:rPr lang="en-GB" b="1" baseline="0" dirty="0" smtClean="0">
                <a:latin typeface="Arial" panose="020B0604020202020204" pitchFamily="34" charset="0"/>
                <a:cs typeface="Arial" panose="020B0604020202020204" pitchFamily="34" charset="0"/>
              </a:rPr>
              <a:t>slide</a:t>
            </a:r>
            <a:r>
              <a:rPr lang="en-GB" b="0" baseline="0" dirty="0" smtClean="0">
                <a:latin typeface="Arial" panose="020B0604020202020204" pitchFamily="34" charset="0"/>
                <a:cs typeface="Arial" panose="020B0604020202020204" pitchFamily="34" charset="0"/>
              </a:rPr>
              <a:t> [uses Contents Slide layout]</a:t>
            </a:r>
          </a:p>
          <a:p>
            <a:r>
              <a:rPr lang="en-GB" baseline="0" dirty="0" smtClean="0">
                <a:latin typeface="Arial" panose="020B0604020202020204" pitchFamily="34" charset="0"/>
                <a:cs typeface="Arial" panose="020B0604020202020204" pitchFamily="34" charset="0"/>
              </a:rPr>
              <a:t>The brand mark and data art graphic on this slide layout are set up at the correct size and position and should not be altered.</a:t>
            </a:r>
          </a:p>
          <a:p>
            <a:endParaRPr lang="en-GB" b="0" baseline="0" dirty="0" smtClean="0">
              <a:latin typeface="Arial" panose="020B0604020202020204" pitchFamily="34" charset="0"/>
              <a:cs typeface="Arial" panose="020B0604020202020204" pitchFamily="34" charset="0"/>
            </a:endParaRPr>
          </a:p>
          <a:p>
            <a:r>
              <a:rPr lang="en-GB" b="0" dirty="0" smtClean="0">
                <a:latin typeface="Arial" panose="020B0604020202020204" pitchFamily="34" charset="0"/>
                <a:cs typeface="Arial" panose="020B0604020202020204" pitchFamily="34" charset="0"/>
              </a:rPr>
              <a:t>The slide title appears in Arial (Experian</a:t>
            </a:r>
            <a:r>
              <a:rPr lang="en-GB" b="0" baseline="0" dirty="0" smtClean="0">
                <a:latin typeface="Arial" panose="020B0604020202020204" pitchFamily="34" charset="0"/>
                <a:cs typeface="Arial" panose="020B0604020202020204" pitchFamily="34" charset="0"/>
              </a:rPr>
              <a:t> Dark Blue); the contents list is in Arial (Grey), as shown in this example. Contents list items are numbered and continuous lines in an individual listed item will align with the text in the previous line.</a:t>
            </a:r>
          </a:p>
          <a:p>
            <a:endParaRPr lang="en-GB" b="0" baseline="0" dirty="0" smtClean="0">
              <a:latin typeface="Arial" panose="020B0604020202020204" pitchFamily="34" charset="0"/>
              <a:cs typeface="Arial" panose="020B0604020202020204" pitchFamily="34" charset="0"/>
            </a:endParaRPr>
          </a:p>
          <a:p>
            <a:r>
              <a:rPr lang="en-GB" b="0" baseline="0" dirty="0" smtClean="0">
                <a:latin typeface="Arial" panose="020B0604020202020204" pitchFamily="34" charset="0"/>
                <a:cs typeface="Arial" panose="020B0604020202020204" pitchFamily="34" charset="0"/>
              </a:rPr>
              <a:t>The date and footer info can be edited across all slides by using the ‘Header and Footer’ settings on the ‘Insert’ ribbon (do not edit these manually on the individual slides).</a:t>
            </a:r>
          </a:p>
        </p:txBody>
      </p:sp>
      <p:sp>
        <p:nvSpPr>
          <p:cNvPr id="4" name="Slide Number Placeholder 3"/>
          <p:cNvSpPr>
            <a:spLocks noGrp="1"/>
          </p:cNvSpPr>
          <p:nvPr>
            <p:ph type="sldNum" sz="quarter" idx="10"/>
          </p:nvPr>
        </p:nvSpPr>
        <p:spPr/>
        <p:txBody>
          <a:bodyPr/>
          <a:lstStyle/>
          <a:p>
            <a:fld id="{5D958377-8945-4A29-AA61-C5A798FE2322}" type="slidenum">
              <a:rPr lang="en-GB" smtClean="0"/>
              <a:t>8</a:t>
            </a:fld>
            <a:endParaRPr lang="en-GB"/>
          </a:p>
        </p:txBody>
      </p:sp>
    </p:spTree>
    <p:extLst>
      <p:ext uri="{BB962C8B-B14F-4D97-AF65-F5344CB8AC3E}">
        <p14:creationId xmlns:p14="http://schemas.microsoft.com/office/powerpoint/2010/main" val="2654621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Arial" panose="020B0604020202020204" pitchFamily="34" charset="0"/>
                <a:cs typeface="Arial" panose="020B0604020202020204" pitchFamily="34" charset="0"/>
              </a:rPr>
              <a:t>Contents </a:t>
            </a:r>
            <a:r>
              <a:rPr lang="en-GB" b="1" baseline="0" dirty="0" smtClean="0">
                <a:latin typeface="Arial" panose="020B0604020202020204" pitchFamily="34" charset="0"/>
                <a:cs typeface="Arial" panose="020B0604020202020204" pitchFamily="34" charset="0"/>
              </a:rPr>
              <a:t>slide</a:t>
            </a:r>
            <a:r>
              <a:rPr lang="en-GB" b="0" baseline="0" dirty="0" smtClean="0">
                <a:latin typeface="Arial" panose="020B0604020202020204" pitchFamily="34" charset="0"/>
                <a:cs typeface="Arial" panose="020B0604020202020204" pitchFamily="34" charset="0"/>
              </a:rPr>
              <a:t> [uses Contents Slide layout]</a:t>
            </a:r>
          </a:p>
          <a:p>
            <a:r>
              <a:rPr lang="en-GB" baseline="0" dirty="0" smtClean="0">
                <a:latin typeface="Arial" panose="020B0604020202020204" pitchFamily="34" charset="0"/>
                <a:cs typeface="Arial" panose="020B0604020202020204" pitchFamily="34" charset="0"/>
              </a:rPr>
              <a:t>The brand mark and data art graphic on this slide layout are set up at the correct size and position and should not be altered.</a:t>
            </a:r>
          </a:p>
          <a:p>
            <a:endParaRPr lang="en-GB" b="0" baseline="0" dirty="0" smtClean="0">
              <a:latin typeface="Arial" panose="020B0604020202020204" pitchFamily="34" charset="0"/>
              <a:cs typeface="Arial" panose="020B0604020202020204" pitchFamily="34" charset="0"/>
            </a:endParaRPr>
          </a:p>
          <a:p>
            <a:r>
              <a:rPr lang="en-GB" b="0" dirty="0" smtClean="0">
                <a:latin typeface="Arial" panose="020B0604020202020204" pitchFamily="34" charset="0"/>
                <a:cs typeface="Arial" panose="020B0604020202020204" pitchFamily="34" charset="0"/>
              </a:rPr>
              <a:t>The slide title appears in Arial (Experian</a:t>
            </a:r>
            <a:r>
              <a:rPr lang="en-GB" b="0" baseline="0" dirty="0" smtClean="0">
                <a:latin typeface="Arial" panose="020B0604020202020204" pitchFamily="34" charset="0"/>
                <a:cs typeface="Arial" panose="020B0604020202020204" pitchFamily="34" charset="0"/>
              </a:rPr>
              <a:t> Dark Blue); the contents list is in Arial (Grey), as shown in this example. Contents list items are numbered and continuous lines in an individual listed item will align with the text in the previous line.</a:t>
            </a:r>
          </a:p>
          <a:p>
            <a:endParaRPr lang="en-GB" b="0" baseline="0" dirty="0" smtClean="0">
              <a:latin typeface="Arial" panose="020B0604020202020204" pitchFamily="34" charset="0"/>
              <a:cs typeface="Arial" panose="020B0604020202020204" pitchFamily="34" charset="0"/>
            </a:endParaRPr>
          </a:p>
          <a:p>
            <a:r>
              <a:rPr lang="en-GB" b="0" baseline="0" dirty="0" smtClean="0">
                <a:latin typeface="Arial" panose="020B0604020202020204" pitchFamily="34" charset="0"/>
                <a:cs typeface="Arial" panose="020B0604020202020204" pitchFamily="34" charset="0"/>
              </a:rPr>
              <a:t>The date and footer info can be edited across all slides by using the ‘Header and Footer’ settings on the ‘Insert’ ribbon (do not edit these manually on the individual slides).</a:t>
            </a:r>
          </a:p>
        </p:txBody>
      </p:sp>
      <p:sp>
        <p:nvSpPr>
          <p:cNvPr id="4" name="Slide Number Placeholder 3"/>
          <p:cNvSpPr>
            <a:spLocks noGrp="1"/>
          </p:cNvSpPr>
          <p:nvPr>
            <p:ph type="sldNum" sz="quarter" idx="10"/>
          </p:nvPr>
        </p:nvSpPr>
        <p:spPr/>
        <p:txBody>
          <a:bodyPr/>
          <a:lstStyle/>
          <a:p>
            <a:fld id="{5D958377-8945-4A29-AA61-C5A798FE2322}" type="slidenum">
              <a:rPr lang="en-GB" smtClean="0"/>
              <a:t>9</a:t>
            </a:fld>
            <a:endParaRPr lang="en-GB"/>
          </a:p>
        </p:txBody>
      </p:sp>
    </p:spTree>
    <p:extLst>
      <p:ext uri="{BB962C8B-B14F-4D97-AF65-F5344CB8AC3E}">
        <p14:creationId xmlns:p14="http://schemas.microsoft.com/office/powerpoint/2010/main" val="26546218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olding Slide">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214EAE2-2198-4D7A-9D8A-276EC651CDD7}" type="datetime1">
              <a:rPr lang="en-GB" smtClean="0"/>
              <a:t>21/04/2017</a:t>
            </a:fld>
            <a:endParaRPr lang="en-GB" dirty="0"/>
          </a:p>
        </p:txBody>
      </p:sp>
      <p:sp>
        <p:nvSpPr>
          <p:cNvPr id="5" name="Footer Placeholder 4"/>
          <p:cNvSpPr>
            <a:spLocks noGrp="1"/>
          </p:cNvSpPr>
          <p:nvPr>
            <p:ph type="ftr" sz="quarter" idx="11"/>
          </p:nvPr>
        </p:nvSpPr>
        <p:spPr/>
        <p:txBody>
          <a:bodyPr/>
          <a:lstStyle/>
          <a:p>
            <a:r>
              <a:rPr lang="en-GB" dirty="0" smtClean="0"/>
              <a:t>Private and confidential     Presentation Title</a:t>
            </a:r>
            <a:endParaRPr lang="en-GB" dirty="0"/>
          </a:p>
        </p:txBody>
      </p:sp>
      <p:pic>
        <p:nvPicPr>
          <p:cNvPr id="6" name="Picture 5"/>
          <p:cNvPicPr>
            <a:picLocks noChangeAspect="1"/>
          </p:cNvPicPr>
          <p:nvPr userDrawn="1"/>
        </p:nvPicPr>
        <p:blipFill>
          <a:blip r:embed="rId2"/>
          <a:stretch>
            <a:fillRect/>
          </a:stretch>
        </p:blipFill>
        <p:spPr>
          <a:xfrm>
            <a:off x="4637924" y="3584447"/>
            <a:ext cx="6648075" cy="2171651"/>
          </a:xfrm>
          <a:prstGeom prst="rect">
            <a:avLst/>
          </a:prstGeom>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1655" t="16451"/>
          <a:stretch/>
        </p:blipFill>
        <p:spPr>
          <a:xfrm>
            <a:off x="0" y="0"/>
            <a:ext cx="6276088" cy="1671638"/>
          </a:xfrm>
          <a:prstGeom prst="rect">
            <a:avLst/>
          </a:prstGeom>
        </p:spPr>
      </p:pic>
    </p:spTree>
    <p:extLst>
      <p:ext uri="{BB962C8B-B14F-4D97-AF65-F5344CB8AC3E}">
        <p14:creationId xmlns:p14="http://schemas.microsoft.com/office/powerpoint/2010/main" val="2307860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nd Quote">
    <p:spTree>
      <p:nvGrpSpPr>
        <p:cNvPr id="1" name=""/>
        <p:cNvGrpSpPr/>
        <p:nvPr/>
      </p:nvGrpSpPr>
      <p:grpSpPr>
        <a:xfrm>
          <a:off x="0" y="0"/>
          <a:ext cx="0" cy="0"/>
          <a:chOff x="0" y="0"/>
          <a:chExt cx="0" cy="0"/>
        </a:xfrm>
      </p:grpSpPr>
      <p:sp>
        <p:nvSpPr>
          <p:cNvPr id="3" name="Content Placeholder 2"/>
          <p:cNvSpPr>
            <a:spLocks noGrp="1"/>
          </p:cNvSpPr>
          <p:nvPr>
            <p:ph idx="1"/>
          </p:nvPr>
        </p:nvSpPr>
        <p:spPr>
          <a:xfrm>
            <a:off x="6658378" y="755653"/>
            <a:ext cx="5087537" cy="6085415"/>
          </a:xfrm>
        </p:spPr>
        <p:txBody>
          <a:bodyPr anchor="ctr" anchorCtr="0"/>
          <a:lstStyle>
            <a:lvl1pPr marL="128588" indent="-128588">
              <a:lnSpc>
                <a:spcPct val="95000"/>
              </a:lnSpc>
              <a:spcBef>
                <a:spcPts val="0"/>
              </a:spcBef>
              <a:defRPr sz="2400">
                <a:solidFill>
                  <a:schemeClr val="accent1"/>
                </a:solidFill>
              </a:defRPr>
            </a:lvl1pPr>
            <a:lvl2pPr marL="128588" indent="-128588">
              <a:lnSpc>
                <a:spcPct val="95000"/>
              </a:lnSpc>
              <a:spcBef>
                <a:spcPts val="0"/>
              </a:spcBef>
              <a:buNone/>
              <a:defRPr sz="2400" b="0">
                <a:solidFill>
                  <a:schemeClr val="accent1"/>
                </a:solidFill>
              </a:defRPr>
            </a:lvl2pPr>
            <a:lvl3pPr marL="128588" indent="-128588">
              <a:lnSpc>
                <a:spcPct val="95000"/>
              </a:lnSpc>
              <a:spcBef>
                <a:spcPts val="0"/>
              </a:spcBef>
              <a:buNone/>
              <a:defRPr sz="2400" b="0">
                <a:solidFill>
                  <a:schemeClr val="accent1"/>
                </a:solidFill>
              </a:defRPr>
            </a:lvl3pPr>
            <a:lvl4pPr marL="128588" indent="-128588">
              <a:lnSpc>
                <a:spcPct val="95000"/>
              </a:lnSpc>
              <a:spcBef>
                <a:spcPts val="0"/>
              </a:spcBef>
              <a:buNone/>
              <a:defRPr sz="2400" b="0">
                <a:solidFill>
                  <a:schemeClr val="accent1"/>
                </a:solidFill>
              </a:defRPr>
            </a:lvl4pPr>
            <a:lvl5pPr marL="128588" indent="-128588">
              <a:lnSpc>
                <a:spcPct val="95000"/>
              </a:lnSpc>
              <a:spcBef>
                <a:spcPts val="0"/>
              </a:spcBef>
              <a:buNone/>
              <a:defRPr sz="2400" b="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EBC41589-D1C4-4BDC-AA48-3EF7E766A328}" type="datetime1">
              <a:rPr lang="en-GB" smtClean="0"/>
              <a:t>21/04/2017</a:t>
            </a:fld>
            <a:endParaRPr lang="en-GB"/>
          </a:p>
        </p:txBody>
      </p:sp>
      <p:sp>
        <p:nvSpPr>
          <p:cNvPr id="5" name="Footer Placeholder 4"/>
          <p:cNvSpPr>
            <a:spLocks noGrp="1"/>
          </p:cNvSpPr>
          <p:nvPr>
            <p:ph type="ftr" sz="quarter" idx="11"/>
          </p:nvPr>
        </p:nvSpPr>
        <p:spPr/>
        <p:txBody>
          <a:bodyPr/>
          <a:lstStyle/>
          <a:p>
            <a:r>
              <a:rPr lang="en-GB" smtClean="0"/>
              <a:t>Private and confidential     Presentation Title</a:t>
            </a:r>
            <a:endParaRPr lang="en-GB"/>
          </a:p>
        </p:txBody>
      </p:sp>
      <p:sp>
        <p:nvSpPr>
          <p:cNvPr id="6" name="Picture Placeholder 9"/>
          <p:cNvSpPr>
            <a:spLocks noGrp="1"/>
          </p:cNvSpPr>
          <p:nvPr>
            <p:ph type="pic" sz="quarter" idx="13"/>
          </p:nvPr>
        </p:nvSpPr>
        <p:spPr>
          <a:xfrm>
            <a:off x="-12879" y="-6765"/>
            <a:ext cx="5762927" cy="7666788"/>
          </a:xfrm>
          <a:custGeom>
            <a:avLst/>
            <a:gdLst>
              <a:gd name="connsiteX0" fmla="*/ 0 w 5749052"/>
              <a:gd name="connsiteY0" fmla="*/ 2044535 h 5749051"/>
              <a:gd name="connsiteX1" fmla="*/ 2044535 w 5749052"/>
              <a:gd name="connsiteY1" fmla="*/ 0 h 5749051"/>
              <a:gd name="connsiteX2" fmla="*/ 3704517 w 5749052"/>
              <a:gd name="connsiteY2" fmla="*/ 0 h 5749051"/>
              <a:gd name="connsiteX3" fmla="*/ 5749052 w 5749052"/>
              <a:gd name="connsiteY3" fmla="*/ 2044535 h 5749051"/>
              <a:gd name="connsiteX4" fmla="*/ 5749052 w 5749052"/>
              <a:gd name="connsiteY4" fmla="*/ 3704516 h 5749051"/>
              <a:gd name="connsiteX5" fmla="*/ 3704517 w 5749052"/>
              <a:gd name="connsiteY5" fmla="*/ 5749051 h 5749051"/>
              <a:gd name="connsiteX6" fmla="*/ 2044535 w 5749052"/>
              <a:gd name="connsiteY6" fmla="*/ 5749051 h 5749051"/>
              <a:gd name="connsiteX7" fmla="*/ 0 w 5749052"/>
              <a:gd name="connsiteY7" fmla="*/ 3704516 h 5749051"/>
              <a:gd name="connsiteX8" fmla="*/ 0 w 5749052"/>
              <a:gd name="connsiteY8" fmla="*/ 2044535 h 5749051"/>
              <a:gd name="connsiteX0" fmla="*/ 0 w 5749052"/>
              <a:gd name="connsiteY0" fmla="*/ 2044535 h 5749051"/>
              <a:gd name="connsiteX1" fmla="*/ 588917 w 5749052"/>
              <a:gd name="connsiteY1" fmla="*/ 610381 h 5749051"/>
              <a:gd name="connsiteX2" fmla="*/ 2044535 w 5749052"/>
              <a:gd name="connsiteY2" fmla="*/ 0 h 5749051"/>
              <a:gd name="connsiteX3" fmla="*/ 3704517 w 5749052"/>
              <a:gd name="connsiteY3" fmla="*/ 0 h 5749051"/>
              <a:gd name="connsiteX4" fmla="*/ 5749052 w 5749052"/>
              <a:gd name="connsiteY4" fmla="*/ 2044535 h 5749051"/>
              <a:gd name="connsiteX5" fmla="*/ 5749052 w 5749052"/>
              <a:gd name="connsiteY5" fmla="*/ 3704516 h 5749051"/>
              <a:gd name="connsiteX6" fmla="*/ 3704517 w 5749052"/>
              <a:gd name="connsiteY6" fmla="*/ 5749051 h 5749051"/>
              <a:gd name="connsiteX7" fmla="*/ 2044535 w 5749052"/>
              <a:gd name="connsiteY7" fmla="*/ 5749051 h 5749051"/>
              <a:gd name="connsiteX8" fmla="*/ 0 w 5749052"/>
              <a:gd name="connsiteY8" fmla="*/ 3704516 h 5749051"/>
              <a:gd name="connsiteX9" fmla="*/ 0 w 5749052"/>
              <a:gd name="connsiteY9" fmla="*/ 2044535 h 5749051"/>
              <a:gd name="connsiteX0" fmla="*/ 0 w 5749052"/>
              <a:gd name="connsiteY0" fmla="*/ 2044535 h 5749051"/>
              <a:gd name="connsiteX1" fmla="*/ 588917 w 5749052"/>
              <a:gd name="connsiteY1" fmla="*/ 610381 h 5749051"/>
              <a:gd name="connsiteX2" fmla="*/ 2044535 w 5749052"/>
              <a:gd name="connsiteY2" fmla="*/ 0 h 5749051"/>
              <a:gd name="connsiteX3" fmla="*/ 3704517 w 5749052"/>
              <a:gd name="connsiteY3" fmla="*/ 0 h 5749051"/>
              <a:gd name="connsiteX4" fmla="*/ 5749052 w 5749052"/>
              <a:gd name="connsiteY4" fmla="*/ 2044535 h 5749051"/>
              <a:gd name="connsiteX5" fmla="*/ 5749052 w 5749052"/>
              <a:gd name="connsiteY5" fmla="*/ 3704516 h 5749051"/>
              <a:gd name="connsiteX6" fmla="*/ 3704517 w 5749052"/>
              <a:gd name="connsiteY6" fmla="*/ 5749051 h 5749051"/>
              <a:gd name="connsiteX7" fmla="*/ 2044535 w 5749052"/>
              <a:gd name="connsiteY7" fmla="*/ 5749051 h 5749051"/>
              <a:gd name="connsiteX8" fmla="*/ 0 w 5749052"/>
              <a:gd name="connsiteY8" fmla="*/ 3704516 h 5749051"/>
              <a:gd name="connsiteX9" fmla="*/ 0 w 5749052"/>
              <a:gd name="connsiteY9" fmla="*/ 2044535 h 5749051"/>
              <a:gd name="connsiteX0" fmla="*/ 0 w 5749052"/>
              <a:gd name="connsiteY0" fmla="*/ 2044535 h 5749051"/>
              <a:gd name="connsiteX1" fmla="*/ 588917 w 5749052"/>
              <a:gd name="connsiteY1" fmla="*/ 610381 h 5749051"/>
              <a:gd name="connsiteX2" fmla="*/ 2044535 w 5749052"/>
              <a:gd name="connsiteY2" fmla="*/ 0 h 5749051"/>
              <a:gd name="connsiteX3" fmla="*/ 3704517 w 5749052"/>
              <a:gd name="connsiteY3" fmla="*/ 0 h 5749051"/>
              <a:gd name="connsiteX4" fmla="*/ 5749052 w 5749052"/>
              <a:gd name="connsiteY4" fmla="*/ 2044535 h 5749051"/>
              <a:gd name="connsiteX5" fmla="*/ 5749052 w 5749052"/>
              <a:gd name="connsiteY5" fmla="*/ 3704516 h 5749051"/>
              <a:gd name="connsiteX6" fmla="*/ 3704517 w 5749052"/>
              <a:gd name="connsiteY6" fmla="*/ 5749051 h 5749051"/>
              <a:gd name="connsiteX7" fmla="*/ 2044535 w 5749052"/>
              <a:gd name="connsiteY7" fmla="*/ 5749051 h 5749051"/>
              <a:gd name="connsiteX8" fmla="*/ 0 w 5749052"/>
              <a:gd name="connsiteY8" fmla="*/ 3704516 h 5749051"/>
              <a:gd name="connsiteX9" fmla="*/ 0 w 5749052"/>
              <a:gd name="connsiteY9" fmla="*/ 2044535 h 5749051"/>
              <a:gd name="connsiteX0" fmla="*/ 0 w 5749052"/>
              <a:gd name="connsiteY0" fmla="*/ 2044535 h 5749051"/>
              <a:gd name="connsiteX1" fmla="*/ 588917 w 5749052"/>
              <a:gd name="connsiteY1" fmla="*/ 610381 h 5749051"/>
              <a:gd name="connsiteX2" fmla="*/ 2044535 w 5749052"/>
              <a:gd name="connsiteY2" fmla="*/ 0 h 5749051"/>
              <a:gd name="connsiteX3" fmla="*/ 3704517 w 5749052"/>
              <a:gd name="connsiteY3" fmla="*/ 0 h 5749051"/>
              <a:gd name="connsiteX4" fmla="*/ 5749052 w 5749052"/>
              <a:gd name="connsiteY4" fmla="*/ 2044535 h 5749051"/>
              <a:gd name="connsiteX5" fmla="*/ 5749052 w 5749052"/>
              <a:gd name="connsiteY5" fmla="*/ 3704516 h 5749051"/>
              <a:gd name="connsiteX6" fmla="*/ 3704517 w 5749052"/>
              <a:gd name="connsiteY6" fmla="*/ 5749051 h 5749051"/>
              <a:gd name="connsiteX7" fmla="*/ 2044535 w 5749052"/>
              <a:gd name="connsiteY7" fmla="*/ 5749051 h 5749051"/>
              <a:gd name="connsiteX8" fmla="*/ 0 w 5749052"/>
              <a:gd name="connsiteY8" fmla="*/ 3704516 h 5749051"/>
              <a:gd name="connsiteX9" fmla="*/ 0 w 5749052"/>
              <a:gd name="connsiteY9" fmla="*/ 2044535 h 5749051"/>
              <a:gd name="connsiteX0" fmla="*/ 235331 w 5984383"/>
              <a:gd name="connsiteY0" fmla="*/ 2044535 h 5749051"/>
              <a:gd name="connsiteX1" fmla="*/ 0 w 5984383"/>
              <a:gd name="connsiteY1" fmla="*/ 17953 h 5749051"/>
              <a:gd name="connsiteX2" fmla="*/ 2279866 w 5984383"/>
              <a:gd name="connsiteY2" fmla="*/ 0 h 5749051"/>
              <a:gd name="connsiteX3" fmla="*/ 3939848 w 5984383"/>
              <a:gd name="connsiteY3" fmla="*/ 0 h 5749051"/>
              <a:gd name="connsiteX4" fmla="*/ 5984383 w 5984383"/>
              <a:gd name="connsiteY4" fmla="*/ 2044535 h 5749051"/>
              <a:gd name="connsiteX5" fmla="*/ 5984383 w 5984383"/>
              <a:gd name="connsiteY5" fmla="*/ 3704516 h 5749051"/>
              <a:gd name="connsiteX6" fmla="*/ 3939848 w 5984383"/>
              <a:gd name="connsiteY6" fmla="*/ 5749051 h 5749051"/>
              <a:gd name="connsiteX7" fmla="*/ 2279866 w 5984383"/>
              <a:gd name="connsiteY7" fmla="*/ 5749051 h 5749051"/>
              <a:gd name="connsiteX8" fmla="*/ 235331 w 5984383"/>
              <a:gd name="connsiteY8" fmla="*/ 3704516 h 5749051"/>
              <a:gd name="connsiteX9" fmla="*/ 235331 w 5984383"/>
              <a:gd name="connsiteY9"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753402 w 5753402"/>
              <a:gd name="connsiteY4" fmla="*/ 2044535 h 5749051"/>
              <a:gd name="connsiteX5" fmla="*/ 5753402 w 5753402"/>
              <a:gd name="connsiteY5" fmla="*/ 3704516 h 5749051"/>
              <a:gd name="connsiteX6" fmla="*/ 3708867 w 5753402"/>
              <a:gd name="connsiteY6" fmla="*/ 5749051 h 5749051"/>
              <a:gd name="connsiteX7" fmla="*/ 2048885 w 5753402"/>
              <a:gd name="connsiteY7" fmla="*/ 5749051 h 5749051"/>
              <a:gd name="connsiteX8" fmla="*/ 4350 w 5753402"/>
              <a:gd name="connsiteY8" fmla="*/ 3704516 h 5749051"/>
              <a:gd name="connsiteX9" fmla="*/ 4350 w 5753402"/>
              <a:gd name="connsiteY9"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229527 w 5753402"/>
              <a:gd name="connsiteY4" fmla="*/ 678968 h 5749051"/>
              <a:gd name="connsiteX5" fmla="*/ 5753402 w 5753402"/>
              <a:gd name="connsiteY5" fmla="*/ 2044535 h 5749051"/>
              <a:gd name="connsiteX6" fmla="*/ 5753402 w 5753402"/>
              <a:gd name="connsiteY6" fmla="*/ 3704516 h 5749051"/>
              <a:gd name="connsiteX7" fmla="*/ 3708867 w 5753402"/>
              <a:gd name="connsiteY7" fmla="*/ 5749051 h 5749051"/>
              <a:gd name="connsiteX8" fmla="*/ 2048885 w 5753402"/>
              <a:gd name="connsiteY8" fmla="*/ 5749051 h 5749051"/>
              <a:gd name="connsiteX9" fmla="*/ 4350 w 5753402"/>
              <a:gd name="connsiteY9" fmla="*/ 3704516 h 5749051"/>
              <a:gd name="connsiteX10" fmla="*/ 4350 w 5753402"/>
              <a:gd name="connsiteY10"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229527 w 5753402"/>
              <a:gd name="connsiteY4" fmla="*/ 678968 h 5749051"/>
              <a:gd name="connsiteX5" fmla="*/ 5753402 w 5753402"/>
              <a:gd name="connsiteY5" fmla="*/ 2044535 h 5749051"/>
              <a:gd name="connsiteX6" fmla="*/ 5753402 w 5753402"/>
              <a:gd name="connsiteY6" fmla="*/ 3704516 h 5749051"/>
              <a:gd name="connsiteX7" fmla="*/ 3708867 w 5753402"/>
              <a:gd name="connsiteY7" fmla="*/ 5749051 h 5749051"/>
              <a:gd name="connsiteX8" fmla="*/ 2048885 w 5753402"/>
              <a:gd name="connsiteY8" fmla="*/ 5749051 h 5749051"/>
              <a:gd name="connsiteX9" fmla="*/ 4350 w 5753402"/>
              <a:gd name="connsiteY9" fmla="*/ 3704516 h 5749051"/>
              <a:gd name="connsiteX10" fmla="*/ 4350 w 5753402"/>
              <a:gd name="connsiteY10"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229527 w 5753402"/>
              <a:gd name="connsiteY4" fmla="*/ 678968 h 5749051"/>
              <a:gd name="connsiteX5" fmla="*/ 5753402 w 5753402"/>
              <a:gd name="connsiteY5" fmla="*/ 2044535 h 5749051"/>
              <a:gd name="connsiteX6" fmla="*/ 5753402 w 5753402"/>
              <a:gd name="connsiteY6" fmla="*/ 3704516 h 5749051"/>
              <a:gd name="connsiteX7" fmla="*/ 3708867 w 5753402"/>
              <a:gd name="connsiteY7" fmla="*/ 5749051 h 5749051"/>
              <a:gd name="connsiteX8" fmla="*/ 2048885 w 5753402"/>
              <a:gd name="connsiteY8" fmla="*/ 5749051 h 5749051"/>
              <a:gd name="connsiteX9" fmla="*/ 4350 w 5753402"/>
              <a:gd name="connsiteY9" fmla="*/ 3704516 h 5749051"/>
              <a:gd name="connsiteX10" fmla="*/ 4350 w 5753402"/>
              <a:gd name="connsiteY10"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229527 w 5753402"/>
              <a:gd name="connsiteY4" fmla="*/ 678968 h 5749051"/>
              <a:gd name="connsiteX5" fmla="*/ 5753402 w 5753402"/>
              <a:gd name="connsiteY5" fmla="*/ 2044535 h 5749051"/>
              <a:gd name="connsiteX6" fmla="*/ 5753402 w 5753402"/>
              <a:gd name="connsiteY6" fmla="*/ 3704516 h 5749051"/>
              <a:gd name="connsiteX7" fmla="*/ 3708867 w 5753402"/>
              <a:gd name="connsiteY7" fmla="*/ 5749051 h 5749051"/>
              <a:gd name="connsiteX8" fmla="*/ 2048885 w 5753402"/>
              <a:gd name="connsiteY8" fmla="*/ 5749051 h 5749051"/>
              <a:gd name="connsiteX9" fmla="*/ 4350 w 5753402"/>
              <a:gd name="connsiteY9" fmla="*/ 3704516 h 5749051"/>
              <a:gd name="connsiteX10" fmla="*/ 4350 w 5753402"/>
              <a:gd name="connsiteY10" fmla="*/ 2044535 h 5749051"/>
              <a:gd name="connsiteX0" fmla="*/ 4350 w 5755783"/>
              <a:gd name="connsiteY0" fmla="*/ 2044535 h 5749051"/>
              <a:gd name="connsiteX1" fmla="*/ 0 w 5755783"/>
              <a:gd name="connsiteY1" fmla="*/ 1284 h 5749051"/>
              <a:gd name="connsiteX2" fmla="*/ 2048885 w 5755783"/>
              <a:gd name="connsiteY2" fmla="*/ 0 h 5749051"/>
              <a:gd name="connsiteX3" fmla="*/ 3708867 w 5755783"/>
              <a:gd name="connsiteY3" fmla="*/ 0 h 5749051"/>
              <a:gd name="connsiteX4" fmla="*/ 5755783 w 5755783"/>
              <a:gd name="connsiteY4" fmla="*/ 7455 h 5749051"/>
              <a:gd name="connsiteX5" fmla="*/ 5753402 w 5755783"/>
              <a:gd name="connsiteY5" fmla="*/ 2044535 h 5749051"/>
              <a:gd name="connsiteX6" fmla="*/ 5753402 w 5755783"/>
              <a:gd name="connsiteY6" fmla="*/ 3704516 h 5749051"/>
              <a:gd name="connsiteX7" fmla="*/ 3708867 w 5755783"/>
              <a:gd name="connsiteY7" fmla="*/ 5749051 h 5749051"/>
              <a:gd name="connsiteX8" fmla="*/ 2048885 w 5755783"/>
              <a:gd name="connsiteY8" fmla="*/ 5749051 h 5749051"/>
              <a:gd name="connsiteX9" fmla="*/ 4350 w 5755783"/>
              <a:gd name="connsiteY9" fmla="*/ 3704516 h 5749051"/>
              <a:gd name="connsiteX10" fmla="*/ 4350 w 5755783"/>
              <a:gd name="connsiteY10"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3708867 w 5758165"/>
              <a:gd name="connsiteY7" fmla="*/ 5749051 h 5749051"/>
              <a:gd name="connsiteX8" fmla="*/ 2048885 w 5758165"/>
              <a:gd name="connsiteY8" fmla="*/ 5749051 h 5749051"/>
              <a:gd name="connsiteX9" fmla="*/ 4350 w 5758165"/>
              <a:gd name="connsiteY9" fmla="*/ 3704516 h 5749051"/>
              <a:gd name="connsiteX10" fmla="*/ 4350 w 5758165"/>
              <a:gd name="connsiteY10"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3708867 w 5758165"/>
              <a:gd name="connsiteY7" fmla="*/ 5749051 h 5749051"/>
              <a:gd name="connsiteX8" fmla="*/ 2048885 w 5758165"/>
              <a:gd name="connsiteY8" fmla="*/ 5749051 h 5749051"/>
              <a:gd name="connsiteX9" fmla="*/ 656823 w 5758165"/>
              <a:gd name="connsiteY9" fmla="*/ 5195260 h 5749051"/>
              <a:gd name="connsiteX10" fmla="*/ 4350 w 5758165"/>
              <a:gd name="connsiteY10" fmla="*/ 3704516 h 5749051"/>
              <a:gd name="connsiteX11" fmla="*/ 4350 w 5758165"/>
              <a:gd name="connsiteY11"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3708867 w 5758165"/>
              <a:gd name="connsiteY7" fmla="*/ 5749051 h 5749051"/>
              <a:gd name="connsiteX8" fmla="*/ 2048885 w 5758165"/>
              <a:gd name="connsiteY8" fmla="*/ 5749051 h 5749051"/>
              <a:gd name="connsiteX9" fmla="*/ 656823 w 5758165"/>
              <a:gd name="connsiteY9" fmla="*/ 5195260 h 5749051"/>
              <a:gd name="connsiteX10" fmla="*/ 4350 w 5758165"/>
              <a:gd name="connsiteY10" fmla="*/ 3704516 h 5749051"/>
              <a:gd name="connsiteX11" fmla="*/ 4350 w 5758165"/>
              <a:gd name="connsiteY11"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3708867 w 5758165"/>
              <a:gd name="connsiteY7" fmla="*/ 5749051 h 5749051"/>
              <a:gd name="connsiteX8" fmla="*/ 2048885 w 5758165"/>
              <a:gd name="connsiteY8" fmla="*/ 5749051 h 5749051"/>
              <a:gd name="connsiteX9" fmla="*/ 656823 w 5758165"/>
              <a:gd name="connsiteY9" fmla="*/ 5195260 h 5749051"/>
              <a:gd name="connsiteX10" fmla="*/ 4350 w 5758165"/>
              <a:gd name="connsiteY10" fmla="*/ 3704516 h 5749051"/>
              <a:gd name="connsiteX11" fmla="*/ 4350 w 5758165"/>
              <a:gd name="connsiteY11"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3708867 w 5758165"/>
              <a:gd name="connsiteY7" fmla="*/ 5749051 h 5749051"/>
              <a:gd name="connsiteX8" fmla="*/ 2048885 w 5758165"/>
              <a:gd name="connsiteY8" fmla="*/ 5749051 h 5749051"/>
              <a:gd name="connsiteX9" fmla="*/ 656823 w 5758165"/>
              <a:gd name="connsiteY9" fmla="*/ 5195260 h 5749051"/>
              <a:gd name="connsiteX10" fmla="*/ 4350 w 5758165"/>
              <a:gd name="connsiteY10" fmla="*/ 3704516 h 5749051"/>
              <a:gd name="connsiteX11" fmla="*/ 4350 w 5758165"/>
              <a:gd name="connsiteY11"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3708867 w 5758165"/>
              <a:gd name="connsiteY7" fmla="*/ 5749051 h 5749051"/>
              <a:gd name="connsiteX8" fmla="*/ 2048885 w 5758165"/>
              <a:gd name="connsiteY8" fmla="*/ 5749051 h 5749051"/>
              <a:gd name="connsiteX9" fmla="*/ 4361 w 5758165"/>
              <a:gd name="connsiteY9" fmla="*/ 5738185 h 5749051"/>
              <a:gd name="connsiteX10" fmla="*/ 4350 w 5758165"/>
              <a:gd name="connsiteY10" fmla="*/ 3704516 h 5749051"/>
              <a:gd name="connsiteX11" fmla="*/ 4350 w 5758165"/>
              <a:gd name="connsiteY11" fmla="*/ 2044535 h 5749051"/>
              <a:gd name="connsiteX0" fmla="*/ 4350 w 5758165"/>
              <a:gd name="connsiteY0" fmla="*/ 2044535 h 5750091"/>
              <a:gd name="connsiteX1" fmla="*/ 0 w 5758165"/>
              <a:gd name="connsiteY1" fmla="*/ 1284 h 5750091"/>
              <a:gd name="connsiteX2" fmla="*/ 2048885 w 5758165"/>
              <a:gd name="connsiteY2" fmla="*/ 0 h 5750091"/>
              <a:gd name="connsiteX3" fmla="*/ 3708867 w 5758165"/>
              <a:gd name="connsiteY3" fmla="*/ 0 h 5750091"/>
              <a:gd name="connsiteX4" fmla="*/ 5758165 w 5758165"/>
              <a:gd name="connsiteY4" fmla="*/ 311 h 5750091"/>
              <a:gd name="connsiteX5" fmla="*/ 5753402 w 5758165"/>
              <a:gd name="connsiteY5" fmla="*/ 2044535 h 5750091"/>
              <a:gd name="connsiteX6" fmla="*/ 5753402 w 5758165"/>
              <a:gd name="connsiteY6" fmla="*/ 3704516 h 5750091"/>
              <a:gd name="connsiteX7" fmla="*/ 3708867 w 5758165"/>
              <a:gd name="connsiteY7" fmla="*/ 5749051 h 5750091"/>
              <a:gd name="connsiteX8" fmla="*/ 2048885 w 5758165"/>
              <a:gd name="connsiteY8" fmla="*/ 5749051 h 5750091"/>
              <a:gd name="connsiteX9" fmla="*/ 6743 w 5758165"/>
              <a:gd name="connsiteY9" fmla="*/ 5750091 h 5750091"/>
              <a:gd name="connsiteX10" fmla="*/ 4350 w 5758165"/>
              <a:gd name="connsiteY10" fmla="*/ 3704516 h 5750091"/>
              <a:gd name="connsiteX11" fmla="*/ 4350 w 5758165"/>
              <a:gd name="connsiteY11" fmla="*/ 2044535 h 5750091"/>
              <a:gd name="connsiteX0" fmla="*/ 4350 w 5758165"/>
              <a:gd name="connsiteY0" fmla="*/ 2044535 h 5763339"/>
              <a:gd name="connsiteX1" fmla="*/ 0 w 5758165"/>
              <a:gd name="connsiteY1" fmla="*/ 1284 h 5763339"/>
              <a:gd name="connsiteX2" fmla="*/ 2048885 w 5758165"/>
              <a:gd name="connsiteY2" fmla="*/ 0 h 5763339"/>
              <a:gd name="connsiteX3" fmla="*/ 3708867 w 5758165"/>
              <a:gd name="connsiteY3" fmla="*/ 0 h 5763339"/>
              <a:gd name="connsiteX4" fmla="*/ 5758165 w 5758165"/>
              <a:gd name="connsiteY4" fmla="*/ 311 h 5763339"/>
              <a:gd name="connsiteX5" fmla="*/ 5753402 w 5758165"/>
              <a:gd name="connsiteY5" fmla="*/ 2044535 h 5763339"/>
              <a:gd name="connsiteX6" fmla="*/ 5753402 w 5758165"/>
              <a:gd name="connsiteY6" fmla="*/ 3704516 h 5763339"/>
              <a:gd name="connsiteX7" fmla="*/ 3194517 w 5758165"/>
              <a:gd name="connsiteY7" fmla="*/ 5763339 h 5763339"/>
              <a:gd name="connsiteX8" fmla="*/ 2048885 w 5758165"/>
              <a:gd name="connsiteY8" fmla="*/ 5749051 h 5763339"/>
              <a:gd name="connsiteX9" fmla="*/ 6743 w 5758165"/>
              <a:gd name="connsiteY9" fmla="*/ 5750091 h 5763339"/>
              <a:gd name="connsiteX10" fmla="*/ 4350 w 5758165"/>
              <a:gd name="connsiteY10" fmla="*/ 3704516 h 5763339"/>
              <a:gd name="connsiteX11" fmla="*/ 4350 w 5758165"/>
              <a:gd name="connsiteY11" fmla="*/ 2044535 h 5763339"/>
              <a:gd name="connsiteX0" fmla="*/ 4350 w 5772452"/>
              <a:gd name="connsiteY0" fmla="*/ 2044535 h 5763339"/>
              <a:gd name="connsiteX1" fmla="*/ 0 w 5772452"/>
              <a:gd name="connsiteY1" fmla="*/ 1284 h 5763339"/>
              <a:gd name="connsiteX2" fmla="*/ 2048885 w 5772452"/>
              <a:gd name="connsiteY2" fmla="*/ 0 h 5763339"/>
              <a:gd name="connsiteX3" fmla="*/ 3708867 w 5772452"/>
              <a:gd name="connsiteY3" fmla="*/ 0 h 5763339"/>
              <a:gd name="connsiteX4" fmla="*/ 5758165 w 5772452"/>
              <a:gd name="connsiteY4" fmla="*/ 311 h 5763339"/>
              <a:gd name="connsiteX5" fmla="*/ 5753402 w 5772452"/>
              <a:gd name="connsiteY5" fmla="*/ 2044535 h 5763339"/>
              <a:gd name="connsiteX6" fmla="*/ 5772452 w 5772452"/>
              <a:gd name="connsiteY6" fmla="*/ 3890254 h 5763339"/>
              <a:gd name="connsiteX7" fmla="*/ 3194517 w 5772452"/>
              <a:gd name="connsiteY7" fmla="*/ 5763339 h 5763339"/>
              <a:gd name="connsiteX8" fmla="*/ 2048885 w 5772452"/>
              <a:gd name="connsiteY8" fmla="*/ 5749051 h 5763339"/>
              <a:gd name="connsiteX9" fmla="*/ 6743 w 5772452"/>
              <a:gd name="connsiteY9" fmla="*/ 5750091 h 5763339"/>
              <a:gd name="connsiteX10" fmla="*/ 4350 w 5772452"/>
              <a:gd name="connsiteY10" fmla="*/ 3704516 h 5763339"/>
              <a:gd name="connsiteX11" fmla="*/ 4350 w 5772452"/>
              <a:gd name="connsiteY11" fmla="*/ 2044535 h 5763339"/>
              <a:gd name="connsiteX0" fmla="*/ 4350 w 5762927"/>
              <a:gd name="connsiteY0" fmla="*/ 2044535 h 5763339"/>
              <a:gd name="connsiteX1" fmla="*/ 0 w 5762927"/>
              <a:gd name="connsiteY1" fmla="*/ 1284 h 5763339"/>
              <a:gd name="connsiteX2" fmla="*/ 2048885 w 5762927"/>
              <a:gd name="connsiteY2" fmla="*/ 0 h 5763339"/>
              <a:gd name="connsiteX3" fmla="*/ 3708867 w 5762927"/>
              <a:gd name="connsiteY3" fmla="*/ 0 h 5763339"/>
              <a:gd name="connsiteX4" fmla="*/ 5758165 w 5762927"/>
              <a:gd name="connsiteY4" fmla="*/ 311 h 5763339"/>
              <a:gd name="connsiteX5" fmla="*/ 5753402 w 5762927"/>
              <a:gd name="connsiteY5" fmla="*/ 2044535 h 5763339"/>
              <a:gd name="connsiteX6" fmla="*/ 5762927 w 5762927"/>
              <a:gd name="connsiteY6" fmla="*/ 3883111 h 5763339"/>
              <a:gd name="connsiteX7" fmla="*/ 3194517 w 5762927"/>
              <a:gd name="connsiteY7" fmla="*/ 5763339 h 5763339"/>
              <a:gd name="connsiteX8" fmla="*/ 2048885 w 5762927"/>
              <a:gd name="connsiteY8" fmla="*/ 5749051 h 5763339"/>
              <a:gd name="connsiteX9" fmla="*/ 6743 w 5762927"/>
              <a:gd name="connsiteY9" fmla="*/ 5750091 h 5763339"/>
              <a:gd name="connsiteX10" fmla="*/ 4350 w 5762927"/>
              <a:gd name="connsiteY10" fmla="*/ 3704516 h 5763339"/>
              <a:gd name="connsiteX11" fmla="*/ 4350 w 5762927"/>
              <a:gd name="connsiteY11" fmla="*/ 2044535 h 5763339"/>
              <a:gd name="connsiteX0" fmla="*/ 4350 w 5762927"/>
              <a:gd name="connsiteY0" fmla="*/ 2044535 h 5750091"/>
              <a:gd name="connsiteX1" fmla="*/ 0 w 5762927"/>
              <a:gd name="connsiteY1" fmla="*/ 1284 h 5750091"/>
              <a:gd name="connsiteX2" fmla="*/ 2048885 w 5762927"/>
              <a:gd name="connsiteY2" fmla="*/ 0 h 5750091"/>
              <a:gd name="connsiteX3" fmla="*/ 3708867 w 5762927"/>
              <a:gd name="connsiteY3" fmla="*/ 0 h 5750091"/>
              <a:gd name="connsiteX4" fmla="*/ 5758165 w 5762927"/>
              <a:gd name="connsiteY4" fmla="*/ 311 h 5750091"/>
              <a:gd name="connsiteX5" fmla="*/ 5753402 w 5762927"/>
              <a:gd name="connsiteY5" fmla="*/ 2044535 h 5750091"/>
              <a:gd name="connsiteX6" fmla="*/ 5762927 w 5762927"/>
              <a:gd name="connsiteY6" fmla="*/ 3883111 h 5750091"/>
              <a:gd name="connsiteX7" fmla="*/ 3270717 w 5762927"/>
              <a:gd name="connsiteY7" fmla="*/ 5741908 h 5750091"/>
              <a:gd name="connsiteX8" fmla="*/ 2048885 w 5762927"/>
              <a:gd name="connsiteY8" fmla="*/ 5749051 h 5750091"/>
              <a:gd name="connsiteX9" fmla="*/ 6743 w 5762927"/>
              <a:gd name="connsiteY9" fmla="*/ 5750091 h 5750091"/>
              <a:gd name="connsiteX10" fmla="*/ 4350 w 5762927"/>
              <a:gd name="connsiteY10" fmla="*/ 3704516 h 5750091"/>
              <a:gd name="connsiteX11" fmla="*/ 4350 w 5762927"/>
              <a:gd name="connsiteY11" fmla="*/ 2044535 h 575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2927" h="5750091">
                <a:moveTo>
                  <a:pt x="4350" y="2044535"/>
                </a:moveTo>
                <a:lnTo>
                  <a:pt x="0" y="1284"/>
                </a:lnTo>
                <a:lnTo>
                  <a:pt x="2048885" y="0"/>
                </a:lnTo>
                <a:lnTo>
                  <a:pt x="3708867" y="0"/>
                </a:lnTo>
                <a:lnTo>
                  <a:pt x="5758165" y="311"/>
                </a:lnTo>
                <a:cubicBezTo>
                  <a:pt x="5757371" y="679338"/>
                  <a:pt x="5754196" y="1365508"/>
                  <a:pt x="5753402" y="2044535"/>
                </a:cubicBezTo>
                <a:lnTo>
                  <a:pt x="5762927" y="3883111"/>
                </a:lnTo>
                <a:cubicBezTo>
                  <a:pt x="5762927" y="5012277"/>
                  <a:pt x="4399883" y="5741908"/>
                  <a:pt x="3270717" y="5741908"/>
                </a:cubicBezTo>
                <a:lnTo>
                  <a:pt x="2048885" y="5749051"/>
                </a:lnTo>
                <a:lnTo>
                  <a:pt x="6743" y="5750091"/>
                </a:lnTo>
                <a:cubicBezTo>
                  <a:pt x="6739" y="5072201"/>
                  <a:pt x="4354" y="4382406"/>
                  <a:pt x="4350" y="3704516"/>
                </a:cubicBezTo>
                <a:lnTo>
                  <a:pt x="4350" y="2044535"/>
                </a:lnTo>
                <a:close/>
              </a:path>
            </a:pathLst>
          </a:custGeom>
          <a:noFill/>
        </p:spPr>
        <p:txBody>
          <a:bodyPr/>
          <a:lstStyle/>
          <a:p>
            <a:r>
              <a:rPr lang="en-US" smtClean="0"/>
              <a:t>Drag picture to placeholder or click icon to add</a:t>
            </a:r>
            <a:endParaRPr lang="en-GB"/>
          </a:p>
        </p:txBody>
      </p:sp>
    </p:spTree>
    <p:extLst>
      <p:ext uri="{BB962C8B-B14F-4D97-AF65-F5344CB8AC3E}">
        <p14:creationId xmlns:p14="http://schemas.microsoft.com/office/powerpoint/2010/main" val="1648884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15" name="Picture Placeholder 14"/>
          <p:cNvSpPr>
            <a:spLocks noGrp="1" noChangeAspect="1"/>
          </p:cNvSpPr>
          <p:nvPr>
            <p:ph type="pic" sz="quarter" idx="12"/>
          </p:nvPr>
        </p:nvSpPr>
        <p:spPr>
          <a:xfrm>
            <a:off x="-1" y="-3176"/>
            <a:ext cx="11744428" cy="7707600"/>
          </a:xfrm>
          <a:custGeom>
            <a:avLst/>
            <a:gdLst>
              <a:gd name="connsiteX0" fmla="*/ 1397894 w 11745914"/>
              <a:gd name="connsiteY0" fmla="*/ 0 h 5760000"/>
              <a:gd name="connsiteX1" fmla="*/ 11745914 w 11745914"/>
              <a:gd name="connsiteY1" fmla="*/ 0 h 5760000"/>
              <a:gd name="connsiteX2" fmla="*/ 11745914 w 11745914"/>
              <a:gd name="connsiteY2" fmla="*/ 0 h 5760000"/>
              <a:gd name="connsiteX3" fmla="*/ 11745914 w 11745914"/>
              <a:gd name="connsiteY3" fmla="*/ 4362106 h 5760000"/>
              <a:gd name="connsiteX4" fmla="*/ 10348020 w 11745914"/>
              <a:gd name="connsiteY4" fmla="*/ 5760000 h 5760000"/>
              <a:gd name="connsiteX5" fmla="*/ 0 w 11745914"/>
              <a:gd name="connsiteY5" fmla="*/ 5760000 h 5760000"/>
              <a:gd name="connsiteX6" fmla="*/ 0 w 11745914"/>
              <a:gd name="connsiteY6" fmla="*/ 5760000 h 5760000"/>
              <a:gd name="connsiteX7" fmla="*/ 0 w 11745914"/>
              <a:gd name="connsiteY7" fmla="*/ 1397894 h 5760000"/>
              <a:gd name="connsiteX8" fmla="*/ 1397894 w 11745914"/>
              <a:gd name="connsiteY8" fmla="*/ 0 h 5760000"/>
              <a:gd name="connsiteX0" fmla="*/ 1397894 w 11745914"/>
              <a:gd name="connsiteY0" fmla="*/ 0 h 5760000"/>
              <a:gd name="connsiteX1" fmla="*/ 11745914 w 11745914"/>
              <a:gd name="connsiteY1" fmla="*/ 0 h 5760000"/>
              <a:gd name="connsiteX2" fmla="*/ 11745914 w 11745914"/>
              <a:gd name="connsiteY2" fmla="*/ 0 h 5760000"/>
              <a:gd name="connsiteX3" fmla="*/ 11745914 w 11745914"/>
              <a:gd name="connsiteY3" fmla="*/ 4362106 h 5760000"/>
              <a:gd name="connsiteX4" fmla="*/ 10348020 w 11745914"/>
              <a:gd name="connsiteY4" fmla="*/ 5760000 h 5760000"/>
              <a:gd name="connsiteX5" fmla="*/ 0 w 11745914"/>
              <a:gd name="connsiteY5" fmla="*/ 5760000 h 5760000"/>
              <a:gd name="connsiteX6" fmla="*/ 0 w 11745914"/>
              <a:gd name="connsiteY6" fmla="*/ 5760000 h 5760000"/>
              <a:gd name="connsiteX7" fmla="*/ 0 w 11745914"/>
              <a:gd name="connsiteY7" fmla="*/ 1397894 h 5760000"/>
              <a:gd name="connsiteX8" fmla="*/ 423864 w 11745914"/>
              <a:gd name="connsiteY8" fmla="*/ 395288 h 5760000"/>
              <a:gd name="connsiteX9" fmla="*/ 1397894 w 11745914"/>
              <a:gd name="connsiteY9" fmla="*/ 0 h 5760000"/>
              <a:gd name="connsiteX0" fmla="*/ 1397894 w 11745914"/>
              <a:gd name="connsiteY0" fmla="*/ 0 h 5760000"/>
              <a:gd name="connsiteX1" fmla="*/ 11745914 w 11745914"/>
              <a:gd name="connsiteY1" fmla="*/ 0 h 5760000"/>
              <a:gd name="connsiteX2" fmla="*/ 11745914 w 11745914"/>
              <a:gd name="connsiteY2" fmla="*/ 0 h 5760000"/>
              <a:gd name="connsiteX3" fmla="*/ 11745914 w 11745914"/>
              <a:gd name="connsiteY3" fmla="*/ 4362106 h 5760000"/>
              <a:gd name="connsiteX4" fmla="*/ 10348020 w 11745914"/>
              <a:gd name="connsiteY4" fmla="*/ 5760000 h 5760000"/>
              <a:gd name="connsiteX5" fmla="*/ 0 w 11745914"/>
              <a:gd name="connsiteY5" fmla="*/ 5760000 h 5760000"/>
              <a:gd name="connsiteX6" fmla="*/ 0 w 11745914"/>
              <a:gd name="connsiteY6" fmla="*/ 5760000 h 5760000"/>
              <a:gd name="connsiteX7" fmla="*/ 0 w 11745914"/>
              <a:gd name="connsiteY7" fmla="*/ 1397894 h 5760000"/>
              <a:gd name="connsiteX8" fmla="*/ 423864 w 11745914"/>
              <a:gd name="connsiteY8" fmla="*/ 395288 h 5760000"/>
              <a:gd name="connsiteX9" fmla="*/ 1397894 w 11745914"/>
              <a:gd name="connsiteY9" fmla="*/ 0 h 5760000"/>
              <a:gd name="connsiteX0" fmla="*/ 1483623 w 11831643"/>
              <a:gd name="connsiteY0" fmla="*/ 86592 h 5846592"/>
              <a:gd name="connsiteX1" fmla="*/ 11831643 w 11831643"/>
              <a:gd name="connsiteY1" fmla="*/ 86592 h 5846592"/>
              <a:gd name="connsiteX2" fmla="*/ 11831643 w 11831643"/>
              <a:gd name="connsiteY2" fmla="*/ 86592 h 5846592"/>
              <a:gd name="connsiteX3" fmla="*/ 11831643 w 11831643"/>
              <a:gd name="connsiteY3" fmla="*/ 4448698 h 5846592"/>
              <a:gd name="connsiteX4" fmla="*/ 10433749 w 11831643"/>
              <a:gd name="connsiteY4" fmla="*/ 5846592 h 5846592"/>
              <a:gd name="connsiteX5" fmla="*/ 85729 w 11831643"/>
              <a:gd name="connsiteY5" fmla="*/ 5846592 h 5846592"/>
              <a:gd name="connsiteX6" fmla="*/ 85729 w 11831643"/>
              <a:gd name="connsiteY6" fmla="*/ 5846592 h 5846592"/>
              <a:gd name="connsiteX7" fmla="*/ 85729 w 11831643"/>
              <a:gd name="connsiteY7" fmla="*/ 1484486 h 5846592"/>
              <a:gd name="connsiteX8" fmla="*/ 90493 w 11831643"/>
              <a:gd name="connsiteY8" fmla="*/ 91355 h 5846592"/>
              <a:gd name="connsiteX9" fmla="*/ 1483623 w 11831643"/>
              <a:gd name="connsiteY9" fmla="*/ 86592 h 5846592"/>
              <a:gd name="connsiteX0" fmla="*/ 1483623 w 11831643"/>
              <a:gd name="connsiteY0" fmla="*/ 0 h 5760000"/>
              <a:gd name="connsiteX1" fmla="*/ 11831643 w 11831643"/>
              <a:gd name="connsiteY1" fmla="*/ 0 h 5760000"/>
              <a:gd name="connsiteX2" fmla="*/ 11831643 w 11831643"/>
              <a:gd name="connsiteY2" fmla="*/ 0 h 5760000"/>
              <a:gd name="connsiteX3" fmla="*/ 11831643 w 11831643"/>
              <a:gd name="connsiteY3" fmla="*/ 4362106 h 5760000"/>
              <a:gd name="connsiteX4" fmla="*/ 10433749 w 11831643"/>
              <a:gd name="connsiteY4" fmla="*/ 5760000 h 5760000"/>
              <a:gd name="connsiteX5" fmla="*/ 85729 w 11831643"/>
              <a:gd name="connsiteY5" fmla="*/ 5760000 h 5760000"/>
              <a:gd name="connsiteX6" fmla="*/ 85729 w 11831643"/>
              <a:gd name="connsiteY6" fmla="*/ 5760000 h 5760000"/>
              <a:gd name="connsiteX7" fmla="*/ 85729 w 11831643"/>
              <a:gd name="connsiteY7" fmla="*/ 1397894 h 5760000"/>
              <a:gd name="connsiteX8" fmla="*/ 90493 w 11831643"/>
              <a:gd name="connsiteY8" fmla="*/ 4763 h 5760000"/>
              <a:gd name="connsiteX9" fmla="*/ 1483623 w 11831643"/>
              <a:gd name="connsiteY9" fmla="*/ 0 h 5760000"/>
              <a:gd name="connsiteX0" fmla="*/ 1397894 w 11745914"/>
              <a:gd name="connsiteY0" fmla="*/ 0 h 5760000"/>
              <a:gd name="connsiteX1" fmla="*/ 11745914 w 11745914"/>
              <a:gd name="connsiteY1" fmla="*/ 0 h 5760000"/>
              <a:gd name="connsiteX2" fmla="*/ 11745914 w 11745914"/>
              <a:gd name="connsiteY2" fmla="*/ 0 h 5760000"/>
              <a:gd name="connsiteX3" fmla="*/ 11745914 w 11745914"/>
              <a:gd name="connsiteY3" fmla="*/ 4362106 h 5760000"/>
              <a:gd name="connsiteX4" fmla="*/ 10348020 w 11745914"/>
              <a:gd name="connsiteY4" fmla="*/ 5760000 h 5760000"/>
              <a:gd name="connsiteX5" fmla="*/ 0 w 11745914"/>
              <a:gd name="connsiteY5" fmla="*/ 5760000 h 5760000"/>
              <a:gd name="connsiteX6" fmla="*/ 0 w 11745914"/>
              <a:gd name="connsiteY6" fmla="*/ 5760000 h 5760000"/>
              <a:gd name="connsiteX7" fmla="*/ 0 w 11745914"/>
              <a:gd name="connsiteY7" fmla="*/ 1397894 h 5760000"/>
              <a:gd name="connsiteX8" fmla="*/ 4764 w 11745914"/>
              <a:gd name="connsiteY8" fmla="*/ 4763 h 5760000"/>
              <a:gd name="connsiteX9" fmla="*/ 1397894 w 11745914"/>
              <a:gd name="connsiteY9" fmla="*/ 0 h 5760000"/>
              <a:gd name="connsiteX0" fmla="*/ 1397894 w 11745914"/>
              <a:gd name="connsiteY0" fmla="*/ 2381 h 5762381"/>
              <a:gd name="connsiteX1" fmla="*/ 11745914 w 11745914"/>
              <a:gd name="connsiteY1" fmla="*/ 2381 h 5762381"/>
              <a:gd name="connsiteX2" fmla="*/ 11745914 w 11745914"/>
              <a:gd name="connsiteY2" fmla="*/ 2381 h 5762381"/>
              <a:gd name="connsiteX3" fmla="*/ 11745914 w 11745914"/>
              <a:gd name="connsiteY3" fmla="*/ 4364487 h 5762381"/>
              <a:gd name="connsiteX4" fmla="*/ 10348020 w 11745914"/>
              <a:gd name="connsiteY4" fmla="*/ 5762381 h 5762381"/>
              <a:gd name="connsiteX5" fmla="*/ 0 w 11745914"/>
              <a:gd name="connsiteY5" fmla="*/ 5762381 h 5762381"/>
              <a:gd name="connsiteX6" fmla="*/ 0 w 11745914"/>
              <a:gd name="connsiteY6" fmla="*/ 5762381 h 5762381"/>
              <a:gd name="connsiteX7" fmla="*/ 0 w 11745914"/>
              <a:gd name="connsiteY7" fmla="*/ 1400275 h 5762381"/>
              <a:gd name="connsiteX8" fmla="*/ 2382 w 11745914"/>
              <a:gd name="connsiteY8" fmla="*/ 0 h 5762381"/>
              <a:gd name="connsiteX9" fmla="*/ 1397894 w 11745914"/>
              <a:gd name="connsiteY9" fmla="*/ 2381 h 5762381"/>
              <a:gd name="connsiteX0" fmla="*/ 1397894 w 11745914"/>
              <a:gd name="connsiteY0" fmla="*/ 2381 h 5762381"/>
              <a:gd name="connsiteX1" fmla="*/ 11745914 w 11745914"/>
              <a:gd name="connsiteY1" fmla="*/ 2381 h 5762381"/>
              <a:gd name="connsiteX2" fmla="*/ 11745914 w 11745914"/>
              <a:gd name="connsiteY2" fmla="*/ 2381 h 5762381"/>
              <a:gd name="connsiteX3" fmla="*/ 11745914 w 11745914"/>
              <a:gd name="connsiteY3" fmla="*/ 2440437 h 5762381"/>
              <a:gd name="connsiteX4" fmla="*/ 10348020 w 11745914"/>
              <a:gd name="connsiteY4" fmla="*/ 5762381 h 5762381"/>
              <a:gd name="connsiteX5" fmla="*/ 0 w 11745914"/>
              <a:gd name="connsiteY5" fmla="*/ 5762381 h 5762381"/>
              <a:gd name="connsiteX6" fmla="*/ 0 w 11745914"/>
              <a:gd name="connsiteY6" fmla="*/ 5762381 h 5762381"/>
              <a:gd name="connsiteX7" fmla="*/ 0 w 11745914"/>
              <a:gd name="connsiteY7" fmla="*/ 1400275 h 5762381"/>
              <a:gd name="connsiteX8" fmla="*/ 2382 w 11745914"/>
              <a:gd name="connsiteY8" fmla="*/ 0 h 5762381"/>
              <a:gd name="connsiteX9" fmla="*/ 1397894 w 11745914"/>
              <a:gd name="connsiteY9" fmla="*/ 2381 h 5762381"/>
              <a:gd name="connsiteX0" fmla="*/ 1397894 w 11745914"/>
              <a:gd name="connsiteY0" fmla="*/ 2381 h 5781431"/>
              <a:gd name="connsiteX1" fmla="*/ 11745914 w 11745914"/>
              <a:gd name="connsiteY1" fmla="*/ 2381 h 5781431"/>
              <a:gd name="connsiteX2" fmla="*/ 11745914 w 11745914"/>
              <a:gd name="connsiteY2" fmla="*/ 2381 h 5781431"/>
              <a:gd name="connsiteX3" fmla="*/ 11745914 w 11745914"/>
              <a:gd name="connsiteY3" fmla="*/ 2440437 h 5781431"/>
              <a:gd name="connsiteX4" fmla="*/ 7795320 w 11745914"/>
              <a:gd name="connsiteY4" fmla="*/ 5781431 h 5781431"/>
              <a:gd name="connsiteX5" fmla="*/ 0 w 11745914"/>
              <a:gd name="connsiteY5" fmla="*/ 5762381 h 5781431"/>
              <a:gd name="connsiteX6" fmla="*/ 0 w 11745914"/>
              <a:gd name="connsiteY6" fmla="*/ 5762381 h 5781431"/>
              <a:gd name="connsiteX7" fmla="*/ 0 w 11745914"/>
              <a:gd name="connsiteY7" fmla="*/ 1400275 h 5781431"/>
              <a:gd name="connsiteX8" fmla="*/ 2382 w 11745914"/>
              <a:gd name="connsiteY8" fmla="*/ 0 h 5781431"/>
              <a:gd name="connsiteX9" fmla="*/ 1397894 w 11745914"/>
              <a:gd name="connsiteY9" fmla="*/ 2381 h 5781431"/>
              <a:gd name="connsiteX0" fmla="*/ 1397894 w 11745914"/>
              <a:gd name="connsiteY0" fmla="*/ 2381 h 5781431"/>
              <a:gd name="connsiteX1" fmla="*/ 11745914 w 11745914"/>
              <a:gd name="connsiteY1" fmla="*/ 2381 h 5781431"/>
              <a:gd name="connsiteX2" fmla="*/ 11745914 w 11745914"/>
              <a:gd name="connsiteY2" fmla="*/ 2381 h 5781431"/>
              <a:gd name="connsiteX3" fmla="*/ 11745914 w 11745914"/>
              <a:gd name="connsiteY3" fmla="*/ 2440437 h 5781431"/>
              <a:gd name="connsiteX4" fmla="*/ 7795320 w 11745914"/>
              <a:gd name="connsiteY4" fmla="*/ 5781431 h 5781431"/>
              <a:gd name="connsiteX5" fmla="*/ 0 w 11745914"/>
              <a:gd name="connsiteY5" fmla="*/ 5762381 h 5781431"/>
              <a:gd name="connsiteX6" fmla="*/ 0 w 11745914"/>
              <a:gd name="connsiteY6" fmla="*/ 5762381 h 5781431"/>
              <a:gd name="connsiteX7" fmla="*/ 0 w 11745914"/>
              <a:gd name="connsiteY7" fmla="*/ 1400275 h 5781431"/>
              <a:gd name="connsiteX8" fmla="*/ 2382 w 11745914"/>
              <a:gd name="connsiteY8" fmla="*/ 0 h 5781431"/>
              <a:gd name="connsiteX9" fmla="*/ 1397894 w 11745914"/>
              <a:gd name="connsiteY9" fmla="*/ 2381 h 578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45914" h="5781431">
                <a:moveTo>
                  <a:pt x="1397894" y="2381"/>
                </a:moveTo>
                <a:lnTo>
                  <a:pt x="11745914" y="2381"/>
                </a:lnTo>
                <a:lnTo>
                  <a:pt x="11745914" y="2381"/>
                </a:lnTo>
                <a:lnTo>
                  <a:pt x="11745914" y="2440437"/>
                </a:lnTo>
                <a:cubicBezTo>
                  <a:pt x="11745914" y="3212473"/>
                  <a:pt x="10529506" y="5781431"/>
                  <a:pt x="7795320" y="5781431"/>
                </a:cubicBezTo>
                <a:lnTo>
                  <a:pt x="0" y="5762381"/>
                </a:lnTo>
                <a:lnTo>
                  <a:pt x="0" y="5762381"/>
                </a:lnTo>
                <a:lnTo>
                  <a:pt x="0" y="1400275"/>
                </a:lnTo>
                <a:lnTo>
                  <a:pt x="2382" y="0"/>
                </a:lnTo>
                <a:lnTo>
                  <a:pt x="1397894" y="2381"/>
                </a:lnTo>
                <a:close/>
              </a:path>
            </a:pathLst>
          </a:custGeom>
        </p:spPr>
        <p:txBody>
          <a:bodyPr/>
          <a:lstStyle/>
          <a:p>
            <a:r>
              <a:rPr lang="en-US" smtClean="0"/>
              <a:t>Drag picture to placeholder or click icon to add</a:t>
            </a:r>
            <a:endParaRPr lang="en-GB" dirty="0"/>
          </a:p>
        </p:txBody>
      </p:sp>
      <p:sp>
        <p:nvSpPr>
          <p:cNvPr id="2" name="Title 1"/>
          <p:cNvSpPr>
            <a:spLocks noGrp="1"/>
          </p:cNvSpPr>
          <p:nvPr>
            <p:ph type="title"/>
          </p:nvPr>
        </p:nvSpPr>
        <p:spPr>
          <a:xfrm>
            <a:off x="467999" y="704045"/>
            <a:ext cx="9366564" cy="1343571"/>
          </a:xfrm>
        </p:spPr>
        <p:txBody>
          <a:bodyPr/>
          <a:lstStyle/>
          <a:p>
            <a:r>
              <a:rPr lang="en-US" smtClean="0"/>
              <a:t>Click to edit Master title style</a:t>
            </a:r>
            <a:endParaRPr lang="en-GB" dirty="0"/>
          </a:p>
        </p:txBody>
      </p:sp>
      <p:sp>
        <p:nvSpPr>
          <p:cNvPr id="4" name="Date Placeholder 3"/>
          <p:cNvSpPr>
            <a:spLocks noGrp="1"/>
          </p:cNvSpPr>
          <p:nvPr>
            <p:ph type="dt" sz="half" idx="10"/>
          </p:nvPr>
        </p:nvSpPr>
        <p:spPr/>
        <p:txBody>
          <a:bodyPr/>
          <a:lstStyle/>
          <a:p>
            <a:fld id="{EBC41589-D1C4-4BDC-AA48-3EF7E766A328}" type="datetime1">
              <a:rPr lang="en-GB" smtClean="0"/>
              <a:t>21/04/2017</a:t>
            </a:fld>
            <a:endParaRPr lang="en-GB"/>
          </a:p>
        </p:txBody>
      </p:sp>
      <p:sp>
        <p:nvSpPr>
          <p:cNvPr id="5" name="Footer Placeholder 4"/>
          <p:cNvSpPr>
            <a:spLocks noGrp="1"/>
          </p:cNvSpPr>
          <p:nvPr>
            <p:ph type="ftr" sz="quarter" idx="11"/>
          </p:nvPr>
        </p:nvSpPr>
        <p:spPr/>
        <p:txBody>
          <a:bodyPr/>
          <a:lstStyle/>
          <a:p>
            <a:r>
              <a:rPr lang="en-GB" smtClean="0"/>
              <a:t>Private and confidential     Presentation Title</a:t>
            </a:r>
            <a:endParaRPr lang="en-GB"/>
          </a:p>
        </p:txBody>
      </p:sp>
    </p:spTree>
    <p:extLst>
      <p:ext uri="{BB962C8B-B14F-4D97-AF65-F5344CB8AC3E}">
        <p14:creationId xmlns:p14="http://schemas.microsoft.com/office/powerpoint/2010/main" val="2681657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Title, Text (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6181725" y="2696633"/>
            <a:ext cx="5564188" cy="480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a:xfrm>
            <a:off x="463550" y="704045"/>
            <a:ext cx="9371013" cy="1343571"/>
          </a:xfrm>
        </p:spPr>
        <p:txBody>
          <a:bodyPr/>
          <a:lstStyle/>
          <a:p>
            <a:r>
              <a:rPr lang="en-US" smtClean="0"/>
              <a:t>Click to edit Master title style</a:t>
            </a:r>
            <a:endParaRPr lang="en-GB" dirty="0"/>
          </a:p>
        </p:txBody>
      </p:sp>
      <p:sp>
        <p:nvSpPr>
          <p:cNvPr id="4" name="Date Placeholder 3"/>
          <p:cNvSpPr>
            <a:spLocks noGrp="1"/>
          </p:cNvSpPr>
          <p:nvPr>
            <p:ph type="dt" sz="half" idx="10"/>
          </p:nvPr>
        </p:nvSpPr>
        <p:spPr/>
        <p:txBody>
          <a:bodyPr/>
          <a:lstStyle/>
          <a:p>
            <a:fld id="{EBC41589-D1C4-4BDC-AA48-3EF7E766A328}" type="datetime1">
              <a:rPr lang="en-GB" smtClean="0"/>
              <a:t>21/04/2017</a:t>
            </a:fld>
            <a:endParaRPr lang="en-GB"/>
          </a:p>
        </p:txBody>
      </p:sp>
      <p:sp>
        <p:nvSpPr>
          <p:cNvPr id="5" name="Footer Placeholder 4"/>
          <p:cNvSpPr>
            <a:spLocks noGrp="1"/>
          </p:cNvSpPr>
          <p:nvPr>
            <p:ph type="ftr" sz="quarter" idx="11"/>
          </p:nvPr>
        </p:nvSpPr>
        <p:spPr/>
        <p:txBody>
          <a:bodyPr/>
          <a:lstStyle/>
          <a:p>
            <a:r>
              <a:rPr lang="en-GB" smtClean="0"/>
              <a:t>Private and confidential     Presentation Title</a:t>
            </a:r>
            <a:endParaRPr lang="en-GB"/>
          </a:p>
        </p:txBody>
      </p:sp>
      <p:sp>
        <p:nvSpPr>
          <p:cNvPr id="7" name="Picture Placeholder 9"/>
          <p:cNvSpPr>
            <a:spLocks noGrp="1"/>
          </p:cNvSpPr>
          <p:nvPr>
            <p:ph type="pic" sz="quarter" idx="12"/>
          </p:nvPr>
        </p:nvSpPr>
        <p:spPr>
          <a:xfrm>
            <a:off x="463550" y="2705432"/>
            <a:ext cx="4791202" cy="4791201"/>
          </a:xfrm>
          <a:prstGeom prst="roundRect">
            <a:avLst>
              <a:gd name="adj" fmla="val 25482"/>
            </a:avLst>
          </a:prstGeom>
        </p:spPr>
        <p:txBody>
          <a:bodyPr/>
          <a:lstStyle/>
          <a:p>
            <a:r>
              <a:rPr lang="en-US" smtClean="0"/>
              <a:t>Drag picture to placeholder or click icon to add</a:t>
            </a:r>
            <a:endParaRPr lang="en-GB"/>
          </a:p>
        </p:txBody>
      </p:sp>
    </p:spTree>
    <p:extLst>
      <p:ext uri="{BB962C8B-B14F-4D97-AF65-F5344CB8AC3E}">
        <p14:creationId xmlns:p14="http://schemas.microsoft.com/office/powerpoint/2010/main" val="3177995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Text, Image (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550" y="2696633"/>
            <a:ext cx="5564188" cy="480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a:xfrm>
            <a:off x="474662" y="704045"/>
            <a:ext cx="9359902" cy="1343571"/>
          </a:xfrm>
        </p:spPr>
        <p:txBody>
          <a:bodyPr/>
          <a:lstStyle/>
          <a:p>
            <a:r>
              <a:rPr lang="en-US" smtClean="0"/>
              <a:t>Click to edit Master title style</a:t>
            </a:r>
            <a:endParaRPr lang="en-GB" dirty="0"/>
          </a:p>
        </p:txBody>
      </p:sp>
      <p:sp>
        <p:nvSpPr>
          <p:cNvPr id="4" name="Date Placeholder 3"/>
          <p:cNvSpPr>
            <a:spLocks noGrp="1"/>
          </p:cNvSpPr>
          <p:nvPr>
            <p:ph type="dt" sz="half" idx="10"/>
          </p:nvPr>
        </p:nvSpPr>
        <p:spPr/>
        <p:txBody>
          <a:bodyPr/>
          <a:lstStyle/>
          <a:p>
            <a:fld id="{EBC41589-D1C4-4BDC-AA48-3EF7E766A328}" type="datetime1">
              <a:rPr lang="en-GB" smtClean="0"/>
              <a:t>21/04/2017</a:t>
            </a:fld>
            <a:endParaRPr lang="en-GB"/>
          </a:p>
        </p:txBody>
      </p:sp>
      <p:sp>
        <p:nvSpPr>
          <p:cNvPr id="5" name="Footer Placeholder 4"/>
          <p:cNvSpPr>
            <a:spLocks noGrp="1"/>
          </p:cNvSpPr>
          <p:nvPr>
            <p:ph type="ftr" sz="quarter" idx="11"/>
          </p:nvPr>
        </p:nvSpPr>
        <p:spPr/>
        <p:txBody>
          <a:bodyPr/>
          <a:lstStyle/>
          <a:p>
            <a:r>
              <a:rPr lang="en-GB" smtClean="0"/>
              <a:t>Private and confidential     Presentation Title</a:t>
            </a:r>
            <a:endParaRPr lang="en-GB"/>
          </a:p>
        </p:txBody>
      </p:sp>
      <p:sp>
        <p:nvSpPr>
          <p:cNvPr id="7" name="Picture Placeholder 9"/>
          <p:cNvSpPr>
            <a:spLocks noGrp="1"/>
          </p:cNvSpPr>
          <p:nvPr>
            <p:ph type="pic" sz="quarter" idx="12"/>
          </p:nvPr>
        </p:nvSpPr>
        <p:spPr>
          <a:xfrm>
            <a:off x="6954711" y="2705432"/>
            <a:ext cx="4791202" cy="4791201"/>
          </a:xfrm>
          <a:prstGeom prst="roundRect">
            <a:avLst>
              <a:gd name="adj" fmla="val 25482"/>
            </a:avLst>
          </a:prstGeom>
        </p:spPr>
        <p:txBody>
          <a:bodyPr/>
          <a:lstStyle/>
          <a:p>
            <a:r>
              <a:rPr lang="en-US" smtClean="0"/>
              <a:t>Drag picture to placeholder or click icon to add</a:t>
            </a:r>
            <a:endParaRPr lang="en-GB"/>
          </a:p>
        </p:txBody>
      </p:sp>
    </p:spTree>
    <p:extLst>
      <p:ext uri="{BB962C8B-B14F-4D97-AF65-F5344CB8AC3E}">
        <p14:creationId xmlns:p14="http://schemas.microsoft.com/office/powerpoint/2010/main" val="2842419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rgbClr val="ECF0F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999" y="2268000"/>
            <a:ext cx="9366564" cy="4800000"/>
          </a:xfrm>
        </p:spPr>
        <p:txBody>
          <a:bodyPr/>
          <a:lstStyle>
            <a:lvl1pPr>
              <a:defRPr sz="4000"/>
            </a:lvl1pPr>
          </a:lstStyle>
          <a:p>
            <a:r>
              <a:rPr lang="en-US" smtClean="0"/>
              <a:t>Click to edit Master title style</a:t>
            </a:r>
            <a:endParaRPr lang="en-GB" dirty="0"/>
          </a:p>
        </p:txBody>
      </p:sp>
      <p:sp>
        <p:nvSpPr>
          <p:cNvPr id="4" name="Date Placeholder 3"/>
          <p:cNvSpPr>
            <a:spLocks noGrp="1"/>
          </p:cNvSpPr>
          <p:nvPr>
            <p:ph type="dt" sz="half" idx="10"/>
          </p:nvPr>
        </p:nvSpPr>
        <p:spPr/>
        <p:txBody>
          <a:bodyPr/>
          <a:lstStyle/>
          <a:p>
            <a:fld id="{EBC41589-D1C4-4BDC-AA48-3EF7E766A328}" type="datetime1">
              <a:rPr lang="en-GB" smtClean="0"/>
              <a:t>21/04/2017</a:t>
            </a:fld>
            <a:endParaRPr lang="en-GB"/>
          </a:p>
        </p:txBody>
      </p:sp>
      <p:sp>
        <p:nvSpPr>
          <p:cNvPr id="5" name="Footer Placeholder 4"/>
          <p:cNvSpPr>
            <a:spLocks noGrp="1"/>
          </p:cNvSpPr>
          <p:nvPr>
            <p:ph type="ftr" sz="quarter" idx="11"/>
          </p:nvPr>
        </p:nvSpPr>
        <p:spPr/>
        <p:txBody>
          <a:bodyPr/>
          <a:lstStyle/>
          <a:p>
            <a:r>
              <a:rPr lang="en-GB" smtClean="0"/>
              <a:t>Private and confidential     Presentation Title</a:t>
            </a:r>
            <a:endParaRPr lang="en-GB"/>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655" t="16451"/>
          <a:stretch/>
        </p:blipFill>
        <p:spPr>
          <a:xfrm>
            <a:off x="0" y="0"/>
            <a:ext cx="6276088" cy="1671638"/>
          </a:xfrm>
          <a:prstGeom prst="rect">
            <a:avLst/>
          </a:prstGeom>
        </p:spPr>
      </p:pic>
    </p:spTree>
    <p:extLst>
      <p:ext uri="{BB962C8B-B14F-4D97-AF65-F5344CB8AC3E}">
        <p14:creationId xmlns:p14="http://schemas.microsoft.com/office/powerpoint/2010/main" val="2396193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999" y="704045"/>
            <a:ext cx="9366564" cy="1343571"/>
          </a:xfrm>
        </p:spPr>
        <p:txBody>
          <a:body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p>
            <a:fld id="{12B4AD11-B37F-49CE-A271-259CFDDDB0BC}" type="datetime1">
              <a:rPr lang="en-GB" smtClean="0"/>
              <a:t>21/04/2017</a:t>
            </a:fld>
            <a:endParaRPr lang="en-GB"/>
          </a:p>
        </p:txBody>
      </p:sp>
      <p:sp>
        <p:nvSpPr>
          <p:cNvPr id="4" name="Footer Placeholder 3"/>
          <p:cNvSpPr>
            <a:spLocks noGrp="1"/>
          </p:cNvSpPr>
          <p:nvPr>
            <p:ph type="ftr" sz="quarter" idx="11"/>
          </p:nvPr>
        </p:nvSpPr>
        <p:spPr/>
        <p:txBody>
          <a:bodyPr/>
          <a:lstStyle/>
          <a:p>
            <a:r>
              <a:rPr lang="en-GB" smtClean="0"/>
              <a:t>Private and confidential     Presentation Title</a:t>
            </a:r>
            <a:endParaRPr lang="en-GB"/>
          </a:p>
        </p:txBody>
      </p:sp>
    </p:spTree>
    <p:extLst>
      <p:ext uri="{BB962C8B-B14F-4D97-AF65-F5344CB8AC3E}">
        <p14:creationId xmlns:p14="http://schemas.microsoft.com/office/powerpoint/2010/main" val="3961985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E6D4E0-F9DB-4A14-89F2-854CF7BC37F7}" type="datetime1">
              <a:rPr lang="en-GB" smtClean="0"/>
              <a:t>21/04/2017</a:t>
            </a:fld>
            <a:endParaRPr lang="en-GB"/>
          </a:p>
        </p:txBody>
      </p:sp>
      <p:sp>
        <p:nvSpPr>
          <p:cNvPr id="3" name="Footer Placeholder 2"/>
          <p:cNvSpPr>
            <a:spLocks noGrp="1"/>
          </p:cNvSpPr>
          <p:nvPr>
            <p:ph type="ftr" sz="quarter" idx="11"/>
          </p:nvPr>
        </p:nvSpPr>
        <p:spPr/>
        <p:txBody>
          <a:bodyPr/>
          <a:lstStyle/>
          <a:p>
            <a:r>
              <a:rPr lang="en-GB" smtClean="0"/>
              <a:t>Private and confidential     Presentation Title</a:t>
            </a:r>
            <a:endParaRPr lang="en-GB" dirty="0"/>
          </a:p>
        </p:txBody>
      </p:sp>
    </p:spTree>
    <p:extLst>
      <p:ext uri="{BB962C8B-B14F-4D97-AF65-F5344CB8AC3E}">
        <p14:creationId xmlns:p14="http://schemas.microsoft.com/office/powerpoint/2010/main" val="1485521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Background Image Fi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8001" y="2268000"/>
            <a:ext cx="9366563" cy="1013139"/>
          </a:xfrm>
        </p:spPr>
        <p:txBody>
          <a:bodyPr anchor="t" anchorCtr="0"/>
          <a:lstStyle>
            <a:lvl1pPr algn="l">
              <a:lnSpc>
                <a:spcPct val="90000"/>
              </a:lnSpc>
              <a:defRPr sz="4000"/>
            </a:lvl1pPr>
          </a:lstStyle>
          <a:p>
            <a:r>
              <a:rPr lang="en-US" smtClean="0"/>
              <a:t>Click to edit Master title style</a:t>
            </a:r>
            <a:endParaRPr lang="en-GB" dirty="0"/>
          </a:p>
        </p:txBody>
      </p:sp>
      <p:sp>
        <p:nvSpPr>
          <p:cNvPr id="3" name="Subtitle 2"/>
          <p:cNvSpPr>
            <a:spLocks noGrp="1"/>
          </p:cNvSpPr>
          <p:nvPr>
            <p:ph type="subTitle" idx="1"/>
          </p:nvPr>
        </p:nvSpPr>
        <p:spPr>
          <a:xfrm>
            <a:off x="468001" y="3520225"/>
            <a:ext cx="9366563" cy="3120000"/>
          </a:xfrm>
        </p:spPr>
        <p:txBody>
          <a:bodyPr anchor="t" anchorCtr="0"/>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4" name="Date Placeholder 3"/>
          <p:cNvSpPr>
            <a:spLocks noGrp="1"/>
          </p:cNvSpPr>
          <p:nvPr>
            <p:ph type="dt" sz="half" idx="10"/>
          </p:nvPr>
        </p:nvSpPr>
        <p:spPr/>
        <p:txBody>
          <a:bodyPr/>
          <a:lstStyle/>
          <a:p>
            <a:fld id="{1214EAE2-2198-4D7A-9D8A-276EC651CDD7}" type="datetime1">
              <a:rPr lang="en-GB" smtClean="0"/>
              <a:t>21/04/2017</a:t>
            </a:fld>
            <a:endParaRPr lang="en-GB" dirty="0"/>
          </a:p>
        </p:txBody>
      </p:sp>
      <p:sp>
        <p:nvSpPr>
          <p:cNvPr id="5" name="Footer Placeholder 4"/>
          <p:cNvSpPr>
            <a:spLocks noGrp="1"/>
          </p:cNvSpPr>
          <p:nvPr>
            <p:ph type="ftr" sz="quarter" idx="11"/>
          </p:nvPr>
        </p:nvSpPr>
        <p:spPr/>
        <p:txBody>
          <a:bodyPr/>
          <a:lstStyle/>
          <a:p>
            <a:r>
              <a:rPr lang="en-GB" dirty="0" smtClean="0"/>
              <a:t>Private and confidential     Presentation Title</a:t>
            </a:r>
            <a:endParaRPr lang="en-GB" dirty="0"/>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1655" t="16451"/>
          <a:stretch/>
        </p:blipFill>
        <p:spPr>
          <a:xfrm>
            <a:off x="0" y="0"/>
            <a:ext cx="6276088" cy="1671638"/>
          </a:xfrm>
          <a:prstGeom prst="rect">
            <a:avLst/>
          </a:prstGeom>
        </p:spPr>
      </p:pic>
      <p:pic>
        <p:nvPicPr>
          <p:cNvPr id="8" name="Picture 7"/>
          <p:cNvPicPr>
            <a:picLocks noChangeAspect="1"/>
          </p:cNvPicPr>
          <p:nvPr userDrawn="1"/>
        </p:nvPicPr>
        <p:blipFill>
          <a:blip r:embed="rId4"/>
          <a:stretch>
            <a:fillRect/>
          </a:stretch>
        </p:blipFill>
        <p:spPr>
          <a:xfrm>
            <a:off x="9229344" y="7867731"/>
            <a:ext cx="2673860" cy="873439"/>
          </a:xfrm>
          <a:prstGeom prst="rect">
            <a:avLst/>
          </a:prstGeom>
        </p:spPr>
      </p:pic>
    </p:spTree>
    <p:extLst>
      <p:ext uri="{BB962C8B-B14F-4D97-AF65-F5344CB8AC3E}">
        <p14:creationId xmlns:p14="http://schemas.microsoft.com/office/powerpoint/2010/main" val="3184917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White Backgroun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8001" y="2268000"/>
            <a:ext cx="9366563" cy="1013139"/>
          </a:xfrm>
        </p:spPr>
        <p:txBody>
          <a:bodyPr anchor="t" anchorCtr="0"/>
          <a:lstStyle>
            <a:lvl1pPr algn="l">
              <a:lnSpc>
                <a:spcPct val="90000"/>
              </a:lnSpc>
              <a:defRPr sz="4000"/>
            </a:lvl1pPr>
          </a:lstStyle>
          <a:p>
            <a:r>
              <a:rPr lang="en-US" smtClean="0"/>
              <a:t>Click to edit Master title style</a:t>
            </a:r>
            <a:endParaRPr lang="en-GB" dirty="0"/>
          </a:p>
        </p:txBody>
      </p:sp>
      <p:sp>
        <p:nvSpPr>
          <p:cNvPr id="3" name="Subtitle 2"/>
          <p:cNvSpPr>
            <a:spLocks noGrp="1"/>
          </p:cNvSpPr>
          <p:nvPr>
            <p:ph type="subTitle" idx="1"/>
          </p:nvPr>
        </p:nvSpPr>
        <p:spPr>
          <a:xfrm>
            <a:off x="468001" y="3520225"/>
            <a:ext cx="9366563" cy="3120000"/>
          </a:xfrm>
        </p:spPr>
        <p:txBody>
          <a:bodyPr anchor="t" anchorCtr="0"/>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4" name="Date Placeholder 3"/>
          <p:cNvSpPr>
            <a:spLocks noGrp="1"/>
          </p:cNvSpPr>
          <p:nvPr>
            <p:ph type="dt" sz="half" idx="10"/>
          </p:nvPr>
        </p:nvSpPr>
        <p:spPr/>
        <p:txBody>
          <a:bodyPr/>
          <a:lstStyle/>
          <a:p>
            <a:fld id="{1214EAE2-2198-4D7A-9D8A-276EC651CDD7}" type="datetime1">
              <a:rPr lang="en-GB" smtClean="0"/>
              <a:t>21/04/2017</a:t>
            </a:fld>
            <a:endParaRPr lang="en-GB" dirty="0"/>
          </a:p>
        </p:txBody>
      </p:sp>
      <p:sp>
        <p:nvSpPr>
          <p:cNvPr id="5" name="Footer Placeholder 4"/>
          <p:cNvSpPr>
            <a:spLocks noGrp="1"/>
          </p:cNvSpPr>
          <p:nvPr>
            <p:ph type="ftr" sz="quarter" idx="11"/>
          </p:nvPr>
        </p:nvSpPr>
        <p:spPr/>
        <p:txBody>
          <a:bodyPr/>
          <a:lstStyle/>
          <a:p>
            <a:r>
              <a:rPr lang="en-GB" dirty="0" smtClean="0"/>
              <a:t>Private and confidential     Presentation Title</a:t>
            </a:r>
            <a:endParaRPr lang="en-GB"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655" t="16451"/>
          <a:stretch/>
        </p:blipFill>
        <p:spPr>
          <a:xfrm>
            <a:off x="0" y="0"/>
            <a:ext cx="6276088" cy="1671638"/>
          </a:xfrm>
          <a:prstGeom prst="rect">
            <a:avLst/>
          </a:prstGeom>
        </p:spPr>
      </p:pic>
      <p:pic>
        <p:nvPicPr>
          <p:cNvPr id="10" name="Picture 9"/>
          <p:cNvPicPr>
            <a:picLocks noChangeAspect="1"/>
          </p:cNvPicPr>
          <p:nvPr userDrawn="1"/>
        </p:nvPicPr>
        <p:blipFill>
          <a:blip r:embed="rId3"/>
          <a:stretch>
            <a:fillRect/>
          </a:stretch>
        </p:blipFill>
        <p:spPr>
          <a:xfrm>
            <a:off x="9229344" y="7867731"/>
            <a:ext cx="2673860" cy="873439"/>
          </a:xfrm>
          <a:prstGeom prst="rect">
            <a:avLst/>
          </a:prstGeom>
        </p:spPr>
      </p:pic>
    </p:spTree>
    <p:extLst>
      <p:ext uri="{BB962C8B-B14F-4D97-AF65-F5344CB8AC3E}">
        <p14:creationId xmlns:p14="http://schemas.microsoft.com/office/powerpoint/2010/main" val="2514436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s Slide">
    <p:bg>
      <p:bgPr>
        <a:solidFill>
          <a:srgbClr val="ECF0F7"/>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000" y="3518401"/>
            <a:ext cx="9366563" cy="3635833"/>
          </a:xfrm>
        </p:spPr>
        <p:txBody>
          <a:bodyPr/>
          <a:lstStyle>
            <a:lvl1pPr marL="269875" indent="-269875">
              <a:spcBef>
                <a:spcPts val="1600"/>
              </a:spcBef>
              <a:buFont typeface="+mj-lt"/>
              <a:buAutoNum type="arabicPeriod"/>
              <a:defRPr sz="1800" b="0"/>
            </a:lvl1pPr>
            <a:lvl2pPr marL="269875" indent="0">
              <a:buNone/>
              <a:defRPr sz="1800" b="0"/>
            </a:lvl2pPr>
            <a:lvl3pPr marL="269875" indent="0">
              <a:buNone/>
              <a:defRPr sz="1800" b="0"/>
            </a:lvl3pPr>
            <a:lvl4pPr marL="269875" indent="0">
              <a:buNone/>
              <a:defRPr sz="1800" b="0"/>
            </a:lvl4pPr>
            <a:lvl5pPr marL="269875" indent="0">
              <a:buNone/>
              <a:defRPr sz="1800"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a:xfrm>
            <a:off x="467999" y="2268000"/>
            <a:ext cx="9366564" cy="1343571"/>
          </a:xfrm>
        </p:spPr>
        <p:txBody>
          <a:bodyPr/>
          <a:lstStyle>
            <a:lvl1pPr>
              <a:defRPr sz="4000"/>
            </a:lvl1pPr>
          </a:lstStyle>
          <a:p>
            <a:r>
              <a:rPr lang="en-US" smtClean="0"/>
              <a:t>Click to edit Master title style</a:t>
            </a:r>
            <a:endParaRPr lang="en-GB" dirty="0"/>
          </a:p>
        </p:txBody>
      </p:sp>
      <p:sp>
        <p:nvSpPr>
          <p:cNvPr id="4" name="Date Placeholder 3"/>
          <p:cNvSpPr>
            <a:spLocks noGrp="1"/>
          </p:cNvSpPr>
          <p:nvPr>
            <p:ph type="dt" sz="half" idx="10"/>
          </p:nvPr>
        </p:nvSpPr>
        <p:spPr/>
        <p:txBody>
          <a:bodyPr/>
          <a:lstStyle/>
          <a:p>
            <a:fld id="{EBC41589-D1C4-4BDC-AA48-3EF7E766A328}" type="datetime1">
              <a:rPr lang="en-GB" smtClean="0"/>
              <a:t>21/04/2017</a:t>
            </a:fld>
            <a:endParaRPr lang="en-GB"/>
          </a:p>
        </p:txBody>
      </p:sp>
      <p:sp>
        <p:nvSpPr>
          <p:cNvPr id="5" name="Footer Placeholder 4"/>
          <p:cNvSpPr>
            <a:spLocks noGrp="1"/>
          </p:cNvSpPr>
          <p:nvPr>
            <p:ph type="ftr" sz="quarter" idx="11"/>
          </p:nvPr>
        </p:nvSpPr>
        <p:spPr/>
        <p:txBody>
          <a:bodyPr/>
          <a:lstStyle/>
          <a:p>
            <a:r>
              <a:rPr lang="en-GB" smtClean="0"/>
              <a:t>Private and confidential     Presentation Title</a:t>
            </a:r>
            <a:endParaRPr lang="en-GB"/>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655" t="16451"/>
          <a:stretch/>
        </p:blipFill>
        <p:spPr>
          <a:xfrm>
            <a:off x="0" y="0"/>
            <a:ext cx="6276088" cy="1671638"/>
          </a:xfrm>
          <a:prstGeom prst="rect">
            <a:avLst/>
          </a:prstGeom>
        </p:spPr>
      </p:pic>
    </p:spTree>
    <p:extLst>
      <p:ext uri="{BB962C8B-B14F-4D97-AF65-F5344CB8AC3E}">
        <p14:creationId xmlns:p14="http://schemas.microsoft.com/office/powerpoint/2010/main" val="1622585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000" y="2696633"/>
            <a:ext cx="9366563" cy="496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a:xfrm>
            <a:off x="467999" y="704045"/>
            <a:ext cx="9366564" cy="1343571"/>
          </a:xfrm>
        </p:spPr>
        <p:txBody>
          <a:bodyPr/>
          <a:lstStyle/>
          <a:p>
            <a:r>
              <a:rPr lang="en-US" smtClean="0"/>
              <a:t>Click to edit Master title style</a:t>
            </a:r>
            <a:endParaRPr lang="en-GB" dirty="0"/>
          </a:p>
        </p:txBody>
      </p:sp>
      <p:sp>
        <p:nvSpPr>
          <p:cNvPr id="4" name="Date Placeholder 3"/>
          <p:cNvSpPr>
            <a:spLocks noGrp="1"/>
          </p:cNvSpPr>
          <p:nvPr>
            <p:ph type="dt" sz="half" idx="10"/>
          </p:nvPr>
        </p:nvSpPr>
        <p:spPr/>
        <p:txBody>
          <a:bodyPr/>
          <a:lstStyle/>
          <a:p>
            <a:fld id="{EBC41589-D1C4-4BDC-AA48-3EF7E766A328}" type="datetime1">
              <a:rPr lang="en-GB" smtClean="0"/>
              <a:t>21/04/2017</a:t>
            </a:fld>
            <a:endParaRPr lang="en-GB"/>
          </a:p>
        </p:txBody>
      </p:sp>
      <p:sp>
        <p:nvSpPr>
          <p:cNvPr id="5" name="Footer Placeholder 4"/>
          <p:cNvSpPr>
            <a:spLocks noGrp="1"/>
          </p:cNvSpPr>
          <p:nvPr>
            <p:ph type="ftr" sz="quarter" idx="11"/>
          </p:nvPr>
        </p:nvSpPr>
        <p:spPr/>
        <p:txBody>
          <a:bodyPr/>
          <a:lstStyle/>
          <a:p>
            <a:r>
              <a:rPr lang="en-GB" smtClean="0"/>
              <a:t>Private and confidential     Presentation Title</a:t>
            </a:r>
            <a:endParaRPr lang="en-GB"/>
          </a:p>
        </p:txBody>
      </p:sp>
    </p:spTree>
    <p:extLst>
      <p:ext uri="{BB962C8B-B14F-4D97-AF65-F5344CB8AC3E}">
        <p14:creationId xmlns:p14="http://schemas.microsoft.com/office/powerpoint/2010/main" val="4164858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Two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999" y="2696633"/>
            <a:ext cx="5400000" cy="496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a:xfrm>
            <a:off x="467999" y="704045"/>
            <a:ext cx="9366564" cy="1343571"/>
          </a:xfrm>
        </p:spPr>
        <p:txBody>
          <a:bodyPr/>
          <a:lstStyle/>
          <a:p>
            <a:r>
              <a:rPr lang="en-US" smtClean="0"/>
              <a:t>Click to edit Master title style</a:t>
            </a:r>
            <a:endParaRPr lang="en-GB" dirty="0"/>
          </a:p>
        </p:txBody>
      </p:sp>
      <p:sp>
        <p:nvSpPr>
          <p:cNvPr id="4" name="Date Placeholder 3"/>
          <p:cNvSpPr>
            <a:spLocks noGrp="1"/>
          </p:cNvSpPr>
          <p:nvPr>
            <p:ph type="dt" sz="half" idx="10"/>
          </p:nvPr>
        </p:nvSpPr>
        <p:spPr/>
        <p:txBody>
          <a:bodyPr/>
          <a:lstStyle/>
          <a:p>
            <a:fld id="{EBC41589-D1C4-4BDC-AA48-3EF7E766A328}" type="datetime1">
              <a:rPr lang="en-GB" smtClean="0"/>
              <a:t>21/04/2017</a:t>
            </a:fld>
            <a:endParaRPr lang="en-GB"/>
          </a:p>
        </p:txBody>
      </p:sp>
      <p:sp>
        <p:nvSpPr>
          <p:cNvPr id="5" name="Footer Placeholder 4"/>
          <p:cNvSpPr>
            <a:spLocks noGrp="1"/>
          </p:cNvSpPr>
          <p:nvPr>
            <p:ph type="ftr" sz="quarter" idx="11"/>
          </p:nvPr>
        </p:nvSpPr>
        <p:spPr/>
        <p:txBody>
          <a:bodyPr/>
          <a:lstStyle/>
          <a:p>
            <a:r>
              <a:rPr lang="en-GB" smtClean="0"/>
              <a:t>Private and confidential     Presentation Title</a:t>
            </a:r>
            <a:endParaRPr lang="en-GB"/>
          </a:p>
        </p:txBody>
      </p:sp>
      <p:sp>
        <p:nvSpPr>
          <p:cNvPr id="6" name="Content Placeholder 2"/>
          <p:cNvSpPr>
            <a:spLocks noGrp="1"/>
          </p:cNvSpPr>
          <p:nvPr>
            <p:ph idx="12"/>
          </p:nvPr>
        </p:nvSpPr>
        <p:spPr>
          <a:xfrm>
            <a:off x="6181726" y="2696633"/>
            <a:ext cx="5564188" cy="496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055478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Text, Im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000" y="2696633"/>
            <a:ext cx="5570851" cy="496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a:xfrm>
            <a:off x="468000" y="704045"/>
            <a:ext cx="5570851" cy="1343571"/>
          </a:xfrm>
        </p:spPr>
        <p:txBody>
          <a:bodyPr/>
          <a:lstStyle/>
          <a:p>
            <a:r>
              <a:rPr lang="en-US" smtClean="0"/>
              <a:t>Click to edit Master title style</a:t>
            </a:r>
            <a:endParaRPr lang="en-GB" dirty="0"/>
          </a:p>
        </p:txBody>
      </p:sp>
      <p:sp>
        <p:nvSpPr>
          <p:cNvPr id="4" name="Date Placeholder 3"/>
          <p:cNvSpPr>
            <a:spLocks noGrp="1"/>
          </p:cNvSpPr>
          <p:nvPr>
            <p:ph type="dt" sz="half" idx="10"/>
          </p:nvPr>
        </p:nvSpPr>
        <p:spPr/>
        <p:txBody>
          <a:bodyPr/>
          <a:lstStyle/>
          <a:p>
            <a:fld id="{EBC41589-D1C4-4BDC-AA48-3EF7E766A328}" type="datetime1">
              <a:rPr lang="en-GB" smtClean="0"/>
              <a:t>21/04/2017</a:t>
            </a:fld>
            <a:endParaRPr lang="en-GB"/>
          </a:p>
        </p:txBody>
      </p:sp>
      <p:sp>
        <p:nvSpPr>
          <p:cNvPr id="5" name="Footer Placeholder 4"/>
          <p:cNvSpPr>
            <a:spLocks noGrp="1"/>
          </p:cNvSpPr>
          <p:nvPr>
            <p:ph type="ftr" sz="quarter" idx="11"/>
          </p:nvPr>
        </p:nvSpPr>
        <p:spPr/>
        <p:txBody>
          <a:bodyPr/>
          <a:lstStyle/>
          <a:p>
            <a:r>
              <a:rPr lang="en-GB" smtClean="0"/>
              <a:t>Private and confidential     Presentation Title</a:t>
            </a:r>
            <a:endParaRPr lang="en-GB"/>
          </a:p>
        </p:txBody>
      </p:sp>
      <p:sp>
        <p:nvSpPr>
          <p:cNvPr id="9" name="Picture Placeholder 9"/>
          <p:cNvSpPr>
            <a:spLocks noGrp="1"/>
          </p:cNvSpPr>
          <p:nvPr>
            <p:ph type="pic" sz="quarter" idx="14"/>
          </p:nvPr>
        </p:nvSpPr>
        <p:spPr>
          <a:xfrm>
            <a:off x="6441540" y="-6764"/>
            <a:ext cx="5763340" cy="7674927"/>
          </a:xfrm>
          <a:custGeom>
            <a:avLst/>
            <a:gdLst>
              <a:gd name="connsiteX0" fmla="*/ 0 w 5749052"/>
              <a:gd name="connsiteY0" fmla="*/ 2044535 h 5749051"/>
              <a:gd name="connsiteX1" fmla="*/ 2044535 w 5749052"/>
              <a:gd name="connsiteY1" fmla="*/ 0 h 5749051"/>
              <a:gd name="connsiteX2" fmla="*/ 3704517 w 5749052"/>
              <a:gd name="connsiteY2" fmla="*/ 0 h 5749051"/>
              <a:gd name="connsiteX3" fmla="*/ 5749052 w 5749052"/>
              <a:gd name="connsiteY3" fmla="*/ 2044535 h 5749051"/>
              <a:gd name="connsiteX4" fmla="*/ 5749052 w 5749052"/>
              <a:gd name="connsiteY4" fmla="*/ 3704516 h 5749051"/>
              <a:gd name="connsiteX5" fmla="*/ 3704517 w 5749052"/>
              <a:gd name="connsiteY5" fmla="*/ 5749051 h 5749051"/>
              <a:gd name="connsiteX6" fmla="*/ 2044535 w 5749052"/>
              <a:gd name="connsiteY6" fmla="*/ 5749051 h 5749051"/>
              <a:gd name="connsiteX7" fmla="*/ 0 w 5749052"/>
              <a:gd name="connsiteY7" fmla="*/ 3704516 h 5749051"/>
              <a:gd name="connsiteX8" fmla="*/ 0 w 5749052"/>
              <a:gd name="connsiteY8" fmla="*/ 2044535 h 5749051"/>
              <a:gd name="connsiteX0" fmla="*/ 0 w 5749052"/>
              <a:gd name="connsiteY0" fmla="*/ 2044535 h 5749051"/>
              <a:gd name="connsiteX1" fmla="*/ 588917 w 5749052"/>
              <a:gd name="connsiteY1" fmla="*/ 610381 h 5749051"/>
              <a:gd name="connsiteX2" fmla="*/ 2044535 w 5749052"/>
              <a:gd name="connsiteY2" fmla="*/ 0 h 5749051"/>
              <a:gd name="connsiteX3" fmla="*/ 3704517 w 5749052"/>
              <a:gd name="connsiteY3" fmla="*/ 0 h 5749051"/>
              <a:gd name="connsiteX4" fmla="*/ 5749052 w 5749052"/>
              <a:gd name="connsiteY4" fmla="*/ 2044535 h 5749051"/>
              <a:gd name="connsiteX5" fmla="*/ 5749052 w 5749052"/>
              <a:gd name="connsiteY5" fmla="*/ 3704516 h 5749051"/>
              <a:gd name="connsiteX6" fmla="*/ 3704517 w 5749052"/>
              <a:gd name="connsiteY6" fmla="*/ 5749051 h 5749051"/>
              <a:gd name="connsiteX7" fmla="*/ 2044535 w 5749052"/>
              <a:gd name="connsiteY7" fmla="*/ 5749051 h 5749051"/>
              <a:gd name="connsiteX8" fmla="*/ 0 w 5749052"/>
              <a:gd name="connsiteY8" fmla="*/ 3704516 h 5749051"/>
              <a:gd name="connsiteX9" fmla="*/ 0 w 5749052"/>
              <a:gd name="connsiteY9" fmla="*/ 2044535 h 5749051"/>
              <a:gd name="connsiteX0" fmla="*/ 0 w 5749052"/>
              <a:gd name="connsiteY0" fmla="*/ 2044535 h 5749051"/>
              <a:gd name="connsiteX1" fmla="*/ 588917 w 5749052"/>
              <a:gd name="connsiteY1" fmla="*/ 610381 h 5749051"/>
              <a:gd name="connsiteX2" fmla="*/ 2044535 w 5749052"/>
              <a:gd name="connsiteY2" fmla="*/ 0 h 5749051"/>
              <a:gd name="connsiteX3" fmla="*/ 3704517 w 5749052"/>
              <a:gd name="connsiteY3" fmla="*/ 0 h 5749051"/>
              <a:gd name="connsiteX4" fmla="*/ 5749052 w 5749052"/>
              <a:gd name="connsiteY4" fmla="*/ 2044535 h 5749051"/>
              <a:gd name="connsiteX5" fmla="*/ 5749052 w 5749052"/>
              <a:gd name="connsiteY5" fmla="*/ 3704516 h 5749051"/>
              <a:gd name="connsiteX6" fmla="*/ 3704517 w 5749052"/>
              <a:gd name="connsiteY6" fmla="*/ 5749051 h 5749051"/>
              <a:gd name="connsiteX7" fmla="*/ 2044535 w 5749052"/>
              <a:gd name="connsiteY7" fmla="*/ 5749051 h 5749051"/>
              <a:gd name="connsiteX8" fmla="*/ 0 w 5749052"/>
              <a:gd name="connsiteY8" fmla="*/ 3704516 h 5749051"/>
              <a:gd name="connsiteX9" fmla="*/ 0 w 5749052"/>
              <a:gd name="connsiteY9" fmla="*/ 2044535 h 5749051"/>
              <a:gd name="connsiteX0" fmla="*/ 0 w 5749052"/>
              <a:gd name="connsiteY0" fmla="*/ 2044535 h 5749051"/>
              <a:gd name="connsiteX1" fmla="*/ 588917 w 5749052"/>
              <a:gd name="connsiteY1" fmla="*/ 610381 h 5749051"/>
              <a:gd name="connsiteX2" fmla="*/ 2044535 w 5749052"/>
              <a:gd name="connsiteY2" fmla="*/ 0 h 5749051"/>
              <a:gd name="connsiteX3" fmla="*/ 3704517 w 5749052"/>
              <a:gd name="connsiteY3" fmla="*/ 0 h 5749051"/>
              <a:gd name="connsiteX4" fmla="*/ 5749052 w 5749052"/>
              <a:gd name="connsiteY4" fmla="*/ 2044535 h 5749051"/>
              <a:gd name="connsiteX5" fmla="*/ 5749052 w 5749052"/>
              <a:gd name="connsiteY5" fmla="*/ 3704516 h 5749051"/>
              <a:gd name="connsiteX6" fmla="*/ 3704517 w 5749052"/>
              <a:gd name="connsiteY6" fmla="*/ 5749051 h 5749051"/>
              <a:gd name="connsiteX7" fmla="*/ 2044535 w 5749052"/>
              <a:gd name="connsiteY7" fmla="*/ 5749051 h 5749051"/>
              <a:gd name="connsiteX8" fmla="*/ 0 w 5749052"/>
              <a:gd name="connsiteY8" fmla="*/ 3704516 h 5749051"/>
              <a:gd name="connsiteX9" fmla="*/ 0 w 5749052"/>
              <a:gd name="connsiteY9" fmla="*/ 2044535 h 5749051"/>
              <a:gd name="connsiteX0" fmla="*/ 0 w 5749052"/>
              <a:gd name="connsiteY0" fmla="*/ 2044535 h 5749051"/>
              <a:gd name="connsiteX1" fmla="*/ 588917 w 5749052"/>
              <a:gd name="connsiteY1" fmla="*/ 610381 h 5749051"/>
              <a:gd name="connsiteX2" fmla="*/ 2044535 w 5749052"/>
              <a:gd name="connsiteY2" fmla="*/ 0 h 5749051"/>
              <a:gd name="connsiteX3" fmla="*/ 3704517 w 5749052"/>
              <a:gd name="connsiteY3" fmla="*/ 0 h 5749051"/>
              <a:gd name="connsiteX4" fmla="*/ 5749052 w 5749052"/>
              <a:gd name="connsiteY4" fmla="*/ 2044535 h 5749051"/>
              <a:gd name="connsiteX5" fmla="*/ 5749052 w 5749052"/>
              <a:gd name="connsiteY5" fmla="*/ 3704516 h 5749051"/>
              <a:gd name="connsiteX6" fmla="*/ 3704517 w 5749052"/>
              <a:gd name="connsiteY6" fmla="*/ 5749051 h 5749051"/>
              <a:gd name="connsiteX7" fmla="*/ 2044535 w 5749052"/>
              <a:gd name="connsiteY7" fmla="*/ 5749051 h 5749051"/>
              <a:gd name="connsiteX8" fmla="*/ 0 w 5749052"/>
              <a:gd name="connsiteY8" fmla="*/ 3704516 h 5749051"/>
              <a:gd name="connsiteX9" fmla="*/ 0 w 5749052"/>
              <a:gd name="connsiteY9" fmla="*/ 2044535 h 5749051"/>
              <a:gd name="connsiteX0" fmla="*/ 235331 w 5984383"/>
              <a:gd name="connsiteY0" fmla="*/ 2044535 h 5749051"/>
              <a:gd name="connsiteX1" fmla="*/ 0 w 5984383"/>
              <a:gd name="connsiteY1" fmla="*/ 17953 h 5749051"/>
              <a:gd name="connsiteX2" fmla="*/ 2279866 w 5984383"/>
              <a:gd name="connsiteY2" fmla="*/ 0 h 5749051"/>
              <a:gd name="connsiteX3" fmla="*/ 3939848 w 5984383"/>
              <a:gd name="connsiteY3" fmla="*/ 0 h 5749051"/>
              <a:gd name="connsiteX4" fmla="*/ 5984383 w 5984383"/>
              <a:gd name="connsiteY4" fmla="*/ 2044535 h 5749051"/>
              <a:gd name="connsiteX5" fmla="*/ 5984383 w 5984383"/>
              <a:gd name="connsiteY5" fmla="*/ 3704516 h 5749051"/>
              <a:gd name="connsiteX6" fmla="*/ 3939848 w 5984383"/>
              <a:gd name="connsiteY6" fmla="*/ 5749051 h 5749051"/>
              <a:gd name="connsiteX7" fmla="*/ 2279866 w 5984383"/>
              <a:gd name="connsiteY7" fmla="*/ 5749051 h 5749051"/>
              <a:gd name="connsiteX8" fmla="*/ 235331 w 5984383"/>
              <a:gd name="connsiteY8" fmla="*/ 3704516 h 5749051"/>
              <a:gd name="connsiteX9" fmla="*/ 235331 w 5984383"/>
              <a:gd name="connsiteY9"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753402 w 5753402"/>
              <a:gd name="connsiteY4" fmla="*/ 2044535 h 5749051"/>
              <a:gd name="connsiteX5" fmla="*/ 5753402 w 5753402"/>
              <a:gd name="connsiteY5" fmla="*/ 3704516 h 5749051"/>
              <a:gd name="connsiteX6" fmla="*/ 3708867 w 5753402"/>
              <a:gd name="connsiteY6" fmla="*/ 5749051 h 5749051"/>
              <a:gd name="connsiteX7" fmla="*/ 2048885 w 5753402"/>
              <a:gd name="connsiteY7" fmla="*/ 5749051 h 5749051"/>
              <a:gd name="connsiteX8" fmla="*/ 4350 w 5753402"/>
              <a:gd name="connsiteY8" fmla="*/ 3704516 h 5749051"/>
              <a:gd name="connsiteX9" fmla="*/ 4350 w 5753402"/>
              <a:gd name="connsiteY9"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229527 w 5753402"/>
              <a:gd name="connsiteY4" fmla="*/ 678968 h 5749051"/>
              <a:gd name="connsiteX5" fmla="*/ 5753402 w 5753402"/>
              <a:gd name="connsiteY5" fmla="*/ 2044535 h 5749051"/>
              <a:gd name="connsiteX6" fmla="*/ 5753402 w 5753402"/>
              <a:gd name="connsiteY6" fmla="*/ 3704516 h 5749051"/>
              <a:gd name="connsiteX7" fmla="*/ 3708867 w 5753402"/>
              <a:gd name="connsiteY7" fmla="*/ 5749051 h 5749051"/>
              <a:gd name="connsiteX8" fmla="*/ 2048885 w 5753402"/>
              <a:gd name="connsiteY8" fmla="*/ 5749051 h 5749051"/>
              <a:gd name="connsiteX9" fmla="*/ 4350 w 5753402"/>
              <a:gd name="connsiteY9" fmla="*/ 3704516 h 5749051"/>
              <a:gd name="connsiteX10" fmla="*/ 4350 w 5753402"/>
              <a:gd name="connsiteY10"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229527 w 5753402"/>
              <a:gd name="connsiteY4" fmla="*/ 678968 h 5749051"/>
              <a:gd name="connsiteX5" fmla="*/ 5753402 w 5753402"/>
              <a:gd name="connsiteY5" fmla="*/ 2044535 h 5749051"/>
              <a:gd name="connsiteX6" fmla="*/ 5753402 w 5753402"/>
              <a:gd name="connsiteY6" fmla="*/ 3704516 h 5749051"/>
              <a:gd name="connsiteX7" fmla="*/ 3708867 w 5753402"/>
              <a:gd name="connsiteY7" fmla="*/ 5749051 h 5749051"/>
              <a:gd name="connsiteX8" fmla="*/ 2048885 w 5753402"/>
              <a:gd name="connsiteY8" fmla="*/ 5749051 h 5749051"/>
              <a:gd name="connsiteX9" fmla="*/ 4350 w 5753402"/>
              <a:gd name="connsiteY9" fmla="*/ 3704516 h 5749051"/>
              <a:gd name="connsiteX10" fmla="*/ 4350 w 5753402"/>
              <a:gd name="connsiteY10"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229527 w 5753402"/>
              <a:gd name="connsiteY4" fmla="*/ 678968 h 5749051"/>
              <a:gd name="connsiteX5" fmla="*/ 5753402 w 5753402"/>
              <a:gd name="connsiteY5" fmla="*/ 2044535 h 5749051"/>
              <a:gd name="connsiteX6" fmla="*/ 5753402 w 5753402"/>
              <a:gd name="connsiteY6" fmla="*/ 3704516 h 5749051"/>
              <a:gd name="connsiteX7" fmla="*/ 3708867 w 5753402"/>
              <a:gd name="connsiteY7" fmla="*/ 5749051 h 5749051"/>
              <a:gd name="connsiteX8" fmla="*/ 2048885 w 5753402"/>
              <a:gd name="connsiteY8" fmla="*/ 5749051 h 5749051"/>
              <a:gd name="connsiteX9" fmla="*/ 4350 w 5753402"/>
              <a:gd name="connsiteY9" fmla="*/ 3704516 h 5749051"/>
              <a:gd name="connsiteX10" fmla="*/ 4350 w 5753402"/>
              <a:gd name="connsiteY10"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229527 w 5753402"/>
              <a:gd name="connsiteY4" fmla="*/ 678968 h 5749051"/>
              <a:gd name="connsiteX5" fmla="*/ 5753402 w 5753402"/>
              <a:gd name="connsiteY5" fmla="*/ 2044535 h 5749051"/>
              <a:gd name="connsiteX6" fmla="*/ 5753402 w 5753402"/>
              <a:gd name="connsiteY6" fmla="*/ 3704516 h 5749051"/>
              <a:gd name="connsiteX7" fmla="*/ 3708867 w 5753402"/>
              <a:gd name="connsiteY7" fmla="*/ 5749051 h 5749051"/>
              <a:gd name="connsiteX8" fmla="*/ 2048885 w 5753402"/>
              <a:gd name="connsiteY8" fmla="*/ 5749051 h 5749051"/>
              <a:gd name="connsiteX9" fmla="*/ 4350 w 5753402"/>
              <a:gd name="connsiteY9" fmla="*/ 3704516 h 5749051"/>
              <a:gd name="connsiteX10" fmla="*/ 4350 w 5753402"/>
              <a:gd name="connsiteY10" fmla="*/ 2044535 h 5749051"/>
              <a:gd name="connsiteX0" fmla="*/ 4350 w 5755783"/>
              <a:gd name="connsiteY0" fmla="*/ 2044535 h 5749051"/>
              <a:gd name="connsiteX1" fmla="*/ 0 w 5755783"/>
              <a:gd name="connsiteY1" fmla="*/ 1284 h 5749051"/>
              <a:gd name="connsiteX2" fmla="*/ 2048885 w 5755783"/>
              <a:gd name="connsiteY2" fmla="*/ 0 h 5749051"/>
              <a:gd name="connsiteX3" fmla="*/ 3708867 w 5755783"/>
              <a:gd name="connsiteY3" fmla="*/ 0 h 5749051"/>
              <a:gd name="connsiteX4" fmla="*/ 5755783 w 5755783"/>
              <a:gd name="connsiteY4" fmla="*/ 7455 h 5749051"/>
              <a:gd name="connsiteX5" fmla="*/ 5753402 w 5755783"/>
              <a:gd name="connsiteY5" fmla="*/ 2044535 h 5749051"/>
              <a:gd name="connsiteX6" fmla="*/ 5753402 w 5755783"/>
              <a:gd name="connsiteY6" fmla="*/ 3704516 h 5749051"/>
              <a:gd name="connsiteX7" fmla="*/ 3708867 w 5755783"/>
              <a:gd name="connsiteY7" fmla="*/ 5749051 h 5749051"/>
              <a:gd name="connsiteX8" fmla="*/ 2048885 w 5755783"/>
              <a:gd name="connsiteY8" fmla="*/ 5749051 h 5749051"/>
              <a:gd name="connsiteX9" fmla="*/ 4350 w 5755783"/>
              <a:gd name="connsiteY9" fmla="*/ 3704516 h 5749051"/>
              <a:gd name="connsiteX10" fmla="*/ 4350 w 5755783"/>
              <a:gd name="connsiteY10"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3708867 w 5758165"/>
              <a:gd name="connsiteY7" fmla="*/ 5749051 h 5749051"/>
              <a:gd name="connsiteX8" fmla="*/ 2048885 w 5758165"/>
              <a:gd name="connsiteY8" fmla="*/ 5749051 h 5749051"/>
              <a:gd name="connsiteX9" fmla="*/ 4350 w 5758165"/>
              <a:gd name="connsiteY9" fmla="*/ 3704516 h 5749051"/>
              <a:gd name="connsiteX10" fmla="*/ 4350 w 5758165"/>
              <a:gd name="connsiteY10"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5152488 w 5758165"/>
              <a:gd name="connsiteY7" fmla="*/ 5156623 h 5749051"/>
              <a:gd name="connsiteX8" fmla="*/ 3708867 w 5758165"/>
              <a:gd name="connsiteY8" fmla="*/ 5749051 h 5749051"/>
              <a:gd name="connsiteX9" fmla="*/ 2048885 w 5758165"/>
              <a:gd name="connsiteY9" fmla="*/ 5749051 h 5749051"/>
              <a:gd name="connsiteX10" fmla="*/ 4350 w 5758165"/>
              <a:gd name="connsiteY10" fmla="*/ 3704516 h 5749051"/>
              <a:gd name="connsiteX11" fmla="*/ 4350 w 5758165"/>
              <a:gd name="connsiteY11"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5152488 w 5758165"/>
              <a:gd name="connsiteY7" fmla="*/ 5156623 h 5749051"/>
              <a:gd name="connsiteX8" fmla="*/ 3708867 w 5758165"/>
              <a:gd name="connsiteY8" fmla="*/ 5749051 h 5749051"/>
              <a:gd name="connsiteX9" fmla="*/ 2048885 w 5758165"/>
              <a:gd name="connsiteY9" fmla="*/ 5749051 h 5749051"/>
              <a:gd name="connsiteX10" fmla="*/ 4350 w 5758165"/>
              <a:gd name="connsiteY10" fmla="*/ 3704516 h 5749051"/>
              <a:gd name="connsiteX11" fmla="*/ 4350 w 5758165"/>
              <a:gd name="connsiteY11"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5152488 w 5758165"/>
              <a:gd name="connsiteY7" fmla="*/ 5156623 h 5749051"/>
              <a:gd name="connsiteX8" fmla="*/ 3708867 w 5758165"/>
              <a:gd name="connsiteY8" fmla="*/ 5749051 h 5749051"/>
              <a:gd name="connsiteX9" fmla="*/ 2048885 w 5758165"/>
              <a:gd name="connsiteY9" fmla="*/ 5749051 h 5749051"/>
              <a:gd name="connsiteX10" fmla="*/ 4350 w 5758165"/>
              <a:gd name="connsiteY10" fmla="*/ 3704516 h 5749051"/>
              <a:gd name="connsiteX11" fmla="*/ 4350 w 5758165"/>
              <a:gd name="connsiteY11"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5152488 w 5758165"/>
              <a:gd name="connsiteY7" fmla="*/ 5156623 h 5749051"/>
              <a:gd name="connsiteX8" fmla="*/ 3708867 w 5758165"/>
              <a:gd name="connsiteY8" fmla="*/ 5749051 h 5749051"/>
              <a:gd name="connsiteX9" fmla="*/ 2048885 w 5758165"/>
              <a:gd name="connsiteY9" fmla="*/ 5749051 h 5749051"/>
              <a:gd name="connsiteX10" fmla="*/ 4350 w 5758165"/>
              <a:gd name="connsiteY10" fmla="*/ 3704516 h 5749051"/>
              <a:gd name="connsiteX11" fmla="*/ 4350 w 5758165"/>
              <a:gd name="connsiteY11" fmla="*/ 2044535 h 5749051"/>
              <a:gd name="connsiteX0" fmla="*/ 4350 w 5770674"/>
              <a:gd name="connsiteY0" fmla="*/ 2044535 h 5749051"/>
              <a:gd name="connsiteX1" fmla="*/ 0 w 5770674"/>
              <a:gd name="connsiteY1" fmla="*/ 1284 h 5749051"/>
              <a:gd name="connsiteX2" fmla="*/ 2048885 w 5770674"/>
              <a:gd name="connsiteY2" fmla="*/ 0 h 5749051"/>
              <a:gd name="connsiteX3" fmla="*/ 3708867 w 5770674"/>
              <a:gd name="connsiteY3" fmla="*/ 0 h 5749051"/>
              <a:gd name="connsiteX4" fmla="*/ 5758165 w 5770674"/>
              <a:gd name="connsiteY4" fmla="*/ 311 h 5749051"/>
              <a:gd name="connsiteX5" fmla="*/ 5753402 w 5770674"/>
              <a:gd name="connsiteY5" fmla="*/ 2044535 h 5749051"/>
              <a:gd name="connsiteX6" fmla="*/ 5753402 w 5770674"/>
              <a:gd name="connsiteY6" fmla="*/ 3704516 h 5749051"/>
              <a:gd name="connsiteX7" fmla="*/ 5770674 w 5770674"/>
              <a:gd name="connsiteY7" fmla="*/ 5736172 h 5749051"/>
              <a:gd name="connsiteX8" fmla="*/ 3708867 w 5770674"/>
              <a:gd name="connsiteY8" fmla="*/ 5749051 h 5749051"/>
              <a:gd name="connsiteX9" fmla="*/ 2048885 w 5770674"/>
              <a:gd name="connsiteY9" fmla="*/ 5749051 h 5749051"/>
              <a:gd name="connsiteX10" fmla="*/ 4350 w 5770674"/>
              <a:gd name="connsiteY10" fmla="*/ 3704516 h 5749051"/>
              <a:gd name="connsiteX11" fmla="*/ 4350 w 5770674"/>
              <a:gd name="connsiteY11" fmla="*/ 2044535 h 5749051"/>
              <a:gd name="connsiteX0" fmla="*/ 4350 w 5758165"/>
              <a:gd name="connsiteY0" fmla="*/ 2044535 h 5755222"/>
              <a:gd name="connsiteX1" fmla="*/ 0 w 5758165"/>
              <a:gd name="connsiteY1" fmla="*/ 1284 h 5755222"/>
              <a:gd name="connsiteX2" fmla="*/ 2048885 w 5758165"/>
              <a:gd name="connsiteY2" fmla="*/ 0 h 5755222"/>
              <a:gd name="connsiteX3" fmla="*/ 3708867 w 5758165"/>
              <a:gd name="connsiteY3" fmla="*/ 0 h 5755222"/>
              <a:gd name="connsiteX4" fmla="*/ 5758165 w 5758165"/>
              <a:gd name="connsiteY4" fmla="*/ 311 h 5755222"/>
              <a:gd name="connsiteX5" fmla="*/ 5753402 w 5758165"/>
              <a:gd name="connsiteY5" fmla="*/ 2044535 h 5755222"/>
              <a:gd name="connsiteX6" fmla="*/ 5753402 w 5758165"/>
              <a:gd name="connsiteY6" fmla="*/ 3704516 h 5755222"/>
              <a:gd name="connsiteX7" fmla="*/ 5754005 w 5758165"/>
              <a:gd name="connsiteY7" fmla="*/ 5755222 h 5755222"/>
              <a:gd name="connsiteX8" fmla="*/ 3708867 w 5758165"/>
              <a:gd name="connsiteY8" fmla="*/ 5749051 h 5755222"/>
              <a:gd name="connsiteX9" fmla="*/ 2048885 w 5758165"/>
              <a:gd name="connsiteY9" fmla="*/ 5749051 h 5755222"/>
              <a:gd name="connsiteX10" fmla="*/ 4350 w 5758165"/>
              <a:gd name="connsiteY10" fmla="*/ 3704516 h 5755222"/>
              <a:gd name="connsiteX11" fmla="*/ 4350 w 5758165"/>
              <a:gd name="connsiteY11" fmla="*/ 2044535 h 5755222"/>
              <a:gd name="connsiteX0" fmla="*/ 4350 w 5758165"/>
              <a:gd name="connsiteY0" fmla="*/ 2044535 h 5763339"/>
              <a:gd name="connsiteX1" fmla="*/ 0 w 5758165"/>
              <a:gd name="connsiteY1" fmla="*/ 1284 h 5763339"/>
              <a:gd name="connsiteX2" fmla="*/ 2048885 w 5758165"/>
              <a:gd name="connsiteY2" fmla="*/ 0 h 5763339"/>
              <a:gd name="connsiteX3" fmla="*/ 3708867 w 5758165"/>
              <a:gd name="connsiteY3" fmla="*/ 0 h 5763339"/>
              <a:gd name="connsiteX4" fmla="*/ 5758165 w 5758165"/>
              <a:gd name="connsiteY4" fmla="*/ 311 h 5763339"/>
              <a:gd name="connsiteX5" fmla="*/ 5753402 w 5758165"/>
              <a:gd name="connsiteY5" fmla="*/ 2044535 h 5763339"/>
              <a:gd name="connsiteX6" fmla="*/ 5753402 w 5758165"/>
              <a:gd name="connsiteY6" fmla="*/ 3704516 h 5763339"/>
              <a:gd name="connsiteX7" fmla="*/ 5754005 w 5758165"/>
              <a:gd name="connsiteY7" fmla="*/ 5755222 h 5763339"/>
              <a:gd name="connsiteX8" fmla="*/ 3708867 w 5758165"/>
              <a:gd name="connsiteY8" fmla="*/ 5749051 h 5763339"/>
              <a:gd name="connsiteX9" fmla="*/ 2287010 w 5758165"/>
              <a:gd name="connsiteY9" fmla="*/ 5763339 h 5763339"/>
              <a:gd name="connsiteX10" fmla="*/ 4350 w 5758165"/>
              <a:gd name="connsiteY10" fmla="*/ 3704516 h 5763339"/>
              <a:gd name="connsiteX11" fmla="*/ 4350 w 5758165"/>
              <a:gd name="connsiteY11" fmla="*/ 2044535 h 5763339"/>
              <a:gd name="connsiteX0" fmla="*/ 4350 w 5758165"/>
              <a:gd name="connsiteY0" fmla="*/ 2044535 h 5763339"/>
              <a:gd name="connsiteX1" fmla="*/ 0 w 5758165"/>
              <a:gd name="connsiteY1" fmla="*/ 1284 h 5763339"/>
              <a:gd name="connsiteX2" fmla="*/ 2048885 w 5758165"/>
              <a:gd name="connsiteY2" fmla="*/ 0 h 5763339"/>
              <a:gd name="connsiteX3" fmla="*/ 3708867 w 5758165"/>
              <a:gd name="connsiteY3" fmla="*/ 0 h 5763339"/>
              <a:gd name="connsiteX4" fmla="*/ 5758165 w 5758165"/>
              <a:gd name="connsiteY4" fmla="*/ 311 h 5763339"/>
              <a:gd name="connsiteX5" fmla="*/ 5753402 w 5758165"/>
              <a:gd name="connsiteY5" fmla="*/ 2044535 h 5763339"/>
              <a:gd name="connsiteX6" fmla="*/ 5753402 w 5758165"/>
              <a:gd name="connsiteY6" fmla="*/ 3704516 h 5763339"/>
              <a:gd name="connsiteX7" fmla="*/ 5754005 w 5758165"/>
              <a:gd name="connsiteY7" fmla="*/ 5755222 h 5763339"/>
              <a:gd name="connsiteX8" fmla="*/ 3708867 w 5758165"/>
              <a:gd name="connsiteY8" fmla="*/ 5749051 h 5763339"/>
              <a:gd name="connsiteX9" fmla="*/ 2287010 w 5758165"/>
              <a:gd name="connsiteY9" fmla="*/ 5763339 h 5763339"/>
              <a:gd name="connsiteX10" fmla="*/ 13875 w 5758165"/>
              <a:gd name="connsiteY10" fmla="*/ 3740235 h 5763339"/>
              <a:gd name="connsiteX11" fmla="*/ 4350 w 5758165"/>
              <a:gd name="connsiteY11" fmla="*/ 2044535 h 5763339"/>
              <a:gd name="connsiteX0" fmla="*/ 4350 w 5758165"/>
              <a:gd name="connsiteY0" fmla="*/ 2044535 h 5756195"/>
              <a:gd name="connsiteX1" fmla="*/ 0 w 5758165"/>
              <a:gd name="connsiteY1" fmla="*/ 1284 h 5756195"/>
              <a:gd name="connsiteX2" fmla="*/ 2048885 w 5758165"/>
              <a:gd name="connsiteY2" fmla="*/ 0 h 5756195"/>
              <a:gd name="connsiteX3" fmla="*/ 3708867 w 5758165"/>
              <a:gd name="connsiteY3" fmla="*/ 0 h 5756195"/>
              <a:gd name="connsiteX4" fmla="*/ 5758165 w 5758165"/>
              <a:gd name="connsiteY4" fmla="*/ 311 h 5756195"/>
              <a:gd name="connsiteX5" fmla="*/ 5753402 w 5758165"/>
              <a:gd name="connsiteY5" fmla="*/ 2044535 h 5756195"/>
              <a:gd name="connsiteX6" fmla="*/ 5753402 w 5758165"/>
              <a:gd name="connsiteY6" fmla="*/ 3704516 h 5756195"/>
              <a:gd name="connsiteX7" fmla="*/ 5754005 w 5758165"/>
              <a:gd name="connsiteY7" fmla="*/ 5755222 h 5756195"/>
              <a:gd name="connsiteX8" fmla="*/ 3708867 w 5758165"/>
              <a:gd name="connsiteY8" fmla="*/ 5749051 h 5756195"/>
              <a:gd name="connsiteX9" fmla="*/ 2372735 w 5758165"/>
              <a:gd name="connsiteY9" fmla="*/ 5756195 h 5756195"/>
              <a:gd name="connsiteX10" fmla="*/ 13875 w 5758165"/>
              <a:gd name="connsiteY10" fmla="*/ 3740235 h 5756195"/>
              <a:gd name="connsiteX11" fmla="*/ 4350 w 5758165"/>
              <a:gd name="connsiteY11" fmla="*/ 2044535 h 5756195"/>
              <a:gd name="connsiteX0" fmla="*/ 9525 w 5763340"/>
              <a:gd name="connsiteY0" fmla="*/ 2044535 h 5756195"/>
              <a:gd name="connsiteX1" fmla="*/ 5175 w 5763340"/>
              <a:gd name="connsiteY1" fmla="*/ 1284 h 5756195"/>
              <a:gd name="connsiteX2" fmla="*/ 2054060 w 5763340"/>
              <a:gd name="connsiteY2" fmla="*/ 0 h 5756195"/>
              <a:gd name="connsiteX3" fmla="*/ 3714042 w 5763340"/>
              <a:gd name="connsiteY3" fmla="*/ 0 h 5756195"/>
              <a:gd name="connsiteX4" fmla="*/ 5763340 w 5763340"/>
              <a:gd name="connsiteY4" fmla="*/ 311 h 5756195"/>
              <a:gd name="connsiteX5" fmla="*/ 5758577 w 5763340"/>
              <a:gd name="connsiteY5" fmla="*/ 2044535 h 5756195"/>
              <a:gd name="connsiteX6" fmla="*/ 5758577 w 5763340"/>
              <a:gd name="connsiteY6" fmla="*/ 3704516 h 5756195"/>
              <a:gd name="connsiteX7" fmla="*/ 5759180 w 5763340"/>
              <a:gd name="connsiteY7" fmla="*/ 5755222 h 5756195"/>
              <a:gd name="connsiteX8" fmla="*/ 3714042 w 5763340"/>
              <a:gd name="connsiteY8" fmla="*/ 5749051 h 5756195"/>
              <a:gd name="connsiteX9" fmla="*/ 2377910 w 5763340"/>
              <a:gd name="connsiteY9" fmla="*/ 5756195 h 5756195"/>
              <a:gd name="connsiteX10" fmla="*/ 0 w 5763340"/>
              <a:gd name="connsiteY10" fmla="*/ 3825960 h 5756195"/>
              <a:gd name="connsiteX11" fmla="*/ 9525 w 5763340"/>
              <a:gd name="connsiteY11" fmla="*/ 2044535 h 575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3340" h="5756195">
                <a:moveTo>
                  <a:pt x="9525" y="2044535"/>
                </a:moveTo>
                <a:lnTo>
                  <a:pt x="5175" y="1284"/>
                </a:lnTo>
                <a:lnTo>
                  <a:pt x="2054060" y="0"/>
                </a:lnTo>
                <a:lnTo>
                  <a:pt x="3714042" y="0"/>
                </a:lnTo>
                <a:lnTo>
                  <a:pt x="5763340" y="311"/>
                </a:lnTo>
                <a:cubicBezTo>
                  <a:pt x="5762546" y="679338"/>
                  <a:pt x="5759371" y="1365508"/>
                  <a:pt x="5758577" y="2044535"/>
                </a:cubicBezTo>
                <a:lnTo>
                  <a:pt x="5758577" y="3704516"/>
                </a:lnTo>
                <a:lnTo>
                  <a:pt x="5759180" y="5755222"/>
                </a:lnTo>
                <a:lnTo>
                  <a:pt x="3714042" y="5749051"/>
                </a:lnTo>
                <a:lnTo>
                  <a:pt x="2377910" y="5756195"/>
                </a:lnTo>
                <a:cubicBezTo>
                  <a:pt x="1248744" y="5756195"/>
                  <a:pt x="0" y="4955126"/>
                  <a:pt x="0" y="3825960"/>
                </a:cubicBezTo>
                <a:lnTo>
                  <a:pt x="9525" y="2044535"/>
                </a:lnTo>
                <a:close/>
              </a:path>
            </a:pathLst>
          </a:custGeom>
        </p:spPr>
        <p:txBody>
          <a:bodyPr/>
          <a:lstStyle/>
          <a:p>
            <a:r>
              <a:rPr lang="en-US" smtClean="0"/>
              <a:t>Drag picture to placeholder or click icon to add</a:t>
            </a:r>
            <a:endParaRPr lang="en-GB"/>
          </a:p>
        </p:txBody>
      </p:sp>
    </p:spTree>
    <p:extLst>
      <p:ext uri="{BB962C8B-B14F-4D97-AF65-F5344CB8AC3E}">
        <p14:creationId xmlns:p14="http://schemas.microsoft.com/office/powerpoint/2010/main" val="1075639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Title,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6175063" y="2696633"/>
            <a:ext cx="5570851" cy="496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a:xfrm>
            <a:off x="6175062" y="704045"/>
            <a:ext cx="5570851" cy="1343571"/>
          </a:xfrm>
        </p:spPr>
        <p:txBody>
          <a:bodyPr/>
          <a:lstStyle/>
          <a:p>
            <a:r>
              <a:rPr lang="en-US" smtClean="0"/>
              <a:t>Click to edit Master title style</a:t>
            </a:r>
            <a:endParaRPr lang="en-GB" dirty="0"/>
          </a:p>
        </p:txBody>
      </p:sp>
      <p:sp>
        <p:nvSpPr>
          <p:cNvPr id="4" name="Date Placeholder 3"/>
          <p:cNvSpPr>
            <a:spLocks noGrp="1"/>
          </p:cNvSpPr>
          <p:nvPr>
            <p:ph type="dt" sz="half" idx="10"/>
          </p:nvPr>
        </p:nvSpPr>
        <p:spPr/>
        <p:txBody>
          <a:bodyPr/>
          <a:lstStyle/>
          <a:p>
            <a:fld id="{EBC41589-D1C4-4BDC-AA48-3EF7E766A328}" type="datetime1">
              <a:rPr lang="en-GB" smtClean="0"/>
              <a:t>21/04/2017</a:t>
            </a:fld>
            <a:endParaRPr lang="en-GB"/>
          </a:p>
        </p:txBody>
      </p:sp>
      <p:sp>
        <p:nvSpPr>
          <p:cNvPr id="5" name="Footer Placeholder 4"/>
          <p:cNvSpPr>
            <a:spLocks noGrp="1"/>
          </p:cNvSpPr>
          <p:nvPr>
            <p:ph type="ftr" sz="quarter" idx="11"/>
          </p:nvPr>
        </p:nvSpPr>
        <p:spPr/>
        <p:txBody>
          <a:bodyPr/>
          <a:lstStyle/>
          <a:p>
            <a:r>
              <a:rPr lang="en-GB" smtClean="0"/>
              <a:t>Private and confidential     Presentation Title</a:t>
            </a:r>
            <a:endParaRPr lang="en-GB"/>
          </a:p>
        </p:txBody>
      </p:sp>
      <p:sp>
        <p:nvSpPr>
          <p:cNvPr id="7" name="Picture Placeholder 9"/>
          <p:cNvSpPr>
            <a:spLocks noGrp="1"/>
          </p:cNvSpPr>
          <p:nvPr>
            <p:ph type="pic" sz="quarter" idx="13"/>
          </p:nvPr>
        </p:nvSpPr>
        <p:spPr>
          <a:xfrm>
            <a:off x="-12879" y="-6765"/>
            <a:ext cx="5762927" cy="7666788"/>
          </a:xfrm>
          <a:custGeom>
            <a:avLst/>
            <a:gdLst>
              <a:gd name="connsiteX0" fmla="*/ 0 w 5749052"/>
              <a:gd name="connsiteY0" fmla="*/ 2044535 h 5749051"/>
              <a:gd name="connsiteX1" fmla="*/ 2044535 w 5749052"/>
              <a:gd name="connsiteY1" fmla="*/ 0 h 5749051"/>
              <a:gd name="connsiteX2" fmla="*/ 3704517 w 5749052"/>
              <a:gd name="connsiteY2" fmla="*/ 0 h 5749051"/>
              <a:gd name="connsiteX3" fmla="*/ 5749052 w 5749052"/>
              <a:gd name="connsiteY3" fmla="*/ 2044535 h 5749051"/>
              <a:gd name="connsiteX4" fmla="*/ 5749052 w 5749052"/>
              <a:gd name="connsiteY4" fmla="*/ 3704516 h 5749051"/>
              <a:gd name="connsiteX5" fmla="*/ 3704517 w 5749052"/>
              <a:gd name="connsiteY5" fmla="*/ 5749051 h 5749051"/>
              <a:gd name="connsiteX6" fmla="*/ 2044535 w 5749052"/>
              <a:gd name="connsiteY6" fmla="*/ 5749051 h 5749051"/>
              <a:gd name="connsiteX7" fmla="*/ 0 w 5749052"/>
              <a:gd name="connsiteY7" fmla="*/ 3704516 h 5749051"/>
              <a:gd name="connsiteX8" fmla="*/ 0 w 5749052"/>
              <a:gd name="connsiteY8" fmla="*/ 2044535 h 5749051"/>
              <a:gd name="connsiteX0" fmla="*/ 0 w 5749052"/>
              <a:gd name="connsiteY0" fmla="*/ 2044535 h 5749051"/>
              <a:gd name="connsiteX1" fmla="*/ 588917 w 5749052"/>
              <a:gd name="connsiteY1" fmla="*/ 610381 h 5749051"/>
              <a:gd name="connsiteX2" fmla="*/ 2044535 w 5749052"/>
              <a:gd name="connsiteY2" fmla="*/ 0 h 5749051"/>
              <a:gd name="connsiteX3" fmla="*/ 3704517 w 5749052"/>
              <a:gd name="connsiteY3" fmla="*/ 0 h 5749051"/>
              <a:gd name="connsiteX4" fmla="*/ 5749052 w 5749052"/>
              <a:gd name="connsiteY4" fmla="*/ 2044535 h 5749051"/>
              <a:gd name="connsiteX5" fmla="*/ 5749052 w 5749052"/>
              <a:gd name="connsiteY5" fmla="*/ 3704516 h 5749051"/>
              <a:gd name="connsiteX6" fmla="*/ 3704517 w 5749052"/>
              <a:gd name="connsiteY6" fmla="*/ 5749051 h 5749051"/>
              <a:gd name="connsiteX7" fmla="*/ 2044535 w 5749052"/>
              <a:gd name="connsiteY7" fmla="*/ 5749051 h 5749051"/>
              <a:gd name="connsiteX8" fmla="*/ 0 w 5749052"/>
              <a:gd name="connsiteY8" fmla="*/ 3704516 h 5749051"/>
              <a:gd name="connsiteX9" fmla="*/ 0 w 5749052"/>
              <a:gd name="connsiteY9" fmla="*/ 2044535 h 5749051"/>
              <a:gd name="connsiteX0" fmla="*/ 0 w 5749052"/>
              <a:gd name="connsiteY0" fmla="*/ 2044535 h 5749051"/>
              <a:gd name="connsiteX1" fmla="*/ 588917 w 5749052"/>
              <a:gd name="connsiteY1" fmla="*/ 610381 h 5749051"/>
              <a:gd name="connsiteX2" fmla="*/ 2044535 w 5749052"/>
              <a:gd name="connsiteY2" fmla="*/ 0 h 5749051"/>
              <a:gd name="connsiteX3" fmla="*/ 3704517 w 5749052"/>
              <a:gd name="connsiteY3" fmla="*/ 0 h 5749051"/>
              <a:gd name="connsiteX4" fmla="*/ 5749052 w 5749052"/>
              <a:gd name="connsiteY4" fmla="*/ 2044535 h 5749051"/>
              <a:gd name="connsiteX5" fmla="*/ 5749052 w 5749052"/>
              <a:gd name="connsiteY5" fmla="*/ 3704516 h 5749051"/>
              <a:gd name="connsiteX6" fmla="*/ 3704517 w 5749052"/>
              <a:gd name="connsiteY6" fmla="*/ 5749051 h 5749051"/>
              <a:gd name="connsiteX7" fmla="*/ 2044535 w 5749052"/>
              <a:gd name="connsiteY7" fmla="*/ 5749051 h 5749051"/>
              <a:gd name="connsiteX8" fmla="*/ 0 w 5749052"/>
              <a:gd name="connsiteY8" fmla="*/ 3704516 h 5749051"/>
              <a:gd name="connsiteX9" fmla="*/ 0 w 5749052"/>
              <a:gd name="connsiteY9" fmla="*/ 2044535 h 5749051"/>
              <a:gd name="connsiteX0" fmla="*/ 0 w 5749052"/>
              <a:gd name="connsiteY0" fmla="*/ 2044535 h 5749051"/>
              <a:gd name="connsiteX1" fmla="*/ 588917 w 5749052"/>
              <a:gd name="connsiteY1" fmla="*/ 610381 h 5749051"/>
              <a:gd name="connsiteX2" fmla="*/ 2044535 w 5749052"/>
              <a:gd name="connsiteY2" fmla="*/ 0 h 5749051"/>
              <a:gd name="connsiteX3" fmla="*/ 3704517 w 5749052"/>
              <a:gd name="connsiteY3" fmla="*/ 0 h 5749051"/>
              <a:gd name="connsiteX4" fmla="*/ 5749052 w 5749052"/>
              <a:gd name="connsiteY4" fmla="*/ 2044535 h 5749051"/>
              <a:gd name="connsiteX5" fmla="*/ 5749052 w 5749052"/>
              <a:gd name="connsiteY5" fmla="*/ 3704516 h 5749051"/>
              <a:gd name="connsiteX6" fmla="*/ 3704517 w 5749052"/>
              <a:gd name="connsiteY6" fmla="*/ 5749051 h 5749051"/>
              <a:gd name="connsiteX7" fmla="*/ 2044535 w 5749052"/>
              <a:gd name="connsiteY7" fmla="*/ 5749051 h 5749051"/>
              <a:gd name="connsiteX8" fmla="*/ 0 w 5749052"/>
              <a:gd name="connsiteY8" fmla="*/ 3704516 h 5749051"/>
              <a:gd name="connsiteX9" fmla="*/ 0 w 5749052"/>
              <a:gd name="connsiteY9" fmla="*/ 2044535 h 5749051"/>
              <a:gd name="connsiteX0" fmla="*/ 0 w 5749052"/>
              <a:gd name="connsiteY0" fmla="*/ 2044535 h 5749051"/>
              <a:gd name="connsiteX1" fmla="*/ 588917 w 5749052"/>
              <a:gd name="connsiteY1" fmla="*/ 610381 h 5749051"/>
              <a:gd name="connsiteX2" fmla="*/ 2044535 w 5749052"/>
              <a:gd name="connsiteY2" fmla="*/ 0 h 5749051"/>
              <a:gd name="connsiteX3" fmla="*/ 3704517 w 5749052"/>
              <a:gd name="connsiteY3" fmla="*/ 0 h 5749051"/>
              <a:gd name="connsiteX4" fmla="*/ 5749052 w 5749052"/>
              <a:gd name="connsiteY4" fmla="*/ 2044535 h 5749051"/>
              <a:gd name="connsiteX5" fmla="*/ 5749052 w 5749052"/>
              <a:gd name="connsiteY5" fmla="*/ 3704516 h 5749051"/>
              <a:gd name="connsiteX6" fmla="*/ 3704517 w 5749052"/>
              <a:gd name="connsiteY6" fmla="*/ 5749051 h 5749051"/>
              <a:gd name="connsiteX7" fmla="*/ 2044535 w 5749052"/>
              <a:gd name="connsiteY7" fmla="*/ 5749051 h 5749051"/>
              <a:gd name="connsiteX8" fmla="*/ 0 w 5749052"/>
              <a:gd name="connsiteY8" fmla="*/ 3704516 h 5749051"/>
              <a:gd name="connsiteX9" fmla="*/ 0 w 5749052"/>
              <a:gd name="connsiteY9" fmla="*/ 2044535 h 5749051"/>
              <a:gd name="connsiteX0" fmla="*/ 235331 w 5984383"/>
              <a:gd name="connsiteY0" fmla="*/ 2044535 h 5749051"/>
              <a:gd name="connsiteX1" fmla="*/ 0 w 5984383"/>
              <a:gd name="connsiteY1" fmla="*/ 17953 h 5749051"/>
              <a:gd name="connsiteX2" fmla="*/ 2279866 w 5984383"/>
              <a:gd name="connsiteY2" fmla="*/ 0 h 5749051"/>
              <a:gd name="connsiteX3" fmla="*/ 3939848 w 5984383"/>
              <a:gd name="connsiteY3" fmla="*/ 0 h 5749051"/>
              <a:gd name="connsiteX4" fmla="*/ 5984383 w 5984383"/>
              <a:gd name="connsiteY4" fmla="*/ 2044535 h 5749051"/>
              <a:gd name="connsiteX5" fmla="*/ 5984383 w 5984383"/>
              <a:gd name="connsiteY5" fmla="*/ 3704516 h 5749051"/>
              <a:gd name="connsiteX6" fmla="*/ 3939848 w 5984383"/>
              <a:gd name="connsiteY6" fmla="*/ 5749051 h 5749051"/>
              <a:gd name="connsiteX7" fmla="*/ 2279866 w 5984383"/>
              <a:gd name="connsiteY7" fmla="*/ 5749051 h 5749051"/>
              <a:gd name="connsiteX8" fmla="*/ 235331 w 5984383"/>
              <a:gd name="connsiteY8" fmla="*/ 3704516 h 5749051"/>
              <a:gd name="connsiteX9" fmla="*/ 235331 w 5984383"/>
              <a:gd name="connsiteY9"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753402 w 5753402"/>
              <a:gd name="connsiteY4" fmla="*/ 2044535 h 5749051"/>
              <a:gd name="connsiteX5" fmla="*/ 5753402 w 5753402"/>
              <a:gd name="connsiteY5" fmla="*/ 3704516 h 5749051"/>
              <a:gd name="connsiteX6" fmla="*/ 3708867 w 5753402"/>
              <a:gd name="connsiteY6" fmla="*/ 5749051 h 5749051"/>
              <a:gd name="connsiteX7" fmla="*/ 2048885 w 5753402"/>
              <a:gd name="connsiteY7" fmla="*/ 5749051 h 5749051"/>
              <a:gd name="connsiteX8" fmla="*/ 4350 w 5753402"/>
              <a:gd name="connsiteY8" fmla="*/ 3704516 h 5749051"/>
              <a:gd name="connsiteX9" fmla="*/ 4350 w 5753402"/>
              <a:gd name="connsiteY9"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229527 w 5753402"/>
              <a:gd name="connsiteY4" fmla="*/ 678968 h 5749051"/>
              <a:gd name="connsiteX5" fmla="*/ 5753402 w 5753402"/>
              <a:gd name="connsiteY5" fmla="*/ 2044535 h 5749051"/>
              <a:gd name="connsiteX6" fmla="*/ 5753402 w 5753402"/>
              <a:gd name="connsiteY6" fmla="*/ 3704516 h 5749051"/>
              <a:gd name="connsiteX7" fmla="*/ 3708867 w 5753402"/>
              <a:gd name="connsiteY7" fmla="*/ 5749051 h 5749051"/>
              <a:gd name="connsiteX8" fmla="*/ 2048885 w 5753402"/>
              <a:gd name="connsiteY8" fmla="*/ 5749051 h 5749051"/>
              <a:gd name="connsiteX9" fmla="*/ 4350 w 5753402"/>
              <a:gd name="connsiteY9" fmla="*/ 3704516 h 5749051"/>
              <a:gd name="connsiteX10" fmla="*/ 4350 w 5753402"/>
              <a:gd name="connsiteY10"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229527 w 5753402"/>
              <a:gd name="connsiteY4" fmla="*/ 678968 h 5749051"/>
              <a:gd name="connsiteX5" fmla="*/ 5753402 w 5753402"/>
              <a:gd name="connsiteY5" fmla="*/ 2044535 h 5749051"/>
              <a:gd name="connsiteX6" fmla="*/ 5753402 w 5753402"/>
              <a:gd name="connsiteY6" fmla="*/ 3704516 h 5749051"/>
              <a:gd name="connsiteX7" fmla="*/ 3708867 w 5753402"/>
              <a:gd name="connsiteY7" fmla="*/ 5749051 h 5749051"/>
              <a:gd name="connsiteX8" fmla="*/ 2048885 w 5753402"/>
              <a:gd name="connsiteY8" fmla="*/ 5749051 h 5749051"/>
              <a:gd name="connsiteX9" fmla="*/ 4350 w 5753402"/>
              <a:gd name="connsiteY9" fmla="*/ 3704516 h 5749051"/>
              <a:gd name="connsiteX10" fmla="*/ 4350 w 5753402"/>
              <a:gd name="connsiteY10"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229527 w 5753402"/>
              <a:gd name="connsiteY4" fmla="*/ 678968 h 5749051"/>
              <a:gd name="connsiteX5" fmla="*/ 5753402 w 5753402"/>
              <a:gd name="connsiteY5" fmla="*/ 2044535 h 5749051"/>
              <a:gd name="connsiteX6" fmla="*/ 5753402 w 5753402"/>
              <a:gd name="connsiteY6" fmla="*/ 3704516 h 5749051"/>
              <a:gd name="connsiteX7" fmla="*/ 3708867 w 5753402"/>
              <a:gd name="connsiteY7" fmla="*/ 5749051 h 5749051"/>
              <a:gd name="connsiteX8" fmla="*/ 2048885 w 5753402"/>
              <a:gd name="connsiteY8" fmla="*/ 5749051 h 5749051"/>
              <a:gd name="connsiteX9" fmla="*/ 4350 w 5753402"/>
              <a:gd name="connsiteY9" fmla="*/ 3704516 h 5749051"/>
              <a:gd name="connsiteX10" fmla="*/ 4350 w 5753402"/>
              <a:gd name="connsiteY10"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229527 w 5753402"/>
              <a:gd name="connsiteY4" fmla="*/ 678968 h 5749051"/>
              <a:gd name="connsiteX5" fmla="*/ 5753402 w 5753402"/>
              <a:gd name="connsiteY5" fmla="*/ 2044535 h 5749051"/>
              <a:gd name="connsiteX6" fmla="*/ 5753402 w 5753402"/>
              <a:gd name="connsiteY6" fmla="*/ 3704516 h 5749051"/>
              <a:gd name="connsiteX7" fmla="*/ 3708867 w 5753402"/>
              <a:gd name="connsiteY7" fmla="*/ 5749051 h 5749051"/>
              <a:gd name="connsiteX8" fmla="*/ 2048885 w 5753402"/>
              <a:gd name="connsiteY8" fmla="*/ 5749051 h 5749051"/>
              <a:gd name="connsiteX9" fmla="*/ 4350 w 5753402"/>
              <a:gd name="connsiteY9" fmla="*/ 3704516 h 5749051"/>
              <a:gd name="connsiteX10" fmla="*/ 4350 w 5753402"/>
              <a:gd name="connsiteY10" fmla="*/ 2044535 h 5749051"/>
              <a:gd name="connsiteX0" fmla="*/ 4350 w 5755783"/>
              <a:gd name="connsiteY0" fmla="*/ 2044535 h 5749051"/>
              <a:gd name="connsiteX1" fmla="*/ 0 w 5755783"/>
              <a:gd name="connsiteY1" fmla="*/ 1284 h 5749051"/>
              <a:gd name="connsiteX2" fmla="*/ 2048885 w 5755783"/>
              <a:gd name="connsiteY2" fmla="*/ 0 h 5749051"/>
              <a:gd name="connsiteX3" fmla="*/ 3708867 w 5755783"/>
              <a:gd name="connsiteY3" fmla="*/ 0 h 5749051"/>
              <a:gd name="connsiteX4" fmla="*/ 5755783 w 5755783"/>
              <a:gd name="connsiteY4" fmla="*/ 7455 h 5749051"/>
              <a:gd name="connsiteX5" fmla="*/ 5753402 w 5755783"/>
              <a:gd name="connsiteY5" fmla="*/ 2044535 h 5749051"/>
              <a:gd name="connsiteX6" fmla="*/ 5753402 w 5755783"/>
              <a:gd name="connsiteY6" fmla="*/ 3704516 h 5749051"/>
              <a:gd name="connsiteX7" fmla="*/ 3708867 w 5755783"/>
              <a:gd name="connsiteY7" fmla="*/ 5749051 h 5749051"/>
              <a:gd name="connsiteX8" fmla="*/ 2048885 w 5755783"/>
              <a:gd name="connsiteY8" fmla="*/ 5749051 h 5749051"/>
              <a:gd name="connsiteX9" fmla="*/ 4350 w 5755783"/>
              <a:gd name="connsiteY9" fmla="*/ 3704516 h 5749051"/>
              <a:gd name="connsiteX10" fmla="*/ 4350 w 5755783"/>
              <a:gd name="connsiteY10"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3708867 w 5758165"/>
              <a:gd name="connsiteY7" fmla="*/ 5749051 h 5749051"/>
              <a:gd name="connsiteX8" fmla="*/ 2048885 w 5758165"/>
              <a:gd name="connsiteY8" fmla="*/ 5749051 h 5749051"/>
              <a:gd name="connsiteX9" fmla="*/ 4350 w 5758165"/>
              <a:gd name="connsiteY9" fmla="*/ 3704516 h 5749051"/>
              <a:gd name="connsiteX10" fmla="*/ 4350 w 5758165"/>
              <a:gd name="connsiteY10"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3708867 w 5758165"/>
              <a:gd name="connsiteY7" fmla="*/ 5749051 h 5749051"/>
              <a:gd name="connsiteX8" fmla="*/ 2048885 w 5758165"/>
              <a:gd name="connsiteY8" fmla="*/ 5749051 h 5749051"/>
              <a:gd name="connsiteX9" fmla="*/ 656823 w 5758165"/>
              <a:gd name="connsiteY9" fmla="*/ 5195260 h 5749051"/>
              <a:gd name="connsiteX10" fmla="*/ 4350 w 5758165"/>
              <a:gd name="connsiteY10" fmla="*/ 3704516 h 5749051"/>
              <a:gd name="connsiteX11" fmla="*/ 4350 w 5758165"/>
              <a:gd name="connsiteY11"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3708867 w 5758165"/>
              <a:gd name="connsiteY7" fmla="*/ 5749051 h 5749051"/>
              <a:gd name="connsiteX8" fmla="*/ 2048885 w 5758165"/>
              <a:gd name="connsiteY8" fmla="*/ 5749051 h 5749051"/>
              <a:gd name="connsiteX9" fmla="*/ 656823 w 5758165"/>
              <a:gd name="connsiteY9" fmla="*/ 5195260 h 5749051"/>
              <a:gd name="connsiteX10" fmla="*/ 4350 w 5758165"/>
              <a:gd name="connsiteY10" fmla="*/ 3704516 h 5749051"/>
              <a:gd name="connsiteX11" fmla="*/ 4350 w 5758165"/>
              <a:gd name="connsiteY11"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3708867 w 5758165"/>
              <a:gd name="connsiteY7" fmla="*/ 5749051 h 5749051"/>
              <a:gd name="connsiteX8" fmla="*/ 2048885 w 5758165"/>
              <a:gd name="connsiteY8" fmla="*/ 5749051 h 5749051"/>
              <a:gd name="connsiteX9" fmla="*/ 656823 w 5758165"/>
              <a:gd name="connsiteY9" fmla="*/ 5195260 h 5749051"/>
              <a:gd name="connsiteX10" fmla="*/ 4350 w 5758165"/>
              <a:gd name="connsiteY10" fmla="*/ 3704516 h 5749051"/>
              <a:gd name="connsiteX11" fmla="*/ 4350 w 5758165"/>
              <a:gd name="connsiteY11"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3708867 w 5758165"/>
              <a:gd name="connsiteY7" fmla="*/ 5749051 h 5749051"/>
              <a:gd name="connsiteX8" fmla="*/ 2048885 w 5758165"/>
              <a:gd name="connsiteY8" fmla="*/ 5749051 h 5749051"/>
              <a:gd name="connsiteX9" fmla="*/ 656823 w 5758165"/>
              <a:gd name="connsiteY9" fmla="*/ 5195260 h 5749051"/>
              <a:gd name="connsiteX10" fmla="*/ 4350 w 5758165"/>
              <a:gd name="connsiteY10" fmla="*/ 3704516 h 5749051"/>
              <a:gd name="connsiteX11" fmla="*/ 4350 w 5758165"/>
              <a:gd name="connsiteY11"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3708867 w 5758165"/>
              <a:gd name="connsiteY7" fmla="*/ 5749051 h 5749051"/>
              <a:gd name="connsiteX8" fmla="*/ 2048885 w 5758165"/>
              <a:gd name="connsiteY8" fmla="*/ 5749051 h 5749051"/>
              <a:gd name="connsiteX9" fmla="*/ 4361 w 5758165"/>
              <a:gd name="connsiteY9" fmla="*/ 5738185 h 5749051"/>
              <a:gd name="connsiteX10" fmla="*/ 4350 w 5758165"/>
              <a:gd name="connsiteY10" fmla="*/ 3704516 h 5749051"/>
              <a:gd name="connsiteX11" fmla="*/ 4350 w 5758165"/>
              <a:gd name="connsiteY11" fmla="*/ 2044535 h 5749051"/>
              <a:gd name="connsiteX0" fmla="*/ 4350 w 5758165"/>
              <a:gd name="connsiteY0" fmla="*/ 2044535 h 5750091"/>
              <a:gd name="connsiteX1" fmla="*/ 0 w 5758165"/>
              <a:gd name="connsiteY1" fmla="*/ 1284 h 5750091"/>
              <a:gd name="connsiteX2" fmla="*/ 2048885 w 5758165"/>
              <a:gd name="connsiteY2" fmla="*/ 0 h 5750091"/>
              <a:gd name="connsiteX3" fmla="*/ 3708867 w 5758165"/>
              <a:gd name="connsiteY3" fmla="*/ 0 h 5750091"/>
              <a:gd name="connsiteX4" fmla="*/ 5758165 w 5758165"/>
              <a:gd name="connsiteY4" fmla="*/ 311 h 5750091"/>
              <a:gd name="connsiteX5" fmla="*/ 5753402 w 5758165"/>
              <a:gd name="connsiteY5" fmla="*/ 2044535 h 5750091"/>
              <a:gd name="connsiteX6" fmla="*/ 5753402 w 5758165"/>
              <a:gd name="connsiteY6" fmla="*/ 3704516 h 5750091"/>
              <a:gd name="connsiteX7" fmla="*/ 3708867 w 5758165"/>
              <a:gd name="connsiteY7" fmla="*/ 5749051 h 5750091"/>
              <a:gd name="connsiteX8" fmla="*/ 2048885 w 5758165"/>
              <a:gd name="connsiteY8" fmla="*/ 5749051 h 5750091"/>
              <a:gd name="connsiteX9" fmla="*/ 6743 w 5758165"/>
              <a:gd name="connsiteY9" fmla="*/ 5750091 h 5750091"/>
              <a:gd name="connsiteX10" fmla="*/ 4350 w 5758165"/>
              <a:gd name="connsiteY10" fmla="*/ 3704516 h 5750091"/>
              <a:gd name="connsiteX11" fmla="*/ 4350 w 5758165"/>
              <a:gd name="connsiteY11" fmla="*/ 2044535 h 5750091"/>
              <a:gd name="connsiteX0" fmla="*/ 4350 w 5758165"/>
              <a:gd name="connsiteY0" fmla="*/ 2044535 h 5763339"/>
              <a:gd name="connsiteX1" fmla="*/ 0 w 5758165"/>
              <a:gd name="connsiteY1" fmla="*/ 1284 h 5763339"/>
              <a:gd name="connsiteX2" fmla="*/ 2048885 w 5758165"/>
              <a:gd name="connsiteY2" fmla="*/ 0 h 5763339"/>
              <a:gd name="connsiteX3" fmla="*/ 3708867 w 5758165"/>
              <a:gd name="connsiteY3" fmla="*/ 0 h 5763339"/>
              <a:gd name="connsiteX4" fmla="*/ 5758165 w 5758165"/>
              <a:gd name="connsiteY4" fmla="*/ 311 h 5763339"/>
              <a:gd name="connsiteX5" fmla="*/ 5753402 w 5758165"/>
              <a:gd name="connsiteY5" fmla="*/ 2044535 h 5763339"/>
              <a:gd name="connsiteX6" fmla="*/ 5753402 w 5758165"/>
              <a:gd name="connsiteY6" fmla="*/ 3704516 h 5763339"/>
              <a:gd name="connsiteX7" fmla="*/ 3194517 w 5758165"/>
              <a:gd name="connsiteY7" fmla="*/ 5763339 h 5763339"/>
              <a:gd name="connsiteX8" fmla="*/ 2048885 w 5758165"/>
              <a:gd name="connsiteY8" fmla="*/ 5749051 h 5763339"/>
              <a:gd name="connsiteX9" fmla="*/ 6743 w 5758165"/>
              <a:gd name="connsiteY9" fmla="*/ 5750091 h 5763339"/>
              <a:gd name="connsiteX10" fmla="*/ 4350 w 5758165"/>
              <a:gd name="connsiteY10" fmla="*/ 3704516 h 5763339"/>
              <a:gd name="connsiteX11" fmla="*/ 4350 w 5758165"/>
              <a:gd name="connsiteY11" fmla="*/ 2044535 h 5763339"/>
              <a:gd name="connsiteX0" fmla="*/ 4350 w 5772452"/>
              <a:gd name="connsiteY0" fmla="*/ 2044535 h 5763339"/>
              <a:gd name="connsiteX1" fmla="*/ 0 w 5772452"/>
              <a:gd name="connsiteY1" fmla="*/ 1284 h 5763339"/>
              <a:gd name="connsiteX2" fmla="*/ 2048885 w 5772452"/>
              <a:gd name="connsiteY2" fmla="*/ 0 h 5763339"/>
              <a:gd name="connsiteX3" fmla="*/ 3708867 w 5772452"/>
              <a:gd name="connsiteY3" fmla="*/ 0 h 5763339"/>
              <a:gd name="connsiteX4" fmla="*/ 5758165 w 5772452"/>
              <a:gd name="connsiteY4" fmla="*/ 311 h 5763339"/>
              <a:gd name="connsiteX5" fmla="*/ 5753402 w 5772452"/>
              <a:gd name="connsiteY5" fmla="*/ 2044535 h 5763339"/>
              <a:gd name="connsiteX6" fmla="*/ 5772452 w 5772452"/>
              <a:gd name="connsiteY6" fmla="*/ 3890254 h 5763339"/>
              <a:gd name="connsiteX7" fmla="*/ 3194517 w 5772452"/>
              <a:gd name="connsiteY7" fmla="*/ 5763339 h 5763339"/>
              <a:gd name="connsiteX8" fmla="*/ 2048885 w 5772452"/>
              <a:gd name="connsiteY8" fmla="*/ 5749051 h 5763339"/>
              <a:gd name="connsiteX9" fmla="*/ 6743 w 5772452"/>
              <a:gd name="connsiteY9" fmla="*/ 5750091 h 5763339"/>
              <a:gd name="connsiteX10" fmla="*/ 4350 w 5772452"/>
              <a:gd name="connsiteY10" fmla="*/ 3704516 h 5763339"/>
              <a:gd name="connsiteX11" fmla="*/ 4350 w 5772452"/>
              <a:gd name="connsiteY11" fmla="*/ 2044535 h 5763339"/>
              <a:gd name="connsiteX0" fmla="*/ 4350 w 5762927"/>
              <a:gd name="connsiteY0" fmla="*/ 2044535 h 5763339"/>
              <a:gd name="connsiteX1" fmla="*/ 0 w 5762927"/>
              <a:gd name="connsiteY1" fmla="*/ 1284 h 5763339"/>
              <a:gd name="connsiteX2" fmla="*/ 2048885 w 5762927"/>
              <a:gd name="connsiteY2" fmla="*/ 0 h 5763339"/>
              <a:gd name="connsiteX3" fmla="*/ 3708867 w 5762927"/>
              <a:gd name="connsiteY3" fmla="*/ 0 h 5763339"/>
              <a:gd name="connsiteX4" fmla="*/ 5758165 w 5762927"/>
              <a:gd name="connsiteY4" fmla="*/ 311 h 5763339"/>
              <a:gd name="connsiteX5" fmla="*/ 5753402 w 5762927"/>
              <a:gd name="connsiteY5" fmla="*/ 2044535 h 5763339"/>
              <a:gd name="connsiteX6" fmla="*/ 5762927 w 5762927"/>
              <a:gd name="connsiteY6" fmla="*/ 3883111 h 5763339"/>
              <a:gd name="connsiteX7" fmla="*/ 3194517 w 5762927"/>
              <a:gd name="connsiteY7" fmla="*/ 5763339 h 5763339"/>
              <a:gd name="connsiteX8" fmla="*/ 2048885 w 5762927"/>
              <a:gd name="connsiteY8" fmla="*/ 5749051 h 5763339"/>
              <a:gd name="connsiteX9" fmla="*/ 6743 w 5762927"/>
              <a:gd name="connsiteY9" fmla="*/ 5750091 h 5763339"/>
              <a:gd name="connsiteX10" fmla="*/ 4350 w 5762927"/>
              <a:gd name="connsiteY10" fmla="*/ 3704516 h 5763339"/>
              <a:gd name="connsiteX11" fmla="*/ 4350 w 5762927"/>
              <a:gd name="connsiteY11" fmla="*/ 2044535 h 5763339"/>
              <a:gd name="connsiteX0" fmla="*/ 4350 w 5762927"/>
              <a:gd name="connsiteY0" fmla="*/ 2044535 h 5750091"/>
              <a:gd name="connsiteX1" fmla="*/ 0 w 5762927"/>
              <a:gd name="connsiteY1" fmla="*/ 1284 h 5750091"/>
              <a:gd name="connsiteX2" fmla="*/ 2048885 w 5762927"/>
              <a:gd name="connsiteY2" fmla="*/ 0 h 5750091"/>
              <a:gd name="connsiteX3" fmla="*/ 3708867 w 5762927"/>
              <a:gd name="connsiteY3" fmla="*/ 0 h 5750091"/>
              <a:gd name="connsiteX4" fmla="*/ 5758165 w 5762927"/>
              <a:gd name="connsiteY4" fmla="*/ 311 h 5750091"/>
              <a:gd name="connsiteX5" fmla="*/ 5753402 w 5762927"/>
              <a:gd name="connsiteY5" fmla="*/ 2044535 h 5750091"/>
              <a:gd name="connsiteX6" fmla="*/ 5762927 w 5762927"/>
              <a:gd name="connsiteY6" fmla="*/ 3883111 h 5750091"/>
              <a:gd name="connsiteX7" fmla="*/ 3270717 w 5762927"/>
              <a:gd name="connsiteY7" fmla="*/ 5741908 h 5750091"/>
              <a:gd name="connsiteX8" fmla="*/ 2048885 w 5762927"/>
              <a:gd name="connsiteY8" fmla="*/ 5749051 h 5750091"/>
              <a:gd name="connsiteX9" fmla="*/ 6743 w 5762927"/>
              <a:gd name="connsiteY9" fmla="*/ 5750091 h 5750091"/>
              <a:gd name="connsiteX10" fmla="*/ 4350 w 5762927"/>
              <a:gd name="connsiteY10" fmla="*/ 3704516 h 5750091"/>
              <a:gd name="connsiteX11" fmla="*/ 4350 w 5762927"/>
              <a:gd name="connsiteY11" fmla="*/ 2044535 h 575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2927" h="5750091">
                <a:moveTo>
                  <a:pt x="4350" y="2044535"/>
                </a:moveTo>
                <a:lnTo>
                  <a:pt x="0" y="1284"/>
                </a:lnTo>
                <a:lnTo>
                  <a:pt x="2048885" y="0"/>
                </a:lnTo>
                <a:lnTo>
                  <a:pt x="3708867" y="0"/>
                </a:lnTo>
                <a:lnTo>
                  <a:pt x="5758165" y="311"/>
                </a:lnTo>
                <a:cubicBezTo>
                  <a:pt x="5757371" y="679338"/>
                  <a:pt x="5754196" y="1365508"/>
                  <a:pt x="5753402" y="2044535"/>
                </a:cubicBezTo>
                <a:lnTo>
                  <a:pt x="5762927" y="3883111"/>
                </a:lnTo>
                <a:cubicBezTo>
                  <a:pt x="5762927" y="5012277"/>
                  <a:pt x="4399883" y="5741908"/>
                  <a:pt x="3270717" y="5741908"/>
                </a:cubicBezTo>
                <a:lnTo>
                  <a:pt x="2048885" y="5749051"/>
                </a:lnTo>
                <a:lnTo>
                  <a:pt x="6743" y="5750091"/>
                </a:lnTo>
                <a:cubicBezTo>
                  <a:pt x="6739" y="5072201"/>
                  <a:pt x="4354" y="4382406"/>
                  <a:pt x="4350" y="3704516"/>
                </a:cubicBezTo>
                <a:lnTo>
                  <a:pt x="4350" y="2044535"/>
                </a:lnTo>
                <a:close/>
              </a:path>
            </a:pathLst>
          </a:custGeom>
          <a:noFill/>
        </p:spPr>
        <p:txBody>
          <a:bodyPr/>
          <a:lstStyle/>
          <a:p>
            <a:r>
              <a:rPr lang="en-US" smtClean="0"/>
              <a:t>Drag picture to placeholder or click icon to add</a:t>
            </a:r>
            <a:endParaRPr lang="en-GB"/>
          </a:p>
        </p:txBody>
      </p:sp>
    </p:spTree>
    <p:extLst>
      <p:ext uri="{BB962C8B-B14F-4D97-AF65-F5344CB8AC3E}">
        <p14:creationId xmlns:p14="http://schemas.microsoft.com/office/powerpoint/2010/main" val="2366790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and Im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519" y="755653"/>
            <a:ext cx="5087537" cy="6085415"/>
          </a:xfrm>
        </p:spPr>
        <p:txBody>
          <a:bodyPr anchor="ctr" anchorCtr="0"/>
          <a:lstStyle>
            <a:lvl1pPr marL="128588" indent="-128588">
              <a:lnSpc>
                <a:spcPct val="95000"/>
              </a:lnSpc>
              <a:spcBef>
                <a:spcPts val="0"/>
              </a:spcBef>
              <a:defRPr sz="2400">
                <a:solidFill>
                  <a:schemeClr val="accent1"/>
                </a:solidFill>
              </a:defRPr>
            </a:lvl1pPr>
            <a:lvl2pPr marL="128588" indent="-128588">
              <a:lnSpc>
                <a:spcPct val="95000"/>
              </a:lnSpc>
              <a:spcBef>
                <a:spcPts val="0"/>
              </a:spcBef>
              <a:buNone/>
              <a:defRPr sz="2400" b="0">
                <a:solidFill>
                  <a:schemeClr val="accent1"/>
                </a:solidFill>
              </a:defRPr>
            </a:lvl2pPr>
            <a:lvl3pPr marL="128588" indent="-128588">
              <a:lnSpc>
                <a:spcPct val="95000"/>
              </a:lnSpc>
              <a:spcBef>
                <a:spcPts val="0"/>
              </a:spcBef>
              <a:buNone/>
              <a:defRPr sz="2400" b="0">
                <a:solidFill>
                  <a:schemeClr val="accent1"/>
                </a:solidFill>
              </a:defRPr>
            </a:lvl3pPr>
            <a:lvl4pPr marL="128588" indent="-128588">
              <a:lnSpc>
                <a:spcPct val="95000"/>
              </a:lnSpc>
              <a:spcBef>
                <a:spcPts val="0"/>
              </a:spcBef>
              <a:buNone/>
              <a:defRPr sz="2400" b="0">
                <a:solidFill>
                  <a:schemeClr val="accent1"/>
                </a:solidFill>
              </a:defRPr>
            </a:lvl4pPr>
            <a:lvl5pPr marL="128588" indent="-128588">
              <a:lnSpc>
                <a:spcPct val="95000"/>
              </a:lnSpc>
              <a:spcBef>
                <a:spcPts val="0"/>
              </a:spcBef>
              <a:buNone/>
              <a:defRPr sz="2400" b="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EBC41589-D1C4-4BDC-AA48-3EF7E766A328}" type="datetime1">
              <a:rPr lang="en-GB" smtClean="0"/>
              <a:t>21/04/2017</a:t>
            </a:fld>
            <a:endParaRPr lang="en-GB"/>
          </a:p>
        </p:txBody>
      </p:sp>
      <p:sp>
        <p:nvSpPr>
          <p:cNvPr id="5" name="Footer Placeholder 4"/>
          <p:cNvSpPr>
            <a:spLocks noGrp="1"/>
          </p:cNvSpPr>
          <p:nvPr>
            <p:ph type="ftr" sz="quarter" idx="11"/>
          </p:nvPr>
        </p:nvSpPr>
        <p:spPr/>
        <p:txBody>
          <a:bodyPr/>
          <a:lstStyle/>
          <a:p>
            <a:r>
              <a:rPr lang="en-GB" smtClean="0"/>
              <a:t>Private and confidential     Presentation Title</a:t>
            </a:r>
            <a:endParaRPr lang="en-GB"/>
          </a:p>
        </p:txBody>
      </p:sp>
      <p:sp>
        <p:nvSpPr>
          <p:cNvPr id="7" name="Picture Placeholder 9"/>
          <p:cNvSpPr>
            <a:spLocks noGrp="1"/>
          </p:cNvSpPr>
          <p:nvPr>
            <p:ph type="pic" sz="quarter" idx="14"/>
          </p:nvPr>
        </p:nvSpPr>
        <p:spPr>
          <a:xfrm>
            <a:off x="6441540" y="-6764"/>
            <a:ext cx="5763340" cy="7674927"/>
          </a:xfrm>
          <a:custGeom>
            <a:avLst/>
            <a:gdLst>
              <a:gd name="connsiteX0" fmla="*/ 0 w 5749052"/>
              <a:gd name="connsiteY0" fmla="*/ 2044535 h 5749051"/>
              <a:gd name="connsiteX1" fmla="*/ 2044535 w 5749052"/>
              <a:gd name="connsiteY1" fmla="*/ 0 h 5749051"/>
              <a:gd name="connsiteX2" fmla="*/ 3704517 w 5749052"/>
              <a:gd name="connsiteY2" fmla="*/ 0 h 5749051"/>
              <a:gd name="connsiteX3" fmla="*/ 5749052 w 5749052"/>
              <a:gd name="connsiteY3" fmla="*/ 2044535 h 5749051"/>
              <a:gd name="connsiteX4" fmla="*/ 5749052 w 5749052"/>
              <a:gd name="connsiteY4" fmla="*/ 3704516 h 5749051"/>
              <a:gd name="connsiteX5" fmla="*/ 3704517 w 5749052"/>
              <a:gd name="connsiteY5" fmla="*/ 5749051 h 5749051"/>
              <a:gd name="connsiteX6" fmla="*/ 2044535 w 5749052"/>
              <a:gd name="connsiteY6" fmla="*/ 5749051 h 5749051"/>
              <a:gd name="connsiteX7" fmla="*/ 0 w 5749052"/>
              <a:gd name="connsiteY7" fmla="*/ 3704516 h 5749051"/>
              <a:gd name="connsiteX8" fmla="*/ 0 w 5749052"/>
              <a:gd name="connsiteY8" fmla="*/ 2044535 h 5749051"/>
              <a:gd name="connsiteX0" fmla="*/ 0 w 5749052"/>
              <a:gd name="connsiteY0" fmla="*/ 2044535 h 5749051"/>
              <a:gd name="connsiteX1" fmla="*/ 588917 w 5749052"/>
              <a:gd name="connsiteY1" fmla="*/ 610381 h 5749051"/>
              <a:gd name="connsiteX2" fmla="*/ 2044535 w 5749052"/>
              <a:gd name="connsiteY2" fmla="*/ 0 h 5749051"/>
              <a:gd name="connsiteX3" fmla="*/ 3704517 w 5749052"/>
              <a:gd name="connsiteY3" fmla="*/ 0 h 5749051"/>
              <a:gd name="connsiteX4" fmla="*/ 5749052 w 5749052"/>
              <a:gd name="connsiteY4" fmla="*/ 2044535 h 5749051"/>
              <a:gd name="connsiteX5" fmla="*/ 5749052 w 5749052"/>
              <a:gd name="connsiteY5" fmla="*/ 3704516 h 5749051"/>
              <a:gd name="connsiteX6" fmla="*/ 3704517 w 5749052"/>
              <a:gd name="connsiteY6" fmla="*/ 5749051 h 5749051"/>
              <a:gd name="connsiteX7" fmla="*/ 2044535 w 5749052"/>
              <a:gd name="connsiteY7" fmla="*/ 5749051 h 5749051"/>
              <a:gd name="connsiteX8" fmla="*/ 0 w 5749052"/>
              <a:gd name="connsiteY8" fmla="*/ 3704516 h 5749051"/>
              <a:gd name="connsiteX9" fmla="*/ 0 w 5749052"/>
              <a:gd name="connsiteY9" fmla="*/ 2044535 h 5749051"/>
              <a:gd name="connsiteX0" fmla="*/ 0 w 5749052"/>
              <a:gd name="connsiteY0" fmla="*/ 2044535 h 5749051"/>
              <a:gd name="connsiteX1" fmla="*/ 588917 w 5749052"/>
              <a:gd name="connsiteY1" fmla="*/ 610381 h 5749051"/>
              <a:gd name="connsiteX2" fmla="*/ 2044535 w 5749052"/>
              <a:gd name="connsiteY2" fmla="*/ 0 h 5749051"/>
              <a:gd name="connsiteX3" fmla="*/ 3704517 w 5749052"/>
              <a:gd name="connsiteY3" fmla="*/ 0 h 5749051"/>
              <a:gd name="connsiteX4" fmla="*/ 5749052 w 5749052"/>
              <a:gd name="connsiteY4" fmla="*/ 2044535 h 5749051"/>
              <a:gd name="connsiteX5" fmla="*/ 5749052 w 5749052"/>
              <a:gd name="connsiteY5" fmla="*/ 3704516 h 5749051"/>
              <a:gd name="connsiteX6" fmla="*/ 3704517 w 5749052"/>
              <a:gd name="connsiteY6" fmla="*/ 5749051 h 5749051"/>
              <a:gd name="connsiteX7" fmla="*/ 2044535 w 5749052"/>
              <a:gd name="connsiteY7" fmla="*/ 5749051 h 5749051"/>
              <a:gd name="connsiteX8" fmla="*/ 0 w 5749052"/>
              <a:gd name="connsiteY8" fmla="*/ 3704516 h 5749051"/>
              <a:gd name="connsiteX9" fmla="*/ 0 w 5749052"/>
              <a:gd name="connsiteY9" fmla="*/ 2044535 h 5749051"/>
              <a:gd name="connsiteX0" fmla="*/ 0 w 5749052"/>
              <a:gd name="connsiteY0" fmla="*/ 2044535 h 5749051"/>
              <a:gd name="connsiteX1" fmla="*/ 588917 w 5749052"/>
              <a:gd name="connsiteY1" fmla="*/ 610381 h 5749051"/>
              <a:gd name="connsiteX2" fmla="*/ 2044535 w 5749052"/>
              <a:gd name="connsiteY2" fmla="*/ 0 h 5749051"/>
              <a:gd name="connsiteX3" fmla="*/ 3704517 w 5749052"/>
              <a:gd name="connsiteY3" fmla="*/ 0 h 5749051"/>
              <a:gd name="connsiteX4" fmla="*/ 5749052 w 5749052"/>
              <a:gd name="connsiteY4" fmla="*/ 2044535 h 5749051"/>
              <a:gd name="connsiteX5" fmla="*/ 5749052 w 5749052"/>
              <a:gd name="connsiteY5" fmla="*/ 3704516 h 5749051"/>
              <a:gd name="connsiteX6" fmla="*/ 3704517 w 5749052"/>
              <a:gd name="connsiteY6" fmla="*/ 5749051 h 5749051"/>
              <a:gd name="connsiteX7" fmla="*/ 2044535 w 5749052"/>
              <a:gd name="connsiteY7" fmla="*/ 5749051 h 5749051"/>
              <a:gd name="connsiteX8" fmla="*/ 0 w 5749052"/>
              <a:gd name="connsiteY8" fmla="*/ 3704516 h 5749051"/>
              <a:gd name="connsiteX9" fmla="*/ 0 w 5749052"/>
              <a:gd name="connsiteY9" fmla="*/ 2044535 h 5749051"/>
              <a:gd name="connsiteX0" fmla="*/ 0 w 5749052"/>
              <a:gd name="connsiteY0" fmla="*/ 2044535 h 5749051"/>
              <a:gd name="connsiteX1" fmla="*/ 588917 w 5749052"/>
              <a:gd name="connsiteY1" fmla="*/ 610381 h 5749051"/>
              <a:gd name="connsiteX2" fmla="*/ 2044535 w 5749052"/>
              <a:gd name="connsiteY2" fmla="*/ 0 h 5749051"/>
              <a:gd name="connsiteX3" fmla="*/ 3704517 w 5749052"/>
              <a:gd name="connsiteY3" fmla="*/ 0 h 5749051"/>
              <a:gd name="connsiteX4" fmla="*/ 5749052 w 5749052"/>
              <a:gd name="connsiteY4" fmla="*/ 2044535 h 5749051"/>
              <a:gd name="connsiteX5" fmla="*/ 5749052 w 5749052"/>
              <a:gd name="connsiteY5" fmla="*/ 3704516 h 5749051"/>
              <a:gd name="connsiteX6" fmla="*/ 3704517 w 5749052"/>
              <a:gd name="connsiteY6" fmla="*/ 5749051 h 5749051"/>
              <a:gd name="connsiteX7" fmla="*/ 2044535 w 5749052"/>
              <a:gd name="connsiteY7" fmla="*/ 5749051 h 5749051"/>
              <a:gd name="connsiteX8" fmla="*/ 0 w 5749052"/>
              <a:gd name="connsiteY8" fmla="*/ 3704516 h 5749051"/>
              <a:gd name="connsiteX9" fmla="*/ 0 w 5749052"/>
              <a:gd name="connsiteY9" fmla="*/ 2044535 h 5749051"/>
              <a:gd name="connsiteX0" fmla="*/ 235331 w 5984383"/>
              <a:gd name="connsiteY0" fmla="*/ 2044535 h 5749051"/>
              <a:gd name="connsiteX1" fmla="*/ 0 w 5984383"/>
              <a:gd name="connsiteY1" fmla="*/ 17953 h 5749051"/>
              <a:gd name="connsiteX2" fmla="*/ 2279866 w 5984383"/>
              <a:gd name="connsiteY2" fmla="*/ 0 h 5749051"/>
              <a:gd name="connsiteX3" fmla="*/ 3939848 w 5984383"/>
              <a:gd name="connsiteY3" fmla="*/ 0 h 5749051"/>
              <a:gd name="connsiteX4" fmla="*/ 5984383 w 5984383"/>
              <a:gd name="connsiteY4" fmla="*/ 2044535 h 5749051"/>
              <a:gd name="connsiteX5" fmla="*/ 5984383 w 5984383"/>
              <a:gd name="connsiteY5" fmla="*/ 3704516 h 5749051"/>
              <a:gd name="connsiteX6" fmla="*/ 3939848 w 5984383"/>
              <a:gd name="connsiteY6" fmla="*/ 5749051 h 5749051"/>
              <a:gd name="connsiteX7" fmla="*/ 2279866 w 5984383"/>
              <a:gd name="connsiteY7" fmla="*/ 5749051 h 5749051"/>
              <a:gd name="connsiteX8" fmla="*/ 235331 w 5984383"/>
              <a:gd name="connsiteY8" fmla="*/ 3704516 h 5749051"/>
              <a:gd name="connsiteX9" fmla="*/ 235331 w 5984383"/>
              <a:gd name="connsiteY9"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753402 w 5753402"/>
              <a:gd name="connsiteY4" fmla="*/ 2044535 h 5749051"/>
              <a:gd name="connsiteX5" fmla="*/ 5753402 w 5753402"/>
              <a:gd name="connsiteY5" fmla="*/ 3704516 h 5749051"/>
              <a:gd name="connsiteX6" fmla="*/ 3708867 w 5753402"/>
              <a:gd name="connsiteY6" fmla="*/ 5749051 h 5749051"/>
              <a:gd name="connsiteX7" fmla="*/ 2048885 w 5753402"/>
              <a:gd name="connsiteY7" fmla="*/ 5749051 h 5749051"/>
              <a:gd name="connsiteX8" fmla="*/ 4350 w 5753402"/>
              <a:gd name="connsiteY8" fmla="*/ 3704516 h 5749051"/>
              <a:gd name="connsiteX9" fmla="*/ 4350 w 5753402"/>
              <a:gd name="connsiteY9"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229527 w 5753402"/>
              <a:gd name="connsiteY4" fmla="*/ 678968 h 5749051"/>
              <a:gd name="connsiteX5" fmla="*/ 5753402 w 5753402"/>
              <a:gd name="connsiteY5" fmla="*/ 2044535 h 5749051"/>
              <a:gd name="connsiteX6" fmla="*/ 5753402 w 5753402"/>
              <a:gd name="connsiteY6" fmla="*/ 3704516 h 5749051"/>
              <a:gd name="connsiteX7" fmla="*/ 3708867 w 5753402"/>
              <a:gd name="connsiteY7" fmla="*/ 5749051 h 5749051"/>
              <a:gd name="connsiteX8" fmla="*/ 2048885 w 5753402"/>
              <a:gd name="connsiteY8" fmla="*/ 5749051 h 5749051"/>
              <a:gd name="connsiteX9" fmla="*/ 4350 w 5753402"/>
              <a:gd name="connsiteY9" fmla="*/ 3704516 h 5749051"/>
              <a:gd name="connsiteX10" fmla="*/ 4350 w 5753402"/>
              <a:gd name="connsiteY10"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229527 w 5753402"/>
              <a:gd name="connsiteY4" fmla="*/ 678968 h 5749051"/>
              <a:gd name="connsiteX5" fmla="*/ 5753402 w 5753402"/>
              <a:gd name="connsiteY5" fmla="*/ 2044535 h 5749051"/>
              <a:gd name="connsiteX6" fmla="*/ 5753402 w 5753402"/>
              <a:gd name="connsiteY6" fmla="*/ 3704516 h 5749051"/>
              <a:gd name="connsiteX7" fmla="*/ 3708867 w 5753402"/>
              <a:gd name="connsiteY7" fmla="*/ 5749051 h 5749051"/>
              <a:gd name="connsiteX8" fmla="*/ 2048885 w 5753402"/>
              <a:gd name="connsiteY8" fmla="*/ 5749051 h 5749051"/>
              <a:gd name="connsiteX9" fmla="*/ 4350 w 5753402"/>
              <a:gd name="connsiteY9" fmla="*/ 3704516 h 5749051"/>
              <a:gd name="connsiteX10" fmla="*/ 4350 w 5753402"/>
              <a:gd name="connsiteY10"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229527 w 5753402"/>
              <a:gd name="connsiteY4" fmla="*/ 678968 h 5749051"/>
              <a:gd name="connsiteX5" fmla="*/ 5753402 w 5753402"/>
              <a:gd name="connsiteY5" fmla="*/ 2044535 h 5749051"/>
              <a:gd name="connsiteX6" fmla="*/ 5753402 w 5753402"/>
              <a:gd name="connsiteY6" fmla="*/ 3704516 h 5749051"/>
              <a:gd name="connsiteX7" fmla="*/ 3708867 w 5753402"/>
              <a:gd name="connsiteY7" fmla="*/ 5749051 h 5749051"/>
              <a:gd name="connsiteX8" fmla="*/ 2048885 w 5753402"/>
              <a:gd name="connsiteY8" fmla="*/ 5749051 h 5749051"/>
              <a:gd name="connsiteX9" fmla="*/ 4350 w 5753402"/>
              <a:gd name="connsiteY9" fmla="*/ 3704516 h 5749051"/>
              <a:gd name="connsiteX10" fmla="*/ 4350 w 5753402"/>
              <a:gd name="connsiteY10"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229527 w 5753402"/>
              <a:gd name="connsiteY4" fmla="*/ 678968 h 5749051"/>
              <a:gd name="connsiteX5" fmla="*/ 5753402 w 5753402"/>
              <a:gd name="connsiteY5" fmla="*/ 2044535 h 5749051"/>
              <a:gd name="connsiteX6" fmla="*/ 5753402 w 5753402"/>
              <a:gd name="connsiteY6" fmla="*/ 3704516 h 5749051"/>
              <a:gd name="connsiteX7" fmla="*/ 3708867 w 5753402"/>
              <a:gd name="connsiteY7" fmla="*/ 5749051 h 5749051"/>
              <a:gd name="connsiteX8" fmla="*/ 2048885 w 5753402"/>
              <a:gd name="connsiteY8" fmla="*/ 5749051 h 5749051"/>
              <a:gd name="connsiteX9" fmla="*/ 4350 w 5753402"/>
              <a:gd name="connsiteY9" fmla="*/ 3704516 h 5749051"/>
              <a:gd name="connsiteX10" fmla="*/ 4350 w 5753402"/>
              <a:gd name="connsiteY10" fmla="*/ 2044535 h 5749051"/>
              <a:gd name="connsiteX0" fmla="*/ 4350 w 5755783"/>
              <a:gd name="connsiteY0" fmla="*/ 2044535 h 5749051"/>
              <a:gd name="connsiteX1" fmla="*/ 0 w 5755783"/>
              <a:gd name="connsiteY1" fmla="*/ 1284 h 5749051"/>
              <a:gd name="connsiteX2" fmla="*/ 2048885 w 5755783"/>
              <a:gd name="connsiteY2" fmla="*/ 0 h 5749051"/>
              <a:gd name="connsiteX3" fmla="*/ 3708867 w 5755783"/>
              <a:gd name="connsiteY3" fmla="*/ 0 h 5749051"/>
              <a:gd name="connsiteX4" fmla="*/ 5755783 w 5755783"/>
              <a:gd name="connsiteY4" fmla="*/ 7455 h 5749051"/>
              <a:gd name="connsiteX5" fmla="*/ 5753402 w 5755783"/>
              <a:gd name="connsiteY5" fmla="*/ 2044535 h 5749051"/>
              <a:gd name="connsiteX6" fmla="*/ 5753402 w 5755783"/>
              <a:gd name="connsiteY6" fmla="*/ 3704516 h 5749051"/>
              <a:gd name="connsiteX7" fmla="*/ 3708867 w 5755783"/>
              <a:gd name="connsiteY7" fmla="*/ 5749051 h 5749051"/>
              <a:gd name="connsiteX8" fmla="*/ 2048885 w 5755783"/>
              <a:gd name="connsiteY8" fmla="*/ 5749051 h 5749051"/>
              <a:gd name="connsiteX9" fmla="*/ 4350 w 5755783"/>
              <a:gd name="connsiteY9" fmla="*/ 3704516 h 5749051"/>
              <a:gd name="connsiteX10" fmla="*/ 4350 w 5755783"/>
              <a:gd name="connsiteY10"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3708867 w 5758165"/>
              <a:gd name="connsiteY7" fmla="*/ 5749051 h 5749051"/>
              <a:gd name="connsiteX8" fmla="*/ 2048885 w 5758165"/>
              <a:gd name="connsiteY8" fmla="*/ 5749051 h 5749051"/>
              <a:gd name="connsiteX9" fmla="*/ 4350 w 5758165"/>
              <a:gd name="connsiteY9" fmla="*/ 3704516 h 5749051"/>
              <a:gd name="connsiteX10" fmla="*/ 4350 w 5758165"/>
              <a:gd name="connsiteY10"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5152488 w 5758165"/>
              <a:gd name="connsiteY7" fmla="*/ 5156623 h 5749051"/>
              <a:gd name="connsiteX8" fmla="*/ 3708867 w 5758165"/>
              <a:gd name="connsiteY8" fmla="*/ 5749051 h 5749051"/>
              <a:gd name="connsiteX9" fmla="*/ 2048885 w 5758165"/>
              <a:gd name="connsiteY9" fmla="*/ 5749051 h 5749051"/>
              <a:gd name="connsiteX10" fmla="*/ 4350 w 5758165"/>
              <a:gd name="connsiteY10" fmla="*/ 3704516 h 5749051"/>
              <a:gd name="connsiteX11" fmla="*/ 4350 w 5758165"/>
              <a:gd name="connsiteY11"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5152488 w 5758165"/>
              <a:gd name="connsiteY7" fmla="*/ 5156623 h 5749051"/>
              <a:gd name="connsiteX8" fmla="*/ 3708867 w 5758165"/>
              <a:gd name="connsiteY8" fmla="*/ 5749051 h 5749051"/>
              <a:gd name="connsiteX9" fmla="*/ 2048885 w 5758165"/>
              <a:gd name="connsiteY9" fmla="*/ 5749051 h 5749051"/>
              <a:gd name="connsiteX10" fmla="*/ 4350 w 5758165"/>
              <a:gd name="connsiteY10" fmla="*/ 3704516 h 5749051"/>
              <a:gd name="connsiteX11" fmla="*/ 4350 w 5758165"/>
              <a:gd name="connsiteY11"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5152488 w 5758165"/>
              <a:gd name="connsiteY7" fmla="*/ 5156623 h 5749051"/>
              <a:gd name="connsiteX8" fmla="*/ 3708867 w 5758165"/>
              <a:gd name="connsiteY8" fmla="*/ 5749051 h 5749051"/>
              <a:gd name="connsiteX9" fmla="*/ 2048885 w 5758165"/>
              <a:gd name="connsiteY9" fmla="*/ 5749051 h 5749051"/>
              <a:gd name="connsiteX10" fmla="*/ 4350 w 5758165"/>
              <a:gd name="connsiteY10" fmla="*/ 3704516 h 5749051"/>
              <a:gd name="connsiteX11" fmla="*/ 4350 w 5758165"/>
              <a:gd name="connsiteY11"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5152488 w 5758165"/>
              <a:gd name="connsiteY7" fmla="*/ 5156623 h 5749051"/>
              <a:gd name="connsiteX8" fmla="*/ 3708867 w 5758165"/>
              <a:gd name="connsiteY8" fmla="*/ 5749051 h 5749051"/>
              <a:gd name="connsiteX9" fmla="*/ 2048885 w 5758165"/>
              <a:gd name="connsiteY9" fmla="*/ 5749051 h 5749051"/>
              <a:gd name="connsiteX10" fmla="*/ 4350 w 5758165"/>
              <a:gd name="connsiteY10" fmla="*/ 3704516 h 5749051"/>
              <a:gd name="connsiteX11" fmla="*/ 4350 w 5758165"/>
              <a:gd name="connsiteY11" fmla="*/ 2044535 h 5749051"/>
              <a:gd name="connsiteX0" fmla="*/ 4350 w 5770674"/>
              <a:gd name="connsiteY0" fmla="*/ 2044535 h 5749051"/>
              <a:gd name="connsiteX1" fmla="*/ 0 w 5770674"/>
              <a:gd name="connsiteY1" fmla="*/ 1284 h 5749051"/>
              <a:gd name="connsiteX2" fmla="*/ 2048885 w 5770674"/>
              <a:gd name="connsiteY2" fmla="*/ 0 h 5749051"/>
              <a:gd name="connsiteX3" fmla="*/ 3708867 w 5770674"/>
              <a:gd name="connsiteY3" fmla="*/ 0 h 5749051"/>
              <a:gd name="connsiteX4" fmla="*/ 5758165 w 5770674"/>
              <a:gd name="connsiteY4" fmla="*/ 311 h 5749051"/>
              <a:gd name="connsiteX5" fmla="*/ 5753402 w 5770674"/>
              <a:gd name="connsiteY5" fmla="*/ 2044535 h 5749051"/>
              <a:gd name="connsiteX6" fmla="*/ 5753402 w 5770674"/>
              <a:gd name="connsiteY6" fmla="*/ 3704516 h 5749051"/>
              <a:gd name="connsiteX7" fmla="*/ 5770674 w 5770674"/>
              <a:gd name="connsiteY7" fmla="*/ 5736172 h 5749051"/>
              <a:gd name="connsiteX8" fmla="*/ 3708867 w 5770674"/>
              <a:gd name="connsiteY8" fmla="*/ 5749051 h 5749051"/>
              <a:gd name="connsiteX9" fmla="*/ 2048885 w 5770674"/>
              <a:gd name="connsiteY9" fmla="*/ 5749051 h 5749051"/>
              <a:gd name="connsiteX10" fmla="*/ 4350 w 5770674"/>
              <a:gd name="connsiteY10" fmla="*/ 3704516 h 5749051"/>
              <a:gd name="connsiteX11" fmla="*/ 4350 w 5770674"/>
              <a:gd name="connsiteY11" fmla="*/ 2044535 h 5749051"/>
              <a:gd name="connsiteX0" fmla="*/ 4350 w 5758165"/>
              <a:gd name="connsiteY0" fmla="*/ 2044535 h 5755222"/>
              <a:gd name="connsiteX1" fmla="*/ 0 w 5758165"/>
              <a:gd name="connsiteY1" fmla="*/ 1284 h 5755222"/>
              <a:gd name="connsiteX2" fmla="*/ 2048885 w 5758165"/>
              <a:gd name="connsiteY2" fmla="*/ 0 h 5755222"/>
              <a:gd name="connsiteX3" fmla="*/ 3708867 w 5758165"/>
              <a:gd name="connsiteY3" fmla="*/ 0 h 5755222"/>
              <a:gd name="connsiteX4" fmla="*/ 5758165 w 5758165"/>
              <a:gd name="connsiteY4" fmla="*/ 311 h 5755222"/>
              <a:gd name="connsiteX5" fmla="*/ 5753402 w 5758165"/>
              <a:gd name="connsiteY5" fmla="*/ 2044535 h 5755222"/>
              <a:gd name="connsiteX6" fmla="*/ 5753402 w 5758165"/>
              <a:gd name="connsiteY6" fmla="*/ 3704516 h 5755222"/>
              <a:gd name="connsiteX7" fmla="*/ 5754005 w 5758165"/>
              <a:gd name="connsiteY7" fmla="*/ 5755222 h 5755222"/>
              <a:gd name="connsiteX8" fmla="*/ 3708867 w 5758165"/>
              <a:gd name="connsiteY8" fmla="*/ 5749051 h 5755222"/>
              <a:gd name="connsiteX9" fmla="*/ 2048885 w 5758165"/>
              <a:gd name="connsiteY9" fmla="*/ 5749051 h 5755222"/>
              <a:gd name="connsiteX10" fmla="*/ 4350 w 5758165"/>
              <a:gd name="connsiteY10" fmla="*/ 3704516 h 5755222"/>
              <a:gd name="connsiteX11" fmla="*/ 4350 w 5758165"/>
              <a:gd name="connsiteY11" fmla="*/ 2044535 h 5755222"/>
              <a:gd name="connsiteX0" fmla="*/ 4350 w 5758165"/>
              <a:gd name="connsiteY0" fmla="*/ 2044535 h 5763339"/>
              <a:gd name="connsiteX1" fmla="*/ 0 w 5758165"/>
              <a:gd name="connsiteY1" fmla="*/ 1284 h 5763339"/>
              <a:gd name="connsiteX2" fmla="*/ 2048885 w 5758165"/>
              <a:gd name="connsiteY2" fmla="*/ 0 h 5763339"/>
              <a:gd name="connsiteX3" fmla="*/ 3708867 w 5758165"/>
              <a:gd name="connsiteY3" fmla="*/ 0 h 5763339"/>
              <a:gd name="connsiteX4" fmla="*/ 5758165 w 5758165"/>
              <a:gd name="connsiteY4" fmla="*/ 311 h 5763339"/>
              <a:gd name="connsiteX5" fmla="*/ 5753402 w 5758165"/>
              <a:gd name="connsiteY5" fmla="*/ 2044535 h 5763339"/>
              <a:gd name="connsiteX6" fmla="*/ 5753402 w 5758165"/>
              <a:gd name="connsiteY6" fmla="*/ 3704516 h 5763339"/>
              <a:gd name="connsiteX7" fmla="*/ 5754005 w 5758165"/>
              <a:gd name="connsiteY7" fmla="*/ 5755222 h 5763339"/>
              <a:gd name="connsiteX8" fmla="*/ 3708867 w 5758165"/>
              <a:gd name="connsiteY8" fmla="*/ 5749051 h 5763339"/>
              <a:gd name="connsiteX9" fmla="*/ 2287010 w 5758165"/>
              <a:gd name="connsiteY9" fmla="*/ 5763339 h 5763339"/>
              <a:gd name="connsiteX10" fmla="*/ 4350 w 5758165"/>
              <a:gd name="connsiteY10" fmla="*/ 3704516 h 5763339"/>
              <a:gd name="connsiteX11" fmla="*/ 4350 w 5758165"/>
              <a:gd name="connsiteY11" fmla="*/ 2044535 h 5763339"/>
              <a:gd name="connsiteX0" fmla="*/ 4350 w 5758165"/>
              <a:gd name="connsiteY0" fmla="*/ 2044535 h 5763339"/>
              <a:gd name="connsiteX1" fmla="*/ 0 w 5758165"/>
              <a:gd name="connsiteY1" fmla="*/ 1284 h 5763339"/>
              <a:gd name="connsiteX2" fmla="*/ 2048885 w 5758165"/>
              <a:gd name="connsiteY2" fmla="*/ 0 h 5763339"/>
              <a:gd name="connsiteX3" fmla="*/ 3708867 w 5758165"/>
              <a:gd name="connsiteY3" fmla="*/ 0 h 5763339"/>
              <a:gd name="connsiteX4" fmla="*/ 5758165 w 5758165"/>
              <a:gd name="connsiteY4" fmla="*/ 311 h 5763339"/>
              <a:gd name="connsiteX5" fmla="*/ 5753402 w 5758165"/>
              <a:gd name="connsiteY5" fmla="*/ 2044535 h 5763339"/>
              <a:gd name="connsiteX6" fmla="*/ 5753402 w 5758165"/>
              <a:gd name="connsiteY6" fmla="*/ 3704516 h 5763339"/>
              <a:gd name="connsiteX7" fmla="*/ 5754005 w 5758165"/>
              <a:gd name="connsiteY7" fmla="*/ 5755222 h 5763339"/>
              <a:gd name="connsiteX8" fmla="*/ 3708867 w 5758165"/>
              <a:gd name="connsiteY8" fmla="*/ 5749051 h 5763339"/>
              <a:gd name="connsiteX9" fmla="*/ 2287010 w 5758165"/>
              <a:gd name="connsiteY9" fmla="*/ 5763339 h 5763339"/>
              <a:gd name="connsiteX10" fmla="*/ 13875 w 5758165"/>
              <a:gd name="connsiteY10" fmla="*/ 3740235 h 5763339"/>
              <a:gd name="connsiteX11" fmla="*/ 4350 w 5758165"/>
              <a:gd name="connsiteY11" fmla="*/ 2044535 h 5763339"/>
              <a:gd name="connsiteX0" fmla="*/ 4350 w 5758165"/>
              <a:gd name="connsiteY0" fmla="*/ 2044535 h 5756195"/>
              <a:gd name="connsiteX1" fmla="*/ 0 w 5758165"/>
              <a:gd name="connsiteY1" fmla="*/ 1284 h 5756195"/>
              <a:gd name="connsiteX2" fmla="*/ 2048885 w 5758165"/>
              <a:gd name="connsiteY2" fmla="*/ 0 h 5756195"/>
              <a:gd name="connsiteX3" fmla="*/ 3708867 w 5758165"/>
              <a:gd name="connsiteY3" fmla="*/ 0 h 5756195"/>
              <a:gd name="connsiteX4" fmla="*/ 5758165 w 5758165"/>
              <a:gd name="connsiteY4" fmla="*/ 311 h 5756195"/>
              <a:gd name="connsiteX5" fmla="*/ 5753402 w 5758165"/>
              <a:gd name="connsiteY5" fmla="*/ 2044535 h 5756195"/>
              <a:gd name="connsiteX6" fmla="*/ 5753402 w 5758165"/>
              <a:gd name="connsiteY6" fmla="*/ 3704516 h 5756195"/>
              <a:gd name="connsiteX7" fmla="*/ 5754005 w 5758165"/>
              <a:gd name="connsiteY7" fmla="*/ 5755222 h 5756195"/>
              <a:gd name="connsiteX8" fmla="*/ 3708867 w 5758165"/>
              <a:gd name="connsiteY8" fmla="*/ 5749051 h 5756195"/>
              <a:gd name="connsiteX9" fmla="*/ 2372735 w 5758165"/>
              <a:gd name="connsiteY9" fmla="*/ 5756195 h 5756195"/>
              <a:gd name="connsiteX10" fmla="*/ 13875 w 5758165"/>
              <a:gd name="connsiteY10" fmla="*/ 3740235 h 5756195"/>
              <a:gd name="connsiteX11" fmla="*/ 4350 w 5758165"/>
              <a:gd name="connsiteY11" fmla="*/ 2044535 h 5756195"/>
              <a:gd name="connsiteX0" fmla="*/ 9525 w 5763340"/>
              <a:gd name="connsiteY0" fmla="*/ 2044535 h 5756195"/>
              <a:gd name="connsiteX1" fmla="*/ 5175 w 5763340"/>
              <a:gd name="connsiteY1" fmla="*/ 1284 h 5756195"/>
              <a:gd name="connsiteX2" fmla="*/ 2054060 w 5763340"/>
              <a:gd name="connsiteY2" fmla="*/ 0 h 5756195"/>
              <a:gd name="connsiteX3" fmla="*/ 3714042 w 5763340"/>
              <a:gd name="connsiteY3" fmla="*/ 0 h 5756195"/>
              <a:gd name="connsiteX4" fmla="*/ 5763340 w 5763340"/>
              <a:gd name="connsiteY4" fmla="*/ 311 h 5756195"/>
              <a:gd name="connsiteX5" fmla="*/ 5758577 w 5763340"/>
              <a:gd name="connsiteY5" fmla="*/ 2044535 h 5756195"/>
              <a:gd name="connsiteX6" fmla="*/ 5758577 w 5763340"/>
              <a:gd name="connsiteY6" fmla="*/ 3704516 h 5756195"/>
              <a:gd name="connsiteX7" fmla="*/ 5759180 w 5763340"/>
              <a:gd name="connsiteY7" fmla="*/ 5755222 h 5756195"/>
              <a:gd name="connsiteX8" fmla="*/ 3714042 w 5763340"/>
              <a:gd name="connsiteY8" fmla="*/ 5749051 h 5756195"/>
              <a:gd name="connsiteX9" fmla="*/ 2377910 w 5763340"/>
              <a:gd name="connsiteY9" fmla="*/ 5756195 h 5756195"/>
              <a:gd name="connsiteX10" fmla="*/ 0 w 5763340"/>
              <a:gd name="connsiteY10" fmla="*/ 3825960 h 5756195"/>
              <a:gd name="connsiteX11" fmla="*/ 9525 w 5763340"/>
              <a:gd name="connsiteY11" fmla="*/ 2044535 h 575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3340" h="5756195">
                <a:moveTo>
                  <a:pt x="9525" y="2044535"/>
                </a:moveTo>
                <a:lnTo>
                  <a:pt x="5175" y="1284"/>
                </a:lnTo>
                <a:lnTo>
                  <a:pt x="2054060" y="0"/>
                </a:lnTo>
                <a:lnTo>
                  <a:pt x="3714042" y="0"/>
                </a:lnTo>
                <a:lnTo>
                  <a:pt x="5763340" y="311"/>
                </a:lnTo>
                <a:cubicBezTo>
                  <a:pt x="5762546" y="679338"/>
                  <a:pt x="5759371" y="1365508"/>
                  <a:pt x="5758577" y="2044535"/>
                </a:cubicBezTo>
                <a:lnTo>
                  <a:pt x="5758577" y="3704516"/>
                </a:lnTo>
                <a:lnTo>
                  <a:pt x="5759180" y="5755222"/>
                </a:lnTo>
                <a:lnTo>
                  <a:pt x="3714042" y="5749051"/>
                </a:lnTo>
                <a:lnTo>
                  <a:pt x="2377910" y="5756195"/>
                </a:lnTo>
                <a:cubicBezTo>
                  <a:pt x="1248744" y="5756195"/>
                  <a:pt x="0" y="4955126"/>
                  <a:pt x="0" y="3825960"/>
                </a:cubicBezTo>
                <a:lnTo>
                  <a:pt x="9525" y="2044535"/>
                </a:lnTo>
                <a:close/>
              </a:path>
            </a:pathLst>
          </a:custGeom>
        </p:spPr>
        <p:txBody>
          <a:bodyPr/>
          <a:lstStyle/>
          <a:p>
            <a:r>
              <a:rPr lang="en-US" smtClean="0"/>
              <a:t>Drag picture to placeholder or click icon to add</a:t>
            </a:r>
            <a:endParaRPr lang="en-GB"/>
          </a:p>
        </p:txBody>
      </p:sp>
    </p:spTree>
    <p:extLst>
      <p:ext uri="{BB962C8B-B14F-4D97-AF65-F5344CB8AC3E}">
        <p14:creationId xmlns:p14="http://schemas.microsoft.com/office/powerpoint/2010/main" val="890178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999" y="704045"/>
            <a:ext cx="11257200" cy="1343571"/>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67999" y="2696633"/>
            <a:ext cx="11257200" cy="4964400"/>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1494191" y="8609245"/>
            <a:ext cx="720000" cy="288000"/>
          </a:xfrm>
          <a:prstGeom prst="rect">
            <a:avLst/>
          </a:prstGeom>
        </p:spPr>
        <p:txBody>
          <a:bodyPr vert="horz" lIns="0" tIns="0" rIns="0" bIns="0" rtlCol="0" anchor="t" anchorCtr="0">
            <a:noAutofit/>
          </a:bodyPr>
          <a:lstStyle>
            <a:lvl1pPr algn="l">
              <a:defRPr sz="1000">
                <a:solidFill>
                  <a:schemeClr val="accent1"/>
                </a:solidFill>
              </a:defRPr>
            </a:lvl1pPr>
          </a:lstStyle>
          <a:p>
            <a:fld id="{DF0D99DE-1A57-4F94-BF2E-C9E87366E124}" type="datetime1">
              <a:rPr lang="en-GB" smtClean="0"/>
              <a:pPr/>
              <a:t>21/04/2017</a:t>
            </a:fld>
            <a:endParaRPr lang="en-GB" dirty="0"/>
          </a:p>
        </p:txBody>
      </p:sp>
      <p:sp>
        <p:nvSpPr>
          <p:cNvPr id="5" name="Footer Placeholder 4"/>
          <p:cNvSpPr>
            <a:spLocks noGrp="1"/>
          </p:cNvSpPr>
          <p:nvPr>
            <p:ph type="ftr" sz="quarter" idx="3"/>
          </p:nvPr>
        </p:nvSpPr>
        <p:spPr>
          <a:xfrm>
            <a:off x="2240812" y="8609245"/>
            <a:ext cx="6114625" cy="288000"/>
          </a:xfrm>
          <a:prstGeom prst="rect">
            <a:avLst/>
          </a:prstGeom>
        </p:spPr>
        <p:txBody>
          <a:bodyPr vert="horz" lIns="0" tIns="0" rIns="0" bIns="0" rtlCol="0" anchor="t" anchorCtr="0">
            <a:noAutofit/>
          </a:bodyPr>
          <a:lstStyle>
            <a:lvl1pPr algn="l">
              <a:defRPr sz="1000">
                <a:solidFill>
                  <a:schemeClr val="accent1"/>
                </a:solidFill>
              </a:defRPr>
            </a:lvl1pPr>
          </a:lstStyle>
          <a:p>
            <a:r>
              <a:rPr lang="en-GB" dirty="0" smtClean="0"/>
              <a:t>Private and confidential     Presentation Title</a:t>
            </a:r>
            <a:endParaRPr lang="en-GB" dirty="0"/>
          </a:p>
        </p:txBody>
      </p:sp>
      <p:sp>
        <p:nvSpPr>
          <p:cNvPr id="12" name="TextBox 11"/>
          <p:cNvSpPr txBox="1"/>
          <p:nvPr userDrawn="1"/>
        </p:nvSpPr>
        <p:spPr>
          <a:xfrm>
            <a:off x="463550" y="8609245"/>
            <a:ext cx="1905000" cy="288000"/>
          </a:xfrm>
          <a:prstGeom prst="rect">
            <a:avLst/>
          </a:prstGeom>
          <a:noFill/>
        </p:spPr>
        <p:txBody>
          <a:bodyPr wrap="square" lIns="0" tIns="0" rIns="0" bIns="0" numCol="1" spcCol="151200" rtlCol="0">
            <a:noAutofit/>
          </a:bodyPr>
          <a:lstStyle/>
          <a:p>
            <a:fld id="{EF540DAE-C9AD-4AB7-834A-30F15928ADCF}" type="slidenum">
              <a:rPr lang="en-GB" sz="1000" smtClean="0">
                <a:solidFill>
                  <a:schemeClr val="accent1"/>
                </a:solidFill>
              </a:rPr>
              <a:pPr/>
              <a:t>‹#›</a:t>
            </a:fld>
            <a:r>
              <a:rPr lang="en-GB" sz="1000" dirty="0" smtClean="0">
                <a:solidFill>
                  <a:schemeClr val="accent1"/>
                </a:solidFill>
              </a:rPr>
              <a:t>    </a:t>
            </a:r>
            <a:r>
              <a:rPr lang="en-GB" sz="1000" baseline="0" dirty="0" smtClean="0">
                <a:solidFill>
                  <a:schemeClr val="accent1"/>
                </a:solidFill>
              </a:rPr>
              <a:t> </a:t>
            </a:r>
            <a:r>
              <a:rPr lang="en-GB" sz="1000" dirty="0" smtClean="0">
                <a:solidFill>
                  <a:schemeClr val="accent1"/>
                </a:solidFill>
              </a:rPr>
              <a:t>© Experian</a:t>
            </a:r>
          </a:p>
        </p:txBody>
      </p:sp>
      <p:sp>
        <p:nvSpPr>
          <p:cNvPr id="9" name="Slide Number Placeholder 5"/>
          <p:cNvSpPr>
            <a:spLocks noGrp="1"/>
          </p:cNvSpPr>
          <p:nvPr>
            <p:ph type="sldNum" sz="quarter" idx="4"/>
          </p:nvPr>
        </p:nvSpPr>
        <p:spPr>
          <a:xfrm>
            <a:off x="463550" y="9250956"/>
            <a:ext cx="1080000" cy="288000"/>
          </a:xfrm>
          <a:prstGeom prst="rect">
            <a:avLst/>
          </a:prstGeom>
        </p:spPr>
        <p:txBody>
          <a:bodyPr lIns="0" tIns="0" rIns="0" bIns="0"/>
          <a:lstStyle>
            <a:lvl1pPr>
              <a:defRPr sz="600">
                <a:solidFill>
                  <a:schemeClr val="bg1"/>
                </a:solidFill>
              </a:defRPr>
            </a:lvl1pPr>
          </a:lstStyle>
          <a:p>
            <a:fld id="{EF540DAE-C9AD-4AB7-834A-30F15928ADCF}" type="slidenum">
              <a:rPr lang="en-GB" smtClean="0"/>
              <a:pPr/>
              <a:t>‹#›</a:t>
            </a:fld>
            <a:endParaRPr lang="en-GB" dirty="0"/>
          </a:p>
        </p:txBody>
      </p:sp>
      <p:pic>
        <p:nvPicPr>
          <p:cNvPr id="10" name="Picture 9"/>
          <p:cNvPicPr>
            <a:picLocks noChangeAspect="1"/>
          </p:cNvPicPr>
          <p:nvPr userDrawn="1"/>
        </p:nvPicPr>
        <p:blipFill>
          <a:blip r:embed="rId18"/>
          <a:stretch>
            <a:fillRect/>
          </a:stretch>
        </p:blipFill>
        <p:spPr>
          <a:xfrm>
            <a:off x="10175818" y="8351520"/>
            <a:ext cx="1654233" cy="540369"/>
          </a:xfrm>
          <a:prstGeom prst="rect">
            <a:avLst/>
          </a:prstGeom>
        </p:spPr>
      </p:pic>
    </p:spTree>
    <p:extLst>
      <p:ext uri="{BB962C8B-B14F-4D97-AF65-F5344CB8AC3E}">
        <p14:creationId xmlns:p14="http://schemas.microsoft.com/office/powerpoint/2010/main" val="2125146718"/>
      </p:ext>
    </p:extLst>
  </p:cSld>
  <p:clrMap bg1="lt1" tx1="dk1" bg2="lt2" tx2="dk2" accent1="accent1" accent2="accent2" accent3="accent3" accent4="accent4" accent5="accent5" accent6="accent6" hlink="hlink" folHlink="folHlink"/>
  <p:sldLayoutIdLst>
    <p:sldLayoutId id="2147483659" r:id="rId1"/>
    <p:sldLayoutId id="2147483649" r:id="rId2"/>
    <p:sldLayoutId id="2147483656" r:id="rId3"/>
    <p:sldLayoutId id="2147483657" r:id="rId4"/>
    <p:sldLayoutId id="2147483650" r:id="rId5"/>
    <p:sldLayoutId id="2147483663" r:id="rId6"/>
    <p:sldLayoutId id="2147483664" r:id="rId7"/>
    <p:sldLayoutId id="2147483665" r:id="rId8"/>
    <p:sldLayoutId id="2147483667" r:id="rId9"/>
    <p:sldLayoutId id="2147483666" r:id="rId10"/>
    <p:sldLayoutId id="2147483660" r:id="rId11"/>
    <p:sldLayoutId id="2147483661" r:id="rId12"/>
    <p:sldLayoutId id="2147483662" r:id="rId13"/>
    <p:sldLayoutId id="2147483658" r:id="rId14"/>
    <p:sldLayoutId id="2147483654" r:id="rId15"/>
    <p:sldLayoutId id="2147483655" r:id="rId16"/>
  </p:sldLayoutIdLst>
  <p:hf hdr="0"/>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144000" indent="-144000" algn="l" defTabSz="914400" rtl="0" eaLnBrk="1" latinLnBrk="0" hangingPunct="1">
        <a:lnSpc>
          <a:spcPct val="100000"/>
        </a:lnSpc>
        <a:spcBef>
          <a:spcPts val="800"/>
        </a:spcBef>
        <a:buClr>
          <a:schemeClr val="tx1"/>
        </a:buClr>
        <a:buSzPct val="110000"/>
        <a:buFont typeface="Arial" panose="020B0604020202020204" pitchFamily="34" charset="0"/>
        <a:buChar char="•"/>
        <a:defRPr sz="1800" b="1" kern="1200">
          <a:solidFill>
            <a:schemeClr val="tx1"/>
          </a:solidFill>
          <a:latin typeface="+mn-lt"/>
          <a:ea typeface="+mn-ea"/>
          <a:cs typeface="+mn-cs"/>
        </a:defRPr>
      </a:lvl2pPr>
      <a:lvl3pPr marL="365125" indent="-219075" algn="l" defTabSz="914400" rtl="0" eaLnBrk="1" latinLnBrk="0" hangingPunct="1">
        <a:lnSpc>
          <a:spcPct val="100000"/>
        </a:lnSpc>
        <a:spcBef>
          <a:spcPts val="800"/>
        </a:spcBef>
        <a:buClr>
          <a:schemeClr val="tx1"/>
        </a:buClr>
        <a:buFont typeface="Arial" panose="020B0604020202020204" pitchFamily="34" charset="0"/>
        <a:buChar char="–"/>
        <a:defRPr sz="1800" b="1" kern="1200">
          <a:solidFill>
            <a:schemeClr val="tx1"/>
          </a:solidFill>
          <a:latin typeface="+mn-lt"/>
          <a:ea typeface="+mn-ea"/>
          <a:cs typeface="+mn-cs"/>
        </a:defRPr>
      </a:lvl3pPr>
      <a:lvl4pPr marL="512763" indent="-147638" algn="l" defTabSz="914400" rtl="0" eaLnBrk="1" latinLnBrk="0" hangingPunct="1">
        <a:lnSpc>
          <a:spcPct val="100000"/>
        </a:lnSpc>
        <a:spcBef>
          <a:spcPts val="800"/>
        </a:spcBef>
        <a:buClr>
          <a:schemeClr val="tx1"/>
        </a:buClr>
        <a:buSzPct val="110000"/>
        <a:buFont typeface="Arial" panose="020B0604020202020204" pitchFamily="34" charset="0"/>
        <a:buChar char="•"/>
        <a:defRPr sz="1800" b="1" kern="1200">
          <a:solidFill>
            <a:schemeClr val="tx1"/>
          </a:solidFill>
          <a:latin typeface="+mn-lt"/>
          <a:ea typeface="+mn-ea"/>
          <a:cs typeface="+mn-cs"/>
        </a:defRPr>
      </a:lvl4pPr>
      <a:lvl5pPr marL="742950" indent="-230188" algn="l" defTabSz="914400" rtl="0" eaLnBrk="1" latinLnBrk="0" hangingPunct="1">
        <a:lnSpc>
          <a:spcPct val="100000"/>
        </a:lnSpc>
        <a:spcBef>
          <a:spcPts val="800"/>
        </a:spcBef>
        <a:buClr>
          <a:schemeClr val="tx1"/>
        </a:buClr>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880" userDrawn="1">
          <p15:clr>
            <a:srgbClr val="547EBF"/>
          </p15:clr>
        </p15:guide>
        <p15:guide id="2" pos="3849" userDrawn="1">
          <p15:clr>
            <a:srgbClr val="547EBF"/>
          </p15:clr>
        </p15:guide>
        <p15:guide id="3" pos="292" userDrawn="1">
          <p15:clr>
            <a:srgbClr val="F26B43"/>
          </p15:clr>
        </p15:guide>
        <p15:guide id="4" pos="901" userDrawn="1">
          <p15:clr>
            <a:srgbClr val="F26B43"/>
          </p15:clr>
        </p15:guide>
        <p15:guide id="5" pos="1501" userDrawn="1">
          <p15:clr>
            <a:srgbClr val="F26B43"/>
          </p15:clr>
        </p15:guide>
        <p15:guide id="6" pos="2093" userDrawn="1">
          <p15:clr>
            <a:srgbClr val="F26B43"/>
          </p15:clr>
        </p15:guide>
        <p15:guide id="7" pos="2693" userDrawn="1">
          <p15:clr>
            <a:srgbClr val="F26B43"/>
          </p15:clr>
        </p15:guide>
        <p15:guide id="8" pos="4497" userDrawn="1">
          <p15:clr>
            <a:srgbClr val="F26B43"/>
          </p15:clr>
        </p15:guide>
        <p15:guide id="9" pos="3894" userDrawn="1">
          <p15:clr>
            <a:srgbClr val="F26B43"/>
          </p15:clr>
        </p15:guide>
        <p15:guide id="10" pos="3294" userDrawn="1">
          <p15:clr>
            <a:srgbClr val="F26B43"/>
          </p15:clr>
        </p15:guide>
        <p15:guide id="11" pos="5094" userDrawn="1">
          <p15:clr>
            <a:srgbClr val="F26B43"/>
          </p15:clr>
        </p15:guide>
        <p15:guide id="12" pos="5687" userDrawn="1">
          <p15:clr>
            <a:srgbClr val="F26B43"/>
          </p15:clr>
        </p15:guide>
        <p15:guide id="13" pos="6287" userDrawn="1">
          <p15:clr>
            <a:srgbClr val="F26B43"/>
          </p15:clr>
        </p15:guide>
        <p15:guide id="14" pos="6888" userDrawn="1">
          <p15:clr>
            <a:srgbClr val="F26B43"/>
          </p15:clr>
        </p15:guide>
        <p15:guide id="15" pos="7399" userDrawn="1">
          <p15:clr>
            <a:srgbClr val="F26B43"/>
          </p15:clr>
        </p15:guide>
        <p15:guide id="16" pos="804" userDrawn="1">
          <p15:clr>
            <a:srgbClr val="F26B43"/>
          </p15:clr>
        </p15:guide>
        <p15:guide id="17" pos="1410" userDrawn="1">
          <p15:clr>
            <a:srgbClr val="F26B43"/>
          </p15:clr>
        </p15:guide>
        <p15:guide id="18" pos="2010" userDrawn="1">
          <p15:clr>
            <a:srgbClr val="F26B43"/>
          </p15:clr>
        </p15:guide>
        <p15:guide id="19" pos="2607" userDrawn="1">
          <p15:clr>
            <a:srgbClr val="F26B43"/>
          </p15:clr>
        </p15:guide>
        <p15:guide id="20" pos="3204" userDrawn="1">
          <p15:clr>
            <a:srgbClr val="F26B43"/>
          </p15:clr>
        </p15:guide>
        <p15:guide id="21" pos="3804" userDrawn="1">
          <p15:clr>
            <a:srgbClr val="F26B43"/>
          </p15:clr>
        </p15:guide>
        <p15:guide id="22" pos="4404" userDrawn="1">
          <p15:clr>
            <a:srgbClr val="F26B43"/>
          </p15:clr>
        </p15:guide>
        <p15:guide id="23" pos="5007" userDrawn="1">
          <p15:clr>
            <a:srgbClr val="F26B43"/>
          </p15:clr>
        </p15:guide>
        <p15:guide id="24" pos="5604" userDrawn="1">
          <p15:clr>
            <a:srgbClr val="F26B43"/>
          </p15:clr>
        </p15:guide>
        <p15:guide id="25" pos="6195" userDrawn="1">
          <p15:clr>
            <a:srgbClr val="F26B43"/>
          </p15:clr>
        </p15:guide>
        <p15:guide id="26" pos="6798" userDrawn="1">
          <p15:clr>
            <a:srgbClr val="F26B43"/>
          </p15:clr>
        </p15:guide>
        <p15:guide id="27" orient="horz" pos="476" userDrawn="1">
          <p15:clr>
            <a:srgbClr val="F26B43"/>
          </p15:clr>
        </p15:guide>
        <p15:guide id="28" orient="horz" pos="1071" userDrawn="1">
          <p15:clr>
            <a:srgbClr val="F26B43"/>
          </p15:clr>
        </p15:guide>
        <p15:guide id="29" orient="horz" pos="1699" userDrawn="1">
          <p15:clr>
            <a:srgbClr val="F26B43"/>
          </p15:clr>
        </p15:guide>
        <p15:guide id="30" orient="horz" pos="5192" userDrawn="1">
          <p15:clr>
            <a:srgbClr val="F26B43"/>
          </p15:clr>
        </p15:guide>
        <p15:guide id="31" orient="horz" pos="549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7.jpe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9.jpeg"/><Relationship Id="rId4" Type="http://schemas.openxmlformats.org/officeDocument/2006/relationships/image" Target="../media/image28.wmf"/></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4" Type="http://schemas.openxmlformats.org/officeDocument/2006/relationships/image" Target="../media/image31.jpeg"/><Relationship Id="rId9" Type="http://schemas.openxmlformats.org/officeDocument/2006/relationships/image" Target="../media/image36.png"/><Relationship Id="rId14" Type="http://schemas.openxmlformats.org/officeDocument/2006/relationships/image" Target="../media/image4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600" dirty="0" smtClean="0"/>
              <a:t>The Rental Exchange</a:t>
            </a:r>
            <a:endParaRPr lang="en-GB" sz="66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31906" y="6093296"/>
            <a:ext cx="1817085"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2" descr="http://www.casaenvironmental.co.uk/wp-content/uploads/2016/04/xStroud-Council-zoomed-940x300.jpg.pagespeed.ic.SGlpgteF2b.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http://www.casaenvironmental.co.uk/wp-content/uploads/2016/04/xStroud-Council-zoomed-940x300.jpg.pagespeed.ic.SGlpgteF2b.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814121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61257" y="1513114"/>
            <a:ext cx="11734799" cy="129372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a:lstStyle>
          <a:p>
            <a:pPr algn="ctr"/>
            <a:r>
              <a:rPr lang="en-GB" sz="4400" dirty="0">
                <a:solidFill>
                  <a:srgbClr val="0070C0"/>
                </a:solidFill>
                <a:latin typeface="Arial" pitchFamily="34" charset="0"/>
                <a:cs typeface="Arial" pitchFamily="34" charset="0"/>
              </a:rPr>
              <a:t>Electronic Proof of </a:t>
            </a:r>
            <a:r>
              <a:rPr lang="en-GB" sz="4400" dirty="0" smtClean="0">
                <a:solidFill>
                  <a:srgbClr val="0070C0"/>
                </a:solidFill>
                <a:latin typeface="Arial" pitchFamily="34" charset="0"/>
                <a:cs typeface="Arial" pitchFamily="34" charset="0"/>
              </a:rPr>
              <a:t>ID- Digital </a:t>
            </a:r>
            <a:r>
              <a:rPr lang="en-GB" sz="4400" dirty="0">
                <a:solidFill>
                  <a:srgbClr val="0070C0"/>
                </a:solidFill>
                <a:latin typeface="Arial" pitchFamily="34" charset="0"/>
                <a:cs typeface="Arial" pitchFamily="34" charset="0"/>
              </a:rPr>
              <a:t>Authentication</a:t>
            </a:r>
            <a:endParaRPr lang="en-GB" sz="4400" dirty="0"/>
          </a:p>
        </p:txBody>
      </p:sp>
      <p:sp>
        <p:nvSpPr>
          <p:cNvPr id="8" name="Rectangle 7"/>
          <p:cNvSpPr/>
          <p:nvPr/>
        </p:nvSpPr>
        <p:spPr>
          <a:xfrm>
            <a:off x="424542" y="5968145"/>
            <a:ext cx="7930324" cy="2308324"/>
          </a:xfrm>
          <a:prstGeom prst="rect">
            <a:avLst/>
          </a:prstGeom>
        </p:spPr>
        <p:txBody>
          <a:bodyPr wrap="square">
            <a:spAutoFit/>
          </a:bodyPr>
          <a:lstStyle/>
          <a:p>
            <a:pPr marL="285750" indent="-285750">
              <a:buClr>
                <a:srgbClr val="FF0000"/>
              </a:buClr>
              <a:buFont typeface="Arial" panose="020B0604020202020204" pitchFamily="34" charset="0"/>
              <a:buChar char="•"/>
            </a:pPr>
            <a:r>
              <a:rPr lang="en-GB" dirty="0">
                <a:solidFill>
                  <a:schemeClr val="tx1">
                    <a:lumMod val="90000"/>
                    <a:lumOff val="10000"/>
                  </a:schemeClr>
                </a:solidFill>
              </a:rPr>
              <a:t>Many lenders and other online service providers routinely use and rely on identity verification services that use credit history information as evidence of name and address and up to 61% of social housing tenants </a:t>
            </a:r>
            <a:r>
              <a:rPr lang="en-GB" i="1" dirty="0">
                <a:solidFill>
                  <a:schemeClr val="tx1">
                    <a:lumMod val="90000"/>
                    <a:lumOff val="10000"/>
                  </a:schemeClr>
                </a:solidFill>
              </a:rPr>
              <a:t>currently fail </a:t>
            </a:r>
            <a:r>
              <a:rPr lang="en-GB" dirty="0">
                <a:solidFill>
                  <a:schemeClr val="tx1">
                    <a:lumMod val="90000"/>
                    <a:lumOff val="10000"/>
                  </a:schemeClr>
                </a:solidFill>
              </a:rPr>
              <a:t>electronic identity checks to qualify for a range of basic, but vital services. </a:t>
            </a:r>
          </a:p>
          <a:p>
            <a:pPr marL="285750" indent="-285750">
              <a:buClr>
                <a:srgbClr val="FF0000"/>
              </a:buClr>
              <a:buFont typeface="Arial" panose="020B0604020202020204" pitchFamily="34" charset="0"/>
              <a:buChar char="•"/>
            </a:pPr>
            <a:endParaRPr lang="en-GB" dirty="0">
              <a:solidFill>
                <a:schemeClr val="tx1">
                  <a:lumMod val="90000"/>
                  <a:lumOff val="10000"/>
                </a:schemeClr>
              </a:solidFill>
            </a:endParaRPr>
          </a:p>
          <a:p>
            <a:pPr marL="285750" indent="-285750">
              <a:buClr>
                <a:srgbClr val="FF0000"/>
              </a:buClr>
              <a:buFont typeface="Arial" panose="020B0604020202020204" pitchFamily="34" charset="0"/>
              <a:buChar char="•"/>
            </a:pPr>
            <a:r>
              <a:rPr lang="en-GB" b="1" dirty="0">
                <a:solidFill>
                  <a:schemeClr val="tx1">
                    <a:lumMod val="90000"/>
                    <a:lumOff val="10000"/>
                  </a:schemeClr>
                </a:solidFill>
              </a:rPr>
              <a:t>84% </a:t>
            </a:r>
            <a:r>
              <a:rPr lang="en-GB" dirty="0">
                <a:solidFill>
                  <a:schemeClr val="tx1">
                    <a:lumMod val="90000"/>
                    <a:lumOff val="10000"/>
                  </a:schemeClr>
                </a:solidFill>
              </a:rPr>
              <a:t>of tenants will be able to prove their identities, with rental payment information added to credit reports, compared to only 39% without.</a:t>
            </a:r>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2103" y="2191793"/>
            <a:ext cx="7460703" cy="3463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descr="Pi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4865" y="5770076"/>
            <a:ext cx="3641192" cy="2427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3778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24542" y="1513114"/>
            <a:ext cx="11255829" cy="129372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a:lstStyle>
          <a:p>
            <a:pPr algn="ctr"/>
            <a:r>
              <a:rPr lang="en-GB" dirty="0"/>
              <a:t>An Insurance quote with Digital Authentication</a:t>
            </a:r>
            <a:endParaRPr lang="en-GB" sz="3200"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9533" y="2536371"/>
            <a:ext cx="10075409" cy="5771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6" y="2159973"/>
            <a:ext cx="10832452" cy="6147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87971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24542" y="1513114"/>
            <a:ext cx="11255829" cy="129372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a:lstStyle>
          <a:p>
            <a:pPr algn="ctr"/>
            <a:r>
              <a:rPr lang="en-GB" dirty="0"/>
              <a:t>Without Digital </a:t>
            </a:r>
            <a:r>
              <a:rPr lang="en-GB" dirty="0" smtClean="0"/>
              <a:t>Authentication - £</a:t>
            </a:r>
            <a:r>
              <a:rPr lang="en-GB" dirty="0"/>
              <a:t>30-£35 more</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9533" y="2536371"/>
            <a:ext cx="10075409" cy="5771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6" y="2159973"/>
            <a:ext cx="10832452" cy="6147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6" y="2159975"/>
            <a:ext cx="10832452" cy="6221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34807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8"/>
          <p:cNvPicPr>
            <a:picLocks noChangeAspect="1"/>
          </p:cNvPicPr>
          <p:nvPr/>
        </p:nvPicPr>
        <p:blipFill>
          <a:blip r:embed="rId3">
            <a:extLst>
              <a:ext uri="{28A0092B-C50C-407E-A947-70E740481C1C}">
                <a14:useLocalDpi xmlns:a14="http://schemas.microsoft.com/office/drawing/2010/main" val="0"/>
              </a:ext>
            </a:extLst>
          </a:blip>
          <a:srcRect l="37" r="37"/>
          <a:stretch>
            <a:fillRect/>
          </a:stretch>
        </p:blipFill>
        <p:spPr>
          <a:xfrm>
            <a:off x="6441540" y="-6764"/>
            <a:ext cx="5763340" cy="7674927"/>
          </a:xfrm>
          <a:custGeom>
            <a:avLst/>
            <a:gdLst>
              <a:gd name="connsiteX0" fmla="*/ 0 w 5749052"/>
              <a:gd name="connsiteY0" fmla="*/ 2044535 h 5749051"/>
              <a:gd name="connsiteX1" fmla="*/ 2044535 w 5749052"/>
              <a:gd name="connsiteY1" fmla="*/ 0 h 5749051"/>
              <a:gd name="connsiteX2" fmla="*/ 3704517 w 5749052"/>
              <a:gd name="connsiteY2" fmla="*/ 0 h 5749051"/>
              <a:gd name="connsiteX3" fmla="*/ 5749052 w 5749052"/>
              <a:gd name="connsiteY3" fmla="*/ 2044535 h 5749051"/>
              <a:gd name="connsiteX4" fmla="*/ 5749052 w 5749052"/>
              <a:gd name="connsiteY4" fmla="*/ 3704516 h 5749051"/>
              <a:gd name="connsiteX5" fmla="*/ 3704517 w 5749052"/>
              <a:gd name="connsiteY5" fmla="*/ 5749051 h 5749051"/>
              <a:gd name="connsiteX6" fmla="*/ 2044535 w 5749052"/>
              <a:gd name="connsiteY6" fmla="*/ 5749051 h 5749051"/>
              <a:gd name="connsiteX7" fmla="*/ 0 w 5749052"/>
              <a:gd name="connsiteY7" fmla="*/ 3704516 h 5749051"/>
              <a:gd name="connsiteX8" fmla="*/ 0 w 5749052"/>
              <a:gd name="connsiteY8" fmla="*/ 2044535 h 5749051"/>
              <a:gd name="connsiteX0" fmla="*/ 0 w 5749052"/>
              <a:gd name="connsiteY0" fmla="*/ 2044535 h 5749051"/>
              <a:gd name="connsiteX1" fmla="*/ 588917 w 5749052"/>
              <a:gd name="connsiteY1" fmla="*/ 610381 h 5749051"/>
              <a:gd name="connsiteX2" fmla="*/ 2044535 w 5749052"/>
              <a:gd name="connsiteY2" fmla="*/ 0 h 5749051"/>
              <a:gd name="connsiteX3" fmla="*/ 3704517 w 5749052"/>
              <a:gd name="connsiteY3" fmla="*/ 0 h 5749051"/>
              <a:gd name="connsiteX4" fmla="*/ 5749052 w 5749052"/>
              <a:gd name="connsiteY4" fmla="*/ 2044535 h 5749051"/>
              <a:gd name="connsiteX5" fmla="*/ 5749052 w 5749052"/>
              <a:gd name="connsiteY5" fmla="*/ 3704516 h 5749051"/>
              <a:gd name="connsiteX6" fmla="*/ 3704517 w 5749052"/>
              <a:gd name="connsiteY6" fmla="*/ 5749051 h 5749051"/>
              <a:gd name="connsiteX7" fmla="*/ 2044535 w 5749052"/>
              <a:gd name="connsiteY7" fmla="*/ 5749051 h 5749051"/>
              <a:gd name="connsiteX8" fmla="*/ 0 w 5749052"/>
              <a:gd name="connsiteY8" fmla="*/ 3704516 h 5749051"/>
              <a:gd name="connsiteX9" fmla="*/ 0 w 5749052"/>
              <a:gd name="connsiteY9" fmla="*/ 2044535 h 5749051"/>
              <a:gd name="connsiteX0" fmla="*/ 0 w 5749052"/>
              <a:gd name="connsiteY0" fmla="*/ 2044535 h 5749051"/>
              <a:gd name="connsiteX1" fmla="*/ 588917 w 5749052"/>
              <a:gd name="connsiteY1" fmla="*/ 610381 h 5749051"/>
              <a:gd name="connsiteX2" fmla="*/ 2044535 w 5749052"/>
              <a:gd name="connsiteY2" fmla="*/ 0 h 5749051"/>
              <a:gd name="connsiteX3" fmla="*/ 3704517 w 5749052"/>
              <a:gd name="connsiteY3" fmla="*/ 0 h 5749051"/>
              <a:gd name="connsiteX4" fmla="*/ 5749052 w 5749052"/>
              <a:gd name="connsiteY4" fmla="*/ 2044535 h 5749051"/>
              <a:gd name="connsiteX5" fmla="*/ 5749052 w 5749052"/>
              <a:gd name="connsiteY5" fmla="*/ 3704516 h 5749051"/>
              <a:gd name="connsiteX6" fmla="*/ 3704517 w 5749052"/>
              <a:gd name="connsiteY6" fmla="*/ 5749051 h 5749051"/>
              <a:gd name="connsiteX7" fmla="*/ 2044535 w 5749052"/>
              <a:gd name="connsiteY7" fmla="*/ 5749051 h 5749051"/>
              <a:gd name="connsiteX8" fmla="*/ 0 w 5749052"/>
              <a:gd name="connsiteY8" fmla="*/ 3704516 h 5749051"/>
              <a:gd name="connsiteX9" fmla="*/ 0 w 5749052"/>
              <a:gd name="connsiteY9" fmla="*/ 2044535 h 5749051"/>
              <a:gd name="connsiteX0" fmla="*/ 0 w 5749052"/>
              <a:gd name="connsiteY0" fmla="*/ 2044535 h 5749051"/>
              <a:gd name="connsiteX1" fmla="*/ 588917 w 5749052"/>
              <a:gd name="connsiteY1" fmla="*/ 610381 h 5749051"/>
              <a:gd name="connsiteX2" fmla="*/ 2044535 w 5749052"/>
              <a:gd name="connsiteY2" fmla="*/ 0 h 5749051"/>
              <a:gd name="connsiteX3" fmla="*/ 3704517 w 5749052"/>
              <a:gd name="connsiteY3" fmla="*/ 0 h 5749051"/>
              <a:gd name="connsiteX4" fmla="*/ 5749052 w 5749052"/>
              <a:gd name="connsiteY4" fmla="*/ 2044535 h 5749051"/>
              <a:gd name="connsiteX5" fmla="*/ 5749052 w 5749052"/>
              <a:gd name="connsiteY5" fmla="*/ 3704516 h 5749051"/>
              <a:gd name="connsiteX6" fmla="*/ 3704517 w 5749052"/>
              <a:gd name="connsiteY6" fmla="*/ 5749051 h 5749051"/>
              <a:gd name="connsiteX7" fmla="*/ 2044535 w 5749052"/>
              <a:gd name="connsiteY7" fmla="*/ 5749051 h 5749051"/>
              <a:gd name="connsiteX8" fmla="*/ 0 w 5749052"/>
              <a:gd name="connsiteY8" fmla="*/ 3704516 h 5749051"/>
              <a:gd name="connsiteX9" fmla="*/ 0 w 5749052"/>
              <a:gd name="connsiteY9" fmla="*/ 2044535 h 5749051"/>
              <a:gd name="connsiteX0" fmla="*/ 0 w 5749052"/>
              <a:gd name="connsiteY0" fmla="*/ 2044535 h 5749051"/>
              <a:gd name="connsiteX1" fmla="*/ 588917 w 5749052"/>
              <a:gd name="connsiteY1" fmla="*/ 610381 h 5749051"/>
              <a:gd name="connsiteX2" fmla="*/ 2044535 w 5749052"/>
              <a:gd name="connsiteY2" fmla="*/ 0 h 5749051"/>
              <a:gd name="connsiteX3" fmla="*/ 3704517 w 5749052"/>
              <a:gd name="connsiteY3" fmla="*/ 0 h 5749051"/>
              <a:gd name="connsiteX4" fmla="*/ 5749052 w 5749052"/>
              <a:gd name="connsiteY4" fmla="*/ 2044535 h 5749051"/>
              <a:gd name="connsiteX5" fmla="*/ 5749052 w 5749052"/>
              <a:gd name="connsiteY5" fmla="*/ 3704516 h 5749051"/>
              <a:gd name="connsiteX6" fmla="*/ 3704517 w 5749052"/>
              <a:gd name="connsiteY6" fmla="*/ 5749051 h 5749051"/>
              <a:gd name="connsiteX7" fmla="*/ 2044535 w 5749052"/>
              <a:gd name="connsiteY7" fmla="*/ 5749051 h 5749051"/>
              <a:gd name="connsiteX8" fmla="*/ 0 w 5749052"/>
              <a:gd name="connsiteY8" fmla="*/ 3704516 h 5749051"/>
              <a:gd name="connsiteX9" fmla="*/ 0 w 5749052"/>
              <a:gd name="connsiteY9" fmla="*/ 2044535 h 5749051"/>
              <a:gd name="connsiteX0" fmla="*/ 235331 w 5984383"/>
              <a:gd name="connsiteY0" fmla="*/ 2044535 h 5749051"/>
              <a:gd name="connsiteX1" fmla="*/ 0 w 5984383"/>
              <a:gd name="connsiteY1" fmla="*/ 17953 h 5749051"/>
              <a:gd name="connsiteX2" fmla="*/ 2279866 w 5984383"/>
              <a:gd name="connsiteY2" fmla="*/ 0 h 5749051"/>
              <a:gd name="connsiteX3" fmla="*/ 3939848 w 5984383"/>
              <a:gd name="connsiteY3" fmla="*/ 0 h 5749051"/>
              <a:gd name="connsiteX4" fmla="*/ 5984383 w 5984383"/>
              <a:gd name="connsiteY4" fmla="*/ 2044535 h 5749051"/>
              <a:gd name="connsiteX5" fmla="*/ 5984383 w 5984383"/>
              <a:gd name="connsiteY5" fmla="*/ 3704516 h 5749051"/>
              <a:gd name="connsiteX6" fmla="*/ 3939848 w 5984383"/>
              <a:gd name="connsiteY6" fmla="*/ 5749051 h 5749051"/>
              <a:gd name="connsiteX7" fmla="*/ 2279866 w 5984383"/>
              <a:gd name="connsiteY7" fmla="*/ 5749051 h 5749051"/>
              <a:gd name="connsiteX8" fmla="*/ 235331 w 5984383"/>
              <a:gd name="connsiteY8" fmla="*/ 3704516 h 5749051"/>
              <a:gd name="connsiteX9" fmla="*/ 235331 w 5984383"/>
              <a:gd name="connsiteY9"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753402 w 5753402"/>
              <a:gd name="connsiteY4" fmla="*/ 2044535 h 5749051"/>
              <a:gd name="connsiteX5" fmla="*/ 5753402 w 5753402"/>
              <a:gd name="connsiteY5" fmla="*/ 3704516 h 5749051"/>
              <a:gd name="connsiteX6" fmla="*/ 3708867 w 5753402"/>
              <a:gd name="connsiteY6" fmla="*/ 5749051 h 5749051"/>
              <a:gd name="connsiteX7" fmla="*/ 2048885 w 5753402"/>
              <a:gd name="connsiteY7" fmla="*/ 5749051 h 5749051"/>
              <a:gd name="connsiteX8" fmla="*/ 4350 w 5753402"/>
              <a:gd name="connsiteY8" fmla="*/ 3704516 h 5749051"/>
              <a:gd name="connsiteX9" fmla="*/ 4350 w 5753402"/>
              <a:gd name="connsiteY9"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229527 w 5753402"/>
              <a:gd name="connsiteY4" fmla="*/ 678968 h 5749051"/>
              <a:gd name="connsiteX5" fmla="*/ 5753402 w 5753402"/>
              <a:gd name="connsiteY5" fmla="*/ 2044535 h 5749051"/>
              <a:gd name="connsiteX6" fmla="*/ 5753402 w 5753402"/>
              <a:gd name="connsiteY6" fmla="*/ 3704516 h 5749051"/>
              <a:gd name="connsiteX7" fmla="*/ 3708867 w 5753402"/>
              <a:gd name="connsiteY7" fmla="*/ 5749051 h 5749051"/>
              <a:gd name="connsiteX8" fmla="*/ 2048885 w 5753402"/>
              <a:gd name="connsiteY8" fmla="*/ 5749051 h 5749051"/>
              <a:gd name="connsiteX9" fmla="*/ 4350 w 5753402"/>
              <a:gd name="connsiteY9" fmla="*/ 3704516 h 5749051"/>
              <a:gd name="connsiteX10" fmla="*/ 4350 w 5753402"/>
              <a:gd name="connsiteY10"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229527 w 5753402"/>
              <a:gd name="connsiteY4" fmla="*/ 678968 h 5749051"/>
              <a:gd name="connsiteX5" fmla="*/ 5753402 w 5753402"/>
              <a:gd name="connsiteY5" fmla="*/ 2044535 h 5749051"/>
              <a:gd name="connsiteX6" fmla="*/ 5753402 w 5753402"/>
              <a:gd name="connsiteY6" fmla="*/ 3704516 h 5749051"/>
              <a:gd name="connsiteX7" fmla="*/ 3708867 w 5753402"/>
              <a:gd name="connsiteY7" fmla="*/ 5749051 h 5749051"/>
              <a:gd name="connsiteX8" fmla="*/ 2048885 w 5753402"/>
              <a:gd name="connsiteY8" fmla="*/ 5749051 h 5749051"/>
              <a:gd name="connsiteX9" fmla="*/ 4350 w 5753402"/>
              <a:gd name="connsiteY9" fmla="*/ 3704516 h 5749051"/>
              <a:gd name="connsiteX10" fmla="*/ 4350 w 5753402"/>
              <a:gd name="connsiteY10"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229527 w 5753402"/>
              <a:gd name="connsiteY4" fmla="*/ 678968 h 5749051"/>
              <a:gd name="connsiteX5" fmla="*/ 5753402 w 5753402"/>
              <a:gd name="connsiteY5" fmla="*/ 2044535 h 5749051"/>
              <a:gd name="connsiteX6" fmla="*/ 5753402 w 5753402"/>
              <a:gd name="connsiteY6" fmla="*/ 3704516 h 5749051"/>
              <a:gd name="connsiteX7" fmla="*/ 3708867 w 5753402"/>
              <a:gd name="connsiteY7" fmla="*/ 5749051 h 5749051"/>
              <a:gd name="connsiteX8" fmla="*/ 2048885 w 5753402"/>
              <a:gd name="connsiteY8" fmla="*/ 5749051 h 5749051"/>
              <a:gd name="connsiteX9" fmla="*/ 4350 w 5753402"/>
              <a:gd name="connsiteY9" fmla="*/ 3704516 h 5749051"/>
              <a:gd name="connsiteX10" fmla="*/ 4350 w 5753402"/>
              <a:gd name="connsiteY10"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229527 w 5753402"/>
              <a:gd name="connsiteY4" fmla="*/ 678968 h 5749051"/>
              <a:gd name="connsiteX5" fmla="*/ 5753402 w 5753402"/>
              <a:gd name="connsiteY5" fmla="*/ 2044535 h 5749051"/>
              <a:gd name="connsiteX6" fmla="*/ 5753402 w 5753402"/>
              <a:gd name="connsiteY6" fmla="*/ 3704516 h 5749051"/>
              <a:gd name="connsiteX7" fmla="*/ 3708867 w 5753402"/>
              <a:gd name="connsiteY7" fmla="*/ 5749051 h 5749051"/>
              <a:gd name="connsiteX8" fmla="*/ 2048885 w 5753402"/>
              <a:gd name="connsiteY8" fmla="*/ 5749051 h 5749051"/>
              <a:gd name="connsiteX9" fmla="*/ 4350 w 5753402"/>
              <a:gd name="connsiteY9" fmla="*/ 3704516 h 5749051"/>
              <a:gd name="connsiteX10" fmla="*/ 4350 w 5753402"/>
              <a:gd name="connsiteY10" fmla="*/ 2044535 h 5749051"/>
              <a:gd name="connsiteX0" fmla="*/ 4350 w 5755783"/>
              <a:gd name="connsiteY0" fmla="*/ 2044535 h 5749051"/>
              <a:gd name="connsiteX1" fmla="*/ 0 w 5755783"/>
              <a:gd name="connsiteY1" fmla="*/ 1284 h 5749051"/>
              <a:gd name="connsiteX2" fmla="*/ 2048885 w 5755783"/>
              <a:gd name="connsiteY2" fmla="*/ 0 h 5749051"/>
              <a:gd name="connsiteX3" fmla="*/ 3708867 w 5755783"/>
              <a:gd name="connsiteY3" fmla="*/ 0 h 5749051"/>
              <a:gd name="connsiteX4" fmla="*/ 5755783 w 5755783"/>
              <a:gd name="connsiteY4" fmla="*/ 7455 h 5749051"/>
              <a:gd name="connsiteX5" fmla="*/ 5753402 w 5755783"/>
              <a:gd name="connsiteY5" fmla="*/ 2044535 h 5749051"/>
              <a:gd name="connsiteX6" fmla="*/ 5753402 w 5755783"/>
              <a:gd name="connsiteY6" fmla="*/ 3704516 h 5749051"/>
              <a:gd name="connsiteX7" fmla="*/ 3708867 w 5755783"/>
              <a:gd name="connsiteY7" fmla="*/ 5749051 h 5749051"/>
              <a:gd name="connsiteX8" fmla="*/ 2048885 w 5755783"/>
              <a:gd name="connsiteY8" fmla="*/ 5749051 h 5749051"/>
              <a:gd name="connsiteX9" fmla="*/ 4350 w 5755783"/>
              <a:gd name="connsiteY9" fmla="*/ 3704516 h 5749051"/>
              <a:gd name="connsiteX10" fmla="*/ 4350 w 5755783"/>
              <a:gd name="connsiteY10"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3708867 w 5758165"/>
              <a:gd name="connsiteY7" fmla="*/ 5749051 h 5749051"/>
              <a:gd name="connsiteX8" fmla="*/ 2048885 w 5758165"/>
              <a:gd name="connsiteY8" fmla="*/ 5749051 h 5749051"/>
              <a:gd name="connsiteX9" fmla="*/ 4350 w 5758165"/>
              <a:gd name="connsiteY9" fmla="*/ 3704516 h 5749051"/>
              <a:gd name="connsiteX10" fmla="*/ 4350 w 5758165"/>
              <a:gd name="connsiteY10"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5152488 w 5758165"/>
              <a:gd name="connsiteY7" fmla="*/ 5156623 h 5749051"/>
              <a:gd name="connsiteX8" fmla="*/ 3708867 w 5758165"/>
              <a:gd name="connsiteY8" fmla="*/ 5749051 h 5749051"/>
              <a:gd name="connsiteX9" fmla="*/ 2048885 w 5758165"/>
              <a:gd name="connsiteY9" fmla="*/ 5749051 h 5749051"/>
              <a:gd name="connsiteX10" fmla="*/ 4350 w 5758165"/>
              <a:gd name="connsiteY10" fmla="*/ 3704516 h 5749051"/>
              <a:gd name="connsiteX11" fmla="*/ 4350 w 5758165"/>
              <a:gd name="connsiteY11"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5152488 w 5758165"/>
              <a:gd name="connsiteY7" fmla="*/ 5156623 h 5749051"/>
              <a:gd name="connsiteX8" fmla="*/ 3708867 w 5758165"/>
              <a:gd name="connsiteY8" fmla="*/ 5749051 h 5749051"/>
              <a:gd name="connsiteX9" fmla="*/ 2048885 w 5758165"/>
              <a:gd name="connsiteY9" fmla="*/ 5749051 h 5749051"/>
              <a:gd name="connsiteX10" fmla="*/ 4350 w 5758165"/>
              <a:gd name="connsiteY10" fmla="*/ 3704516 h 5749051"/>
              <a:gd name="connsiteX11" fmla="*/ 4350 w 5758165"/>
              <a:gd name="connsiteY11"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5152488 w 5758165"/>
              <a:gd name="connsiteY7" fmla="*/ 5156623 h 5749051"/>
              <a:gd name="connsiteX8" fmla="*/ 3708867 w 5758165"/>
              <a:gd name="connsiteY8" fmla="*/ 5749051 h 5749051"/>
              <a:gd name="connsiteX9" fmla="*/ 2048885 w 5758165"/>
              <a:gd name="connsiteY9" fmla="*/ 5749051 h 5749051"/>
              <a:gd name="connsiteX10" fmla="*/ 4350 w 5758165"/>
              <a:gd name="connsiteY10" fmla="*/ 3704516 h 5749051"/>
              <a:gd name="connsiteX11" fmla="*/ 4350 w 5758165"/>
              <a:gd name="connsiteY11"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5152488 w 5758165"/>
              <a:gd name="connsiteY7" fmla="*/ 5156623 h 5749051"/>
              <a:gd name="connsiteX8" fmla="*/ 3708867 w 5758165"/>
              <a:gd name="connsiteY8" fmla="*/ 5749051 h 5749051"/>
              <a:gd name="connsiteX9" fmla="*/ 2048885 w 5758165"/>
              <a:gd name="connsiteY9" fmla="*/ 5749051 h 5749051"/>
              <a:gd name="connsiteX10" fmla="*/ 4350 w 5758165"/>
              <a:gd name="connsiteY10" fmla="*/ 3704516 h 5749051"/>
              <a:gd name="connsiteX11" fmla="*/ 4350 w 5758165"/>
              <a:gd name="connsiteY11" fmla="*/ 2044535 h 5749051"/>
              <a:gd name="connsiteX0" fmla="*/ 4350 w 5770674"/>
              <a:gd name="connsiteY0" fmla="*/ 2044535 h 5749051"/>
              <a:gd name="connsiteX1" fmla="*/ 0 w 5770674"/>
              <a:gd name="connsiteY1" fmla="*/ 1284 h 5749051"/>
              <a:gd name="connsiteX2" fmla="*/ 2048885 w 5770674"/>
              <a:gd name="connsiteY2" fmla="*/ 0 h 5749051"/>
              <a:gd name="connsiteX3" fmla="*/ 3708867 w 5770674"/>
              <a:gd name="connsiteY3" fmla="*/ 0 h 5749051"/>
              <a:gd name="connsiteX4" fmla="*/ 5758165 w 5770674"/>
              <a:gd name="connsiteY4" fmla="*/ 311 h 5749051"/>
              <a:gd name="connsiteX5" fmla="*/ 5753402 w 5770674"/>
              <a:gd name="connsiteY5" fmla="*/ 2044535 h 5749051"/>
              <a:gd name="connsiteX6" fmla="*/ 5753402 w 5770674"/>
              <a:gd name="connsiteY6" fmla="*/ 3704516 h 5749051"/>
              <a:gd name="connsiteX7" fmla="*/ 5770674 w 5770674"/>
              <a:gd name="connsiteY7" fmla="*/ 5736172 h 5749051"/>
              <a:gd name="connsiteX8" fmla="*/ 3708867 w 5770674"/>
              <a:gd name="connsiteY8" fmla="*/ 5749051 h 5749051"/>
              <a:gd name="connsiteX9" fmla="*/ 2048885 w 5770674"/>
              <a:gd name="connsiteY9" fmla="*/ 5749051 h 5749051"/>
              <a:gd name="connsiteX10" fmla="*/ 4350 w 5770674"/>
              <a:gd name="connsiteY10" fmla="*/ 3704516 h 5749051"/>
              <a:gd name="connsiteX11" fmla="*/ 4350 w 5770674"/>
              <a:gd name="connsiteY11" fmla="*/ 2044535 h 5749051"/>
              <a:gd name="connsiteX0" fmla="*/ 4350 w 5758165"/>
              <a:gd name="connsiteY0" fmla="*/ 2044535 h 5755222"/>
              <a:gd name="connsiteX1" fmla="*/ 0 w 5758165"/>
              <a:gd name="connsiteY1" fmla="*/ 1284 h 5755222"/>
              <a:gd name="connsiteX2" fmla="*/ 2048885 w 5758165"/>
              <a:gd name="connsiteY2" fmla="*/ 0 h 5755222"/>
              <a:gd name="connsiteX3" fmla="*/ 3708867 w 5758165"/>
              <a:gd name="connsiteY3" fmla="*/ 0 h 5755222"/>
              <a:gd name="connsiteX4" fmla="*/ 5758165 w 5758165"/>
              <a:gd name="connsiteY4" fmla="*/ 311 h 5755222"/>
              <a:gd name="connsiteX5" fmla="*/ 5753402 w 5758165"/>
              <a:gd name="connsiteY5" fmla="*/ 2044535 h 5755222"/>
              <a:gd name="connsiteX6" fmla="*/ 5753402 w 5758165"/>
              <a:gd name="connsiteY6" fmla="*/ 3704516 h 5755222"/>
              <a:gd name="connsiteX7" fmla="*/ 5754005 w 5758165"/>
              <a:gd name="connsiteY7" fmla="*/ 5755222 h 5755222"/>
              <a:gd name="connsiteX8" fmla="*/ 3708867 w 5758165"/>
              <a:gd name="connsiteY8" fmla="*/ 5749051 h 5755222"/>
              <a:gd name="connsiteX9" fmla="*/ 2048885 w 5758165"/>
              <a:gd name="connsiteY9" fmla="*/ 5749051 h 5755222"/>
              <a:gd name="connsiteX10" fmla="*/ 4350 w 5758165"/>
              <a:gd name="connsiteY10" fmla="*/ 3704516 h 5755222"/>
              <a:gd name="connsiteX11" fmla="*/ 4350 w 5758165"/>
              <a:gd name="connsiteY11" fmla="*/ 2044535 h 5755222"/>
              <a:gd name="connsiteX0" fmla="*/ 4350 w 5758165"/>
              <a:gd name="connsiteY0" fmla="*/ 2044535 h 5763339"/>
              <a:gd name="connsiteX1" fmla="*/ 0 w 5758165"/>
              <a:gd name="connsiteY1" fmla="*/ 1284 h 5763339"/>
              <a:gd name="connsiteX2" fmla="*/ 2048885 w 5758165"/>
              <a:gd name="connsiteY2" fmla="*/ 0 h 5763339"/>
              <a:gd name="connsiteX3" fmla="*/ 3708867 w 5758165"/>
              <a:gd name="connsiteY3" fmla="*/ 0 h 5763339"/>
              <a:gd name="connsiteX4" fmla="*/ 5758165 w 5758165"/>
              <a:gd name="connsiteY4" fmla="*/ 311 h 5763339"/>
              <a:gd name="connsiteX5" fmla="*/ 5753402 w 5758165"/>
              <a:gd name="connsiteY5" fmla="*/ 2044535 h 5763339"/>
              <a:gd name="connsiteX6" fmla="*/ 5753402 w 5758165"/>
              <a:gd name="connsiteY6" fmla="*/ 3704516 h 5763339"/>
              <a:gd name="connsiteX7" fmla="*/ 5754005 w 5758165"/>
              <a:gd name="connsiteY7" fmla="*/ 5755222 h 5763339"/>
              <a:gd name="connsiteX8" fmla="*/ 3708867 w 5758165"/>
              <a:gd name="connsiteY8" fmla="*/ 5749051 h 5763339"/>
              <a:gd name="connsiteX9" fmla="*/ 2287010 w 5758165"/>
              <a:gd name="connsiteY9" fmla="*/ 5763339 h 5763339"/>
              <a:gd name="connsiteX10" fmla="*/ 4350 w 5758165"/>
              <a:gd name="connsiteY10" fmla="*/ 3704516 h 5763339"/>
              <a:gd name="connsiteX11" fmla="*/ 4350 w 5758165"/>
              <a:gd name="connsiteY11" fmla="*/ 2044535 h 5763339"/>
              <a:gd name="connsiteX0" fmla="*/ 4350 w 5758165"/>
              <a:gd name="connsiteY0" fmla="*/ 2044535 h 5763339"/>
              <a:gd name="connsiteX1" fmla="*/ 0 w 5758165"/>
              <a:gd name="connsiteY1" fmla="*/ 1284 h 5763339"/>
              <a:gd name="connsiteX2" fmla="*/ 2048885 w 5758165"/>
              <a:gd name="connsiteY2" fmla="*/ 0 h 5763339"/>
              <a:gd name="connsiteX3" fmla="*/ 3708867 w 5758165"/>
              <a:gd name="connsiteY3" fmla="*/ 0 h 5763339"/>
              <a:gd name="connsiteX4" fmla="*/ 5758165 w 5758165"/>
              <a:gd name="connsiteY4" fmla="*/ 311 h 5763339"/>
              <a:gd name="connsiteX5" fmla="*/ 5753402 w 5758165"/>
              <a:gd name="connsiteY5" fmla="*/ 2044535 h 5763339"/>
              <a:gd name="connsiteX6" fmla="*/ 5753402 w 5758165"/>
              <a:gd name="connsiteY6" fmla="*/ 3704516 h 5763339"/>
              <a:gd name="connsiteX7" fmla="*/ 5754005 w 5758165"/>
              <a:gd name="connsiteY7" fmla="*/ 5755222 h 5763339"/>
              <a:gd name="connsiteX8" fmla="*/ 3708867 w 5758165"/>
              <a:gd name="connsiteY8" fmla="*/ 5749051 h 5763339"/>
              <a:gd name="connsiteX9" fmla="*/ 2287010 w 5758165"/>
              <a:gd name="connsiteY9" fmla="*/ 5763339 h 5763339"/>
              <a:gd name="connsiteX10" fmla="*/ 13875 w 5758165"/>
              <a:gd name="connsiteY10" fmla="*/ 3740235 h 5763339"/>
              <a:gd name="connsiteX11" fmla="*/ 4350 w 5758165"/>
              <a:gd name="connsiteY11" fmla="*/ 2044535 h 5763339"/>
              <a:gd name="connsiteX0" fmla="*/ 4350 w 5758165"/>
              <a:gd name="connsiteY0" fmla="*/ 2044535 h 5756195"/>
              <a:gd name="connsiteX1" fmla="*/ 0 w 5758165"/>
              <a:gd name="connsiteY1" fmla="*/ 1284 h 5756195"/>
              <a:gd name="connsiteX2" fmla="*/ 2048885 w 5758165"/>
              <a:gd name="connsiteY2" fmla="*/ 0 h 5756195"/>
              <a:gd name="connsiteX3" fmla="*/ 3708867 w 5758165"/>
              <a:gd name="connsiteY3" fmla="*/ 0 h 5756195"/>
              <a:gd name="connsiteX4" fmla="*/ 5758165 w 5758165"/>
              <a:gd name="connsiteY4" fmla="*/ 311 h 5756195"/>
              <a:gd name="connsiteX5" fmla="*/ 5753402 w 5758165"/>
              <a:gd name="connsiteY5" fmla="*/ 2044535 h 5756195"/>
              <a:gd name="connsiteX6" fmla="*/ 5753402 w 5758165"/>
              <a:gd name="connsiteY6" fmla="*/ 3704516 h 5756195"/>
              <a:gd name="connsiteX7" fmla="*/ 5754005 w 5758165"/>
              <a:gd name="connsiteY7" fmla="*/ 5755222 h 5756195"/>
              <a:gd name="connsiteX8" fmla="*/ 3708867 w 5758165"/>
              <a:gd name="connsiteY8" fmla="*/ 5749051 h 5756195"/>
              <a:gd name="connsiteX9" fmla="*/ 2372735 w 5758165"/>
              <a:gd name="connsiteY9" fmla="*/ 5756195 h 5756195"/>
              <a:gd name="connsiteX10" fmla="*/ 13875 w 5758165"/>
              <a:gd name="connsiteY10" fmla="*/ 3740235 h 5756195"/>
              <a:gd name="connsiteX11" fmla="*/ 4350 w 5758165"/>
              <a:gd name="connsiteY11" fmla="*/ 2044535 h 5756195"/>
              <a:gd name="connsiteX0" fmla="*/ 9525 w 5763340"/>
              <a:gd name="connsiteY0" fmla="*/ 2044535 h 5756195"/>
              <a:gd name="connsiteX1" fmla="*/ 5175 w 5763340"/>
              <a:gd name="connsiteY1" fmla="*/ 1284 h 5756195"/>
              <a:gd name="connsiteX2" fmla="*/ 2054060 w 5763340"/>
              <a:gd name="connsiteY2" fmla="*/ 0 h 5756195"/>
              <a:gd name="connsiteX3" fmla="*/ 3714042 w 5763340"/>
              <a:gd name="connsiteY3" fmla="*/ 0 h 5756195"/>
              <a:gd name="connsiteX4" fmla="*/ 5763340 w 5763340"/>
              <a:gd name="connsiteY4" fmla="*/ 311 h 5756195"/>
              <a:gd name="connsiteX5" fmla="*/ 5758577 w 5763340"/>
              <a:gd name="connsiteY5" fmla="*/ 2044535 h 5756195"/>
              <a:gd name="connsiteX6" fmla="*/ 5758577 w 5763340"/>
              <a:gd name="connsiteY6" fmla="*/ 3704516 h 5756195"/>
              <a:gd name="connsiteX7" fmla="*/ 5759180 w 5763340"/>
              <a:gd name="connsiteY7" fmla="*/ 5755222 h 5756195"/>
              <a:gd name="connsiteX8" fmla="*/ 3714042 w 5763340"/>
              <a:gd name="connsiteY8" fmla="*/ 5749051 h 5756195"/>
              <a:gd name="connsiteX9" fmla="*/ 2377910 w 5763340"/>
              <a:gd name="connsiteY9" fmla="*/ 5756195 h 5756195"/>
              <a:gd name="connsiteX10" fmla="*/ 0 w 5763340"/>
              <a:gd name="connsiteY10" fmla="*/ 3825960 h 5756195"/>
              <a:gd name="connsiteX11" fmla="*/ 9525 w 5763340"/>
              <a:gd name="connsiteY11" fmla="*/ 2044535 h 575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3340" h="5756195">
                <a:moveTo>
                  <a:pt x="9525" y="2044535"/>
                </a:moveTo>
                <a:lnTo>
                  <a:pt x="5175" y="1284"/>
                </a:lnTo>
                <a:lnTo>
                  <a:pt x="2054060" y="0"/>
                </a:lnTo>
                <a:lnTo>
                  <a:pt x="3714042" y="0"/>
                </a:lnTo>
                <a:lnTo>
                  <a:pt x="5763340" y="311"/>
                </a:lnTo>
                <a:cubicBezTo>
                  <a:pt x="5762546" y="679338"/>
                  <a:pt x="5759371" y="1365508"/>
                  <a:pt x="5758577" y="2044535"/>
                </a:cubicBezTo>
                <a:lnTo>
                  <a:pt x="5758577" y="3704516"/>
                </a:lnTo>
                <a:lnTo>
                  <a:pt x="5759180" y="5755222"/>
                </a:lnTo>
                <a:lnTo>
                  <a:pt x="3714042" y="5749051"/>
                </a:lnTo>
                <a:lnTo>
                  <a:pt x="2377910" y="5756195"/>
                </a:lnTo>
                <a:cubicBezTo>
                  <a:pt x="1248744" y="5756195"/>
                  <a:pt x="0" y="4955126"/>
                  <a:pt x="0" y="3825960"/>
                </a:cubicBezTo>
                <a:lnTo>
                  <a:pt x="9525" y="2044535"/>
                </a:lnTo>
                <a:close/>
              </a:path>
            </a:pathLst>
          </a:custGeom>
        </p:spPr>
      </p:pic>
      <p:sp>
        <p:nvSpPr>
          <p:cNvPr id="10" name="Title 2"/>
          <p:cNvSpPr>
            <a:spLocks noGrp="1"/>
          </p:cNvSpPr>
          <p:nvPr>
            <p:ph type="title"/>
          </p:nvPr>
        </p:nvSpPr>
        <p:spPr>
          <a:xfrm>
            <a:off x="282943" y="1542245"/>
            <a:ext cx="5570851" cy="1343571"/>
          </a:xfrm>
        </p:spPr>
        <p:txBody>
          <a:bodyPr/>
          <a:lstStyle/>
          <a:p>
            <a:r>
              <a:rPr lang="en-US" dirty="0" smtClean="0"/>
              <a:t>The Story so far…</a:t>
            </a:r>
            <a:endParaRPr lang="en-GB" sz="2200" dirty="0"/>
          </a:p>
        </p:txBody>
      </p:sp>
      <p:sp>
        <p:nvSpPr>
          <p:cNvPr id="11" name="Content Placeholder 1"/>
          <p:cNvSpPr>
            <a:spLocks noGrp="1"/>
          </p:cNvSpPr>
          <p:nvPr>
            <p:ph idx="1"/>
          </p:nvPr>
        </p:nvSpPr>
        <p:spPr>
          <a:xfrm>
            <a:off x="457115" y="2155371"/>
            <a:ext cx="5856600" cy="5146434"/>
          </a:xfrm>
        </p:spPr>
        <p:txBody>
          <a:bodyPr/>
          <a:lstStyle/>
          <a:p>
            <a:pPr marL="0" indent="0">
              <a:buNone/>
            </a:pPr>
            <a:r>
              <a:rPr lang="en-GB" sz="2400" dirty="0"/>
              <a:t>Since </a:t>
            </a:r>
            <a:r>
              <a:rPr lang="en-GB" sz="2400" dirty="0" smtClean="0"/>
              <a:t>the Rental Exchange launched in </a:t>
            </a:r>
            <a:r>
              <a:rPr lang="en-GB" sz="2400" dirty="0"/>
              <a:t>2012:	</a:t>
            </a:r>
          </a:p>
          <a:p>
            <a:pPr marL="342900" indent="-342900">
              <a:buFont typeface="Arial" panose="020B0604020202020204" pitchFamily="34" charset="0"/>
              <a:buChar char="•"/>
            </a:pPr>
            <a:r>
              <a:rPr lang="en-GB" sz="2400" dirty="0" smtClean="0"/>
              <a:t>119 </a:t>
            </a:r>
            <a:r>
              <a:rPr lang="en-GB" sz="2400" dirty="0"/>
              <a:t>Organisations have joined The Rental Exchange	 </a:t>
            </a:r>
            <a:endParaRPr lang="en-GB" sz="2400" dirty="0" smtClean="0"/>
          </a:p>
          <a:p>
            <a:pPr marL="342900" indent="-342900">
              <a:buFont typeface="Arial" panose="020B0604020202020204" pitchFamily="34" charset="0"/>
              <a:buChar char="•"/>
            </a:pPr>
            <a:endParaRPr lang="en-GB" sz="2400" dirty="0" smtClean="0"/>
          </a:p>
          <a:p>
            <a:pPr marL="342900" indent="-342900">
              <a:buFont typeface="Arial" panose="020B0604020202020204" pitchFamily="34" charset="0"/>
              <a:buChar char="•"/>
            </a:pPr>
            <a:r>
              <a:rPr lang="en-GB" sz="2400" dirty="0" smtClean="0"/>
              <a:t>Over 1.3 </a:t>
            </a:r>
            <a:r>
              <a:rPr lang="en-GB" sz="2400" dirty="0"/>
              <a:t>million rental records are live within Experian	</a:t>
            </a:r>
            <a:endParaRPr lang="en-GB" sz="2400" dirty="0" smtClean="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225 organisations in the process of </a:t>
            </a:r>
            <a:r>
              <a:rPr lang="en-GB" sz="2400" dirty="0" smtClean="0"/>
              <a:t>joining</a:t>
            </a:r>
          </a:p>
          <a:p>
            <a:pPr marL="342900" indent="-342900">
              <a:buFont typeface="Arial" panose="020B0604020202020204" pitchFamily="34" charset="0"/>
              <a:buChar char="•"/>
            </a:pPr>
            <a:endParaRPr lang="en-GB" sz="2400" dirty="0" smtClean="0"/>
          </a:p>
          <a:p>
            <a:pPr marL="342900" indent="-342900">
              <a:buFont typeface="Arial" panose="020B0604020202020204" pitchFamily="34" charset="0"/>
              <a:buChar char="•"/>
            </a:pPr>
            <a:r>
              <a:rPr lang="en-GB" sz="2400" dirty="0" smtClean="0"/>
              <a:t>Now </a:t>
            </a:r>
            <a:r>
              <a:rPr lang="en-GB" sz="2400" dirty="0"/>
              <a:t>launched within the Private Sector</a:t>
            </a:r>
          </a:p>
          <a:p>
            <a:pPr marL="0" indent="0">
              <a:buNone/>
            </a:pPr>
            <a:endParaRPr lang="en-GB" dirty="0" smtClean="0"/>
          </a:p>
          <a:p>
            <a:endParaRPr lang="en-GB" dirty="0"/>
          </a:p>
        </p:txBody>
      </p:sp>
    </p:spTree>
    <p:extLst>
      <p:ext uri="{BB962C8B-B14F-4D97-AF65-F5344CB8AC3E}">
        <p14:creationId xmlns:p14="http://schemas.microsoft.com/office/powerpoint/2010/main" val="4834616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283807" cy="9222366"/>
          </a:xfrm>
          <a:prstGeom prst="rect">
            <a:avLst/>
          </a:prstGeom>
        </p:spPr>
      </p:pic>
      <p:sp>
        <p:nvSpPr>
          <p:cNvPr id="10" name="Title 2"/>
          <p:cNvSpPr>
            <a:spLocks noGrp="1"/>
          </p:cNvSpPr>
          <p:nvPr>
            <p:ph type="title"/>
          </p:nvPr>
        </p:nvSpPr>
        <p:spPr>
          <a:xfrm>
            <a:off x="213832" y="407787"/>
            <a:ext cx="9789483" cy="1343571"/>
          </a:xfrm>
        </p:spPr>
        <p:txBody>
          <a:bodyPr/>
          <a:lstStyle/>
          <a:p>
            <a:r>
              <a:rPr lang="en-US" sz="4800" dirty="0" smtClean="0"/>
              <a:t>Data Protection Considerations</a:t>
            </a:r>
            <a:endParaRPr lang="en-GB" sz="2800" dirty="0"/>
          </a:p>
        </p:txBody>
      </p:sp>
      <p:grpSp>
        <p:nvGrpSpPr>
          <p:cNvPr id="7" name="Group 6"/>
          <p:cNvGrpSpPr>
            <a:grpSpLocks noChangeAspect="1"/>
          </p:cNvGrpSpPr>
          <p:nvPr/>
        </p:nvGrpSpPr>
        <p:grpSpPr>
          <a:xfrm>
            <a:off x="1480729" y="1287637"/>
            <a:ext cx="2710017" cy="2535216"/>
            <a:chOff x="1887445" y="2708920"/>
            <a:chExt cx="3733184" cy="3492387"/>
          </a:xfrm>
        </p:grpSpPr>
        <p:grpSp>
          <p:nvGrpSpPr>
            <p:cNvPr id="8" name="Group 7"/>
            <p:cNvGrpSpPr/>
            <p:nvPr/>
          </p:nvGrpSpPr>
          <p:grpSpPr>
            <a:xfrm>
              <a:off x="1887445" y="4452854"/>
              <a:ext cx="3733184" cy="1748453"/>
              <a:chOff x="1887445" y="4452854"/>
              <a:chExt cx="3733184" cy="1748453"/>
            </a:xfrm>
          </p:grpSpPr>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5705" y="5301208"/>
                <a:ext cx="900099" cy="900099"/>
              </a:xfrm>
              <a:prstGeom prst="rect">
                <a:avLst/>
              </a:prstGeom>
            </p:spPr>
          </p:pic>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6274" y="5468754"/>
                <a:ext cx="792088" cy="565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p:nvPicPr>
            <p:blipFill rotWithShape="1">
              <a:blip r:embed="rId6" cstate="print"/>
              <a:srcRect l="28229" t="65307" r="64838" b="22660"/>
              <a:stretch/>
            </p:blipFill>
            <p:spPr bwMode="auto">
              <a:xfrm>
                <a:off x="3446443" y="5451100"/>
                <a:ext cx="615187" cy="600313"/>
              </a:xfrm>
              <a:prstGeom prst="rect">
                <a:avLst/>
              </a:prstGeom>
              <a:noFill/>
              <a:ln w="9525">
                <a:noFill/>
                <a:miter lim="800000"/>
                <a:headEnd/>
                <a:tailEnd/>
              </a:ln>
            </p:spPr>
          </p:pic>
          <p:pic>
            <p:nvPicPr>
              <p:cNvPr id="16"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87445" y="4458933"/>
                <a:ext cx="976621" cy="976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65727" y="4452856"/>
                <a:ext cx="976621" cy="976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44008" y="4452854"/>
                <a:ext cx="976621" cy="976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9"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0062" y="2708920"/>
              <a:ext cx="264795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15209" y="2852936"/>
              <a:ext cx="1077653" cy="1077653"/>
            </a:xfrm>
            <a:prstGeom prst="rect">
              <a:avLst/>
            </a:prstGeom>
          </p:spPr>
        </p:pic>
      </p:grpSp>
      <p:sp>
        <p:nvSpPr>
          <p:cNvPr id="19" name="Rounded Rectangle 18"/>
          <p:cNvSpPr/>
          <p:nvPr/>
        </p:nvSpPr>
        <p:spPr>
          <a:xfrm>
            <a:off x="5855675" y="5354960"/>
            <a:ext cx="6042542" cy="2632267"/>
          </a:xfrm>
          <a:prstGeom prst="roundRect">
            <a:avLst/>
          </a:prstGeom>
          <a:solidFill>
            <a:schemeClr val="bg1">
              <a:lumMod val="95000"/>
            </a:schemeClr>
          </a:solidFill>
          <a:ln/>
        </p:spPr>
        <p:style>
          <a:lnRef idx="3">
            <a:schemeClr val="lt1"/>
          </a:lnRef>
          <a:fillRef idx="1">
            <a:schemeClr val="dk1"/>
          </a:fillRef>
          <a:effectRef idx="1">
            <a:schemeClr val="dk1"/>
          </a:effectRef>
          <a:fontRef idx="minor">
            <a:schemeClr val="lt1"/>
          </a:fontRef>
        </p:style>
        <p:txBody>
          <a:bodyPr rtlCol="0" anchor="t"/>
          <a:lstStyle/>
          <a:p>
            <a:pPr algn="ctr">
              <a:spcAft>
                <a:spcPts val="1200"/>
              </a:spcAft>
            </a:pPr>
            <a:r>
              <a:rPr lang="en-GB" sz="2400" b="1" dirty="0" smtClean="0">
                <a:solidFill>
                  <a:schemeClr val="tx2"/>
                </a:solidFill>
                <a:latin typeface="Calibri" pitchFamily="34" charset="0"/>
              </a:rPr>
              <a:t>Benefit Recognition</a:t>
            </a:r>
          </a:p>
          <a:p>
            <a:pPr>
              <a:spcAft>
                <a:spcPts val="1200"/>
              </a:spcAft>
              <a:buClr>
                <a:schemeClr val="bg2"/>
              </a:buClr>
            </a:pPr>
            <a:r>
              <a:rPr lang="en-GB" sz="1600" dirty="0">
                <a:solidFill>
                  <a:schemeClr val="tx2"/>
                </a:solidFill>
              </a:rPr>
              <a:t>The unequivocal benefit to tenants is recognised by DPA ‘</a:t>
            </a:r>
            <a:r>
              <a:rPr lang="en-GB" sz="1600" b="1" dirty="0">
                <a:solidFill>
                  <a:schemeClr val="tx2"/>
                </a:solidFill>
              </a:rPr>
              <a:t>legitimate interests</a:t>
            </a:r>
            <a:r>
              <a:rPr lang="en-GB" sz="1600" dirty="0">
                <a:solidFill>
                  <a:schemeClr val="tx2"/>
                </a:solidFill>
              </a:rPr>
              <a:t>’ provisions (</a:t>
            </a:r>
            <a:r>
              <a:rPr lang="en-GB" sz="1600" b="1" dirty="0">
                <a:solidFill>
                  <a:schemeClr val="tx2"/>
                </a:solidFill>
              </a:rPr>
              <a:t>Data Protection Act 1998 </a:t>
            </a:r>
            <a:r>
              <a:rPr lang="en-GB" sz="1600" dirty="0">
                <a:solidFill>
                  <a:schemeClr val="tx2"/>
                </a:solidFill>
              </a:rPr>
              <a:t>Sch2 </a:t>
            </a:r>
            <a:r>
              <a:rPr lang="en-GB" sz="1600" dirty="0" smtClean="0">
                <a:solidFill>
                  <a:schemeClr val="tx2"/>
                </a:solidFill>
              </a:rPr>
              <a:t>paragraph </a:t>
            </a:r>
            <a:r>
              <a:rPr lang="en-GB" sz="1600" dirty="0">
                <a:solidFill>
                  <a:schemeClr val="tx2"/>
                </a:solidFill>
              </a:rPr>
              <a:t>6). </a:t>
            </a:r>
            <a:endParaRPr lang="en-GB" sz="1600" dirty="0" smtClean="0">
              <a:solidFill>
                <a:schemeClr val="tx2"/>
              </a:solidFill>
            </a:endParaRPr>
          </a:p>
          <a:p>
            <a:pPr>
              <a:spcAft>
                <a:spcPts val="1200"/>
              </a:spcAft>
              <a:buClr>
                <a:schemeClr val="bg2"/>
              </a:buClr>
            </a:pPr>
            <a:r>
              <a:rPr lang="en-GB" sz="1600" dirty="0" smtClean="0">
                <a:solidFill>
                  <a:schemeClr val="tx2"/>
                </a:solidFill>
              </a:rPr>
              <a:t>The </a:t>
            </a:r>
            <a:r>
              <a:rPr lang="en-GB" sz="1600" dirty="0">
                <a:solidFill>
                  <a:schemeClr val="tx2"/>
                </a:solidFill>
              </a:rPr>
              <a:t>Rental Exchange is based on protecting tenants’ data while at the same time enabling them to ensure organisations can use this data to support their application.</a:t>
            </a:r>
          </a:p>
          <a:p>
            <a:pPr algn="ctr"/>
            <a:endParaRPr lang="en-GB" sz="1200" b="1" dirty="0" smtClean="0">
              <a:solidFill>
                <a:schemeClr val="tx2"/>
              </a:solidFill>
              <a:latin typeface="Calibri" pitchFamily="34" charset="0"/>
            </a:endParaRPr>
          </a:p>
        </p:txBody>
      </p:sp>
      <p:sp>
        <p:nvSpPr>
          <p:cNvPr id="20" name="Rounded Rectangle 19"/>
          <p:cNvSpPr/>
          <p:nvPr/>
        </p:nvSpPr>
        <p:spPr>
          <a:xfrm>
            <a:off x="5855675" y="1612556"/>
            <a:ext cx="6042542" cy="2639957"/>
          </a:xfrm>
          <a:prstGeom prst="roundRect">
            <a:avLst/>
          </a:prstGeom>
          <a:solidFill>
            <a:schemeClr val="bg1">
              <a:lumMod val="95000"/>
            </a:schemeClr>
          </a:solidFill>
          <a:ln/>
        </p:spPr>
        <p:style>
          <a:lnRef idx="3">
            <a:schemeClr val="lt1"/>
          </a:lnRef>
          <a:fillRef idx="1">
            <a:schemeClr val="dk1"/>
          </a:fillRef>
          <a:effectRef idx="1">
            <a:schemeClr val="dk1"/>
          </a:effectRef>
          <a:fontRef idx="minor">
            <a:schemeClr val="lt1"/>
          </a:fontRef>
        </p:style>
        <p:txBody>
          <a:bodyPr rtlCol="0" anchor="t"/>
          <a:lstStyle/>
          <a:p>
            <a:pPr algn="ctr">
              <a:spcAft>
                <a:spcPts val="1200"/>
              </a:spcAft>
            </a:pPr>
            <a:r>
              <a:rPr lang="en-GB" sz="2400" b="1" dirty="0" smtClean="0">
                <a:solidFill>
                  <a:schemeClr val="tx2"/>
                </a:solidFill>
                <a:latin typeface="Calibri" pitchFamily="34" charset="0"/>
              </a:rPr>
              <a:t>Explanation Requirement</a:t>
            </a:r>
          </a:p>
          <a:p>
            <a:pPr>
              <a:buClr>
                <a:schemeClr val="bg2"/>
              </a:buClr>
            </a:pPr>
            <a:r>
              <a:rPr lang="en-GB" sz="1600" dirty="0">
                <a:solidFill>
                  <a:schemeClr val="tx2"/>
                </a:solidFill>
              </a:rPr>
              <a:t>The ICO recognise that tackling social, financial and digital exclusion issues through enabling tenants to use their information in a way that helps them is not something that should be prevented by the DPA, subject to tenants being provided with a very clear explanation of how this will benefit them. </a:t>
            </a:r>
          </a:p>
          <a:p>
            <a:pPr algn="ctr"/>
            <a:endParaRPr lang="en-GB" sz="1200" b="1" dirty="0" smtClean="0">
              <a:solidFill>
                <a:schemeClr val="tx2"/>
              </a:solidFill>
              <a:latin typeface="Calibri" pitchFamily="34" charset="0"/>
            </a:endParaRPr>
          </a:p>
        </p:txBody>
      </p:sp>
    </p:spTree>
    <p:extLst>
      <p:ext uri="{BB962C8B-B14F-4D97-AF65-F5344CB8AC3E}">
        <p14:creationId xmlns:p14="http://schemas.microsoft.com/office/powerpoint/2010/main" val="17208818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p:cNvSpPr>
          <p:nvPr>
            <p:ph type="title"/>
          </p:nvPr>
        </p:nvSpPr>
        <p:spPr>
          <a:xfrm>
            <a:off x="282943" y="1542245"/>
            <a:ext cx="11593371" cy="1343571"/>
          </a:xfrm>
        </p:spPr>
        <p:txBody>
          <a:bodyPr/>
          <a:lstStyle/>
          <a:p>
            <a:pPr algn="ctr"/>
            <a:r>
              <a:rPr lang="en-GB" dirty="0">
                <a:latin typeface="Arial" pitchFamily="34" charset="0"/>
                <a:cs typeface="Arial" pitchFamily="34" charset="0"/>
              </a:rPr>
              <a:t>Fair Processing Notice</a:t>
            </a:r>
            <a:endParaRPr lang="en-GB" sz="2200" dirty="0"/>
          </a:p>
        </p:txBody>
      </p: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652" y="2092844"/>
            <a:ext cx="10809514" cy="593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93998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p:cNvSpPr>
          <p:nvPr>
            <p:ph type="title"/>
          </p:nvPr>
        </p:nvSpPr>
        <p:spPr>
          <a:xfrm>
            <a:off x="282943" y="1542245"/>
            <a:ext cx="11593371" cy="1343571"/>
          </a:xfrm>
        </p:spPr>
        <p:txBody>
          <a:bodyPr/>
          <a:lstStyle/>
          <a:p>
            <a:r>
              <a:rPr lang="en-GB" dirty="0" smtClean="0">
                <a:solidFill>
                  <a:srgbClr val="0070C0"/>
                </a:solidFill>
                <a:latin typeface="Arial" pitchFamily="34" charset="0"/>
                <a:cs typeface="Arial" pitchFamily="34" charset="0"/>
              </a:rPr>
              <a:t>Benefits to Tenants</a:t>
            </a:r>
            <a:endParaRPr lang="en-GB" sz="2200" dirty="0">
              <a:solidFill>
                <a:srgbClr val="0070C0"/>
              </a:solidFill>
            </a:endParaRPr>
          </a:p>
        </p:txBody>
      </p:sp>
      <p:grpSp>
        <p:nvGrpSpPr>
          <p:cNvPr id="22" name="Group 21"/>
          <p:cNvGrpSpPr/>
          <p:nvPr/>
        </p:nvGrpSpPr>
        <p:grpSpPr>
          <a:xfrm>
            <a:off x="1774370" y="6456341"/>
            <a:ext cx="10058401" cy="1133930"/>
            <a:chOff x="638" y="2465324"/>
            <a:chExt cx="7266855" cy="1133930"/>
          </a:xfrm>
        </p:grpSpPr>
        <p:sp>
          <p:nvSpPr>
            <p:cNvPr id="29" name="Rounded Rectangle 28"/>
            <p:cNvSpPr/>
            <p:nvPr/>
          </p:nvSpPr>
          <p:spPr>
            <a:xfrm>
              <a:off x="638" y="2465324"/>
              <a:ext cx="7266855" cy="1133930"/>
            </a:xfrm>
            <a:prstGeom prst="roundRect">
              <a:avLst>
                <a:gd name="adj" fmla="val 10000"/>
              </a:avLst>
            </a:prstGeom>
            <a:solidFill>
              <a:schemeClr val="accent2"/>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30" name="Rounded Rectangle 4"/>
            <p:cNvSpPr/>
            <p:nvPr/>
          </p:nvSpPr>
          <p:spPr>
            <a:xfrm>
              <a:off x="33849" y="2498536"/>
              <a:ext cx="7233643" cy="10675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fontAlgn="auto">
                <a:spcBef>
                  <a:spcPts val="0"/>
                </a:spcBef>
                <a:spcAft>
                  <a:spcPts val="0"/>
                </a:spcAft>
                <a:defRPr/>
              </a:pPr>
              <a:r>
                <a:rPr lang="en-GB" dirty="0" smtClean="0">
                  <a:solidFill>
                    <a:schemeClr val="bg1"/>
                  </a:solidFill>
                </a:rPr>
                <a:t>If </a:t>
              </a:r>
              <a:r>
                <a:rPr lang="en-GB" dirty="0">
                  <a:solidFill>
                    <a:schemeClr val="bg1"/>
                  </a:solidFill>
                </a:rPr>
                <a:t>a tenant is unable to pay their rent, it is unlikely they are suitable for a </a:t>
              </a:r>
              <a:r>
                <a:rPr lang="en-GB" dirty="0" smtClean="0">
                  <a:solidFill>
                    <a:schemeClr val="bg1"/>
                  </a:solidFill>
                </a:rPr>
                <a:t>loan or </a:t>
              </a:r>
              <a:r>
                <a:rPr lang="en-GB" dirty="0">
                  <a:solidFill>
                    <a:schemeClr val="bg1"/>
                  </a:solidFill>
                </a:rPr>
                <a:t>other payment agreement, therefore the Rent Exchange supports </a:t>
              </a:r>
              <a:r>
                <a:rPr lang="en-GB" dirty="0" smtClean="0">
                  <a:solidFill>
                    <a:schemeClr val="bg1"/>
                  </a:solidFill>
                </a:rPr>
                <a:t>responsible </a:t>
              </a:r>
              <a:r>
                <a:rPr lang="en-GB" dirty="0">
                  <a:solidFill>
                    <a:schemeClr val="bg1"/>
                  </a:solidFill>
                </a:rPr>
                <a:t>borrowing and lending and helps people avoid becoming </a:t>
              </a:r>
              <a:r>
                <a:rPr lang="en-GB" dirty="0" smtClean="0">
                  <a:solidFill>
                    <a:schemeClr val="bg1"/>
                  </a:solidFill>
                </a:rPr>
                <a:t>over-indebted</a:t>
              </a:r>
              <a:r>
                <a:rPr lang="en-GB" dirty="0">
                  <a:solidFill>
                    <a:schemeClr val="bg1"/>
                  </a:solidFill>
                </a:rPr>
                <a:t>.</a:t>
              </a:r>
              <a:endParaRPr lang="en-GB" sz="1800" kern="1200" dirty="0">
                <a:solidFill>
                  <a:schemeClr val="bg1"/>
                </a:solidFill>
              </a:endParaRPr>
            </a:p>
          </p:txBody>
        </p:sp>
      </p:grpSp>
      <p:grpSp>
        <p:nvGrpSpPr>
          <p:cNvPr id="23" name="Group 22"/>
          <p:cNvGrpSpPr/>
          <p:nvPr/>
        </p:nvGrpSpPr>
        <p:grpSpPr>
          <a:xfrm>
            <a:off x="1774371" y="4832380"/>
            <a:ext cx="10058399" cy="1133930"/>
            <a:chOff x="638" y="1233259"/>
            <a:chExt cx="3633865" cy="1133930"/>
          </a:xfrm>
        </p:grpSpPr>
        <p:sp>
          <p:nvSpPr>
            <p:cNvPr id="27" name="Rounded Rectangle 26"/>
            <p:cNvSpPr/>
            <p:nvPr/>
          </p:nvSpPr>
          <p:spPr>
            <a:xfrm>
              <a:off x="638" y="1233259"/>
              <a:ext cx="3633865" cy="1133930"/>
            </a:xfrm>
            <a:prstGeom prst="roundRect">
              <a:avLst>
                <a:gd name="adj" fmla="val 10000"/>
              </a:avLst>
            </a:prstGeom>
            <a:solidFill>
              <a:schemeClr val="accent1">
                <a:lumMod val="40000"/>
                <a:lumOff val="60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8" name="Rounded Rectangle 6"/>
            <p:cNvSpPr/>
            <p:nvPr/>
          </p:nvSpPr>
          <p:spPr>
            <a:xfrm>
              <a:off x="33850" y="1266471"/>
              <a:ext cx="3567441" cy="10675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fontAlgn="auto">
                <a:spcBef>
                  <a:spcPts val="0"/>
                </a:spcBef>
                <a:spcAft>
                  <a:spcPts val="0"/>
                </a:spcAft>
                <a:defRPr/>
              </a:pPr>
              <a:r>
                <a:rPr lang="en-GB" dirty="0"/>
                <a:t>Rental Exchange enables tenants to build an online proof of identity and </a:t>
              </a:r>
              <a:r>
                <a:rPr lang="en-GB" dirty="0" smtClean="0"/>
                <a:t>this </a:t>
              </a:r>
              <a:r>
                <a:rPr lang="en-GB" dirty="0"/>
                <a:t>is important when applying for a utility supplier, a mobile phone provider </a:t>
              </a:r>
              <a:r>
                <a:rPr lang="en-GB" dirty="0" smtClean="0"/>
                <a:t>or </a:t>
              </a:r>
              <a:r>
                <a:rPr lang="en-GB" dirty="0"/>
                <a:t>when online shopping.</a:t>
              </a:r>
            </a:p>
          </p:txBody>
        </p:sp>
      </p:grpSp>
      <p:grpSp>
        <p:nvGrpSpPr>
          <p:cNvPr id="24" name="Group 23"/>
          <p:cNvGrpSpPr/>
          <p:nvPr/>
        </p:nvGrpSpPr>
        <p:grpSpPr>
          <a:xfrm>
            <a:off x="1774371" y="3153989"/>
            <a:ext cx="10058400" cy="1133930"/>
            <a:chOff x="638" y="1194"/>
            <a:chExt cx="1779562" cy="1133930"/>
          </a:xfrm>
        </p:grpSpPr>
        <p:sp>
          <p:nvSpPr>
            <p:cNvPr id="25" name="Rounded Rectangle 24"/>
            <p:cNvSpPr/>
            <p:nvPr/>
          </p:nvSpPr>
          <p:spPr>
            <a:xfrm>
              <a:off x="638" y="1194"/>
              <a:ext cx="1779562" cy="1133930"/>
            </a:xfrm>
            <a:prstGeom prst="roundRect">
              <a:avLst>
                <a:gd name="adj" fmla="val 10000"/>
              </a:avLst>
            </a:prstGeom>
            <a:solidFill>
              <a:schemeClr val="accent1"/>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6" name="Rounded Rectangle 8"/>
            <p:cNvSpPr/>
            <p:nvPr/>
          </p:nvSpPr>
          <p:spPr>
            <a:xfrm>
              <a:off x="33850" y="34406"/>
              <a:ext cx="1713138" cy="10675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fontAlgn="auto">
                <a:spcBef>
                  <a:spcPts val="0"/>
                </a:spcBef>
                <a:spcAft>
                  <a:spcPts val="0"/>
                </a:spcAft>
                <a:defRPr/>
              </a:pPr>
              <a:r>
                <a:rPr lang="en-GB" dirty="0" smtClean="0"/>
                <a:t>The </a:t>
              </a:r>
              <a:r>
                <a:rPr lang="en-GB" dirty="0"/>
                <a:t>majority of tenants pay their rent on time, so this information can </a:t>
              </a:r>
              <a:r>
                <a:rPr lang="en-GB" dirty="0" smtClean="0"/>
                <a:t>enhance credit </a:t>
              </a:r>
              <a:r>
                <a:rPr lang="en-GB" dirty="0"/>
                <a:t>scores - the Rental Exchange provides an opportunity for tenants to </a:t>
              </a:r>
              <a:r>
                <a:rPr lang="en-GB" dirty="0" smtClean="0"/>
                <a:t>improve </a:t>
              </a:r>
              <a:r>
                <a:rPr lang="en-GB" dirty="0"/>
                <a:t>their credit rating without having to take on any further debt.</a:t>
              </a:r>
              <a:endParaRPr lang="en-GB" sz="1800" kern="1200" dirty="0"/>
            </a:p>
          </p:txBody>
        </p:sp>
      </p:grpSp>
      <p:sp>
        <p:nvSpPr>
          <p:cNvPr id="43" name="Rounded Rectangle 42"/>
          <p:cNvSpPr/>
          <p:nvPr/>
        </p:nvSpPr>
        <p:spPr>
          <a:xfrm>
            <a:off x="491609" y="3153989"/>
            <a:ext cx="1152134" cy="1100718"/>
          </a:xfrm>
          <a:prstGeom prst="roundRect">
            <a:avLst>
              <a:gd name="adj" fmla="val 24431"/>
            </a:avLst>
          </a:prstGeom>
          <a:solidFill>
            <a:srgbClr val="516CA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ounded Rectangle 43"/>
          <p:cNvSpPr/>
          <p:nvPr/>
        </p:nvSpPr>
        <p:spPr>
          <a:xfrm>
            <a:off x="491609" y="6456341"/>
            <a:ext cx="1152134" cy="1100718"/>
          </a:xfrm>
          <a:prstGeom prst="roundRect">
            <a:avLst>
              <a:gd name="adj" fmla="val 24431"/>
            </a:avLst>
          </a:prstGeom>
          <a:solidFill>
            <a:srgbClr val="C0A8C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ounded Rectangle 44"/>
          <p:cNvSpPr/>
          <p:nvPr/>
        </p:nvSpPr>
        <p:spPr>
          <a:xfrm>
            <a:off x="491609" y="4865592"/>
            <a:ext cx="1152134" cy="1067506"/>
          </a:xfrm>
          <a:prstGeom prst="roundRect">
            <a:avLst>
              <a:gd name="adj" fmla="val 24431"/>
            </a:avLst>
          </a:prstGeom>
          <a:solidFill>
            <a:srgbClr val="B3C5E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6" name="Picture 112" descr="authentication icon - Google Search - Mozilla Firefox"/>
          <p:cNvPicPr>
            <a:picLocks noChangeAspect="1"/>
          </p:cNvPicPr>
          <p:nvPr/>
        </p:nvPicPr>
        <p:blipFill>
          <a:blip r:embed="rId3">
            <a:grayscl/>
            <a:biLevel thresh="50000"/>
            <a:extLst>
              <a:ext uri="{28A0092B-C50C-407E-A947-70E740481C1C}">
                <a14:useLocalDpi xmlns:a14="http://schemas.microsoft.com/office/drawing/2010/main" val="0"/>
              </a:ext>
            </a:extLst>
          </a:blip>
          <a:srcRect l="29709" t="51277" r="62112" b="34055"/>
          <a:stretch>
            <a:fillRect/>
          </a:stretch>
        </p:blipFill>
        <p:spPr bwMode="auto">
          <a:xfrm>
            <a:off x="740616" y="5081543"/>
            <a:ext cx="654119" cy="635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087" y="6750837"/>
            <a:ext cx="999178" cy="544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03143" y="3133979"/>
            <a:ext cx="729065" cy="1231106"/>
          </a:xfrm>
          <a:prstGeom prst="rect">
            <a:avLst/>
          </a:prstGeom>
          <a:noFill/>
        </p:spPr>
        <p:txBody>
          <a:bodyPr wrap="square" lIns="0" tIns="0" rIns="0" bIns="0" numCol="1" spcCol="151200" rtlCol="0">
            <a:spAutoFit/>
          </a:bodyPr>
          <a:lstStyle/>
          <a:p>
            <a:pPr algn="ctr"/>
            <a:r>
              <a:rPr lang="en-GB" sz="8000" dirty="0" smtClean="0">
                <a:latin typeface="Cambria Math"/>
                <a:ea typeface="Cambria Math"/>
              </a:rPr>
              <a:t>⬆</a:t>
            </a:r>
            <a:endParaRPr lang="en-GB" sz="8000" dirty="0" smtClean="0"/>
          </a:p>
        </p:txBody>
      </p:sp>
      <p:pic>
        <p:nvPicPr>
          <p:cNvPr id="11268" name="Picture 4" descr="Pic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1676" y="122750"/>
            <a:ext cx="3846082" cy="2751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6714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p:cNvSpPr>
          <p:nvPr>
            <p:ph type="title"/>
          </p:nvPr>
        </p:nvSpPr>
        <p:spPr>
          <a:xfrm>
            <a:off x="282943" y="1542245"/>
            <a:ext cx="11593371" cy="1343571"/>
          </a:xfrm>
        </p:spPr>
        <p:txBody>
          <a:bodyPr/>
          <a:lstStyle/>
          <a:p>
            <a:r>
              <a:rPr lang="en-GB" dirty="0">
                <a:solidFill>
                  <a:srgbClr val="0070C0"/>
                </a:solidFill>
                <a:cs typeface="Arial" pitchFamily="34" charset="0"/>
              </a:rPr>
              <a:t>Benefits to Housing Providers </a:t>
            </a:r>
            <a:endParaRPr lang="en-GB" sz="2200" dirty="0">
              <a:solidFill>
                <a:srgbClr val="0070C0"/>
              </a:solidFill>
            </a:endParaRPr>
          </a:p>
        </p:txBody>
      </p:sp>
      <p:grpSp>
        <p:nvGrpSpPr>
          <p:cNvPr id="23" name="Group 22"/>
          <p:cNvGrpSpPr/>
          <p:nvPr/>
        </p:nvGrpSpPr>
        <p:grpSpPr>
          <a:xfrm>
            <a:off x="1774371" y="4832380"/>
            <a:ext cx="10058399" cy="1133930"/>
            <a:chOff x="638" y="1233259"/>
            <a:chExt cx="3633865" cy="1133930"/>
          </a:xfrm>
        </p:grpSpPr>
        <p:sp>
          <p:nvSpPr>
            <p:cNvPr id="27" name="Rounded Rectangle 26"/>
            <p:cNvSpPr/>
            <p:nvPr/>
          </p:nvSpPr>
          <p:spPr>
            <a:xfrm>
              <a:off x="638" y="1233259"/>
              <a:ext cx="3633865" cy="1133930"/>
            </a:xfrm>
            <a:prstGeom prst="roundRect">
              <a:avLst>
                <a:gd name="adj" fmla="val 10000"/>
              </a:avLst>
            </a:prstGeom>
            <a:solidFill>
              <a:schemeClr val="accent1">
                <a:lumMod val="40000"/>
                <a:lumOff val="60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8" name="Rounded Rectangle 6"/>
            <p:cNvSpPr/>
            <p:nvPr/>
          </p:nvSpPr>
          <p:spPr>
            <a:xfrm>
              <a:off x="33850" y="1266471"/>
              <a:ext cx="3567441" cy="10675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fontAlgn="auto">
                <a:spcBef>
                  <a:spcPts val="0"/>
                </a:spcBef>
                <a:spcAft>
                  <a:spcPts val="0"/>
                </a:spcAft>
                <a:defRPr/>
              </a:pPr>
              <a:r>
                <a:rPr lang="en-US" dirty="0" smtClean="0"/>
                <a:t>The </a:t>
              </a:r>
              <a:r>
                <a:rPr lang="en-US" dirty="0"/>
                <a:t>Rental Exchange </a:t>
              </a:r>
              <a:r>
                <a:rPr lang="en-US" dirty="0" smtClean="0"/>
                <a:t>can act as </a:t>
              </a:r>
              <a:r>
                <a:rPr lang="en-US" dirty="0"/>
                <a:t>an </a:t>
              </a:r>
              <a:r>
                <a:rPr lang="en-GB" dirty="0"/>
                <a:t>incentive to pay rent on time</a:t>
              </a:r>
            </a:p>
          </p:txBody>
        </p:sp>
      </p:grpSp>
      <p:grpSp>
        <p:nvGrpSpPr>
          <p:cNvPr id="24" name="Group 23"/>
          <p:cNvGrpSpPr/>
          <p:nvPr/>
        </p:nvGrpSpPr>
        <p:grpSpPr>
          <a:xfrm>
            <a:off x="1774371" y="3153989"/>
            <a:ext cx="10058400" cy="1133930"/>
            <a:chOff x="638" y="1194"/>
            <a:chExt cx="1779562" cy="1133930"/>
          </a:xfrm>
        </p:grpSpPr>
        <p:sp>
          <p:nvSpPr>
            <p:cNvPr id="25" name="Rounded Rectangle 24"/>
            <p:cNvSpPr/>
            <p:nvPr/>
          </p:nvSpPr>
          <p:spPr>
            <a:xfrm>
              <a:off x="638" y="1194"/>
              <a:ext cx="1779562" cy="1133930"/>
            </a:xfrm>
            <a:prstGeom prst="roundRect">
              <a:avLst>
                <a:gd name="adj" fmla="val 10000"/>
              </a:avLst>
            </a:prstGeom>
            <a:solidFill>
              <a:schemeClr val="accent1"/>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6" name="Rounded Rectangle 8"/>
            <p:cNvSpPr/>
            <p:nvPr/>
          </p:nvSpPr>
          <p:spPr>
            <a:xfrm>
              <a:off x="33850" y="34406"/>
              <a:ext cx="1713138" cy="10675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fontAlgn="auto">
                <a:spcBef>
                  <a:spcPts val="0"/>
                </a:spcBef>
                <a:spcAft>
                  <a:spcPts val="0"/>
                </a:spcAft>
                <a:defRPr/>
              </a:pPr>
              <a:r>
                <a:rPr lang="en-US" dirty="0" smtClean="0"/>
                <a:t>Reward </a:t>
              </a:r>
              <a:r>
                <a:rPr lang="en-US" dirty="0"/>
                <a:t>tenants for paying rent on time and </a:t>
              </a:r>
              <a:r>
                <a:rPr lang="en-GB" dirty="0"/>
                <a:t>help tenants to access cheaper  </a:t>
              </a:r>
              <a:r>
                <a:rPr lang="en-GB" dirty="0" smtClean="0"/>
                <a:t>and </a:t>
              </a:r>
              <a:r>
                <a:rPr lang="en-GB" dirty="0"/>
                <a:t>more affordable credit and services.</a:t>
              </a:r>
              <a:endParaRPr lang="en-GB" sz="1800" kern="1200" dirty="0"/>
            </a:p>
          </p:txBody>
        </p:sp>
      </p:grpSp>
      <p:sp>
        <p:nvSpPr>
          <p:cNvPr id="43" name="Rounded Rectangle 42"/>
          <p:cNvSpPr/>
          <p:nvPr/>
        </p:nvSpPr>
        <p:spPr>
          <a:xfrm>
            <a:off x="491609" y="3153989"/>
            <a:ext cx="1152134" cy="1100718"/>
          </a:xfrm>
          <a:prstGeom prst="roundRect">
            <a:avLst>
              <a:gd name="adj" fmla="val 24431"/>
            </a:avLst>
          </a:prstGeom>
          <a:solidFill>
            <a:srgbClr val="516CA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ounded Rectangle 44"/>
          <p:cNvSpPr/>
          <p:nvPr/>
        </p:nvSpPr>
        <p:spPr>
          <a:xfrm>
            <a:off x="491609" y="4865592"/>
            <a:ext cx="1152134" cy="1067506"/>
          </a:xfrm>
          <a:prstGeom prst="roundRect">
            <a:avLst>
              <a:gd name="adj" fmla="val 24431"/>
            </a:avLst>
          </a:prstGeom>
          <a:solidFill>
            <a:srgbClr val="B3C5E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268" name="Picture 4" descr="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1676" y="122750"/>
            <a:ext cx="3846082" cy="2751077"/>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C:\Program Files (x86)\Microsoft Office\MEDIA\CAGCAT10\j0185604.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722" y="5065060"/>
            <a:ext cx="667908" cy="6685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91609" y="3363686"/>
            <a:ext cx="1152134" cy="646331"/>
          </a:xfrm>
          <a:prstGeom prst="rect">
            <a:avLst/>
          </a:prstGeom>
          <a:noFill/>
        </p:spPr>
        <p:txBody>
          <a:bodyPr wrap="square" lIns="0" tIns="0" rIns="0" bIns="0" numCol="1" spcCol="151200" rtlCol="0">
            <a:spAutoFit/>
          </a:bodyPr>
          <a:lstStyle/>
          <a:p>
            <a:pPr algn="ctr"/>
            <a:r>
              <a:rPr lang="en-GB" sz="1400" b="1" dirty="0" smtClean="0">
                <a:solidFill>
                  <a:schemeClr val="bg2"/>
                </a:solidFill>
              </a:rPr>
              <a:t>Supporting Financial Inclusion</a:t>
            </a:r>
          </a:p>
        </p:txBody>
      </p:sp>
      <p:pic>
        <p:nvPicPr>
          <p:cNvPr id="18436" name="Picture 4" descr="Pic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8726" y="122750"/>
            <a:ext cx="3849032" cy="2751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3492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p:cNvSpPr>
          <p:nvPr>
            <p:ph type="title"/>
          </p:nvPr>
        </p:nvSpPr>
        <p:spPr>
          <a:xfrm>
            <a:off x="282943" y="1542245"/>
            <a:ext cx="11593371" cy="1343571"/>
          </a:xfrm>
        </p:spPr>
        <p:txBody>
          <a:bodyPr/>
          <a:lstStyle/>
          <a:p>
            <a:pPr algn="ctr"/>
            <a:r>
              <a:rPr lang="en-GB" altLang="en-US" sz="4800" dirty="0"/>
              <a:t>Designed and driven by the sector</a:t>
            </a:r>
            <a:endParaRPr lang="en-GB" sz="2800" dirty="0">
              <a:solidFill>
                <a:srgbClr val="0070C0"/>
              </a:solidFill>
            </a:endParaRPr>
          </a:p>
        </p:txBody>
      </p:sp>
      <p:sp>
        <p:nvSpPr>
          <p:cNvPr id="20" name="Rounded Rectangle 19"/>
          <p:cNvSpPr/>
          <p:nvPr/>
        </p:nvSpPr>
        <p:spPr>
          <a:xfrm>
            <a:off x="1839988" y="2751904"/>
            <a:ext cx="4032250" cy="3743325"/>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GB" sz="1400" b="1" u="sng" dirty="0">
                <a:solidFill>
                  <a:schemeClr val="tx2"/>
                </a:solidFill>
              </a:rPr>
              <a:t>Independent </a:t>
            </a:r>
            <a:r>
              <a:rPr lang="en-GB" sz="1400" b="1" u="sng" dirty="0" smtClean="0">
                <a:solidFill>
                  <a:schemeClr val="tx2"/>
                </a:solidFill>
              </a:rPr>
              <a:t>Advisory </a:t>
            </a:r>
            <a:r>
              <a:rPr lang="en-GB" sz="1400" b="1" u="sng" dirty="0">
                <a:solidFill>
                  <a:schemeClr val="tx2"/>
                </a:solidFill>
              </a:rPr>
              <a:t>Group</a:t>
            </a:r>
          </a:p>
        </p:txBody>
      </p:sp>
      <p:pic>
        <p:nvPicPr>
          <p:cNvPr id="31"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8413" y="4695005"/>
            <a:ext cx="792163" cy="4318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pic>
      <p:pic>
        <p:nvPicPr>
          <p:cNvPr id="32" name="Picture 2" descr="C:\Users\goodfem\AppData\Local\Microsoft\Windows\Temporary Internet Files\Content.Outlook\6CK9TUD2\Riverside%20Logo%20Colou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3951" y="4047305"/>
            <a:ext cx="1082675" cy="3603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3"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8913" y="3604393"/>
            <a:ext cx="576263" cy="587375"/>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pic>
      <p:pic>
        <p:nvPicPr>
          <p:cNvPr id="34" name="Picture 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8913" y="4453705"/>
            <a:ext cx="600075" cy="817563"/>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pic>
      <p:pic>
        <p:nvPicPr>
          <p:cNvPr id="35" name="Picture 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0351" y="5847530"/>
            <a:ext cx="2592387" cy="360363"/>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pic>
      <p:pic>
        <p:nvPicPr>
          <p:cNvPr id="36" name="Picture 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5401" y="5199830"/>
            <a:ext cx="1150937" cy="503238"/>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pic>
      <p:pic>
        <p:nvPicPr>
          <p:cNvPr id="37" name="Picture 4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21076" y="5307780"/>
            <a:ext cx="1295400" cy="32385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pic>
      <p:pic>
        <p:nvPicPr>
          <p:cNvPr id="38" name="Picture 4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05401" y="4768030"/>
            <a:ext cx="1136650" cy="358775"/>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pic>
      <p:pic>
        <p:nvPicPr>
          <p:cNvPr id="39" name="Picture 4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16513" y="4118743"/>
            <a:ext cx="1095375" cy="504825"/>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pic>
      <p:pic>
        <p:nvPicPr>
          <p:cNvPr id="40" name="Picture 4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05401" y="3471043"/>
            <a:ext cx="1116012" cy="460375"/>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pic>
      <p:pic>
        <p:nvPicPr>
          <p:cNvPr id="41" name="Picture 4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63951" y="3471043"/>
            <a:ext cx="1074737" cy="442912"/>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pic>
      <p:pic>
        <p:nvPicPr>
          <p:cNvPr id="42"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48501" y="2739992"/>
            <a:ext cx="3969128" cy="545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8"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81815" y="6717960"/>
            <a:ext cx="3548595" cy="1847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13400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p:cNvSpPr>
          <p:nvPr>
            <p:ph type="title"/>
          </p:nvPr>
        </p:nvSpPr>
        <p:spPr>
          <a:xfrm>
            <a:off x="282943" y="1542245"/>
            <a:ext cx="11593371" cy="1343571"/>
          </a:xfrm>
        </p:spPr>
        <p:txBody>
          <a:bodyPr/>
          <a:lstStyle/>
          <a:p>
            <a:pPr algn="ctr"/>
            <a:r>
              <a:rPr lang="en-GB" altLang="en-US" sz="4800" dirty="0" smtClean="0"/>
              <a:t>Live Rental Exchange Members</a:t>
            </a:r>
            <a:endParaRPr lang="en-GB" sz="2800" dirty="0">
              <a:solidFill>
                <a:srgbClr val="0070C0"/>
              </a:solidFill>
            </a:endParaRPr>
          </a:p>
        </p:txBody>
      </p:sp>
      <p:sp>
        <p:nvSpPr>
          <p:cNvPr id="6" name="Content Placeholder 16"/>
          <p:cNvSpPr txBox="1">
            <a:spLocks/>
          </p:cNvSpPr>
          <p:nvPr/>
        </p:nvSpPr>
        <p:spPr>
          <a:xfrm>
            <a:off x="315691" y="2253343"/>
            <a:ext cx="11756571" cy="6500449"/>
          </a:xfrm>
          <a:prstGeom prst="rect">
            <a:avLst/>
          </a:prstGeom>
        </p:spPr>
        <p:txBody>
          <a:bodyPr vert="horz" wrap="none" lIns="0" tIns="0" rIns="0" bIns="0" numCol="3" rtlCol="0" anchor="t" anchorCtr="0">
            <a:noAutofit/>
          </a:bodyPr>
          <a:lstStyle/>
          <a:p>
            <a:pPr>
              <a:spcAft>
                <a:spcPts val="0"/>
              </a:spcAft>
            </a:pPr>
            <a:r>
              <a:rPr lang="en-GB" kern="1200" dirty="0">
                <a:solidFill>
                  <a:srgbClr val="000000"/>
                </a:solidFill>
                <a:effectLst/>
                <a:latin typeface="Calibri"/>
                <a:ea typeface="Times New Roman"/>
                <a:cs typeface="Times New Roman"/>
              </a:rPr>
              <a:t>Alliance Homes Limited</a:t>
            </a:r>
            <a:endParaRPr lang="en-GB" sz="3200" dirty="0">
              <a:effectLst/>
              <a:latin typeface="Times New Roman"/>
              <a:ea typeface="Times New Roman"/>
            </a:endParaRPr>
          </a:p>
          <a:p>
            <a:pPr>
              <a:spcAft>
                <a:spcPts val="0"/>
              </a:spcAft>
            </a:pPr>
            <a:r>
              <a:rPr lang="en-GB" kern="1200" dirty="0">
                <a:solidFill>
                  <a:srgbClr val="000000"/>
                </a:solidFill>
                <a:effectLst/>
                <a:latin typeface="Calibri"/>
                <a:ea typeface="Times New Roman"/>
                <a:cs typeface="Times New Roman"/>
              </a:rPr>
              <a:t>Shropshire Town &amp; </a:t>
            </a:r>
            <a:r>
              <a:rPr lang="en-GB" kern="1200" dirty="0" err="1" smtClean="0">
                <a:solidFill>
                  <a:srgbClr val="000000"/>
                </a:solidFill>
                <a:effectLst/>
                <a:latin typeface="Calibri"/>
                <a:ea typeface="Times New Roman"/>
                <a:cs typeface="Times New Roman"/>
              </a:rPr>
              <a:t>RuraL</a:t>
            </a:r>
            <a:endParaRPr lang="en-GB" sz="3200" dirty="0">
              <a:effectLst/>
              <a:latin typeface="Times New Roman"/>
              <a:ea typeface="Times New Roman"/>
            </a:endParaRPr>
          </a:p>
          <a:p>
            <a:pPr>
              <a:spcAft>
                <a:spcPts val="0"/>
              </a:spcAft>
            </a:pPr>
            <a:r>
              <a:rPr lang="en-GB" kern="1200" dirty="0">
                <a:solidFill>
                  <a:srgbClr val="000000"/>
                </a:solidFill>
                <a:effectLst/>
                <a:latin typeface="Calibri"/>
                <a:ea typeface="Times New Roman"/>
                <a:cs typeface="Times New Roman"/>
              </a:rPr>
              <a:t>Arches Housing Limited</a:t>
            </a:r>
            <a:endParaRPr lang="en-GB" sz="3200" dirty="0">
              <a:effectLst/>
              <a:latin typeface="Times New Roman"/>
              <a:ea typeface="Times New Roman"/>
            </a:endParaRPr>
          </a:p>
          <a:p>
            <a:pPr>
              <a:spcAft>
                <a:spcPts val="0"/>
              </a:spcAft>
            </a:pPr>
            <a:r>
              <a:rPr lang="en-GB" kern="1200" dirty="0" err="1">
                <a:solidFill>
                  <a:srgbClr val="000000"/>
                </a:solidFill>
                <a:effectLst/>
                <a:latin typeface="Calibri"/>
                <a:ea typeface="Times New Roman"/>
                <a:cs typeface="Times New Roman"/>
              </a:rPr>
              <a:t>Arhag</a:t>
            </a:r>
            <a:r>
              <a:rPr lang="en-GB" kern="1200" dirty="0">
                <a:solidFill>
                  <a:srgbClr val="000000"/>
                </a:solidFill>
                <a:effectLst/>
                <a:latin typeface="Calibri"/>
                <a:ea typeface="Times New Roman"/>
                <a:cs typeface="Times New Roman"/>
              </a:rPr>
              <a:t> Housing Association Limited</a:t>
            </a:r>
            <a:endParaRPr lang="en-GB" sz="3200" dirty="0">
              <a:effectLst/>
              <a:latin typeface="Times New Roman"/>
              <a:ea typeface="Times New Roman"/>
            </a:endParaRPr>
          </a:p>
          <a:p>
            <a:pPr>
              <a:spcAft>
                <a:spcPts val="0"/>
              </a:spcAft>
            </a:pPr>
            <a:r>
              <a:rPr lang="en-GB" kern="1200" dirty="0" smtClean="0">
                <a:solidFill>
                  <a:srgbClr val="000000"/>
                </a:solidFill>
                <a:effectLst/>
                <a:latin typeface="Calibri"/>
                <a:ea typeface="Times New Roman"/>
                <a:cs typeface="Times New Roman"/>
              </a:rPr>
              <a:t>NIHE</a:t>
            </a:r>
            <a:endParaRPr lang="en-GB" sz="3200" dirty="0">
              <a:effectLst/>
              <a:latin typeface="Times New Roman"/>
              <a:ea typeface="Times New Roman"/>
            </a:endParaRPr>
          </a:p>
          <a:p>
            <a:pPr>
              <a:spcAft>
                <a:spcPts val="0"/>
              </a:spcAft>
            </a:pPr>
            <a:r>
              <a:rPr lang="en-GB" kern="1200" dirty="0">
                <a:solidFill>
                  <a:srgbClr val="000000"/>
                </a:solidFill>
                <a:effectLst/>
                <a:latin typeface="Calibri"/>
                <a:ea typeface="Times New Roman"/>
                <a:cs typeface="Times New Roman"/>
              </a:rPr>
              <a:t>Aster Group Limited</a:t>
            </a:r>
            <a:endParaRPr lang="en-GB" sz="3200" dirty="0">
              <a:effectLst/>
              <a:latin typeface="Times New Roman"/>
              <a:ea typeface="Times New Roman"/>
            </a:endParaRPr>
          </a:p>
          <a:p>
            <a:pPr>
              <a:spcAft>
                <a:spcPts val="0"/>
              </a:spcAft>
            </a:pPr>
            <a:r>
              <a:rPr lang="en-GB" kern="1200" dirty="0">
                <a:solidFill>
                  <a:srgbClr val="000000"/>
                </a:solidFill>
                <a:effectLst/>
                <a:latin typeface="Calibri"/>
                <a:ea typeface="Times New Roman"/>
                <a:cs typeface="Times New Roman"/>
              </a:rPr>
              <a:t>Together Housing Group Limited</a:t>
            </a:r>
            <a:endParaRPr lang="en-GB" sz="3200" dirty="0">
              <a:effectLst/>
              <a:latin typeface="Times New Roman"/>
              <a:ea typeface="Times New Roman"/>
            </a:endParaRPr>
          </a:p>
          <a:p>
            <a:pPr>
              <a:spcAft>
                <a:spcPts val="0"/>
              </a:spcAft>
            </a:pPr>
            <a:r>
              <a:rPr lang="en-GB" kern="1200" dirty="0">
                <a:solidFill>
                  <a:srgbClr val="000000"/>
                </a:solidFill>
                <a:effectLst/>
                <a:latin typeface="Calibri"/>
                <a:ea typeface="Times New Roman"/>
                <a:cs typeface="Times New Roman"/>
              </a:rPr>
              <a:t>Family Mosaic Housing</a:t>
            </a:r>
            <a:endParaRPr lang="en-GB" sz="3200" dirty="0">
              <a:effectLst/>
              <a:latin typeface="Times New Roman"/>
              <a:ea typeface="Times New Roman"/>
            </a:endParaRPr>
          </a:p>
          <a:p>
            <a:pPr>
              <a:spcAft>
                <a:spcPts val="0"/>
              </a:spcAft>
            </a:pPr>
            <a:r>
              <a:rPr lang="en-GB" kern="1200" dirty="0">
                <a:solidFill>
                  <a:srgbClr val="000000"/>
                </a:solidFill>
                <a:effectLst/>
                <a:latin typeface="Calibri"/>
                <a:ea typeface="Times New Roman"/>
                <a:cs typeface="Times New Roman"/>
              </a:rPr>
              <a:t>Genesis Housing Association Limited</a:t>
            </a:r>
            <a:endParaRPr lang="en-GB" sz="3200" dirty="0">
              <a:effectLst/>
              <a:latin typeface="Times New Roman"/>
              <a:ea typeface="Times New Roman"/>
            </a:endParaRPr>
          </a:p>
          <a:p>
            <a:pPr>
              <a:spcAft>
                <a:spcPts val="0"/>
              </a:spcAft>
            </a:pPr>
            <a:r>
              <a:rPr lang="en-GB" kern="1200" dirty="0">
                <a:solidFill>
                  <a:srgbClr val="000000"/>
                </a:solidFill>
                <a:effectLst/>
                <a:latin typeface="Calibri"/>
                <a:ea typeface="Times New Roman"/>
                <a:cs typeface="Times New Roman"/>
              </a:rPr>
              <a:t>Wolverhampton City Council</a:t>
            </a:r>
            <a:endParaRPr lang="en-GB" sz="3200" dirty="0">
              <a:effectLst/>
              <a:latin typeface="Times New Roman"/>
              <a:ea typeface="Times New Roman"/>
            </a:endParaRPr>
          </a:p>
          <a:p>
            <a:pPr>
              <a:spcAft>
                <a:spcPts val="0"/>
              </a:spcAft>
            </a:pPr>
            <a:r>
              <a:rPr lang="en-GB" kern="1200" dirty="0">
                <a:solidFill>
                  <a:srgbClr val="000000"/>
                </a:solidFill>
                <a:effectLst/>
                <a:latin typeface="Calibri"/>
                <a:ea typeface="Times New Roman"/>
                <a:cs typeface="Times New Roman"/>
              </a:rPr>
              <a:t>Walsall Housing Group Limited</a:t>
            </a:r>
            <a:endParaRPr lang="en-GB" sz="3200" dirty="0">
              <a:effectLst/>
              <a:latin typeface="Times New Roman"/>
              <a:ea typeface="Times New Roman"/>
            </a:endParaRPr>
          </a:p>
          <a:p>
            <a:pPr>
              <a:spcAft>
                <a:spcPts val="0"/>
              </a:spcAft>
            </a:pPr>
            <a:r>
              <a:rPr lang="en-GB" kern="1200" dirty="0">
                <a:solidFill>
                  <a:srgbClr val="000000"/>
                </a:solidFill>
                <a:effectLst/>
                <a:latin typeface="Calibri"/>
                <a:ea typeface="Times New Roman"/>
                <a:cs typeface="Times New Roman"/>
              </a:rPr>
              <a:t>Sovereign Housing Association Limited</a:t>
            </a:r>
            <a:endParaRPr lang="en-GB" sz="3200" dirty="0">
              <a:effectLst/>
              <a:latin typeface="Times New Roman"/>
              <a:ea typeface="Times New Roman"/>
            </a:endParaRPr>
          </a:p>
          <a:p>
            <a:pPr>
              <a:spcAft>
                <a:spcPts val="0"/>
              </a:spcAft>
            </a:pPr>
            <a:r>
              <a:rPr lang="en-GB" kern="1200" dirty="0">
                <a:solidFill>
                  <a:srgbClr val="000000"/>
                </a:solidFill>
                <a:effectLst/>
                <a:latin typeface="Calibri"/>
                <a:ea typeface="Times New Roman"/>
                <a:cs typeface="Times New Roman"/>
              </a:rPr>
              <a:t>Yorkshire Housing Limited</a:t>
            </a:r>
            <a:endParaRPr lang="en-GB" sz="3200" dirty="0">
              <a:effectLst/>
              <a:latin typeface="Times New Roman"/>
              <a:ea typeface="Times New Roman"/>
            </a:endParaRPr>
          </a:p>
          <a:p>
            <a:pPr>
              <a:spcAft>
                <a:spcPts val="0"/>
              </a:spcAft>
            </a:pPr>
            <a:r>
              <a:rPr lang="en-GB" kern="1200" dirty="0">
                <a:solidFill>
                  <a:srgbClr val="000000"/>
                </a:solidFill>
                <a:effectLst/>
                <a:latin typeface="Calibri"/>
                <a:ea typeface="Times New Roman"/>
                <a:cs typeface="Times New Roman"/>
              </a:rPr>
              <a:t>ASRA Housing Association Limited</a:t>
            </a:r>
            <a:endParaRPr lang="en-GB" sz="3200" dirty="0">
              <a:effectLst/>
              <a:latin typeface="Times New Roman"/>
              <a:ea typeface="Times New Roman"/>
            </a:endParaRPr>
          </a:p>
          <a:p>
            <a:pPr>
              <a:spcAft>
                <a:spcPts val="0"/>
              </a:spcAft>
            </a:pPr>
            <a:r>
              <a:rPr lang="en-GB" kern="1200" dirty="0">
                <a:solidFill>
                  <a:srgbClr val="000000"/>
                </a:solidFill>
                <a:effectLst/>
                <a:latin typeface="Calibri"/>
                <a:ea typeface="Times New Roman"/>
                <a:cs typeface="Times New Roman"/>
              </a:rPr>
              <a:t>City West Housing Trust Limited</a:t>
            </a:r>
            <a:endParaRPr lang="en-GB" sz="3200" dirty="0">
              <a:effectLst/>
              <a:latin typeface="Times New Roman"/>
              <a:ea typeface="Times New Roman"/>
            </a:endParaRPr>
          </a:p>
          <a:p>
            <a:pPr>
              <a:spcAft>
                <a:spcPts val="0"/>
              </a:spcAft>
            </a:pPr>
            <a:r>
              <a:rPr lang="en-GB" kern="1200" dirty="0">
                <a:solidFill>
                  <a:srgbClr val="000000"/>
                </a:solidFill>
                <a:effectLst/>
                <a:latin typeface="Calibri"/>
                <a:ea typeface="Times New Roman"/>
                <a:cs typeface="Times New Roman"/>
              </a:rPr>
              <a:t>Spectrum Housing Group Limited</a:t>
            </a:r>
            <a:endParaRPr lang="en-GB" sz="3200" dirty="0">
              <a:effectLst/>
              <a:latin typeface="Times New Roman"/>
              <a:ea typeface="Times New Roman"/>
            </a:endParaRPr>
          </a:p>
          <a:p>
            <a:pPr>
              <a:spcAft>
                <a:spcPts val="0"/>
              </a:spcAft>
            </a:pPr>
            <a:r>
              <a:rPr lang="en-GB" kern="1200" dirty="0">
                <a:solidFill>
                  <a:srgbClr val="000000"/>
                </a:solidFill>
                <a:effectLst/>
                <a:latin typeface="Calibri"/>
                <a:ea typeface="Times New Roman"/>
                <a:cs typeface="Times New Roman"/>
              </a:rPr>
              <a:t>East Midlands Housing Group</a:t>
            </a:r>
            <a:endParaRPr lang="en-GB" sz="3200" dirty="0">
              <a:effectLst/>
              <a:latin typeface="Times New Roman"/>
              <a:ea typeface="Times New Roman"/>
            </a:endParaRPr>
          </a:p>
          <a:p>
            <a:pPr>
              <a:spcAft>
                <a:spcPts val="0"/>
              </a:spcAft>
            </a:pPr>
            <a:r>
              <a:rPr lang="en-GB" kern="1200" dirty="0">
                <a:solidFill>
                  <a:srgbClr val="000000"/>
                </a:solidFill>
                <a:effectLst/>
                <a:latin typeface="Calibri"/>
                <a:ea typeface="Times New Roman"/>
                <a:cs typeface="Times New Roman"/>
              </a:rPr>
              <a:t>One Vision Housing Limited</a:t>
            </a:r>
            <a:endParaRPr lang="en-GB" sz="3200" dirty="0">
              <a:effectLst/>
              <a:latin typeface="Times New Roman"/>
              <a:ea typeface="Times New Roman"/>
            </a:endParaRPr>
          </a:p>
          <a:p>
            <a:pPr>
              <a:spcAft>
                <a:spcPts val="0"/>
              </a:spcAft>
            </a:pPr>
            <a:r>
              <a:rPr lang="en-GB" kern="1200" dirty="0">
                <a:solidFill>
                  <a:srgbClr val="000000"/>
                </a:solidFill>
                <a:effectLst/>
                <a:latin typeface="Calibri"/>
                <a:ea typeface="Times New Roman"/>
                <a:cs typeface="Times New Roman"/>
              </a:rPr>
              <a:t>The Wrekin Housing Trust Limited</a:t>
            </a:r>
            <a:endParaRPr lang="en-GB" sz="3200" dirty="0">
              <a:effectLst/>
              <a:latin typeface="Times New Roman"/>
              <a:ea typeface="Times New Roman"/>
            </a:endParaRPr>
          </a:p>
          <a:p>
            <a:pPr>
              <a:spcAft>
                <a:spcPts val="0"/>
              </a:spcAft>
            </a:pPr>
            <a:r>
              <a:rPr lang="en-GB" kern="1200" dirty="0">
                <a:solidFill>
                  <a:srgbClr val="000000"/>
                </a:solidFill>
                <a:effectLst/>
                <a:latin typeface="Calibri"/>
                <a:ea typeface="Times New Roman"/>
                <a:cs typeface="Times New Roman"/>
              </a:rPr>
              <a:t>Solihull Metropolitan Borough </a:t>
            </a:r>
            <a:r>
              <a:rPr lang="en-GB" kern="1200" dirty="0" smtClean="0">
                <a:solidFill>
                  <a:srgbClr val="000000"/>
                </a:solidFill>
                <a:effectLst/>
                <a:latin typeface="Calibri"/>
                <a:ea typeface="Times New Roman"/>
                <a:cs typeface="Times New Roman"/>
              </a:rPr>
              <a:t>Council</a:t>
            </a:r>
          </a:p>
          <a:p>
            <a:pPr>
              <a:spcAft>
                <a:spcPts val="0"/>
              </a:spcAft>
            </a:pPr>
            <a:endParaRPr lang="en-GB" dirty="0">
              <a:solidFill>
                <a:srgbClr val="000000"/>
              </a:solidFill>
              <a:latin typeface="Calibri"/>
              <a:ea typeface="Times New Roman"/>
              <a:cs typeface="Times New Roman"/>
            </a:endParaRPr>
          </a:p>
          <a:p>
            <a:pPr>
              <a:spcAft>
                <a:spcPts val="0"/>
              </a:spcAft>
            </a:pPr>
            <a:endParaRPr lang="en-GB" dirty="0" smtClean="0">
              <a:solidFill>
                <a:srgbClr val="000000"/>
              </a:solidFill>
              <a:effectLst/>
              <a:latin typeface="Calibri"/>
              <a:ea typeface="Times New Roman"/>
              <a:cs typeface="Times New Roman"/>
            </a:endParaRPr>
          </a:p>
          <a:p>
            <a:pPr>
              <a:spcAft>
                <a:spcPts val="0"/>
              </a:spcAft>
            </a:pPr>
            <a:endParaRPr lang="en-GB" dirty="0">
              <a:solidFill>
                <a:srgbClr val="000000"/>
              </a:solidFill>
              <a:latin typeface="Calibri"/>
              <a:ea typeface="Times New Roman"/>
              <a:cs typeface="Times New Roman"/>
            </a:endParaRPr>
          </a:p>
          <a:p>
            <a:pPr>
              <a:spcAft>
                <a:spcPts val="0"/>
              </a:spcAft>
            </a:pPr>
            <a:r>
              <a:rPr lang="en-GB" kern="1200" dirty="0" err="1" smtClean="0">
                <a:solidFill>
                  <a:srgbClr val="000000"/>
                </a:solidFill>
                <a:effectLst/>
                <a:latin typeface="Calibri"/>
                <a:ea typeface="Times New Roman"/>
                <a:cs typeface="Times New Roman"/>
              </a:rPr>
              <a:t>Eastlands</a:t>
            </a:r>
            <a:r>
              <a:rPr lang="en-GB" kern="1200" dirty="0" smtClean="0">
                <a:solidFill>
                  <a:srgbClr val="000000"/>
                </a:solidFill>
                <a:effectLst/>
                <a:latin typeface="Calibri"/>
                <a:ea typeface="Times New Roman"/>
                <a:cs typeface="Times New Roman"/>
              </a:rPr>
              <a:t> </a:t>
            </a:r>
            <a:r>
              <a:rPr lang="en-GB" kern="1200" dirty="0">
                <a:solidFill>
                  <a:srgbClr val="000000"/>
                </a:solidFill>
                <a:effectLst/>
                <a:latin typeface="Calibri"/>
                <a:ea typeface="Times New Roman"/>
                <a:cs typeface="Times New Roman"/>
              </a:rPr>
              <a:t>Homes Partnership Limited</a:t>
            </a:r>
            <a:endParaRPr lang="en-GB" sz="3200" dirty="0">
              <a:effectLst/>
              <a:latin typeface="Times New Roman"/>
              <a:ea typeface="Times New Roman"/>
            </a:endParaRPr>
          </a:p>
          <a:p>
            <a:pPr>
              <a:spcAft>
                <a:spcPts val="0"/>
              </a:spcAft>
            </a:pPr>
            <a:r>
              <a:rPr lang="en-GB" kern="1200" dirty="0" err="1">
                <a:solidFill>
                  <a:srgbClr val="000000"/>
                </a:solidFill>
                <a:effectLst/>
                <a:latin typeface="Calibri"/>
                <a:ea typeface="Times New Roman"/>
                <a:cs typeface="Times New Roman"/>
              </a:rPr>
              <a:t>Halton</a:t>
            </a:r>
            <a:r>
              <a:rPr lang="en-GB" kern="1200" dirty="0">
                <a:solidFill>
                  <a:srgbClr val="000000"/>
                </a:solidFill>
                <a:effectLst/>
                <a:latin typeface="Calibri"/>
                <a:ea typeface="Times New Roman"/>
                <a:cs typeface="Times New Roman"/>
              </a:rPr>
              <a:t> Housing Trust Limited</a:t>
            </a:r>
            <a:endParaRPr lang="en-GB" sz="3200" dirty="0">
              <a:effectLst/>
              <a:latin typeface="Times New Roman"/>
              <a:ea typeface="Times New Roman"/>
            </a:endParaRPr>
          </a:p>
          <a:p>
            <a:pPr>
              <a:spcAft>
                <a:spcPts val="0"/>
              </a:spcAft>
            </a:pPr>
            <a:r>
              <a:rPr lang="en-GB" kern="1200" dirty="0">
                <a:solidFill>
                  <a:srgbClr val="000000"/>
                </a:solidFill>
                <a:effectLst/>
                <a:latin typeface="Calibri"/>
                <a:ea typeface="Times New Roman"/>
                <a:cs typeface="Times New Roman"/>
              </a:rPr>
              <a:t>Golden Gates Housing Trust</a:t>
            </a:r>
            <a:endParaRPr lang="en-GB" sz="3200" dirty="0">
              <a:effectLst/>
              <a:latin typeface="Times New Roman"/>
              <a:ea typeface="Times New Roman"/>
            </a:endParaRPr>
          </a:p>
          <a:p>
            <a:pPr>
              <a:spcAft>
                <a:spcPts val="0"/>
              </a:spcAft>
            </a:pPr>
            <a:r>
              <a:rPr lang="en-GB" kern="1200" dirty="0">
                <a:solidFill>
                  <a:srgbClr val="000000"/>
                </a:solidFill>
                <a:effectLst/>
                <a:latin typeface="Calibri"/>
                <a:ea typeface="Times New Roman"/>
                <a:cs typeface="Times New Roman"/>
              </a:rPr>
              <a:t>York City Council</a:t>
            </a:r>
            <a:endParaRPr lang="en-GB" sz="3200" dirty="0">
              <a:effectLst/>
              <a:latin typeface="Times New Roman"/>
              <a:ea typeface="Times New Roman"/>
            </a:endParaRPr>
          </a:p>
          <a:p>
            <a:pPr>
              <a:spcAft>
                <a:spcPts val="0"/>
              </a:spcAft>
            </a:pPr>
            <a:r>
              <a:rPr lang="en-GB" kern="1200" dirty="0" err="1">
                <a:solidFill>
                  <a:srgbClr val="000000"/>
                </a:solidFill>
                <a:effectLst/>
                <a:latin typeface="Calibri"/>
                <a:ea typeface="Times New Roman"/>
                <a:cs typeface="Times New Roman"/>
              </a:rPr>
              <a:t>Longhurst</a:t>
            </a:r>
            <a:r>
              <a:rPr lang="en-GB" kern="1200" dirty="0">
                <a:solidFill>
                  <a:srgbClr val="000000"/>
                </a:solidFill>
                <a:effectLst/>
                <a:latin typeface="Calibri"/>
                <a:ea typeface="Times New Roman"/>
                <a:cs typeface="Times New Roman"/>
              </a:rPr>
              <a:t> &amp; </a:t>
            </a:r>
            <a:r>
              <a:rPr lang="en-GB" kern="1200" dirty="0" err="1">
                <a:solidFill>
                  <a:srgbClr val="000000"/>
                </a:solidFill>
                <a:effectLst/>
                <a:latin typeface="Calibri"/>
                <a:ea typeface="Times New Roman"/>
                <a:cs typeface="Times New Roman"/>
              </a:rPr>
              <a:t>Havelok</a:t>
            </a:r>
            <a:r>
              <a:rPr lang="en-GB" kern="1200" dirty="0">
                <a:solidFill>
                  <a:srgbClr val="000000"/>
                </a:solidFill>
                <a:effectLst/>
                <a:latin typeface="Calibri"/>
                <a:ea typeface="Times New Roman"/>
                <a:cs typeface="Times New Roman"/>
              </a:rPr>
              <a:t> Homes</a:t>
            </a:r>
            <a:endParaRPr lang="en-GB" sz="3200" dirty="0">
              <a:effectLst/>
              <a:latin typeface="Times New Roman"/>
              <a:ea typeface="Times New Roman"/>
            </a:endParaRPr>
          </a:p>
          <a:p>
            <a:pPr>
              <a:spcAft>
                <a:spcPts val="0"/>
              </a:spcAft>
            </a:pPr>
            <a:r>
              <a:rPr lang="en-GB" kern="1200" dirty="0">
                <a:solidFill>
                  <a:srgbClr val="000000"/>
                </a:solidFill>
                <a:effectLst/>
                <a:latin typeface="Calibri"/>
                <a:ea typeface="Times New Roman"/>
                <a:cs typeface="Times New Roman"/>
              </a:rPr>
              <a:t>Wiltshire Council</a:t>
            </a:r>
            <a:endParaRPr lang="en-GB" sz="3200" dirty="0">
              <a:effectLst/>
              <a:latin typeface="Times New Roman"/>
              <a:ea typeface="Times New Roman"/>
            </a:endParaRPr>
          </a:p>
          <a:p>
            <a:pPr>
              <a:spcAft>
                <a:spcPts val="0"/>
              </a:spcAft>
            </a:pPr>
            <a:r>
              <a:rPr lang="en-GB" kern="1200" dirty="0">
                <a:solidFill>
                  <a:srgbClr val="000000"/>
                </a:solidFill>
                <a:effectLst/>
                <a:latin typeface="Calibri"/>
                <a:ea typeface="Times New Roman"/>
                <a:cs typeface="Times New Roman"/>
              </a:rPr>
              <a:t>V2C</a:t>
            </a:r>
            <a:endParaRPr lang="en-GB" sz="3200" dirty="0">
              <a:effectLst/>
              <a:latin typeface="Times New Roman"/>
              <a:ea typeface="Times New Roman"/>
            </a:endParaRPr>
          </a:p>
          <a:p>
            <a:pPr>
              <a:spcAft>
                <a:spcPts val="0"/>
              </a:spcAft>
            </a:pPr>
            <a:r>
              <a:rPr lang="en-GB" kern="1200" dirty="0">
                <a:solidFill>
                  <a:srgbClr val="000000"/>
                </a:solidFill>
                <a:effectLst/>
                <a:latin typeface="Calibri"/>
                <a:ea typeface="Times New Roman"/>
                <a:cs typeface="Times New Roman"/>
              </a:rPr>
              <a:t>Black Country Housing Group Limited</a:t>
            </a:r>
            <a:endParaRPr lang="en-GB" sz="3200" dirty="0">
              <a:effectLst/>
              <a:latin typeface="Times New Roman"/>
              <a:ea typeface="Times New Roman"/>
            </a:endParaRPr>
          </a:p>
          <a:p>
            <a:pPr>
              <a:spcAft>
                <a:spcPts val="0"/>
              </a:spcAft>
            </a:pPr>
            <a:r>
              <a:rPr lang="en-GB" kern="1200" dirty="0">
                <a:solidFill>
                  <a:srgbClr val="000000"/>
                </a:solidFill>
                <a:effectLst/>
                <a:latin typeface="Calibri"/>
                <a:ea typeface="Times New Roman"/>
                <a:cs typeface="Times New Roman"/>
              </a:rPr>
              <a:t>Seven Vale</a:t>
            </a:r>
            <a:endParaRPr lang="en-GB" sz="3200" dirty="0">
              <a:effectLst/>
              <a:latin typeface="Times New Roman"/>
              <a:ea typeface="Times New Roman"/>
            </a:endParaRPr>
          </a:p>
          <a:p>
            <a:pPr>
              <a:spcAft>
                <a:spcPts val="0"/>
              </a:spcAft>
            </a:pPr>
            <a:r>
              <a:rPr lang="en-GB" kern="1200" dirty="0">
                <a:solidFill>
                  <a:srgbClr val="000000"/>
                </a:solidFill>
                <a:effectLst/>
                <a:latin typeface="Calibri"/>
                <a:ea typeface="Times New Roman"/>
                <a:cs typeface="Times New Roman"/>
              </a:rPr>
              <a:t>St Albans City and District Council</a:t>
            </a:r>
            <a:endParaRPr lang="en-GB" sz="3200" dirty="0">
              <a:effectLst/>
              <a:latin typeface="Times New Roman"/>
              <a:ea typeface="Times New Roman"/>
            </a:endParaRPr>
          </a:p>
          <a:p>
            <a:pPr>
              <a:spcAft>
                <a:spcPts val="0"/>
              </a:spcAft>
            </a:pPr>
            <a:r>
              <a:rPr lang="en-GB" kern="1200" dirty="0">
                <a:solidFill>
                  <a:srgbClr val="000000"/>
                </a:solidFill>
                <a:effectLst/>
                <a:latin typeface="Calibri"/>
                <a:ea typeface="Times New Roman"/>
                <a:cs typeface="Times New Roman"/>
              </a:rPr>
              <a:t>Spire Homes Limited</a:t>
            </a:r>
            <a:endParaRPr lang="en-GB" sz="3200" dirty="0">
              <a:effectLst/>
              <a:latin typeface="Times New Roman"/>
              <a:ea typeface="Times New Roman"/>
            </a:endParaRPr>
          </a:p>
          <a:p>
            <a:pPr>
              <a:spcAft>
                <a:spcPts val="0"/>
              </a:spcAft>
            </a:pPr>
            <a:r>
              <a:rPr lang="en-GB" kern="1200" dirty="0">
                <a:solidFill>
                  <a:srgbClr val="000000"/>
                </a:solidFill>
                <a:effectLst/>
                <a:latin typeface="Calibri"/>
                <a:ea typeface="Times New Roman"/>
                <a:cs typeface="Times New Roman"/>
              </a:rPr>
              <a:t>Friendship Care and Housing Limited</a:t>
            </a:r>
            <a:endParaRPr lang="en-GB" sz="3200" dirty="0">
              <a:effectLst/>
              <a:latin typeface="Times New Roman"/>
              <a:ea typeface="Times New Roman"/>
            </a:endParaRPr>
          </a:p>
          <a:p>
            <a:pPr>
              <a:spcAft>
                <a:spcPts val="0"/>
              </a:spcAft>
            </a:pPr>
            <a:r>
              <a:rPr lang="en-GB" kern="1200" dirty="0">
                <a:solidFill>
                  <a:srgbClr val="000000"/>
                </a:solidFill>
                <a:effectLst/>
                <a:latin typeface="Calibri"/>
                <a:ea typeface="Times New Roman"/>
                <a:cs typeface="Times New Roman"/>
              </a:rPr>
              <a:t>City South Manchester Housing Trust</a:t>
            </a:r>
            <a:endParaRPr lang="en-GB" sz="3200" dirty="0">
              <a:effectLst/>
              <a:latin typeface="Times New Roman"/>
              <a:ea typeface="Times New Roman"/>
            </a:endParaRPr>
          </a:p>
          <a:p>
            <a:pPr>
              <a:spcAft>
                <a:spcPts val="0"/>
              </a:spcAft>
            </a:pPr>
            <a:r>
              <a:rPr lang="en-GB" kern="1200" dirty="0" err="1">
                <a:solidFill>
                  <a:srgbClr val="000000"/>
                </a:solidFill>
                <a:effectLst/>
                <a:latin typeface="Calibri"/>
                <a:ea typeface="Times New Roman"/>
                <a:cs typeface="Times New Roman"/>
              </a:rPr>
              <a:t>bpha</a:t>
            </a:r>
            <a:r>
              <a:rPr lang="en-GB" kern="1200" dirty="0">
                <a:solidFill>
                  <a:srgbClr val="000000"/>
                </a:solidFill>
                <a:effectLst/>
                <a:latin typeface="Calibri"/>
                <a:ea typeface="Times New Roman"/>
                <a:cs typeface="Times New Roman"/>
              </a:rPr>
              <a:t> Limited</a:t>
            </a:r>
            <a:endParaRPr lang="en-GB" sz="3200" dirty="0">
              <a:effectLst/>
              <a:latin typeface="Times New Roman"/>
              <a:ea typeface="Times New Roman"/>
            </a:endParaRPr>
          </a:p>
          <a:p>
            <a:pPr>
              <a:spcAft>
                <a:spcPts val="0"/>
              </a:spcAft>
            </a:pPr>
            <a:r>
              <a:rPr lang="en-GB" kern="1200" dirty="0">
                <a:solidFill>
                  <a:srgbClr val="000000"/>
                </a:solidFill>
                <a:effectLst/>
                <a:latin typeface="Calibri"/>
                <a:ea typeface="Times New Roman"/>
                <a:cs typeface="Times New Roman"/>
              </a:rPr>
              <a:t>Bracknell Forest Homes Limited</a:t>
            </a:r>
            <a:endParaRPr lang="en-GB" sz="3200" dirty="0">
              <a:effectLst/>
              <a:latin typeface="Times New Roman"/>
              <a:ea typeface="Times New Roman"/>
            </a:endParaRPr>
          </a:p>
          <a:p>
            <a:pPr>
              <a:spcAft>
                <a:spcPts val="0"/>
              </a:spcAft>
            </a:pPr>
            <a:r>
              <a:rPr lang="en-GB" kern="1200" dirty="0">
                <a:solidFill>
                  <a:srgbClr val="000000"/>
                </a:solidFill>
                <a:effectLst/>
                <a:latin typeface="Calibri"/>
                <a:ea typeface="Times New Roman"/>
                <a:cs typeface="Times New Roman"/>
              </a:rPr>
              <a:t>Group </a:t>
            </a:r>
            <a:r>
              <a:rPr lang="en-GB" kern="1200" dirty="0" err="1">
                <a:solidFill>
                  <a:srgbClr val="000000"/>
                </a:solidFill>
                <a:effectLst/>
                <a:latin typeface="Calibri"/>
                <a:ea typeface="Times New Roman"/>
                <a:cs typeface="Times New Roman"/>
              </a:rPr>
              <a:t>Cynefin</a:t>
            </a:r>
            <a:endParaRPr lang="en-GB" sz="3200" dirty="0">
              <a:effectLst/>
              <a:latin typeface="Times New Roman"/>
              <a:ea typeface="Times New Roman"/>
            </a:endParaRPr>
          </a:p>
          <a:p>
            <a:pPr>
              <a:spcAft>
                <a:spcPts val="0"/>
              </a:spcAft>
            </a:pPr>
            <a:r>
              <a:rPr lang="en-GB" kern="1200" dirty="0">
                <a:solidFill>
                  <a:srgbClr val="000000"/>
                </a:solidFill>
                <a:effectLst/>
                <a:latin typeface="Calibri"/>
                <a:ea typeface="Times New Roman"/>
                <a:cs typeface="Times New Roman"/>
              </a:rPr>
              <a:t>United Communities </a:t>
            </a:r>
            <a:endParaRPr lang="en-GB" sz="3200" dirty="0">
              <a:effectLst/>
              <a:latin typeface="Times New Roman"/>
              <a:ea typeface="Times New Roman"/>
            </a:endParaRPr>
          </a:p>
          <a:p>
            <a:pPr>
              <a:spcAft>
                <a:spcPts val="0"/>
              </a:spcAft>
            </a:pPr>
            <a:r>
              <a:rPr lang="en-GB" kern="1200" dirty="0" err="1">
                <a:solidFill>
                  <a:srgbClr val="000000"/>
                </a:solidFill>
                <a:effectLst/>
                <a:latin typeface="Calibri"/>
                <a:ea typeface="Times New Roman"/>
                <a:cs typeface="Times New Roman"/>
              </a:rPr>
              <a:t>Cadwyn</a:t>
            </a:r>
            <a:endParaRPr lang="en-GB" sz="3200" dirty="0">
              <a:effectLst/>
              <a:latin typeface="Times New Roman"/>
              <a:ea typeface="Times New Roman"/>
            </a:endParaRPr>
          </a:p>
          <a:p>
            <a:pPr>
              <a:spcAft>
                <a:spcPts val="0"/>
              </a:spcAft>
            </a:pPr>
            <a:r>
              <a:rPr lang="en-GB" kern="1200" dirty="0">
                <a:solidFill>
                  <a:srgbClr val="000000"/>
                </a:solidFill>
                <a:effectLst/>
                <a:latin typeface="Calibri"/>
                <a:ea typeface="Times New Roman"/>
                <a:cs typeface="Times New Roman"/>
              </a:rPr>
              <a:t>Cardiff Community Housing</a:t>
            </a:r>
            <a:endParaRPr lang="en-GB" sz="3200" dirty="0">
              <a:effectLst/>
              <a:latin typeface="Times New Roman"/>
              <a:ea typeface="Times New Roman"/>
            </a:endParaRPr>
          </a:p>
          <a:p>
            <a:pPr>
              <a:spcAft>
                <a:spcPts val="0"/>
              </a:spcAft>
            </a:pPr>
            <a:r>
              <a:rPr lang="en-GB" kern="1200" dirty="0" err="1">
                <a:solidFill>
                  <a:srgbClr val="000000"/>
                </a:solidFill>
                <a:effectLst/>
                <a:latin typeface="Calibri"/>
                <a:ea typeface="Times New Roman"/>
                <a:cs typeface="Times New Roman"/>
              </a:rPr>
              <a:t>Carterfi</a:t>
            </a:r>
            <a:r>
              <a:rPr lang="en-GB" kern="1200" dirty="0">
                <a:solidFill>
                  <a:srgbClr val="000000"/>
                </a:solidFill>
                <a:effectLst/>
                <a:latin typeface="Calibri"/>
                <a:ea typeface="Times New Roman"/>
                <a:cs typeface="Times New Roman"/>
              </a:rPr>
              <a:t> </a:t>
            </a:r>
            <a:r>
              <a:rPr lang="en-GB" kern="1200" dirty="0" smtClean="0">
                <a:solidFill>
                  <a:srgbClr val="000000"/>
                </a:solidFill>
                <a:effectLst/>
                <a:latin typeface="Calibri"/>
                <a:ea typeface="Times New Roman"/>
                <a:cs typeface="Times New Roman"/>
              </a:rPr>
              <a:t>Conwy</a:t>
            </a:r>
          </a:p>
          <a:p>
            <a:pPr>
              <a:spcAft>
                <a:spcPts val="0"/>
              </a:spcAft>
            </a:pPr>
            <a:endParaRPr lang="en-GB" dirty="0" smtClean="0">
              <a:solidFill>
                <a:srgbClr val="000000"/>
              </a:solidFill>
              <a:latin typeface="Calibri"/>
              <a:ea typeface="Times New Roman"/>
              <a:cs typeface="Times New Roman"/>
            </a:endParaRPr>
          </a:p>
          <a:p>
            <a:pPr>
              <a:spcAft>
                <a:spcPts val="0"/>
              </a:spcAft>
            </a:pPr>
            <a:endParaRPr lang="en-GB" dirty="0">
              <a:solidFill>
                <a:srgbClr val="000000"/>
              </a:solidFill>
              <a:latin typeface="Calibri"/>
              <a:ea typeface="Times New Roman"/>
              <a:cs typeface="Times New Roman"/>
            </a:endParaRPr>
          </a:p>
          <a:p>
            <a:pPr>
              <a:spcAft>
                <a:spcPts val="0"/>
              </a:spcAft>
            </a:pPr>
            <a:endParaRPr lang="en-GB" dirty="0" smtClean="0">
              <a:solidFill>
                <a:srgbClr val="000000"/>
              </a:solidFill>
              <a:effectLst/>
              <a:latin typeface="Calibri"/>
              <a:ea typeface="Times New Roman"/>
              <a:cs typeface="Times New Roman"/>
            </a:endParaRPr>
          </a:p>
          <a:p>
            <a:pPr>
              <a:spcAft>
                <a:spcPts val="0"/>
              </a:spcAft>
            </a:pPr>
            <a:r>
              <a:rPr lang="en-GB" kern="1200" dirty="0" err="1" smtClean="0">
                <a:solidFill>
                  <a:srgbClr val="000000"/>
                </a:solidFill>
                <a:effectLst/>
                <a:latin typeface="Calibri"/>
                <a:ea typeface="Times New Roman"/>
                <a:cs typeface="Times New Roman"/>
              </a:rPr>
              <a:t>Cartrefi</a:t>
            </a:r>
            <a:r>
              <a:rPr lang="en-GB" kern="1200" dirty="0" smtClean="0">
                <a:solidFill>
                  <a:srgbClr val="000000"/>
                </a:solidFill>
                <a:effectLst/>
                <a:latin typeface="Calibri"/>
                <a:ea typeface="Times New Roman"/>
                <a:cs typeface="Times New Roman"/>
              </a:rPr>
              <a:t> </a:t>
            </a:r>
            <a:r>
              <a:rPr lang="en-GB" kern="1200" dirty="0" err="1">
                <a:solidFill>
                  <a:srgbClr val="000000"/>
                </a:solidFill>
                <a:effectLst/>
                <a:latin typeface="Calibri"/>
                <a:ea typeface="Times New Roman"/>
                <a:cs typeface="Times New Roman"/>
              </a:rPr>
              <a:t>Cymunedol</a:t>
            </a:r>
            <a:r>
              <a:rPr lang="en-GB" kern="1200" dirty="0">
                <a:solidFill>
                  <a:srgbClr val="000000"/>
                </a:solidFill>
                <a:effectLst/>
                <a:latin typeface="Calibri"/>
                <a:ea typeface="Times New Roman"/>
                <a:cs typeface="Times New Roman"/>
              </a:rPr>
              <a:t> Gwynedd</a:t>
            </a:r>
            <a:endParaRPr lang="en-GB" sz="3200" dirty="0">
              <a:effectLst/>
              <a:latin typeface="Times New Roman"/>
              <a:ea typeface="Times New Roman"/>
            </a:endParaRPr>
          </a:p>
          <a:p>
            <a:pPr>
              <a:spcAft>
                <a:spcPts val="0"/>
              </a:spcAft>
            </a:pPr>
            <a:r>
              <a:rPr lang="en-GB" kern="1200" dirty="0">
                <a:solidFill>
                  <a:srgbClr val="000000"/>
                </a:solidFill>
                <a:effectLst/>
                <a:latin typeface="Calibri"/>
                <a:ea typeface="Times New Roman"/>
                <a:cs typeface="Times New Roman"/>
              </a:rPr>
              <a:t>Charter Housing </a:t>
            </a:r>
            <a:endParaRPr lang="en-GB" sz="3200" dirty="0">
              <a:effectLst/>
              <a:latin typeface="Times New Roman"/>
              <a:ea typeface="Times New Roman"/>
            </a:endParaRPr>
          </a:p>
          <a:p>
            <a:pPr>
              <a:spcAft>
                <a:spcPts val="0"/>
              </a:spcAft>
            </a:pPr>
            <a:r>
              <a:rPr lang="en-GB" kern="1200" dirty="0">
                <a:solidFill>
                  <a:srgbClr val="000000"/>
                </a:solidFill>
                <a:effectLst/>
                <a:latin typeface="Calibri"/>
                <a:ea typeface="Times New Roman"/>
                <a:cs typeface="Times New Roman"/>
              </a:rPr>
              <a:t>City of London Council</a:t>
            </a:r>
            <a:endParaRPr lang="en-GB" sz="3200" dirty="0">
              <a:effectLst/>
              <a:latin typeface="Times New Roman"/>
              <a:ea typeface="Times New Roman"/>
            </a:endParaRPr>
          </a:p>
          <a:p>
            <a:pPr>
              <a:spcAft>
                <a:spcPts val="0"/>
              </a:spcAft>
            </a:pPr>
            <a:r>
              <a:rPr lang="en-GB" kern="1200" dirty="0">
                <a:solidFill>
                  <a:srgbClr val="000000"/>
                </a:solidFill>
                <a:effectLst/>
                <a:latin typeface="Calibri"/>
                <a:ea typeface="Times New Roman"/>
                <a:cs typeface="Times New Roman"/>
              </a:rPr>
              <a:t>Coastal Housing</a:t>
            </a:r>
            <a:endParaRPr lang="en-GB" sz="3200" dirty="0">
              <a:effectLst/>
              <a:latin typeface="Times New Roman"/>
              <a:ea typeface="Times New Roman"/>
            </a:endParaRPr>
          </a:p>
          <a:p>
            <a:pPr>
              <a:spcAft>
                <a:spcPts val="0"/>
              </a:spcAft>
            </a:pPr>
            <a:r>
              <a:rPr lang="en-GB" kern="1200" dirty="0">
                <a:solidFill>
                  <a:srgbClr val="000000"/>
                </a:solidFill>
                <a:effectLst/>
                <a:latin typeface="Calibri"/>
                <a:ea typeface="Times New Roman"/>
                <a:cs typeface="Times New Roman"/>
              </a:rPr>
              <a:t>Coastline Housing Limited</a:t>
            </a:r>
            <a:endParaRPr lang="en-GB" sz="3200" dirty="0">
              <a:effectLst/>
              <a:latin typeface="Times New Roman"/>
              <a:ea typeface="Times New Roman"/>
            </a:endParaRPr>
          </a:p>
          <a:p>
            <a:pPr>
              <a:spcAft>
                <a:spcPts val="0"/>
              </a:spcAft>
            </a:pPr>
            <a:r>
              <a:rPr lang="en-GB" kern="1200" dirty="0" err="1">
                <a:solidFill>
                  <a:srgbClr val="000000"/>
                </a:solidFill>
                <a:effectLst/>
                <a:latin typeface="Calibri"/>
                <a:ea typeface="Times New Roman"/>
                <a:cs typeface="Times New Roman"/>
              </a:rPr>
              <a:t>Colne</a:t>
            </a:r>
            <a:r>
              <a:rPr lang="en-GB" kern="1200" dirty="0">
                <a:solidFill>
                  <a:srgbClr val="000000"/>
                </a:solidFill>
                <a:effectLst/>
                <a:latin typeface="Calibri"/>
                <a:ea typeface="Times New Roman"/>
                <a:cs typeface="Times New Roman"/>
              </a:rPr>
              <a:t> Housing Society Limited</a:t>
            </a:r>
            <a:endParaRPr lang="en-GB" sz="3200" dirty="0">
              <a:effectLst/>
              <a:latin typeface="Times New Roman"/>
              <a:ea typeface="Times New Roman"/>
            </a:endParaRPr>
          </a:p>
          <a:p>
            <a:pPr>
              <a:spcAft>
                <a:spcPts val="0"/>
              </a:spcAft>
            </a:pPr>
            <a:r>
              <a:rPr lang="en-GB" kern="1200" dirty="0" err="1">
                <a:solidFill>
                  <a:srgbClr val="000000"/>
                </a:solidFill>
                <a:effectLst/>
                <a:latin typeface="Calibri"/>
                <a:ea typeface="Times New Roman"/>
                <a:cs typeface="Times New Roman"/>
              </a:rPr>
              <a:t>Curo</a:t>
            </a:r>
            <a:r>
              <a:rPr lang="en-GB" kern="1200" dirty="0">
                <a:solidFill>
                  <a:srgbClr val="000000"/>
                </a:solidFill>
                <a:effectLst/>
                <a:latin typeface="Calibri"/>
                <a:ea typeface="Times New Roman"/>
                <a:cs typeface="Times New Roman"/>
              </a:rPr>
              <a:t> Places Limited</a:t>
            </a:r>
            <a:endParaRPr lang="en-GB" sz="3200" dirty="0">
              <a:effectLst/>
              <a:latin typeface="Times New Roman"/>
              <a:ea typeface="Times New Roman"/>
            </a:endParaRPr>
          </a:p>
          <a:p>
            <a:pPr>
              <a:spcAft>
                <a:spcPts val="0"/>
              </a:spcAft>
            </a:pPr>
            <a:r>
              <a:rPr lang="en-GB" kern="1200" dirty="0">
                <a:solidFill>
                  <a:srgbClr val="000000"/>
                </a:solidFill>
                <a:effectLst/>
                <a:latin typeface="Calibri"/>
                <a:ea typeface="Times New Roman"/>
                <a:cs typeface="Times New Roman"/>
              </a:rPr>
              <a:t>Devon and Cornwall Housing Limited</a:t>
            </a:r>
            <a:endParaRPr lang="en-GB" sz="3200" dirty="0">
              <a:effectLst/>
              <a:latin typeface="Times New Roman"/>
              <a:ea typeface="Times New Roman"/>
            </a:endParaRPr>
          </a:p>
          <a:p>
            <a:pPr>
              <a:spcAft>
                <a:spcPts val="0"/>
              </a:spcAft>
            </a:pPr>
            <a:r>
              <a:rPr lang="en-GB" kern="1200" dirty="0">
                <a:solidFill>
                  <a:srgbClr val="000000"/>
                </a:solidFill>
                <a:effectLst/>
                <a:latin typeface="Calibri"/>
                <a:ea typeface="Times New Roman"/>
                <a:cs typeface="Times New Roman"/>
              </a:rPr>
              <a:t>East Lothian Housing </a:t>
            </a:r>
            <a:endParaRPr lang="en-GB" sz="3200" dirty="0">
              <a:effectLst/>
              <a:latin typeface="Times New Roman"/>
              <a:ea typeface="Times New Roman"/>
            </a:endParaRPr>
          </a:p>
          <a:p>
            <a:pPr>
              <a:spcAft>
                <a:spcPts val="0"/>
              </a:spcAft>
            </a:pPr>
            <a:r>
              <a:rPr lang="en-GB" kern="1200" dirty="0">
                <a:solidFill>
                  <a:srgbClr val="000000"/>
                </a:solidFill>
                <a:effectLst/>
                <a:latin typeface="Calibri"/>
                <a:ea typeface="Times New Roman"/>
                <a:cs typeface="Times New Roman"/>
              </a:rPr>
              <a:t>Eastbourne Homes</a:t>
            </a:r>
            <a:endParaRPr lang="en-GB" sz="3200" dirty="0">
              <a:effectLst/>
              <a:latin typeface="Times New Roman"/>
              <a:ea typeface="Times New Roman"/>
            </a:endParaRPr>
          </a:p>
          <a:p>
            <a:pPr>
              <a:spcAft>
                <a:spcPts val="0"/>
              </a:spcAft>
            </a:pPr>
            <a:r>
              <a:rPr lang="en-GB" kern="1200" dirty="0" err="1">
                <a:solidFill>
                  <a:srgbClr val="000000"/>
                </a:solidFill>
                <a:effectLst/>
                <a:latin typeface="Calibri"/>
                <a:ea typeface="Times New Roman"/>
                <a:cs typeface="Times New Roman"/>
              </a:rPr>
              <a:t>Elderpark</a:t>
            </a:r>
            <a:endParaRPr lang="en-GB" sz="3200" dirty="0">
              <a:effectLst/>
              <a:latin typeface="Times New Roman"/>
              <a:ea typeface="Times New Roman"/>
            </a:endParaRPr>
          </a:p>
          <a:p>
            <a:pPr>
              <a:spcAft>
                <a:spcPts val="0"/>
              </a:spcAft>
            </a:pPr>
            <a:r>
              <a:rPr lang="en-GB" kern="1200" dirty="0" err="1">
                <a:solidFill>
                  <a:srgbClr val="000000"/>
                </a:solidFill>
                <a:effectLst/>
                <a:latin typeface="Calibri"/>
                <a:ea typeface="Times New Roman"/>
                <a:cs typeface="Times New Roman"/>
              </a:rPr>
              <a:t>Elim</a:t>
            </a:r>
            <a:r>
              <a:rPr lang="en-GB" kern="1200" dirty="0">
                <a:solidFill>
                  <a:srgbClr val="000000"/>
                </a:solidFill>
                <a:effectLst/>
                <a:latin typeface="Calibri"/>
                <a:ea typeface="Times New Roman"/>
                <a:cs typeface="Times New Roman"/>
              </a:rPr>
              <a:t> Housing Association Limited</a:t>
            </a:r>
            <a:endParaRPr lang="en-GB" sz="3200" dirty="0">
              <a:effectLst/>
              <a:latin typeface="Times New Roman"/>
              <a:ea typeface="Times New Roman"/>
            </a:endParaRPr>
          </a:p>
          <a:p>
            <a:pPr>
              <a:spcAft>
                <a:spcPts val="0"/>
              </a:spcAft>
            </a:pPr>
            <a:r>
              <a:rPr lang="en-GB" kern="1200" dirty="0">
                <a:solidFill>
                  <a:srgbClr val="000000"/>
                </a:solidFill>
                <a:effectLst/>
                <a:latin typeface="Calibri"/>
                <a:ea typeface="Times New Roman"/>
                <a:cs typeface="Times New Roman"/>
              </a:rPr>
              <a:t>Family HA Wales </a:t>
            </a:r>
            <a:endParaRPr lang="en-GB" sz="3200" dirty="0">
              <a:effectLst/>
              <a:latin typeface="Times New Roman"/>
              <a:ea typeface="Times New Roman"/>
            </a:endParaRPr>
          </a:p>
          <a:p>
            <a:pPr>
              <a:spcAft>
                <a:spcPts val="0"/>
              </a:spcAft>
            </a:pPr>
            <a:r>
              <a:rPr lang="en-GB" kern="1200" dirty="0" err="1">
                <a:solidFill>
                  <a:srgbClr val="000000"/>
                </a:solidFill>
                <a:effectLst/>
                <a:latin typeface="Calibri"/>
                <a:ea typeface="Times New Roman"/>
                <a:cs typeface="Times New Roman"/>
              </a:rPr>
              <a:t>Freebridge</a:t>
            </a:r>
            <a:r>
              <a:rPr lang="en-GB" kern="1200" dirty="0">
                <a:solidFill>
                  <a:srgbClr val="000000"/>
                </a:solidFill>
                <a:effectLst/>
                <a:latin typeface="Calibri"/>
                <a:ea typeface="Times New Roman"/>
                <a:cs typeface="Times New Roman"/>
              </a:rPr>
              <a:t> Community Housing Limited</a:t>
            </a:r>
            <a:endParaRPr lang="en-GB" sz="3200" dirty="0">
              <a:effectLst/>
              <a:latin typeface="Times New Roman"/>
              <a:ea typeface="Times New Roman"/>
            </a:endParaRPr>
          </a:p>
          <a:p>
            <a:pPr>
              <a:spcAft>
                <a:spcPts val="0"/>
              </a:spcAft>
            </a:pPr>
            <a:r>
              <a:rPr lang="en-GB" kern="1200" dirty="0">
                <a:solidFill>
                  <a:srgbClr val="000000"/>
                </a:solidFill>
                <a:effectLst/>
                <a:latin typeface="Calibri"/>
                <a:ea typeface="Times New Roman"/>
                <a:cs typeface="Times New Roman"/>
              </a:rPr>
              <a:t>Gentoo Group Limited</a:t>
            </a:r>
            <a:endParaRPr lang="en-GB" sz="3200" dirty="0">
              <a:effectLst/>
              <a:latin typeface="Times New Roman"/>
              <a:ea typeface="Times New Roman"/>
            </a:endParaRPr>
          </a:p>
          <a:p>
            <a:pPr>
              <a:spcAft>
                <a:spcPts val="0"/>
              </a:spcAft>
            </a:pPr>
            <a:r>
              <a:rPr lang="en-GB" kern="1200" dirty="0">
                <a:solidFill>
                  <a:srgbClr val="000000"/>
                </a:solidFill>
                <a:effectLst/>
                <a:latin typeface="Calibri"/>
                <a:ea typeface="Times New Roman"/>
                <a:cs typeface="Times New Roman"/>
              </a:rPr>
              <a:t>Gloucester City Homes</a:t>
            </a:r>
            <a:endParaRPr lang="en-GB" sz="3200" dirty="0">
              <a:effectLst/>
              <a:latin typeface="Times New Roman"/>
              <a:ea typeface="Times New Roman"/>
            </a:endParaRPr>
          </a:p>
          <a:p>
            <a:pPr>
              <a:spcAft>
                <a:spcPts val="0"/>
              </a:spcAft>
            </a:pPr>
            <a:r>
              <a:rPr lang="en-GB" kern="1200" dirty="0">
                <a:solidFill>
                  <a:srgbClr val="000000"/>
                </a:solidFill>
                <a:effectLst/>
                <a:latin typeface="Calibri"/>
                <a:ea typeface="Times New Roman"/>
                <a:cs typeface="Times New Roman"/>
              </a:rPr>
              <a:t>Grand Union </a:t>
            </a:r>
            <a:endParaRPr lang="en-GB" sz="3200" dirty="0">
              <a:effectLst/>
              <a:latin typeface="Times New Roman"/>
              <a:ea typeface="Times New Roman"/>
            </a:endParaRPr>
          </a:p>
          <a:p>
            <a:pPr>
              <a:spcAft>
                <a:spcPts val="0"/>
              </a:spcAft>
            </a:pPr>
            <a:r>
              <a:rPr lang="en-GB" kern="1200" dirty="0">
                <a:solidFill>
                  <a:srgbClr val="000000"/>
                </a:solidFill>
                <a:effectLst/>
                <a:latin typeface="Calibri"/>
                <a:ea typeface="Times New Roman"/>
                <a:cs typeface="Times New Roman"/>
              </a:rPr>
              <a:t>Gwalia </a:t>
            </a:r>
            <a:endParaRPr lang="en-GB" sz="3200" dirty="0">
              <a:effectLst/>
              <a:latin typeface="Times New Roman"/>
              <a:ea typeface="Times New Roman"/>
            </a:endParaRPr>
          </a:p>
          <a:p>
            <a:pPr>
              <a:spcAft>
                <a:spcPts val="0"/>
              </a:spcAft>
            </a:pPr>
            <a:r>
              <a:rPr lang="en-GB" kern="1200" dirty="0" err="1">
                <a:solidFill>
                  <a:srgbClr val="000000"/>
                </a:solidFill>
                <a:effectLst/>
                <a:latin typeface="Calibri"/>
                <a:ea typeface="Times New Roman"/>
                <a:cs typeface="Times New Roman"/>
              </a:rPr>
              <a:t>Hafod</a:t>
            </a:r>
            <a:endParaRPr lang="en-GB" sz="3200" dirty="0">
              <a:effectLst/>
              <a:latin typeface="Times New Roman"/>
              <a:ea typeface="Times New Roman"/>
            </a:endParaRPr>
          </a:p>
          <a:p>
            <a:pPr>
              <a:spcAft>
                <a:spcPts val="0"/>
              </a:spcAft>
            </a:pPr>
            <a:r>
              <a:rPr lang="en-GB" kern="1200" dirty="0" err="1">
                <a:solidFill>
                  <a:srgbClr val="000000"/>
                </a:solidFill>
                <a:effectLst/>
                <a:latin typeface="Calibri"/>
                <a:ea typeface="Times New Roman"/>
                <a:cs typeface="Times New Roman"/>
              </a:rPr>
              <a:t>Hastoe</a:t>
            </a:r>
            <a:r>
              <a:rPr lang="en-GB" kern="1200" dirty="0">
                <a:solidFill>
                  <a:srgbClr val="000000"/>
                </a:solidFill>
                <a:effectLst/>
                <a:latin typeface="Calibri"/>
                <a:ea typeface="Times New Roman"/>
                <a:cs typeface="Times New Roman"/>
              </a:rPr>
              <a:t> Housing Association Limited</a:t>
            </a:r>
            <a:endParaRPr lang="en-GB" sz="3200" dirty="0">
              <a:effectLst/>
              <a:latin typeface="Times New Roman"/>
              <a:ea typeface="Times New Roman"/>
            </a:endParaRPr>
          </a:p>
        </p:txBody>
      </p:sp>
    </p:spTree>
    <p:extLst>
      <p:ext uri="{BB962C8B-B14F-4D97-AF65-F5344CB8AC3E}">
        <p14:creationId xmlns:p14="http://schemas.microsoft.com/office/powerpoint/2010/main" val="3319948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24542" y="1513114"/>
            <a:ext cx="11255829" cy="129372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a:lstStyle>
          <a:p>
            <a:pPr algn="ctr"/>
            <a:endParaRPr lang="en-GB"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35" y="7464896"/>
            <a:ext cx="1817085"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153887" y="2312375"/>
            <a:ext cx="9818914" cy="5416868"/>
          </a:xfrm>
          <a:prstGeom prst="rect">
            <a:avLst/>
          </a:prstGeom>
          <a:noFill/>
        </p:spPr>
        <p:txBody>
          <a:bodyPr wrap="square" lIns="0" tIns="0" rIns="0" bIns="0" numCol="1" spcCol="151200" rtlCol="0">
            <a:spAutoFit/>
          </a:bodyPr>
          <a:lstStyle/>
          <a:p>
            <a:pPr algn="ctr"/>
            <a:endParaRPr lang="en-GB" sz="3200" b="1" dirty="0" smtClean="0"/>
          </a:p>
          <a:p>
            <a:pPr algn="ctr"/>
            <a:r>
              <a:rPr lang="en-GB" sz="3200" b="1" dirty="0" smtClean="0"/>
              <a:t> “There </a:t>
            </a:r>
            <a:r>
              <a:rPr lang="en-GB" sz="3200" b="1" dirty="0"/>
              <a:t>are </a:t>
            </a:r>
            <a:r>
              <a:rPr lang="en-GB" sz="3200" b="1" dirty="0">
                <a:solidFill>
                  <a:schemeClr val="accent5">
                    <a:lumMod val="60000"/>
                    <a:lumOff val="40000"/>
                  </a:schemeClr>
                </a:solidFill>
              </a:rPr>
              <a:t>millions</a:t>
            </a:r>
            <a:r>
              <a:rPr lang="en-GB" sz="3200" b="1" dirty="0"/>
              <a:t> of </a:t>
            </a:r>
            <a:r>
              <a:rPr lang="en-GB" sz="3200" b="1" dirty="0" smtClean="0"/>
              <a:t>people who </a:t>
            </a:r>
            <a:r>
              <a:rPr lang="en-GB" sz="3200" b="1" dirty="0"/>
              <a:t>are </a:t>
            </a:r>
            <a:r>
              <a:rPr lang="en-GB" sz="3200" b="1" dirty="0">
                <a:solidFill>
                  <a:schemeClr val="accent5">
                    <a:lumMod val="60000"/>
                    <a:lumOff val="40000"/>
                  </a:schemeClr>
                </a:solidFill>
              </a:rPr>
              <a:t>excluded</a:t>
            </a:r>
            <a:r>
              <a:rPr lang="en-GB" sz="3200" b="1" dirty="0"/>
              <a:t> from affordable credit because they don’t have a credit history. </a:t>
            </a:r>
            <a:endParaRPr lang="en-GB" sz="3200" b="1" dirty="0" smtClean="0"/>
          </a:p>
          <a:p>
            <a:pPr algn="ctr"/>
            <a:endParaRPr lang="en-GB" sz="3200" b="1" dirty="0" smtClean="0"/>
          </a:p>
          <a:p>
            <a:pPr algn="ctr"/>
            <a:r>
              <a:rPr lang="en-GB" sz="3200" b="1" dirty="0" smtClean="0"/>
              <a:t>For </a:t>
            </a:r>
            <a:r>
              <a:rPr lang="en-GB" sz="3200" b="1" dirty="0"/>
              <a:t>the financially excluded, this is a Catch 22 situation: without a </a:t>
            </a:r>
            <a:r>
              <a:rPr lang="en-GB" sz="3200" b="1" dirty="0">
                <a:solidFill>
                  <a:schemeClr val="accent5">
                    <a:lumMod val="60000"/>
                    <a:lumOff val="40000"/>
                  </a:schemeClr>
                </a:solidFill>
              </a:rPr>
              <a:t>credit score applicants are declined </a:t>
            </a:r>
            <a:r>
              <a:rPr lang="en-GB" sz="3200" b="1" dirty="0"/>
              <a:t>by mainstream providers and are considered riskier customers, but the </a:t>
            </a:r>
            <a:r>
              <a:rPr lang="en-GB" sz="3200" b="1" dirty="0">
                <a:solidFill>
                  <a:schemeClr val="accent5">
                    <a:lumMod val="60000"/>
                    <a:lumOff val="40000"/>
                  </a:schemeClr>
                </a:solidFill>
              </a:rPr>
              <a:t>only way </a:t>
            </a:r>
            <a:r>
              <a:rPr lang="en-GB" sz="3200" b="1" dirty="0"/>
              <a:t>to build a credit score is to access some form of credit, such as a mortgage or credit card</a:t>
            </a:r>
            <a:r>
              <a:rPr lang="en-GB" sz="3200" b="1" dirty="0" smtClean="0"/>
              <a:t>.”</a:t>
            </a:r>
          </a:p>
        </p:txBody>
      </p:sp>
      <p:sp>
        <p:nvSpPr>
          <p:cNvPr id="8" name="Title 1"/>
          <p:cNvSpPr txBox="1">
            <a:spLocks/>
          </p:cNvSpPr>
          <p:nvPr/>
        </p:nvSpPr>
        <p:spPr>
          <a:xfrm>
            <a:off x="576942" y="1665514"/>
            <a:ext cx="11255829" cy="129372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a:lstStyle>
          <a:p>
            <a:pPr algn="ctr"/>
            <a:r>
              <a:rPr lang="en-GB" sz="4800" dirty="0" smtClean="0"/>
              <a:t>What is the Rental Exchange?</a:t>
            </a:r>
            <a:endParaRPr lang="en-GB" dirty="0"/>
          </a:p>
        </p:txBody>
      </p:sp>
    </p:spTree>
    <p:extLst>
      <p:ext uri="{BB962C8B-B14F-4D97-AF65-F5344CB8AC3E}">
        <p14:creationId xmlns:p14="http://schemas.microsoft.com/office/powerpoint/2010/main" val="22475882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p:cNvSpPr>
          <p:nvPr>
            <p:ph type="title"/>
          </p:nvPr>
        </p:nvSpPr>
        <p:spPr>
          <a:xfrm>
            <a:off x="282943" y="1542245"/>
            <a:ext cx="11593371" cy="1343571"/>
          </a:xfrm>
        </p:spPr>
        <p:txBody>
          <a:bodyPr/>
          <a:lstStyle/>
          <a:p>
            <a:pPr algn="ctr"/>
            <a:r>
              <a:rPr lang="en-GB" altLang="en-US" sz="4800" dirty="0" smtClean="0"/>
              <a:t>Live Rental Exchange Members</a:t>
            </a:r>
            <a:endParaRPr lang="en-GB" sz="2800" dirty="0">
              <a:solidFill>
                <a:srgbClr val="0070C0"/>
              </a:solidFill>
            </a:endParaRPr>
          </a:p>
        </p:txBody>
      </p:sp>
      <p:sp>
        <p:nvSpPr>
          <p:cNvPr id="5" name="Content Placeholder 16"/>
          <p:cNvSpPr txBox="1">
            <a:spLocks/>
          </p:cNvSpPr>
          <p:nvPr/>
        </p:nvSpPr>
        <p:spPr>
          <a:xfrm>
            <a:off x="315912" y="2134431"/>
            <a:ext cx="11560175" cy="5985510"/>
          </a:xfrm>
          <a:prstGeom prst="rect">
            <a:avLst/>
          </a:prstGeom>
        </p:spPr>
        <p:txBody>
          <a:bodyPr vert="horz" lIns="0" tIns="0" rIns="0" bIns="0" numCol="3" rtlCol="0" anchor="t" anchorCtr="0">
            <a:noAutofit/>
          </a:bodyPr>
          <a:lstStyle/>
          <a:p>
            <a:pPr lvl="0">
              <a:spcAft>
                <a:spcPts val="0"/>
              </a:spcAft>
              <a:tabLst>
                <a:tab pos="457200" algn="l"/>
              </a:tabLst>
            </a:pPr>
            <a:r>
              <a:rPr lang="en-GB" kern="1200" dirty="0">
                <a:solidFill>
                  <a:srgbClr val="000000"/>
                </a:solidFill>
                <a:effectLst/>
                <a:latin typeface="Calibri"/>
                <a:ea typeface="Calibri"/>
                <a:cs typeface="Times New Roman"/>
              </a:rPr>
              <a:t>Helena Partnerships Limited</a:t>
            </a:r>
            <a:endParaRPr lang="en-GB" dirty="0">
              <a:effectLst/>
              <a:latin typeface="Calibri"/>
              <a:ea typeface="Calibri"/>
              <a:cs typeface="Times New Roman"/>
            </a:endParaRPr>
          </a:p>
          <a:p>
            <a:pPr lvl="0">
              <a:spcAft>
                <a:spcPts val="0"/>
              </a:spcAft>
              <a:tabLst>
                <a:tab pos="457200" algn="l"/>
              </a:tabLst>
            </a:pPr>
            <a:r>
              <a:rPr lang="en-GB" kern="1200" dirty="0">
                <a:solidFill>
                  <a:srgbClr val="000000"/>
                </a:solidFill>
                <a:effectLst/>
                <a:latin typeface="Calibri"/>
                <a:ea typeface="Calibri"/>
                <a:cs typeface="Times New Roman"/>
              </a:rPr>
              <a:t>Herefordshire Housing </a:t>
            </a:r>
            <a:r>
              <a:rPr lang="en-GB" kern="1200" dirty="0" smtClean="0">
                <a:solidFill>
                  <a:srgbClr val="000000"/>
                </a:solidFill>
                <a:effectLst/>
                <a:latin typeface="Calibri"/>
                <a:ea typeface="Calibri"/>
                <a:cs typeface="Times New Roman"/>
              </a:rPr>
              <a:t>Limited</a:t>
            </a:r>
            <a:endParaRPr lang="en-GB" dirty="0">
              <a:effectLst/>
              <a:latin typeface="Calibri"/>
              <a:ea typeface="Calibri"/>
              <a:cs typeface="Times New Roman"/>
            </a:endParaRPr>
          </a:p>
          <a:p>
            <a:pPr lvl="0">
              <a:spcAft>
                <a:spcPts val="0"/>
              </a:spcAft>
              <a:tabLst>
                <a:tab pos="457200" algn="l"/>
              </a:tabLst>
            </a:pPr>
            <a:r>
              <a:rPr lang="en-GB" kern="1200" dirty="0">
                <a:solidFill>
                  <a:srgbClr val="000000"/>
                </a:solidFill>
                <a:effectLst/>
                <a:latin typeface="Calibri"/>
                <a:ea typeface="Calibri"/>
                <a:cs typeface="Times New Roman"/>
              </a:rPr>
              <a:t>Home Group Limited</a:t>
            </a:r>
            <a:endParaRPr lang="en-GB" dirty="0">
              <a:effectLst/>
              <a:latin typeface="Calibri"/>
              <a:ea typeface="Calibri"/>
              <a:cs typeface="Times New Roman"/>
            </a:endParaRPr>
          </a:p>
          <a:p>
            <a:pPr lvl="0">
              <a:spcAft>
                <a:spcPts val="0"/>
              </a:spcAft>
              <a:tabLst>
                <a:tab pos="457200" algn="l"/>
              </a:tabLst>
            </a:pPr>
            <a:r>
              <a:rPr lang="en-GB" kern="1200" dirty="0">
                <a:solidFill>
                  <a:srgbClr val="000000"/>
                </a:solidFill>
                <a:effectLst/>
                <a:latin typeface="Calibri"/>
                <a:ea typeface="Calibri"/>
                <a:cs typeface="Times New Roman"/>
              </a:rPr>
              <a:t>Ipswich Borough Council</a:t>
            </a:r>
            <a:endParaRPr lang="en-GB" dirty="0">
              <a:effectLst/>
              <a:latin typeface="Calibri"/>
              <a:ea typeface="Calibri"/>
              <a:cs typeface="Times New Roman"/>
            </a:endParaRPr>
          </a:p>
          <a:p>
            <a:pPr lvl="0">
              <a:spcAft>
                <a:spcPts val="0"/>
              </a:spcAft>
              <a:tabLst>
                <a:tab pos="457200" algn="l"/>
              </a:tabLst>
            </a:pPr>
            <a:r>
              <a:rPr lang="en-GB" kern="1200" dirty="0" err="1">
                <a:solidFill>
                  <a:srgbClr val="000000"/>
                </a:solidFill>
                <a:effectLst/>
                <a:latin typeface="Calibri"/>
                <a:ea typeface="Calibri"/>
                <a:cs typeface="Times New Roman"/>
              </a:rPr>
              <a:t>Knightstone</a:t>
            </a:r>
            <a:r>
              <a:rPr lang="en-GB" kern="1200" dirty="0">
                <a:solidFill>
                  <a:srgbClr val="000000"/>
                </a:solidFill>
                <a:effectLst/>
                <a:latin typeface="Calibri"/>
                <a:ea typeface="Calibri"/>
                <a:cs typeface="Times New Roman"/>
              </a:rPr>
              <a:t> Housing Association</a:t>
            </a:r>
            <a:endParaRPr lang="en-GB" dirty="0">
              <a:effectLst/>
              <a:latin typeface="Calibri"/>
              <a:ea typeface="Calibri"/>
              <a:cs typeface="Times New Roman"/>
            </a:endParaRPr>
          </a:p>
          <a:p>
            <a:pPr lvl="0">
              <a:spcAft>
                <a:spcPts val="0"/>
              </a:spcAft>
              <a:tabLst>
                <a:tab pos="457200" algn="l"/>
              </a:tabLst>
            </a:pPr>
            <a:r>
              <a:rPr lang="en-GB" kern="1200" dirty="0" err="1">
                <a:solidFill>
                  <a:srgbClr val="000000"/>
                </a:solidFill>
                <a:effectLst/>
                <a:latin typeface="Calibri"/>
                <a:ea typeface="Calibri"/>
                <a:cs typeface="Times New Roman"/>
              </a:rPr>
              <a:t>Knowsley</a:t>
            </a:r>
            <a:r>
              <a:rPr lang="en-GB" kern="1200" dirty="0">
                <a:solidFill>
                  <a:srgbClr val="000000"/>
                </a:solidFill>
                <a:effectLst/>
                <a:latin typeface="Calibri"/>
                <a:ea typeface="Calibri"/>
                <a:cs typeface="Times New Roman"/>
              </a:rPr>
              <a:t> Housing Trust - </a:t>
            </a:r>
            <a:r>
              <a:rPr lang="en-GB" kern="1200" dirty="0" err="1">
                <a:solidFill>
                  <a:srgbClr val="000000"/>
                </a:solidFill>
                <a:effectLst/>
                <a:latin typeface="Calibri"/>
                <a:ea typeface="Calibri"/>
                <a:cs typeface="Times New Roman"/>
              </a:rPr>
              <a:t>Firstark</a:t>
            </a:r>
            <a:r>
              <a:rPr lang="en-GB" kern="1200" dirty="0">
                <a:solidFill>
                  <a:srgbClr val="000000"/>
                </a:solidFill>
                <a:effectLst/>
                <a:latin typeface="Calibri"/>
                <a:ea typeface="Calibri"/>
                <a:cs typeface="Times New Roman"/>
              </a:rPr>
              <a:t> </a:t>
            </a:r>
            <a:endParaRPr lang="en-GB" dirty="0">
              <a:effectLst/>
              <a:latin typeface="Calibri"/>
              <a:ea typeface="Calibri"/>
              <a:cs typeface="Times New Roman"/>
            </a:endParaRPr>
          </a:p>
          <a:p>
            <a:pPr lvl="0">
              <a:spcAft>
                <a:spcPts val="0"/>
              </a:spcAft>
              <a:tabLst>
                <a:tab pos="457200" algn="l"/>
              </a:tabLst>
            </a:pPr>
            <a:r>
              <a:rPr lang="en-GB" kern="1200" dirty="0">
                <a:solidFill>
                  <a:srgbClr val="000000"/>
                </a:solidFill>
                <a:effectLst/>
                <a:latin typeface="Calibri"/>
                <a:ea typeface="Calibri"/>
                <a:cs typeface="Times New Roman"/>
              </a:rPr>
              <a:t>Lambeth Council</a:t>
            </a:r>
            <a:endParaRPr lang="en-GB" dirty="0">
              <a:effectLst/>
              <a:latin typeface="Calibri"/>
              <a:ea typeface="Calibri"/>
              <a:cs typeface="Times New Roman"/>
            </a:endParaRPr>
          </a:p>
          <a:p>
            <a:pPr lvl="0">
              <a:spcAft>
                <a:spcPts val="0"/>
              </a:spcAft>
              <a:tabLst>
                <a:tab pos="457200" algn="l"/>
              </a:tabLst>
            </a:pPr>
            <a:r>
              <a:rPr lang="en-GB" kern="1200" dirty="0">
                <a:solidFill>
                  <a:srgbClr val="000000"/>
                </a:solidFill>
                <a:effectLst/>
                <a:latin typeface="Calibri"/>
                <a:ea typeface="Calibri"/>
                <a:cs typeface="Times New Roman"/>
              </a:rPr>
              <a:t>Lewes District Council</a:t>
            </a:r>
            <a:endParaRPr lang="en-GB" dirty="0">
              <a:effectLst/>
              <a:latin typeface="Calibri"/>
              <a:ea typeface="Calibri"/>
              <a:cs typeface="Times New Roman"/>
            </a:endParaRPr>
          </a:p>
          <a:p>
            <a:pPr lvl="0">
              <a:spcAft>
                <a:spcPts val="0"/>
              </a:spcAft>
              <a:tabLst>
                <a:tab pos="457200" algn="l"/>
              </a:tabLst>
            </a:pPr>
            <a:r>
              <a:rPr lang="en-GB" kern="1200" dirty="0" err="1">
                <a:solidFill>
                  <a:srgbClr val="000000"/>
                </a:solidFill>
                <a:effectLst/>
                <a:latin typeface="Calibri"/>
                <a:ea typeface="Calibri"/>
                <a:cs typeface="Times New Roman"/>
              </a:rPr>
              <a:t>Linc</a:t>
            </a:r>
            <a:r>
              <a:rPr lang="en-GB" kern="1200" dirty="0">
                <a:solidFill>
                  <a:srgbClr val="000000"/>
                </a:solidFill>
                <a:effectLst/>
                <a:latin typeface="Calibri"/>
                <a:ea typeface="Calibri"/>
                <a:cs typeface="Times New Roman"/>
              </a:rPr>
              <a:t> </a:t>
            </a:r>
            <a:r>
              <a:rPr lang="en-GB" kern="1200" dirty="0" err="1">
                <a:solidFill>
                  <a:srgbClr val="000000"/>
                </a:solidFill>
                <a:effectLst/>
                <a:latin typeface="Calibri"/>
                <a:ea typeface="Calibri"/>
                <a:cs typeface="Times New Roman"/>
              </a:rPr>
              <a:t>Cymru</a:t>
            </a:r>
            <a:r>
              <a:rPr lang="en-GB" kern="1200" dirty="0">
                <a:solidFill>
                  <a:srgbClr val="000000"/>
                </a:solidFill>
                <a:effectLst/>
                <a:latin typeface="Calibri"/>
                <a:ea typeface="Calibri"/>
                <a:cs typeface="Times New Roman"/>
              </a:rPr>
              <a:t> HA</a:t>
            </a:r>
            <a:endParaRPr lang="en-GB" dirty="0">
              <a:effectLst/>
              <a:latin typeface="Calibri"/>
              <a:ea typeface="Calibri"/>
              <a:cs typeface="Times New Roman"/>
            </a:endParaRPr>
          </a:p>
          <a:p>
            <a:pPr lvl="0">
              <a:spcAft>
                <a:spcPts val="0"/>
              </a:spcAft>
              <a:tabLst>
                <a:tab pos="457200" algn="l"/>
              </a:tabLst>
            </a:pPr>
            <a:r>
              <a:rPr lang="en-GB" kern="1200" dirty="0">
                <a:solidFill>
                  <a:srgbClr val="000000"/>
                </a:solidFill>
                <a:effectLst/>
                <a:latin typeface="Calibri"/>
                <a:ea typeface="Calibri"/>
                <a:cs typeface="Times New Roman"/>
              </a:rPr>
              <a:t>London &amp; Quadrant Housing Trust</a:t>
            </a:r>
            <a:endParaRPr lang="en-GB" dirty="0">
              <a:effectLst/>
              <a:latin typeface="Calibri"/>
              <a:ea typeface="Calibri"/>
              <a:cs typeface="Times New Roman"/>
            </a:endParaRPr>
          </a:p>
          <a:p>
            <a:pPr lvl="0">
              <a:spcAft>
                <a:spcPts val="0"/>
              </a:spcAft>
              <a:tabLst>
                <a:tab pos="457200" algn="l"/>
              </a:tabLst>
            </a:pPr>
            <a:r>
              <a:rPr lang="en-GB" kern="1200" dirty="0">
                <a:solidFill>
                  <a:srgbClr val="000000"/>
                </a:solidFill>
                <a:effectLst/>
                <a:latin typeface="Calibri"/>
                <a:ea typeface="Calibri"/>
                <a:cs typeface="Times New Roman"/>
              </a:rPr>
              <a:t>Luton Borough Council</a:t>
            </a:r>
            <a:endParaRPr lang="en-GB" dirty="0">
              <a:effectLst/>
              <a:latin typeface="Calibri"/>
              <a:ea typeface="Calibri"/>
              <a:cs typeface="Times New Roman"/>
            </a:endParaRPr>
          </a:p>
          <a:p>
            <a:pPr lvl="0">
              <a:spcAft>
                <a:spcPts val="0"/>
              </a:spcAft>
              <a:tabLst>
                <a:tab pos="457200" algn="l"/>
              </a:tabLst>
            </a:pPr>
            <a:r>
              <a:rPr lang="en-GB" kern="1200" dirty="0">
                <a:solidFill>
                  <a:srgbClr val="000000"/>
                </a:solidFill>
                <a:effectLst/>
                <a:latin typeface="Calibri"/>
                <a:ea typeface="Calibri"/>
                <a:cs typeface="Times New Roman"/>
              </a:rPr>
              <a:t>Luton Community Housing Ltd</a:t>
            </a:r>
            <a:endParaRPr lang="en-GB" dirty="0">
              <a:effectLst/>
              <a:latin typeface="Calibri"/>
              <a:ea typeface="Calibri"/>
              <a:cs typeface="Times New Roman"/>
            </a:endParaRPr>
          </a:p>
          <a:p>
            <a:pPr lvl="0">
              <a:spcAft>
                <a:spcPts val="0"/>
              </a:spcAft>
              <a:tabLst>
                <a:tab pos="457200" algn="l"/>
              </a:tabLst>
            </a:pPr>
            <a:r>
              <a:rPr lang="en-GB" kern="1200" dirty="0">
                <a:solidFill>
                  <a:srgbClr val="000000"/>
                </a:solidFill>
                <a:effectLst/>
                <a:latin typeface="Calibri"/>
                <a:ea typeface="Calibri"/>
                <a:cs typeface="Times New Roman"/>
              </a:rPr>
              <a:t>Melton Borough Council</a:t>
            </a:r>
            <a:endParaRPr lang="en-GB" dirty="0">
              <a:effectLst/>
              <a:latin typeface="Calibri"/>
              <a:ea typeface="Calibri"/>
              <a:cs typeface="Times New Roman"/>
            </a:endParaRPr>
          </a:p>
          <a:p>
            <a:pPr lvl="0">
              <a:spcAft>
                <a:spcPts val="0"/>
              </a:spcAft>
              <a:tabLst>
                <a:tab pos="457200" algn="l"/>
              </a:tabLst>
            </a:pPr>
            <a:r>
              <a:rPr lang="en-GB" kern="1200" dirty="0">
                <a:solidFill>
                  <a:srgbClr val="000000"/>
                </a:solidFill>
                <a:effectLst/>
                <a:latin typeface="Calibri"/>
                <a:ea typeface="Calibri"/>
                <a:cs typeface="Times New Roman"/>
              </a:rPr>
              <a:t>Metropolitan</a:t>
            </a:r>
            <a:endParaRPr lang="en-GB" dirty="0">
              <a:effectLst/>
              <a:latin typeface="Calibri"/>
              <a:ea typeface="Calibri"/>
              <a:cs typeface="Times New Roman"/>
            </a:endParaRPr>
          </a:p>
          <a:p>
            <a:pPr lvl="0">
              <a:spcAft>
                <a:spcPts val="0"/>
              </a:spcAft>
              <a:tabLst>
                <a:tab pos="457200" algn="l"/>
              </a:tabLst>
            </a:pPr>
            <a:r>
              <a:rPr lang="en-GB" kern="1200" dirty="0">
                <a:solidFill>
                  <a:srgbClr val="000000"/>
                </a:solidFill>
                <a:effectLst/>
                <a:latin typeface="Calibri"/>
                <a:ea typeface="Calibri"/>
                <a:cs typeface="Times New Roman"/>
              </a:rPr>
              <a:t>MHS Homes</a:t>
            </a:r>
            <a:endParaRPr lang="en-GB" dirty="0">
              <a:effectLst/>
              <a:latin typeface="Calibri"/>
              <a:ea typeface="Calibri"/>
              <a:cs typeface="Times New Roman"/>
            </a:endParaRPr>
          </a:p>
          <a:p>
            <a:pPr lvl="0">
              <a:spcAft>
                <a:spcPts val="0"/>
              </a:spcAft>
              <a:tabLst>
                <a:tab pos="457200" algn="l"/>
              </a:tabLst>
            </a:pPr>
            <a:r>
              <a:rPr lang="en-GB" kern="1200" dirty="0">
                <a:solidFill>
                  <a:srgbClr val="000000"/>
                </a:solidFill>
                <a:effectLst/>
                <a:latin typeface="Calibri"/>
                <a:ea typeface="Calibri"/>
                <a:cs typeface="Times New Roman"/>
              </a:rPr>
              <a:t>Monmouth Housing Association</a:t>
            </a:r>
            <a:endParaRPr lang="en-GB" dirty="0">
              <a:effectLst/>
              <a:latin typeface="Calibri"/>
              <a:ea typeface="Calibri"/>
              <a:cs typeface="Times New Roman"/>
            </a:endParaRPr>
          </a:p>
          <a:p>
            <a:pPr lvl="0">
              <a:spcAft>
                <a:spcPts val="0"/>
              </a:spcAft>
              <a:tabLst>
                <a:tab pos="457200" algn="l"/>
              </a:tabLst>
            </a:pPr>
            <a:r>
              <a:rPr lang="en-GB" kern="1200" dirty="0">
                <a:solidFill>
                  <a:srgbClr val="000000"/>
                </a:solidFill>
                <a:effectLst/>
                <a:latin typeface="Calibri"/>
                <a:ea typeface="Calibri"/>
                <a:cs typeface="Times New Roman"/>
              </a:rPr>
              <a:t>Muir Group Housing Association </a:t>
            </a:r>
            <a:endParaRPr lang="en-GB" kern="1200" dirty="0" smtClean="0">
              <a:solidFill>
                <a:srgbClr val="000000"/>
              </a:solidFill>
              <a:effectLst/>
              <a:latin typeface="Calibri"/>
              <a:ea typeface="Calibri"/>
              <a:cs typeface="Times New Roman"/>
            </a:endParaRPr>
          </a:p>
          <a:p>
            <a:pPr lvl="0">
              <a:spcAft>
                <a:spcPts val="0"/>
              </a:spcAft>
              <a:tabLst>
                <a:tab pos="457200" algn="l"/>
              </a:tabLst>
            </a:pPr>
            <a:r>
              <a:rPr lang="en-GB" kern="1200" dirty="0" smtClean="0">
                <a:solidFill>
                  <a:srgbClr val="000000"/>
                </a:solidFill>
                <a:effectLst/>
                <a:latin typeface="Calibri"/>
                <a:ea typeface="Calibri"/>
                <a:cs typeface="Times New Roman"/>
              </a:rPr>
              <a:t>NCHA</a:t>
            </a:r>
            <a:endParaRPr lang="en-GB" dirty="0">
              <a:effectLst/>
              <a:latin typeface="Calibri"/>
              <a:ea typeface="Calibri"/>
              <a:cs typeface="Times New Roman"/>
            </a:endParaRPr>
          </a:p>
          <a:p>
            <a:pPr lvl="0">
              <a:spcAft>
                <a:spcPts val="0"/>
              </a:spcAft>
              <a:tabLst>
                <a:tab pos="457200" algn="l"/>
              </a:tabLst>
            </a:pPr>
            <a:r>
              <a:rPr lang="en-GB" kern="1200" dirty="0">
                <a:solidFill>
                  <a:srgbClr val="000000"/>
                </a:solidFill>
                <a:effectLst/>
                <a:latin typeface="Calibri"/>
                <a:ea typeface="Calibri"/>
                <a:cs typeface="Times New Roman"/>
              </a:rPr>
              <a:t>New Charter Homes Limited</a:t>
            </a:r>
            <a:endParaRPr lang="en-GB" dirty="0">
              <a:effectLst/>
              <a:latin typeface="Calibri"/>
              <a:ea typeface="Calibri"/>
              <a:cs typeface="Times New Roman"/>
            </a:endParaRPr>
          </a:p>
          <a:p>
            <a:pPr lvl="0">
              <a:spcAft>
                <a:spcPts val="0"/>
              </a:spcAft>
              <a:tabLst>
                <a:tab pos="457200" algn="l"/>
              </a:tabLst>
            </a:pPr>
            <a:r>
              <a:rPr lang="en-GB" kern="1200" dirty="0">
                <a:solidFill>
                  <a:srgbClr val="000000"/>
                </a:solidFill>
                <a:effectLst/>
                <a:latin typeface="Calibri"/>
                <a:ea typeface="Calibri"/>
                <a:cs typeface="Times New Roman"/>
              </a:rPr>
              <a:t>North Devon Homes </a:t>
            </a:r>
            <a:r>
              <a:rPr lang="en-GB" kern="1200" dirty="0" smtClean="0">
                <a:solidFill>
                  <a:srgbClr val="000000"/>
                </a:solidFill>
                <a:effectLst/>
                <a:latin typeface="Calibri"/>
                <a:ea typeface="Calibri"/>
                <a:cs typeface="Times New Roman"/>
              </a:rPr>
              <a:t>Limited</a:t>
            </a:r>
          </a:p>
          <a:p>
            <a:pPr lvl="0">
              <a:spcAft>
                <a:spcPts val="0"/>
              </a:spcAft>
              <a:tabLst>
                <a:tab pos="457200" algn="l"/>
              </a:tabLst>
            </a:pPr>
            <a:endParaRPr lang="en-GB" dirty="0">
              <a:solidFill>
                <a:srgbClr val="000000"/>
              </a:solidFill>
              <a:latin typeface="Calibri"/>
              <a:ea typeface="Calibri"/>
              <a:cs typeface="Times New Roman"/>
            </a:endParaRPr>
          </a:p>
          <a:p>
            <a:pPr lvl="0">
              <a:spcAft>
                <a:spcPts val="0"/>
              </a:spcAft>
              <a:tabLst>
                <a:tab pos="457200" algn="l"/>
              </a:tabLst>
            </a:pPr>
            <a:r>
              <a:rPr lang="en-GB" kern="1200" dirty="0" smtClean="0">
                <a:solidFill>
                  <a:srgbClr val="000000"/>
                </a:solidFill>
                <a:effectLst/>
                <a:latin typeface="Calibri"/>
                <a:ea typeface="Calibri"/>
                <a:cs typeface="Times New Roman"/>
              </a:rPr>
              <a:t>Northampton </a:t>
            </a:r>
            <a:r>
              <a:rPr lang="en-GB" kern="1200" dirty="0">
                <a:solidFill>
                  <a:srgbClr val="000000"/>
                </a:solidFill>
                <a:effectLst/>
                <a:latin typeface="Calibri"/>
                <a:ea typeface="Calibri"/>
                <a:cs typeface="Times New Roman"/>
              </a:rPr>
              <a:t>Borough Council</a:t>
            </a:r>
            <a:endParaRPr lang="en-GB" dirty="0">
              <a:effectLst/>
              <a:latin typeface="Calibri"/>
              <a:ea typeface="Calibri"/>
              <a:cs typeface="Times New Roman"/>
            </a:endParaRPr>
          </a:p>
          <a:p>
            <a:pPr lvl="0">
              <a:spcAft>
                <a:spcPts val="0"/>
              </a:spcAft>
              <a:tabLst>
                <a:tab pos="457200" algn="l"/>
              </a:tabLst>
            </a:pPr>
            <a:r>
              <a:rPr lang="en-GB" kern="1200" dirty="0" smtClean="0">
                <a:solidFill>
                  <a:srgbClr val="000000"/>
                </a:solidFill>
                <a:effectLst/>
                <a:latin typeface="Calibri"/>
                <a:ea typeface="Calibri"/>
                <a:cs typeface="Times New Roman"/>
              </a:rPr>
              <a:t>Northward</a:t>
            </a:r>
            <a:endParaRPr lang="en-GB" dirty="0">
              <a:effectLst/>
              <a:latin typeface="Calibri"/>
              <a:ea typeface="Calibri"/>
              <a:cs typeface="Times New Roman"/>
            </a:endParaRPr>
          </a:p>
          <a:p>
            <a:pPr lvl="0">
              <a:spcAft>
                <a:spcPts val="0"/>
              </a:spcAft>
              <a:tabLst>
                <a:tab pos="457200" algn="l"/>
              </a:tabLst>
            </a:pPr>
            <a:r>
              <a:rPr lang="en-GB" kern="1200" dirty="0">
                <a:solidFill>
                  <a:srgbClr val="000000"/>
                </a:solidFill>
                <a:effectLst/>
                <a:latin typeface="Calibri"/>
                <a:ea typeface="Calibri"/>
                <a:cs typeface="Times New Roman"/>
              </a:rPr>
              <a:t>Notting </a:t>
            </a:r>
            <a:r>
              <a:rPr lang="en-GB" kern="1200" dirty="0" smtClean="0">
                <a:solidFill>
                  <a:srgbClr val="000000"/>
                </a:solidFill>
                <a:effectLst/>
                <a:latin typeface="Calibri"/>
                <a:ea typeface="Calibri"/>
                <a:cs typeface="Times New Roman"/>
              </a:rPr>
              <a:t>Hill</a:t>
            </a:r>
            <a:endParaRPr lang="en-GB" dirty="0">
              <a:effectLst/>
              <a:latin typeface="Calibri"/>
              <a:ea typeface="Calibri"/>
              <a:cs typeface="Times New Roman"/>
            </a:endParaRPr>
          </a:p>
          <a:p>
            <a:pPr lvl="0">
              <a:spcAft>
                <a:spcPts val="0"/>
              </a:spcAft>
              <a:tabLst>
                <a:tab pos="457200" algn="l"/>
              </a:tabLst>
            </a:pPr>
            <a:r>
              <a:rPr lang="en-GB" kern="1200" dirty="0">
                <a:solidFill>
                  <a:srgbClr val="000000"/>
                </a:solidFill>
                <a:effectLst/>
                <a:latin typeface="Calibri"/>
                <a:ea typeface="Calibri"/>
                <a:cs typeface="Times New Roman"/>
              </a:rPr>
              <a:t>Paragon Community Housing Group</a:t>
            </a:r>
            <a:endParaRPr lang="en-GB" dirty="0">
              <a:effectLst/>
              <a:latin typeface="Calibri"/>
              <a:ea typeface="Calibri"/>
              <a:cs typeface="Times New Roman"/>
            </a:endParaRPr>
          </a:p>
          <a:p>
            <a:pPr lvl="0">
              <a:spcAft>
                <a:spcPts val="0"/>
              </a:spcAft>
              <a:tabLst>
                <a:tab pos="457200" algn="l"/>
              </a:tabLst>
            </a:pPr>
            <a:r>
              <a:rPr lang="en-GB" kern="1200" dirty="0">
                <a:solidFill>
                  <a:srgbClr val="000000"/>
                </a:solidFill>
                <a:effectLst/>
                <a:latin typeface="Calibri"/>
                <a:ea typeface="Calibri"/>
                <a:cs typeface="Times New Roman"/>
              </a:rPr>
              <a:t>Phoenix Community Housing Association</a:t>
            </a:r>
            <a:endParaRPr lang="en-GB" dirty="0">
              <a:effectLst/>
              <a:latin typeface="Calibri"/>
              <a:ea typeface="Calibri"/>
              <a:cs typeface="Times New Roman"/>
            </a:endParaRPr>
          </a:p>
          <a:p>
            <a:pPr lvl="0">
              <a:spcAft>
                <a:spcPts val="0"/>
              </a:spcAft>
              <a:tabLst>
                <a:tab pos="457200" algn="l"/>
              </a:tabLst>
            </a:pPr>
            <a:r>
              <a:rPr lang="en-GB" kern="1200" dirty="0">
                <a:solidFill>
                  <a:srgbClr val="000000"/>
                </a:solidFill>
                <a:effectLst/>
                <a:latin typeface="Calibri"/>
                <a:ea typeface="Calibri"/>
                <a:cs typeface="Times New Roman"/>
              </a:rPr>
              <a:t>Poplar HARCA Limited</a:t>
            </a:r>
            <a:endParaRPr lang="en-GB" dirty="0">
              <a:effectLst/>
              <a:latin typeface="Calibri"/>
              <a:ea typeface="Calibri"/>
              <a:cs typeface="Times New Roman"/>
            </a:endParaRPr>
          </a:p>
          <a:p>
            <a:pPr lvl="0">
              <a:spcAft>
                <a:spcPts val="0"/>
              </a:spcAft>
              <a:tabLst>
                <a:tab pos="457200" algn="l"/>
              </a:tabLst>
            </a:pPr>
            <a:r>
              <a:rPr lang="en-GB" kern="1200" dirty="0">
                <a:solidFill>
                  <a:srgbClr val="000000"/>
                </a:solidFill>
                <a:effectLst/>
                <a:latin typeface="Calibri"/>
                <a:ea typeface="Calibri"/>
                <a:cs typeface="Times New Roman"/>
              </a:rPr>
              <a:t>Raven Housing Trust Limited</a:t>
            </a:r>
            <a:endParaRPr lang="en-GB" dirty="0">
              <a:effectLst/>
              <a:latin typeface="Calibri"/>
              <a:ea typeface="Calibri"/>
              <a:cs typeface="Times New Roman"/>
            </a:endParaRPr>
          </a:p>
          <a:p>
            <a:pPr lvl="0">
              <a:spcAft>
                <a:spcPts val="0"/>
              </a:spcAft>
              <a:tabLst>
                <a:tab pos="457200" algn="l"/>
              </a:tabLst>
            </a:pPr>
            <a:r>
              <a:rPr lang="en-GB" kern="1200" dirty="0">
                <a:solidFill>
                  <a:srgbClr val="000000"/>
                </a:solidFill>
                <a:effectLst/>
                <a:latin typeface="Calibri"/>
                <a:ea typeface="Calibri"/>
                <a:cs typeface="Times New Roman"/>
              </a:rPr>
              <a:t>Red Kite Community Housing Limited</a:t>
            </a:r>
            <a:endParaRPr lang="en-GB" dirty="0">
              <a:effectLst/>
              <a:latin typeface="Calibri"/>
              <a:ea typeface="Calibri"/>
              <a:cs typeface="Times New Roman"/>
            </a:endParaRPr>
          </a:p>
          <a:p>
            <a:pPr lvl="0">
              <a:spcAft>
                <a:spcPts val="0"/>
              </a:spcAft>
              <a:tabLst>
                <a:tab pos="457200" algn="l"/>
              </a:tabLst>
            </a:pPr>
            <a:r>
              <a:rPr lang="en-GB" kern="1200" dirty="0">
                <a:solidFill>
                  <a:srgbClr val="000000"/>
                </a:solidFill>
                <a:effectLst/>
                <a:latin typeface="Calibri"/>
                <a:ea typeface="Calibri"/>
                <a:cs typeface="Times New Roman"/>
              </a:rPr>
              <a:t>Renfrewshire Council</a:t>
            </a:r>
            <a:endParaRPr lang="en-GB" dirty="0">
              <a:effectLst/>
              <a:latin typeface="Calibri"/>
              <a:ea typeface="Calibri"/>
              <a:cs typeface="Times New Roman"/>
            </a:endParaRPr>
          </a:p>
          <a:p>
            <a:pPr lvl="0">
              <a:spcAft>
                <a:spcPts val="0"/>
              </a:spcAft>
              <a:tabLst>
                <a:tab pos="457200" algn="l"/>
              </a:tabLst>
            </a:pPr>
            <a:r>
              <a:rPr lang="en-GB" kern="1200" dirty="0">
                <a:solidFill>
                  <a:srgbClr val="000000"/>
                </a:solidFill>
                <a:effectLst/>
                <a:latin typeface="Calibri"/>
                <a:ea typeface="Calibri"/>
                <a:cs typeface="Times New Roman"/>
              </a:rPr>
              <a:t>Rhondda Housing </a:t>
            </a:r>
            <a:endParaRPr lang="en-GB" dirty="0">
              <a:effectLst/>
              <a:latin typeface="Calibri"/>
              <a:ea typeface="Calibri"/>
              <a:cs typeface="Times New Roman"/>
            </a:endParaRPr>
          </a:p>
          <a:p>
            <a:pPr lvl="0">
              <a:spcAft>
                <a:spcPts val="0"/>
              </a:spcAft>
              <a:tabLst>
                <a:tab pos="457200" algn="l"/>
              </a:tabLst>
            </a:pPr>
            <a:r>
              <a:rPr lang="en-GB" kern="1200" dirty="0">
                <a:solidFill>
                  <a:srgbClr val="000000"/>
                </a:solidFill>
                <a:effectLst/>
                <a:latin typeface="Calibri"/>
                <a:ea typeface="Calibri"/>
                <a:cs typeface="Times New Roman"/>
              </a:rPr>
              <a:t>Rockingham Forest</a:t>
            </a:r>
            <a:endParaRPr lang="en-GB" dirty="0">
              <a:effectLst/>
              <a:latin typeface="Calibri"/>
              <a:ea typeface="Calibri"/>
              <a:cs typeface="Times New Roman"/>
            </a:endParaRPr>
          </a:p>
          <a:p>
            <a:pPr lvl="0">
              <a:spcAft>
                <a:spcPts val="0"/>
              </a:spcAft>
              <a:tabLst>
                <a:tab pos="457200" algn="l"/>
              </a:tabLst>
            </a:pPr>
            <a:r>
              <a:rPr lang="en-GB" kern="1200" dirty="0">
                <a:solidFill>
                  <a:srgbClr val="000000"/>
                </a:solidFill>
                <a:effectLst/>
                <a:latin typeface="Calibri"/>
                <a:ea typeface="Calibri"/>
                <a:cs typeface="Times New Roman"/>
              </a:rPr>
              <a:t>Rooftop Housing Group Limited</a:t>
            </a:r>
            <a:endParaRPr lang="en-GB" dirty="0">
              <a:effectLst/>
              <a:latin typeface="Calibri"/>
              <a:ea typeface="Calibri"/>
              <a:cs typeface="Times New Roman"/>
            </a:endParaRPr>
          </a:p>
          <a:p>
            <a:pPr lvl="0">
              <a:spcAft>
                <a:spcPts val="0"/>
              </a:spcAft>
              <a:tabLst>
                <a:tab pos="457200" algn="l"/>
              </a:tabLst>
            </a:pPr>
            <a:r>
              <a:rPr lang="en-GB" kern="1200" dirty="0">
                <a:solidFill>
                  <a:srgbClr val="000000"/>
                </a:solidFill>
                <a:effectLst/>
                <a:latin typeface="Calibri"/>
                <a:ea typeface="Calibri"/>
                <a:cs typeface="Times New Roman"/>
              </a:rPr>
              <a:t>Rugby Borough Council</a:t>
            </a:r>
            <a:endParaRPr lang="en-GB" dirty="0">
              <a:effectLst/>
              <a:latin typeface="Calibri"/>
              <a:ea typeface="Calibri"/>
              <a:cs typeface="Times New Roman"/>
            </a:endParaRPr>
          </a:p>
          <a:p>
            <a:pPr lvl="0">
              <a:spcAft>
                <a:spcPts val="0"/>
              </a:spcAft>
              <a:tabLst>
                <a:tab pos="457200" algn="l"/>
              </a:tabLst>
            </a:pPr>
            <a:r>
              <a:rPr lang="en-GB" kern="1200" dirty="0">
                <a:solidFill>
                  <a:srgbClr val="000000"/>
                </a:solidFill>
                <a:effectLst/>
                <a:latin typeface="Calibri"/>
                <a:ea typeface="Calibri"/>
                <a:cs typeface="Times New Roman"/>
              </a:rPr>
              <a:t>Salvation Army HA </a:t>
            </a:r>
            <a:endParaRPr lang="en-GB" dirty="0">
              <a:effectLst/>
              <a:latin typeface="Calibri"/>
              <a:ea typeface="Calibri"/>
              <a:cs typeface="Times New Roman"/>
            </a:endParaRPr>
          </a:p>
          <a:p>
            <a:pPr lvl="0">
              <a:spcAft>
                <a:spcPts val="0"/>
              </a:spcAft>
              <a:tabLst>
                <a:tab pos="457200" algn="l"/>
              </a:tabLst>
            </a:pPr>
            <a:r>
              <a:rPr lang="en-GB" kern="1200" dirty="0">
                <a:solidFill>
                  <a:srgbClr val="000000"/>
                </a:solidFill>
                <a:effectLst/>
                <a:latin typeface="Calibri"/>
                <a:ea typeface="Calibri"/>
                <a:cs typeface="Times New Roman"/>
              </a:rPr>
              <a:t>Sandwell Council</a:t>
            </a:r>
            <a:endParaRPr lang="en-GB" dirty="0">
              <a:effectLst/>
              <a:latin typeface="Calibri"/>
              <a:ea typeface="Calibri"/>
              <a:cs typeface="Times New Roman"/>
            </a:endParaRPr>
          </a:p>
          <a:p>
            <a:pPr lvl="0">
              <a:spcAft>
                <a:spcPts val="0"/>
              </a:spcAft>
              <a:tabLst>
                <a:tab pos="457200" algn="l"/>
              </a:tabLst>
            </a:pPr>
            <a:r>
              <a:rPr lang="en-GB" kern="1200" dirty="0" err="1">
                <a:solidFill>
                  <a:srgbClr val="000000"/>
                </a:solidFill>
                <a:effectLst/>
                <a:latin typeface="Calibri"/>
                <a:ea typeface="Calibri"/>
                <a:cs typeface="Times New Roman"/>
              </a:rPr>
              <a:t>Selwood</a:t>
            </a:r>
            <a:r>
              <a:rPr lang="en-GB" kern="1200" dirty="0">
                <a:solidFill>
                  <a:srgbClr val="000000"/>
                </a:solidFill>
                <a:effectLst/>
                <a:latin typeface="Calibri"/>
                <a:ea typeface="Calibri"/>
                <a:cs typeface="Times New Roman"/>
              </a:rPr>
              <a:t> Housing Society Limited</a:t>
            </a:r>
            <a:endParaRPr lang="en-GB" dirty="0">
              <a:effectLst/>
              <a:latin typeface="Calibri"/>
              <a:ea typeface="Calibri"/>
              <a:cs typeface="Times New Roman"/>
            </a:endParaRPr>
          </a:p>
          <a:p>
            <a:pPr lvl="0">
              <a:spcAft>
                <a:spcPts val="0"/>
              </a:spcAft>
              <a:tabLst>
                <a:tab pos="457200" algn="l"/>
              </a:tabLst>
            </a:pPr>
            <a:r>
              <a:rPr lang="en-GB" kern="1200" dirty="0" err="1">
                <a:solidFill>
                  <a:srgbClr val="000000"/>
                </a:solidFill>
                <a:effectLst/>
                <a:latin typeface="Calibri"/>
                <a:ea typeface="Calibri"/>
                <a:cs typeface="Times New Roman"/>
              </a:rPr>
              <a:t>Sevenside</a:t>
            </a:r>
            <a:endParaRPr lang="en-GB" dirty="0">
              <a:effectLst/>
              <a:latin typeface="Calibri"/>
              <a:ea typeface="Calibri"/>
              <a:cs typeface="Times New Roman"/>
            </a:endParaRPr>
          </a:p>
          <a:p>
            <a:pPr lvl="0">
              <a:spcAft>
                <a:spcPts val="0"/>
              </a:spcAft>
              <a:tabLst>
                <a:tab pos="457200" algn="l"/>
              </a:tabLst>
            </a:pPr>
            <a:r>
              <a:rPr lang="en-GB" kern="1200" dirty="0">
                <a:solidFill>
                  <a:srgbClr val="000000"/>
                </a:solidFill>
                <a:effectLst/>
                <a:latin typeface="Calibri"/>
                <a:ea typeface="Calibri"/>
                <a:cs typeface="Times New Roman"/>
              </a:rPr>
              <a:t>Shepherds Bush Housing Association</a:t>
            </a:r>
            <a:endParaRPr lang="en-GB" dirty="0">
              <a:effectLst/>
              <a:latin typeface="Calibri"/>
              <a:ea typeface="Calibri"/>
              <a:cs typeface="Times New Roman"/>
            </a:endParaRPr>
          </a:p>
          <a:p>
            <a:pPr lvl="0">
              <a:spcAft>
                <a:spcPts val="0"/>
              </a:spcAft>
              <a:tabLst>
                <a:tab pos="457200" algn="l"/>
              </a:tabLst>
            </a:pPr>
            <a:r>
              <a:rPr lang="en-GB" kern="1200" dirty="0">
                <a:solidFill>
                  <a:srgbClr val="000000"/>
                </a:solidFill>
                <a:effectLst/>
                <a:latin typeface="Calibri"/>
                <a:ea typeface="Calibri"/>
                <a:cs typeface="Times New Roman"/>
              </a:rPr>
              <a:t>Shoreline Housing Partnership </a:t>
            </a:r>
            <a:r>
              <a:rPr lang="en-GB" kern="1200" dirty="0" smtClean="0">
                <a:solidFill>
                  <a:srgbClr val="000000"/>
                </a:solidFill>
                <a:effectLst/>
                <a:latin typeface="Calibri"/>
                <a:ea typeface="Calibri"/>
                <a:cs typeface="Times New Roman"/>
              </a:rPr>
              <a:t>Ltd</a:t>
            </a:r>
          </a:p>
          <a:p>
            <a:pPr lvl="0">
              <a:spcAft>
                <a:spcPts val="0"/>
              </a:spcAft>
              <a:tabLst>
                <a:tab pos="457200" algn="l"/>
              </a:tabLst>
            </a:pPr>
            <a:r>
              <a:rPr lang="en-GB" kern="1200" dirty="0" smtClean="0">
                <a:solidFill>
                  <a:srgbClr val="000000"/>
                </a:solidFill>
                <a:effectLst/>
                <a:latin typeface="Calibri"/>
                <a:ea typeface="Calibri"/>
                <a:cs typeface="Times New Roman"/>
              </a:rPr>
              <a:t>South </a:t>
            </a:r>
            <a:r>
              <a:rPr lang="en-GB" kern="1200" dirty="0">
                <a:solidFill>
                  <a:srgbClr val="000000"/>
                </a:solidFill>
                <a:effectLst/>
                <a:latin typeface="Calibri"/>
                <a:ea typeface="Calibri"/>
                <a:cs typeface="Times New Roman"/>
              </a:rPr>
              <a:t>Derbyshire District </a:t>
            </a:r>
            <a:r>
              <a:rPr lang="en-GB" kern="1200" dirty="0" smtClean="0">
                <a:solidFill>
                  <a:srgbClr val="000000"/>
                </a:solidFill>
                <a:effectLst/>
                <a:latin typeface="Calibri"/>
                <a:ea typeface="Calibri"/>
                <a:cs typeface="Times New Roman"/>
              </a:rPr>
              <a:t>Council</a:t>
            </a:r>
          </a:p>
          <a:p>
            <a:pPr lvl="0">
              <a:spcAft>
                <a:spcPts val="0"/>
              </a:spcAft>
              <a:tabLst>
                <a:tab pos="457200" algn="l"/>
              </a:tabLst>
            </a:pPr>
            <a:endParaRPr lang="en-GB" dirty="0">
              <a:solidFill>
                <a:srgbClr val="000000"/>
              </a:solidFill>
              <a:latin typeface="Calibri"/>
              <a:ea typeface="Calibri"/>
              <a:cs typeface="Times New Roman"/>
            </a:endParaRPr>
          </a:p>
          <a:p>
            <a:pPr lvl="0">
              <a:spcAft>
                <a:spcPts val="0"/>
              </a:spcAft>
              <a:tabLst>
                <a:tab pos="457200" algn="l"/>
              </a:tabLst>
            </a:pPr>
            <a:r>
              <a:rPr lang="en-GB" kern="1200" dirty="0" smtClean="0">
                <a:solidFill>
                  <a:srgbClr val="000000"/>
                </a:solidFill>
                <a:effectLst/>
                <a:latin typeface="Calibri"/>
                <a:ea typeface="Calibri"/>
                <a:cs typeface="Times New Roman"/>
              </a:rPr>
              <a:t>South </a:t>
            </a:r>
            <a:r>
              <a:rPr lang="en-GB" kern="1200" dirty="0">
                <a:solidFill>
                  <a:srgbClr val="000000"/>
                </a:solidFill>
                <a:effectLst/>
                <a:latin typeface="Calibri"/>
                <a:ea typeface="Calibri"/>
                <a:cs typeface="Times New Roman"/>
              </a:rPr>
              <a:t>Yorkshire Housing Association </a:t>
            </a:r>
            <a:endParaRPr lang="en-GB" kern="1200" dirty="0" smtClean="0">
              <a:solidFill>
                <a:srgbClr val="000000"/>
              </a:solidFill>
              <a:effectLst/>
              <a:latin typeface="Calibri"/>
              <a:ea typeface="Calibri"/>
              <a:cs typeface="Times New Roman"/>
            </a:endParaRPr>
          </a:p>
          <a:p>
            <a:pPr lvl="0">
              <a:spcAft>
                <a:spcPts val="0"/>
              </a:spcAft>
              <a:tabLst>
                <a:tab pos="457200" algn="l"/>
              </a:tabLst>
            </a:pPr>
            <a:r>
              <a:rPr lang="en-GB" kern="1200" dirty="0" smtClean="0">
                <a:solidFill>
                  <a:srgbClr val="000000"/>
                </a:solidFill>
                <a:effectLst/>
                <a:latin typeface="Calibri"/>
                <a:ea typeface="Calibri"/>
                <a:cs typeface="Times New Roman"/>
              </a:rPr>
              <a:t>St </a:t>
            </a:r>
            <a:r>
              <a:rPr lang="en-GB" kern="1200" dirty="0">
                <a:solidFill>
                  <a:srgbClr val="000000"/>
                </a:solidFill>
                <a:effectLst/>
                <a:latin typeface="Calibri"/>
                <a:ea typeface="Calibri"/>
                <a:cs typeface="Times New Roman"/>
              </a:rPr>
              <a:t>Leger </a:t>
            </a:r>
            <a:endParaRPr lang="en-GB" dirty="0">
              <a:effectLst/>
              <a:latin typeface="Calibri"/>
              <a:ea typeface="Calibri"/>
              <a:cs typeface="Times New Roman"/>
            </a:endParaRPr>
          </a:p>
          <a:p>
            <a:pPr lvl="0">
              <a:spcAft>
                <a:spcPts val="0"/>
              </a:spcAft>
              <a:tabLst>
                <a:tab pos="457200" algn="l"/>
              </a:tabLst>
            </a:pPr>
            <a:r>
              <a:rPr lang="en-GB" kern="1200" dirty="0">
                <a:solidFill>
                  <a:srgbClr val="000000"/>
                </a:solidFill>
                <a:effectLst/>
                <a:latin typeface="Calibri"/>
                <a:ea typeface="Calibri"/>
                <a:cs typeface="Times New Roman"/>
              </a:rPr>
              <a:t>Stockport Homes Limited</a:t>
            </a:r>
            <a:endParaRPr lang="en-GB" dirty="0">
              <a:effectLst/>
              <a:latin typeface="Calibri"/>
              <a:ea typeface="Calibri"/>
              <a:cs typeface="Times New Roman"/>
            </a:endParaRPr>
          </a:p>
          <a:p>
            <a:pPr lvl="0">
              <a:spcAft>
                <a:spcPts val="0"/>
              </a:spcAft>
              <a:tabLst>
                <a:tab pos="457200" algn="l"/>
              </a:tabLst>
            </a:pPr>
            <a:r>
              <a:rPr lang="en-GB" kern="1200" dirty="0" err="1">
                <a:solidFill>
                  <a:srgbClr val="000000"/>
                </a:solidFill>
                <a:effectLst/>
                <a:latin typeface="Calibri"/>
                <a:ea typeface="Calibri"/>
                <a:cs typeface="Times New Roman"/>
              </a:rPr>
              <a:t>Stonewater</a:t>
            </a:r>
            <a:endParaRPr lang="en-GB" dirty="0">
              <a:effectLst/>
              <a:latin typeface="Calibri"/>
              <a:ea typeface="Calibri"/>
              <a:cs typeface="Times New Roman"/>
            </a:endParaRPr>
          </a:p>
          <a:p>
            <a:pPr lvl="0">
              <a:spcAft>
                <a:spcPts val="0"/>
              </a:spcAft>
              <a:tabLst>
                <a:tab pos="457200" algn="l"/>
              </a:tabLst>
            </a:pPr>
            <a:r>
              <a:rPr lang="en-GB" kern="1200" dirty="0">
                <a:solidFill>
                  <a:srgbClr val="000000"/>
                </a:solidFill>
                <a:effectLst/>
                <a:latin typeface="Calibri"/>
                <a:ea typeface="Calibri"/>
                <a:cs typeface="Times New Roman"/>
              </a:rPr>
              <a:t>Swan Housing Association Limited</a:t>
            </a:r>
            <a:endParaRPr lang="en-GB" dirty="0">
              <a:effectLst/>
              <a:latin typeface="Calibri"/>
              <a:ea typeface="Calibri"/>
              <a:cs typeface="Times New Roman"/>
            </a:endParaRPr>
          </a:p>
          <a:p>
            <a:pPr lvl="0">
              <a:spcAft>
                <a:spcPts val="0"/>
              </a:spcAft>
              <a:tabLst>
                <a:tab pos="457200" algn="l"/>
              </a:tabLst>
            </a:pPr>
            <a:r>
              <a:rPr lang="en-GB" kern="1200" dirty="0">
                <a:solidFill>
                  <a:srgbClr val="000000"/>
                </a:solidFill>
                <a:effectLst/>
                <a:latin typeface="Calibri"/>
                <a:ea typeface="Calibri"/>
                <a:cs typeface="Times New Roman"/>
              </a:rPr>
              <a:t>Tamar Housing Society Limited</a:t>
            </a:r>
            <a:endParaRPr lang="en-GB" dirty="0">
              <a:effectLst/>
              <a:latin typeface="Calibri"/>
              <a:ea typeface="Calibri"/>
              <a:cs typeface="Times New Roman"/>
            </a:endParaRPr>
          </a:p>
          <a:p>
            <a:pPr lvl="0">
              <a:spcAft>
                <a:spcPts val="0"/>
              </a:spcAft>
              <a:tabLst>
                <a:tab pos="457200" algn="l"/>
              </a:tabLst>
            </a:pPr>
            <a:r>
              <a:rPr lang="en-GB" kern="1200" dirty="0">
                <a:solidFill>
                  <a:srgbClr val="000000"/>
                </a:solidFill>
                <a:effectLst/>
                <a:latin typeface="Calibri"/>
                <a:ea typeface="Calibri"/>
                <a:cs typeface="Times New Roman"/>
              </a:rPr>
              <a:t>Tamworth Borough Council</a:t>
            </a:r>
            <a:endParaRPr lang="en-GB" dirty="0">
              <a:effectLst/>
              <a:latin typeface="Calibri"/>
              <a:ea typeface="Calibri"/>
              <a:cs typeface="Times New Roman"/>
            </a:endParaRPr>
          </a:p>
          <a:p>
            <a:pPr lvl="0">
              <a:spcAft>
                <a:spcPts val="0"/>
              </a:spcAft>
              <a:tabLst>
                <a:tab pos="457200" algn="l"/>
              </a:tabLst>
            </a:pPr>
            <a:r>
              <a:rPr lang="en-GB" kern="1200" dirty="0">
                <a:solidFill>
                  <a:srgbClr val="000000"/>
                </a:solidFill>
                <a:effectLst/>
                <a:latin typeface="Calibri"/>
                <a:ea typeface="Calibri"/>
                <a:cs typeface="Times New Roman"/>
              </a:rPr>
              <a:t>Thames Valley Housing Association </a:t>
            </a:r>
            <a:endParaRPr lang="en-GB" kern="1200" dirty="0" smtClean="0">
              <a:solidFill>
                <a:srgbClr val="000000"/>
              </a:solidFill>
              <a:effectLst/>
              <a:latin typeface="Calibri"/>
              <a:ea typeface="Calibri"/>
              <a:cs typeface="Times New Roman"/>
            </a:endParaRPr>
          </a:p>
          <a:p>
            <a:pPr lvl="0">
              <a:spcAft>
                <a:spcPts val="0"/>
              </a:spcAft>
              <a:tabLst>
                <a:tab pos="457200" algn="l"/>
              </a:tabLst>
            </a:pPr>
            <a:r>
              <a:rPr lang="en-GB" kern="1200" dirty="0" smtClean="0">
                <a:solidFill>
                  <a:srgbClr val="000000"/>
                </a:solidFill>
                <a:effectLst/>
                <a:latin typeface="Calibri"/>
                <a:ea typeface="Calibri"/>
                <a:cs typeface="Times New Roman"/>
              </a:rPr>
              <a:t>The </a:t>
            </a:r>
            <a:r>
              <a:rPr lang="en-GB" kern="1200" dirty="0">
                <a:solidFill>
                  <a:srgbClr val="000000"/>
                </a:solidFill>
                <a:effectLst/>
                <a:latin typeface="Calibri"/>
                <a:ea typeface="Calibri"/>
                <a:cs typeface="Times New Roman"/>
              </a:rPr>
              <a:t>Cambridge Housing Society </a:t>
            </a:r>
            <a:r>
              <a:rPr lang="en-GB" kern="1200" dirty="0" smtClean="0">
                <a:solidFill>
                  <a:srgbClr val="000000"/>
                </a:solidFill>
                <a:effectLst/>
                <a:latin typeface="Calibri"/>
                <a:ea typeface="Calibri"/>
                <a:cs typeface="Times New Roman"/>
              </a:rPr>
              <a:t>The </a:t>
            </a:r>
            <a:r>
              <a:rPr lang="en-GB" kern="1200" dirty="0">
                <a:solidFill>
                  <a:srgbClr val="000000"/>
                </a:solidFill>
                <a:effectLst/>
                <a:latin typeface="Calibri"/>
                <a:ea typeface="Calibri"/>
                <a:cs typeface="Times New Roman"/>
              </a:rPr>
              <a:t>Riverside Group Limited</a:t>
            </a:r>
            <a:endParaRPr lang="en-GB" dirty="0">
              <a:effectLst/>
              <a:latin typeface="Calibri"/>
              <a:ea typeface="Calibri"/>
              <a:cs typeface="Times New Roman"/>
            </a:endParaRPr>
          </a:p>
          <a:p>
            <a:pPr lvl="0">
              <a:spcAft>
                <a:spcPts val="0"/>
              </a:spcAft>
              <a:tabLst>
                <a:tab pos="457200" algn="l"/>
              </a:tabLst>
            </a:pPr>
            <a:r>
              <a:rPr lang="en-GB" kern="1200" dirty="0">
                <a:solidFill>
                  <a:srgbClr val="000000"/>
                </a:solidFill>
                <a:effectLst/>
                <a:latin typeface="Calibri"/>
                <a:ea typeface="Calibri"/>
                <a:cs typeface="Times New Roman"/>
              </a:rPr>
              <a:t>Town and Country Housing Group</a:t>
            </a:r>
            <a:endParaRPr lang="en-GB" dirty="0">
              <a:effectLst/>
              <a:latin typeface="Calibri"/>
              <a:ea typeface="Calibri"/>
              <a:cs typeface="Times New Roman"/>
            </a:endParaRPr>
          </a:p>
          <a:p>
            <a:pPr lvl="0">
              <a:spcAft>
                <a:spcPts val="0"/>
              </a:spcAft>
              <a:tabLst>
                <a:tab pos="457200" algn="l"/>
              </a:tabLst>
            </a:pPr>
            <a:r>
              <a:rPr lang="en-GB" kern="1200" dirty="0">
                <a:solidFill>
                  <a:srgbClr val="000000"/>
                </a:solidFill>
                <a:effectLst/>
                <a:latin typeface="Calibri"/>
                <a:ea typeface="Calibri"/>
                <a:cs typeface="Times New Roman"/>
              </a:rPr>
              <a:t>Trafford</a:t>
            </a:r>
            <a:endParaRPr lang="en-GB" dirty="0">
              <a:effectLst/>
              <a:latin typeface="Calibri"/>
              <a:ea typeface="Calibri"/>
              <a:cs typeface="Times New Roman"/>
            </a:endParaRPr>
          </a:p>
          <a:p>
            <a:pPr lvl="0">
              <a:spcAft>
                <a:spcPts val="0"/>
              </a:spcAft>
              <a:tabLst>
                <a:tab pos="457200" algn="l"/>
              </a:tabLst>
            </a:pPr>
            <a:r>
              <a:rPr lang="en-GB" kern="1200" dirty="0">
                <a:solidFill>
                  <a:srgbClr val="000000"/>
                </a:solidFill>
                <a:effectLst/>
                <a:latin typeface="Calibri"/>
                <a:ea typeface="Calibri"/>
                <a:cs typeface="Times New Roman"/>
              </a:rPr>
              <a:t>Trident Housing Association Limited</a:t>
            </a:r>
            <a:endParaRPr lang="en-GB" dirty="0">
              <a:effectLst/>
              <a:latin typeface="Calibri"/>
              <a:ea typeface="Calibri"/>
              <a:cs typeface="Times New Roman"/>
            </a:endParaRPr>
          </a:p>
          <a:p>
            <a:pPr lvl="0">
              <a:spcAft>
                <a:spcPts val="0"/>
              </a:spcAft>
              <a:tabLst>
                <a:tab pos="457200" algn="l"/>
              </a:tabLst>
            </a:pPr>
            <a:r>
              <a:rPr lang="en-GB" kern="1200" dirty="0">
                <a:solidFill>
                  <a:srgbClr val="000000"/>
                </a:solidFill>
                <a:effectLst/>
                <a:latin typeface="Calibri"/>
                <a:ea typeface="Calibri"/>
                <a:cs typeface="Times New Roman"/>
              </a:rPr>
              <a:t>Two Rivers Housing</a:t>
            </a:r>
            <a:endParaRPr lang="en-GB" dirty="0">
              <a:effectLst/>
              <a:latin typeface="Calibri"/>
              <a:ea typeface="Calibri"/>
              <a:cs typeface="Times New Roman"/>
            </a:endParaRPr>
          </a:p>
          <a:p>
            <a:pPr lvl="0">
              <a:spcAft>
                <a:spcPts val="0"/>
              </a:spcAft>
              <a:tabLst>
                <a:tab pos="457200" algn="l"/>
              </a:tabLst>
            </a:pPr>
            <a:r>
              <a:rPr lang="en-GB" kern="1200" dirty="0">
                <a:solidFill>
                  <a:srgbClr val="000000"/>
                </a:solidFill>
                <a:effectLst/>
                <a:latin typeface="Calibri"/>
                <a:ea typeface="Calibri"/>
                <a:cs typeface="Times New Roman"/>
              </a:rPr>
              <a:t>United Welsh </a:t>
            </a:r>
            <a:endParaRPr lang="en-GB" dirty="0">
              <a:effectLst/>
              <a:latin typeface="Calibri"/>
              <a:ea typeface="Calibri"/>
              <a:cs typeface="Times New Roman"/>
            </a:endParaRPr>
          </a:p>
          <a:p>
            <a:pPr lvl="0">
              <a:spcAft>
                <a:spcPts val="0"/>
              </a:spcAft>
              <a:tabLst>
                <a:tab pos="457200" algn="l"/>
              </a:tabLst>
            </a:pPr>
            <a:r>
              <a:rPr lang="en-GB" kern="1200" dirty="0" err="1">
                <a:solidFill>
                  <a:srgbClr val="000000"/>
                </a:solidFill>
                <a:effectLst/>
                <a:latin typeface="Calibri"/>
                <a:ea typeface="Calibri"/>
                <a:cs typeface="Times New Roman"/>
              </a:rPr>
              <a:t>Vectis</a:t>
            </a:r>
            <a:r>
              <a:rPr lang="en-GB" kern="1200" dirty="0">
                <a:solidFill>
                  <a:srgbClr val="000000"/>
                </a:solidFill>
                <a:effectLst/>
                <a:latin typeface="Calibri"/>
                <a:ea typeface="Calibri"/>
                <a:cs typeface="Times New Roman"/>
              </a:rPr>
              <a:t> Housing Association Limited</a:t>
            </a:r>
            <a:endParaRPr lang="en-GB" dirty="0">
              <a:effectLst/>
              <a:latin typeface="Calibri"/>
              <a:ea typeface="Calibri"/>
              <a:cs typeface="Times New Roman"/>
            </a:endParaRPr>
          </a:p>
          <a:p>
            <a:pPr lvl="0">
              <a:spcAft>
                <a:spcPts val="0"/>
              </a:spcAft>
              <a:tabLst>
                <a:tab pos="457200" algn="l"/>
              </a:tabLst>
            </a:pPr>
            <a:r>
              <a:rPr lang="en-GB" kern="1200" dirty="0">
                <a:solidFill>
                  <a:srgbClr val="000000"/>
                </a:solidFill>
                <a:effectLst/>
                <a:latin typeface="Calibri"/>
                <a:ea typeface="Calibri"/>
                <a:cs typeface="Times New Roman"/>
              </a:rPr>
              <a:t>Watford Community Housing Trust</a:t>
            </a:r>
            <a:endParaRPr lang="en-GB" dirty="0">
              <a:effectLst/>
              <a:latin typeface="Calibri"/>
              <a:ea typeface="Calibri"/>
              <a:cs typeface="Times New Roman"/>
            </a:endParaRPr>
          </a:p>
          <a:p>
            <a:pPr lvl="0">
              <a:spcAft>
                <a:spcPts val="0"/>
              </a:spcAft>
              <a:tabLst>
                <a:tab pos="457200" algn="l"/>
              </a:tabLst>
            </a:pPr>
            <a:r>
              <a:rPr lang="en-GB" kern="1200" dirty="0">
                <a:solidFill>
                  <a:srgbClr val="000000"/>
                </a:solidFill>
                <a:effectLst/>
                <a:latin typeface="Calibri"/>
                <a:ea typeface="Calibri"/>
                <a:cs typeface="Times New Roman"/>
              </a:rPr>
              <a:t>Wealden District Council</a:t>
            </a:r>
            <a:endParaRPr lang="en-GB" dirty="0">
              <a:effectLst/>
              <a:latin typeface="Calibri"/>
              <a:ea typeface="Calibri"/>
              <a:cs typeface="Times New Roman"/>
            </a:endParaRPr>
          </a:p>
          <a:p>
            <a:pPr lvl="0">
              <a:spcAft>
                <a:spcPts val="0"/>
              </a:spcAft>
              <a:tabLst>
                <a:tab pos="457200" algn="l"/>
              </a:tabLst>
            </a:pPr>
            <a:r>
              <a:rPr lang="en-GB" kern="1200" dirty="0">
                <a:solidFill>
                  <a:srgbClr val="000000"/>
                </a:solidFill>
                <a:effectLst/>
                <a:latin typeface="Calibri"/>
                <a:ea typeface="Calibri"/>
                <a:cs typeface="Times New Roman"/>
              </a:rPr>
              <a:t>Wealden District Council</a:t>
            </a:r>
            <a:endParaRPr lang="en-GB" dirty="0">
              <a:effectLst/>
              <a:latin typeface="Calibri"/>
              <a:ea typeface="Calibri"/>
              <a:cs typeface="Times New Roman"/>
            </a:endParaRPr>
          </a:p>
          <a:p>
            <a:pPr lvl="0">
              <a:spcAft>
                <a:spcPts val="0"/>
              </a:spcAft>
              <a:tabLst>
                <a:tab pos="457200" algn="l"/>
              </a:tabLst>
            </a:pPr>
            <a:r>
              <a:rPr lang="en-GB" kern="1200" dirty="0">
                <a:solidFill>
                  <a:srgbClr val="000000"/>
                </a:solidFill>
                <a:effectLst/>
                <a:latin typeface="Calibri"/>
                <a:ea typeface="Calibri"/>
                <a:cs typeface="Times New Roman"/>
              </a:rPr>
              <a:t>Yorkshire Coast Homes Limited</a:t>
            </a:r>
            <a:endParaRPr lang="en-GB" dirty="0">
              <a:effectLst/>
              <a:latin typeface="Calibri"/>
              <a:ea typeface="Calibri"/>
              <a:cs typeface="Times New Roman"/>
            </a:endParaRPr>
          </a:p>
        </p:txBody>
      </p:sp>
    </p:spTree>
    <p:extLst>
      <p:ext uri="{BB962C8B-B14F-4D97-AF65-F5344CB8AC3E}">
        <p14:creationId xmlns:p14="http://schemas.microsoft.com/office/powerpoint/2010/main" val="16317752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18110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48" y="2919049"/>
            <a:ext cx="11290481" cy="3840979"/>
          </a:xfrm>
        </p:spPr>
        <p:txBody>
          <a:bodyPr/>
          <a:lstStyle/>
          <a:p>
            <a:pPr algn="ctr"/>
            <a:r>
              <a:rPr lang="en-GB" sz="3200" b="1" dirty="0" smtClean="0"/>
              <a:t>Millions of Social Housing Tenants </a:t>
            </a:r>
            <a:r>
              <a:rPr lang="en-GB" sz="3200" b="1" dirty="0"/>
              <a:t>in the UK face financial, digital and social exclusion.</a:t>
            </a:r>
            <a:br>
              <a:rPr lang="en-GB" sz="3200" b="1" dirty="0"/>
            </a:br>
            <a:r>
              <a:rPr lang="en-GB" sz="3200" b="1" dirty="0" smtClean="0"/>
              <a:t/>
            </a:r>
            <a:br>
              <a:rPr lang="en-GB" sz="3200" b="1" dirty="0" smtClean="0"/>
            </a:br>
            <a:r>
              <a:rPr lang="en-GB" sz="2400" dirty="0"/>
              <a:t/>
            </a:r>
            <a:br>
              <a:rPr lang="en-GB" sz="2400" dirty="0"/>
            </a:br>
            <a:r>
              <a:rPr lang="en-GB" sz="2400" dirty="0"/>
              <a:t>One major cause of this is an information gap in their credit history, which can exclude low-income people from affordable credit. </a:t>
            </a:r>
            <a:br>
              <a:rPr lang="en-GB" sz="2400" dirty="0"/>
            </a:br>
            <a:r>
              <a:rPr lang="en-GB" sz="2400" dirty="0" smtClean="0"/>
              <a:t/>
            </a:r>
            <a:br>
              <a:rPr lang="en-GB" sz="2400" dirty="0" smtClean="0"/>
            </a:br>
            <a:r>
              <a:rPr lang="en-GB" sz="2400" dirty="0"/>
              <a:t/>
            </a:r>
            <a:br>
              <a:rPr lang="en-GB" sz="2400" dirty="0"/>
            </a:br>
            <a:r>
              <a:rPr lang="en-GB" sz="2400" dirty="0"/>
              <a:t>They are more likely to be declined or pay a higher price for credit and other basic goods and services. </a:t>
            </a:r>
            <a:endParaRPr lang="en-GB" sz="2800" dirty="0"/>
          </a:p>
        </p:txBody>
      </p:sp>
      <p:sp>
        <p:nvSpPr>
          <p:cNvPr id="7" name="Title 1"/>
          <p:cNvSpPr txBox="1">
            <a:spLocks/>
          </p:cNvSpPr>
          <p:nvPr/>
        </p:nvSpPr>
        <p:spPr>
          <a:xfrm>
            <a:off x="424542" y="1513114"/>
            <a:ext cx="11255829" cy="129372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a:lstStyle>
          <a:p>
            <a:pPr algn="ctr"/>
            <a:r>
              <a:rPr lang="en-GB" sz="4800" dirty="0" smtClean="0"/>
              <a:t>What is the Rental Exchange?</a:t>
            </a:r>
            <a:endParaRPr lang="en-GB"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35" y="7464896"/>
            <a:ext cx="1817085"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53430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rightnessContrast bright="6000"/>
                    </a14:imgEffect>
                  </a14:imgLayer>
                </a14:imgProps>
              </a:ext>
            </a:extLst>
          </a:blip>
          <a:stretch>
            <a:fillRect/>
          </a:stretch>
        </p:blipFill>
        <p:spPr>
          <a:xfrm>
            <a:off x="0" y="0"/>
            <a:ext cx="6077775" cy="8333257"/>
          </a:xfrm>
          <a:prstGeom prst="rect">
            <a:avLst/>
          </a:prstGeom>
        </p:spPr>
      </p:pic>
      <p:sp>
        <p:nvSpPr>
          <p:cNvPr id="25" name="Title 1"/>
          <p:cNvSpPr txBox="1">
            <a:spLocks/>
          </p:cNvSpPr>
          <p:nvPr/>
        </p:nvSpPr>
        <p:spPr>
          <a:xfrm>
            <a:off x="280670" y="298440"/>
            <a:ext cx="8414521" cy="1800000"/>
          </a:xfrm>
          <a:prstGeom prst="rect">
            <a:avLst/>
          </a:prstGeom>
        </p:spPr>
        <p:txBody>
          <a:bodyPr vert="horz" lIns="0" tIns="0" rIns="0" bIns="0" rtlCol="0" anchor="t" anchorCtr="0">
            <a:noAutofit/>
          </a:bodyPr>
          <a:lstStyle>
            <a:lvl1pPr algn="l" defTabSz="1219170" rtl="0" eaLnBrk="1" latinLnBrk="0" hangingPunct="1">
              <a:lnSpc>
                <a:spcPct val="90000"/>
              </a:lnSpc>
              <a:spcBef>
                <a:spcPct val="0"/>
              </a:spcBef>
              <a:buNone/>
              <a:defRPr sz="5400" kern="1200">
                <a:solidFill>
                  <a:schemeClr val="accent1"/>
                </a:solidFill>
                <a:latin typeface="+mn-lt"/>
                <a:ea typeface="+mj-ea"/>
                <a:cs typeface="+mj-cs"/>
              </a:defRPr>
            </a:lvl1pPr>
          </a:lstStyle>
          <a:p>
            <a:r>
              <a:rPr lang="en-GB" sz="4800" dirty="0"/>
              <a:t>What is the Rental Exchange?</a:t>
            </a:r>
          </a:p>
        </p:txBody>
      </p:sp>
      <p:sp>
        <p:nvSpPr>
          <p:cNvPr id="26" name="Rounded Rectangle 25"/>
          <p:cNvSpPr/>
          <p:nvPr/>
        </p:nvSpPr>
        <p:spPr>
          <a:xfrm>
            <a:off x="6358445" y="1074135"/>
            <a:ext cx="5583839" cy="231906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2800" b="1" dirty="0"/>
              <a:t>1</a:t>
            </a:r>
            <a:r>
              <a:rPr lang="en-GB" sz="2000" b="1" dirty="0"/>
              <a:t>. </a:t>
            </a:r>
            <a:r>
              <a:rPr lang="en-GB" sz="2000" dirty="0"/>
              <a:t>The primary purpose is to assist financially excluded tenants, by using rental payment information to enhance credit scores and helping tenants to access more affordable mainstream credit and services. </a:t>
            </a:r>
          </a:p>
          <a:p>
            <a:pPr algn="ctr"/>
            <a:r>
              <a:rPr lang="en-GB" dirty="0"/>
              <a:t/>
            </a:r>
            <a:br>
              <a:rPr lang="en-GB" dirty="0"/>
            </a:br>
            <a:endParaRPr lang="en-GB" dirty="0"/>
          </a:p>
        </p:txBody>
      </p:sp>
      <p:sp>
        <p:nvSpPr>
          <p:cNvPr id="27" name="Rounded Rectangle 26"/>
          <p:cNvSpPr/>
          <p:nvPr/>
        </p:nvSpPr>
        <p:spPr>
          <a:xfrm>
            <a:off x="6358444" y="3603317"/>
            <a:ext cx="5583840" cy="22356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2800" b="1" dirty="0"/>
              <a:t>2</a:t>
            </a:r>
            <a:r>
              <a:rPr lang="en-GB" sz="2000" b="1" dirty="0"/>
              <a:t>. </a:t>
            </a:r>
            <a:r>
              <a:rPr lang="en-GB" sz="2000" dirty="0"/>
              <a:t>The scheme also enables tenants to build an ‘online’ proof of identity, important when applying for forms of credit /insurance or when accessing government services. </a:t>
            </a:r>
            <a:r>
              <a:rPr lang="en-GB" dirty="0"/>
              <a:t> </a:t>
            </a:r>
          </a:p>
          <a:p>
            <a:pPr algn="ctr"/>
            <a:endParaRPr lang="en-GB" dirty="0"/>
          </a:p>
        </p:txBody>
      </p:sp>
      <p:sp>
        <p:nvSpPr>
          <p:cNvPr id="28" name="Rounded Rectangle 27"/>
          <p:cNvSpPr/>
          <p:nvPr/>
        </p:nvSpPr>
        <p:spPr>
          <a:xfrm>
            <a:off x="6401331" y="6059278"/>
            <a:ext cx="5540953" cy="21878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lvl="0" algn="ctr"/>
            <a:r>
              <a:rPr lang="en-GB" sz="2800" b="1" dirty="0"/>
              <a:t>3</a:t>
            </a:r>
            <a:r>
              <a:rPr lang="en-GB" sz="2000" b="1" dirty="0"/>
              <a:t>. </a:t>
            </a:r>
            <a:r>
              <a:rPr lang="en-GB" sz="2000" dirty="0"/>
              <a:t>For social landlords - opportunity to reward </a:t>
            </a:r>
            <a:r>
              <a:rPr lang="en-US" sz="2000" dirty="0"/>
              <a:t>tenants for paying rent on time and help tenants to access cheaper credit and services. </a:t>
            </a:r>
            <a:endParaRPr lang="en-GB" sz="2000" dirty="0"/>
          </a:p>
          <a:p>
            <a:pPr algn="ctr"/>
            <a:endParaRPr lang="en-GB" dirty="0"/>
          </a:p>
        </p:txBody>
      </p:sp>
    </p:spTree>
    <p:extLst>
      <p:ext uri="{BB962C8B-B14F-4D97-AF65-F5344CB8AC3E}">
        <p14:creationId xmlns:p14="http://schemas.microsoft.com/office/powerpoint/2010/main" val="331678031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13114"/>
            <a:ext cx="12192000" cy="7630886"/>
          </a:xfrm>
          <a:prstGeom prst="rect">
            <a:avLst/>
          </a:prstGeom>
        </p:spPr>
      </p:pic>
      <p:sp>
        <p:nvSpPr>
          <p:cNvPr id="2" name="Content Placeholder 1"/>
          <p:cNvSpPr>
            <a:spLocks noGrp="1"/>
          </p:cNvSpPr>
          <p:nvPr>
            <p:ph idx="1"/>
          </p:nvPr>
        </p:nvSpPr>
        <p:spPr>
          <a:xfrm>
            <a:off x="674914" y="2680201"/>
            <a:ext cx="11005457" cy="4591456"/>
          </a:xfrm>
        </p:spPr>
        <p:txBody>
          <a:bodyPr/>
          <a:lstStyle/>
          <a:p>
            <a:pPr marL="285750" indent="-285750">
              <a:buClr>
                <a:schemeClr val="bg2"/>
              </a:buClr>
              <a:buFont typeface="Arial" panose="020B0604020202020204" pitchFamily="34" charset="0"/>
              <a:buChar char="•"/>
            </a:pPr>
            <a:r>
              <a:rPr lang="en-GB" dirty="0">
                <a:solidFill>
                  <a:schemeClr val="tx1">
                    <a:lumMod val="90000"/>
                    <a:lumOff val="10000"/>
                  </a:schemeClr>
                </a:solidFill>
              </a:rPr>
              <a:t>Your credit report is a </a:t>
            </a:r>
            <a:r>
              <a:rPr lang="en-GB" b="1" dirty="0">
                <a:solidFill>
                  <a:schemeClr val="tx1">
                    <a:lumMod val="90000"/>
                    <a:lumOff val="10000"/>
                  </a:schemeClr>
                </a:solidFill>
              </a:rPr>
              <a:t>financial CV</a:t>
            </a:r>
            <a:endParaRPr lang="en-GB" dirty="0">
              <a:solidFill>
                <a:schemeClr val="tx1">
                  <a:lumMod val="90000"/>
                  <a:lumOff val="10000"/>
                </a:schemeClr>
              </a:solidFill>
            </a:endParaRPr>
          </a:p>
          <a:p>
            <a:pPr marL="285750" indent="-285750">
              <a:buClr>
                <a:schemeClr val="bg2"/>
              </a:buClr>
              <a:buFont typeface="Arial" panose="020B0604020202020204" pitchFamily="34" charset="0"/>
              <a:buChar char="•"/>
            </a:pPr>
            <a:r>
              <a:rPr lang="en-GB" dirty="0" smtClean="0">
                <a:solidFill>
                  <a:schemeClr val="tx1">
                    <a:lumMod val="90000"/>
                    <a:lumOff val="10000"/>
                  </a:schemeClr>
                </a:solidFill>
              </a:rPr>
              <a:t>It </a:t>
            </a:r>
            <a:r>
              <a:rPr lang="en-GB" dirty="0">
                <a:solidFill>
                  <a:schemeClr val="tx1">
                    <a:lumMod val="90000"/>
                    <a:lumOff val="10000"/>
                  </a:schemeClr>
                </a:solidFill>
              </a:rPr>
              <a:t>details credit you have taken out such as credit cards, loans and mortgages, along with your repayment history, any court </a:t>
            </a:r>
            <a:r>
              <a:rPr lang="en-GB" dirty="0" smtClean="0">
                <a:solidFill>
                  <a:schemeClr val="tx1">
                    <a:lumMod val="90000"/>
                    <a:lumOff val="10000"/>
                  </a:schemeClr>
                </a:solidFill>
              </a:rPr>
              <a:t>judgments or </a:t>
            </a:r>
            <a:r>
              <a:rPr lang="en-GB" dirty="0">
                <a:solidFill>
                  <a:schemeClr val="tx1">
                    <a:lumMod val="90000"/>
                    <a:lumOff val="10000"/>
                  </a:schemeClr>
                </a:solidFill>
              </a:rPr>
              <a:t>bankruptcies against you</a:t>
            </a:r>
            <a:r>
              <a:rPr lang="en-GB" dirty="0" smtClean="0">
                <a:solidFill>
                  <a:schemeClr val="tx1">
                    <a:lumMod val="90000"/>
                    <a:lumOff val="10000"/>
                  </a:schemeClr>
                </a:solidFill>
              </a:rPr>
              <a:t>.</a:t>
            </a:r>
          </a:p>
          <a:p>
            <a:pPr marL="285750" indent="-285750">
              <a:buClr>
                <a:schemeClr val="bg2"/>
              </a:buClr>
              <a:buFont typeface="Arial" panose="020B0604020202020204" pitchFamily="34" charset="0"/>
              <a:buChar char="•"/>
            </a:pPr>
            <a:endParaRPr lang="en-GB" dirty="0">
              <a:solidFill>
                <a:schemeClr val="tx1">
                  <a:lumMod val="90000"/>
                  <a:lumOff val="10000"/>
                </a:schemeClr>
              </a:solidFill>
            </a:endParaRPr>
          </a:p>
          <a:p>
            <a:pPr marL="285750" indent="-285750">
              <a:buClr>
                <a:schemeClr val="bg2"/>
              </a:buClr>
              <a:buFont typeface="Arial" panose="020B0604020202020204" pitchFamily="34" charset="0"/>
              <a:buChar char="•"/>
            </a:pPr>
            <a:r>
              <a:rPr lang="en-GB" dirty="0" smtClean="0">
                <a:solidFill>
                  <a:schemeClr val="tx1">
                    <a:lumMod val="90000"/>
                    <a:lumOff val="10000"/>
                  </a:schemeClr>
                </a:solidFill>
              </a:rPr>
              <a:t>Information </a:t>
            </a:r>
            <a:r>
              <a:rPr lang="en-GB" dirty="0">
                <a:solidFill>
                  <a:schemeClr val="tx1">
                    <a:lumMod val="90000"/>
                    <a:lumOff val="10000"/>
                  </a:schemeClr>
                </a:solidFill>
              </a:rPr>
              <a:t>on the following items is shown in your credit report:</a:t>
            </a:r>
          </a:p>
          <a:p>
            <a:pPr marL="457200" lvl="1">
              <a:buClr>
                <a:schemeClr val="bg2"/>
              </a:buClr>
              <a:buSzPct val="50000"/>
            </a:pPr>
            <a:r>
              <a:rPr lang="en-GB" dirty="0" smtClean="0">
                <a:solidFill>
                  <a:schemeClr val="tx1">
                    <a:lumMod val="90000"/>
                    <a:lumOff val="10000"/>
                  </a:schemeClr>
                </a:solidFill>
              </a:rPr>
              <a:t>- Profile </a:t>
            </a:r>
            <a:r>
              <a:rPr lang="en-GB" dirty="0">
                <a:solidFill>
                  <a:schemeClr val="tx1">
                    <a:lumMod val="90000"/>
                    <a:lumOff val="10000"/>
                  </a:schemeClr>
                </a:solidFill>
              </a:rPr>
              <a:t>Details </a:t>
            </a:r>
          </a:p>
          <a:p>
            <a:pPr marL="457200" lvl="1">
              <a:buClr>
                <a:schemeClr val="bg2"/>
              </a:buClr>
              <a:buSzPct val="50000"/>
            </a:pPr>
            <a:r>
              <a:rPr lang="en-GB" dirty="0" smtClean="0">
                <a:solidFill>
                  <a:schemeClr val="tx1">
                    <a:lumMod val="90000"/>
                    <a:lumOff val="10000"/>
                  </a:schemeClr>
                </a:solidFill>
              </a:rPr>
              <a:t>- Credit </a:t>
            </a:r>
            <a:r>
              <a:rPr lang="en-GB" dirty="0">
                <a:solidFill>
                  <a:schemeClr val="tx1">
                    <a:lumMod val="90000"/>
                    <a:lumOff val="10000"/>
                  </a:schemeClr>
                </a:solidFill>
              </a:rPr>
              <a:t>Accounts</a:t>
            </a:r>
          </a:p>
          <a:p>
            <a:pPr marL="457200" lvl="1">
              <a:buClr>
                <a:schemeClr val="bg2"/>
              </a:buClr>
              <a:buSzPct val="50000"/>
            </a:pPr>
            <a:r>
              <a:rPr lang="en-GB" dirty="0" smtClean="0">
                <a:solidFill>
                  <a:schemeClr val="tx1">
                    <a:lumMod val="90000"/>
                    <a:lumOff val="10000"/>
                  </a:schemeClr>
                </a:solidFill>
              </a:rPr>
              <a:t>- Electoral </a:t>
            </a:r>
            <a:r>
              <a:rPr lang="en-GB" dirty="0">
                <a:solidFill>
                  <a:schemeClr val="tx1">
                    <a:lumMod val="90000"/>
                    <a:lumOff val="10000"/>
                  </a:schemeClr>
                </a:solidFill>
              </a:rPr>
              <a:t>Roll </a:t>
            </a:r>
          </a:p>
          <a:p>
            <a:pPr marL="457200" lvl="1">
              <a:buClr>
                <a:schemeClr val="bg2"/>
              </a:buClr>
              <a:buSzPct val="50000"/>
            </a:pPr>
            <a:r>
              <a:rPr lang="en-GB" dirty="0" smtClean="0">
                <a:solidFill>
                  <a:schemeClr val="tx1">
                    <a:lumMod val="90000"/>
                    <a:lumOff val="10000"/>
                  </a:schemeClr>
                </a:solidFill>
              </a:rPr>
              <a:t>- Aliases </a:t>
            </a:r>
            <a:endParaRPr lang="en-GB" dirty="0">
              <a:solidFill>
                <a:schemeClr val="tx1">
                  <a:lumMod val="90000"/>
                  <a:lumOff val="10000"/>
                </a:schemeClr>
              </a:solidFill>
            </a:endParaRPr>
          </a:p>
          <a:p>
            <a:pPr marL="457200" lvl="1">
              <a:buClr>
                <a:schemeClr val="bg2"/>
              </a:buClr>
              <a:buSzPct val="50000"/>
            </a:pPr>
            <a:r>
              <a:rPr lang="en-GB" dirty="0" smtClean="0">
                <a:solidFill>
                  <a:schemeClr val="tx1">
                    <a:lumMod val="90000"/>
                    <a:lumOff val="10000"/>
                  </a:schemeClr>
                </a:solidFill>
              </a:rPr>
              <a:t>- Financial </a:t>
            </a:r>
            <a:r>
              <a:rPr lang="en-GB" dirty="0">
                <a:solidFill>
                  <a:schemeClr val="tx1">
                    <a:lumMod val="90000"/>
                    <a:lumOff val="10000"/>
                  </a:schemeClr>
                </a:solidFill>
              </a:rPr>
              <a:t>Associates </a:t>
            </a:r>
          </a:p>
          <a:p>
            <a:pPr marL="457200" lvl="1">
              <a:buClr>
                <a:schemeClr val="bg2"/>
              </a:buClr>
              <a:buSzPct val="50000"/>
            </a:pPr>
            <a:r>
              <a:rPr lang="en-GB" dirty="0" smtClean="0">
                <a:solidFill>
                  <a:schemeClr val="tx1">
                    <a:lumMod val="90000"/>
                    <a:lumOff val="10000"/>
                  </a:schemeClr>
                </a:solidFill>
              </a:rPr>
              <a:t>- Public </a:t>
            </a:r>
            <a:r>
              <a:rPr lang="en-GB" dirty="0">
                <a:solidFill>
                  <a:schemeClr val="tx1">
                    <a:lumMod val="90000"/>
                    <a:lumOff val="10000"/>
                  </a:schemeClr>
                </a:solidFill>
              </a:rPr>
              <a:t>Records </a:t>
            </a:r>
          </a:p>
          <a:p>
            <a:pPr marL="457200" lvl="1">
              <a:buClr>
                <a:schemeClr val="bg2"/>
              </a:buClr>
              <a:buSzPct val="50000"/>
            </a:pPr>
            <a:r>
              <a:rPr lang="en-GB" dirty="0" smtClean="0">
                <a:solidFill>
                  <a:schemeClr val="tx1">
                    <a:lumMod val="90000"/>
                    <a:lumOff val="10000"/>
                  </a:schemeClr>
                </a:solidFill>
              </a:rPr>
              <a:t>- Previous </a:t>
            </a:r>
            <a:r>
              <a:rPr lang="en-GB" dirty="0">
                <a:solidFill>
                  <a:schemeClr val="tx1">
                    <a:lumMod val="90000"/>
                    <a:lumOff val="10000"/>
                  </a:schemeClr>
                </a:solidFill>
              </a:rPr>
              <a:t>searches of your report</a:t>
            </a:r>
            <a:endParaRPr lang="en-GB" dirty="0"/>
          </a:p>
        </p:txBody>
      </p:sp>
      <p:sp>
        <p:nvSpPr>
          <p:cNvPr id="7" name="Title 1"/>
          <p:cNvSpPr txBox="1">
            <a:spLocks/>
          </p:cNvSpPr>
          <p:nvPr/>
        </p:nvSpPr>
        <p:spPr>
          <a:xfrm>
            <a:off x="424542" y="1513114"/>
            <a:ext cx="11255829" cy="129372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a:lstStyle>
          <a:p>
            <a:pPr algn="ctr"/>
            <a:r>
              <a:rPr lang="en-GB" sz="4800" dirty="0"/>
              <a:t>What is a Credit Report?</a:t>
            </a:r>
            <a:endParaRPr lang="en-GB" dirty="0"/>
          </a:p>
        </p:txBody>
      </p:sp>
      <p:pic>
        <p:nvPicPr>
          <p:cNvPr id="5122" name="Picture 2" descr="Pi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9726" y="4735286"/>
            <a:ext cx="5212896" cy="3475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6054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13114"/>
            <a:ext cx="12192000" cy="7630886"/>
          </a:xfrm>
          <a:prstGeom prst="rect">
            <a:avLst/>
          </a:prstGeom>
        </p:spPr>
      </p:pic>
      <p:sp>
        <p:nvSpPr>
          <p:cNvPr id="2" name="Content Placeholder 1"/>
          <p:cNvSpPr>
            <a:spLocks noGrp="1"/>
          </p:cNvSpPr>
          <p:nvPr>
            <p:ph idx="1"/>
          </p:nvPr>
        </p:nvSpPr>
        <p:spPr>
          <a:xfrm>
            <a:off x="674914" y="2680201"/>
            <a:ext cx="11005457" cy="4591456"/>
          </a:xfrm>
        </p:spPr>
        <p:txBody>
          <a:bodyPr/>
          <a:lstStyle/>
          <a:p>
            <a:pPr marL="0" indent="0">
              <a:buClr>
                <a:schemeClr val="bg2"/>
              </a:buClr>
              <a:buNone/>
            </a:pPr>
            <a:r>
              <a:rPr lang="en-GB" dirty="0">
                <a:solidFill>
                  <a:schemeClr val="tx1">
                    <a:lumMod val="90000"/>
                    <a:lumOff val="10000"/>
                  </a:schemeClr>
                </a:solidFill>
              </a:rPr>
              <a:t>Before deciding whether or not to offer you credit, many organisations take your credit report, plus the details you give the lender on your application form to generate a credit score. This is a single figure that indicates how likely you are to repay what you owe.</a:t>
            </a:r>
          </a:p>
          <a:p>
            <a:pPr marL="0" indent="0">
              <a:buClr>
                <a:schemeClr val="bg2"/>
              </a:buClr>
              <a:buNone/>
            </a:pPr>
            <a:endParaRPr lang="en-GB" dirty="0">
              <a:solidFill>
                <a:schemeClr val="tx1">
                  <a:lumMod val="90000"/>
                  <a:lumOff val="10000"/>
                </a:schemeClr>
              </a:solidFill>
            </a:endParaRPr>
          </a:p>
          <a:p>
            <a:pPr marL="0" indent="0">
              <a:buClr>
                <a:schemeClr val="bg2"/>
              </a:buClr>
              <a:buNone/>
            </a:pPr>
            <a:r>
              <a:rPr lang="en-GB" dirty="0" smtClean="0">
                <a:solidFill>
                  <a:schemeClr val="tx1">
                    <a:lumMod val="90000"/>
                    <a:lumOff val="10000"/>
                  </a:schemeClr>
                </a:solidFill>
              </a:rPr>
              <a:t>Usually</a:t>
            </a:r>
            <a:r>
              <a:rPr lang="en-GB" dirty="0">
                <a:solidFill>
                  <a:schemeClr val="tx1">
                    <a:lumMod val="90000"/>
                    <a:lumOff val="10000"/>
                  </a:schemeClr>
                </a:solidFill>
              </a:rPr>
              <a:t>, the higher your score, the easier you will find it:</a:t>
            </a:r>
          </a:p>
          <a:p>
            <a:pPr marL="0" indent="0">
              <a:buClr>
                <a:schemeClr val="bg2"/>
              </a:buClr>
              <a:buNone/>
            </a:pPr>
            <a:r>
              <a:rPr lang="en-GB" dirty="0" smtClean="0">
                <a:solidFill>
                  <a:schemeClr val="tx1">
                    <a:lumMod val="90000"/>
                    <a:lumOff val="10000"/>
                  </a:schemeClr>
                </a:solidFill>
              </a:rPr>
              <a:t>- To </a:t>
            </a:r>
            <a:r>
              <a:rPr lang="en-GB" dirty="0">
                <a:solidFill>
                  <a:schemeClr val="tx1">
                    <a:lumMod val="90000"/>
                    <a:lumOff val="10000"/>
                  </a:schemeClr>
                </a:solidFill>
              </a:rPr>
              <a:t>borrow </a:t>
            </a:r>
          </a:p>
          <a:p>
            <a:pPr marL="0" indent="0">
              <a:buClr>
                <a:schemeClr val="bg2"/>
              </a:buClr>
              <a:buNone/>
            </a:pPr>
            <a:r>
              <a:rPr lang="en-GB" dirty="0" smtClean="0">
                <a:solidFill>
                  <a:schemeClr val="tx1">
                    <a:lumMod val="90000"/>
                    <a:lumOff val="10000"/>
                  </a:schemeClr>
                </a:solidFill>
              </a:rPr>
              <a:t>- Achieve </a:t>
            </a:r>
            <a:r>
              <a:rPr lang="en-GB" dirty="0">
                <a:solidFill>
                  <a:schemeClr val="tx1">
                    <a:lumMod val="90000"/>
                    <a:lumOff val="10000"/>
                  </a:schemeClr>
                </a:solidFill>
              </a:rPr>
              <a:t>better rates and </a:t>
            </a:r>
            <a:r>
              <a:rPr lang="en-GB" dirty="0" smtClean="0">
                <a:solidFill>
                  <a:schemeClr val="tx1">
                    <a:lumMod val="90000"/>
                    <a:lumOff val="10000"/>
                  </a:schemeClr>
                </a:solidFill>
              </a:rPr>
              <a:t>deals</a:t>
            </a:r>
          </a:p>
          <a:p>
            <a:pPr marL="0" indent="0">
              <a:buClr>
                <a:schemeClr val="bg2"/>
              </a:buClr>
              <a:buNone/>
            </a:pPr>
            <a:r>
              <a:rPr lang="en-GB" dirty="0" smtClean="0">
                <a:solidFill>
                  <a:schemeClr val="tx1">
                    <a:lumMod val="90000"/>
                    <a:lumOff val="10000"/>
                  </a:schemeClr>
                </a:solidFill>
              </a:rPr>
              <a:t>- Get </a:t>
            </a:r>
            <a:r>
              <a:rPr lang="en-GB" dirty="0">
                <a:solidFill>
                  <a:schemeClr val="tx1">
                    <a:lumMod val="90000"/>
                    <a:lumOff val="10000"/>
                  </a:schemeClr>
                </a:solidFill>
              </a:rPr>
              <a:t>better access to contracts </a:t>
            </a:r>
            <a:endParaRPr lang="en-GB" dirty="0" smtClean="0">
              <a:solidFill>
                <a:schemeClr val="tx1">
                  <a:lumMod val="90000"/>
                  <a:lumOff val="10000"/>
                </a:schemeClr>
              </a:solidFill>
            </a:endParaRPr>
          </a:p>
          <a:p>
            <a:pPr marL="0" indent="0">
              <a:buClr>
                <a:schemeClr val="bg2"/>
              </a:buClr>
              <a:buNone/>
            </a:pPr>
            <a:r>
              <a:rPr lang="en-GB" dirty="0" smtClean="0">
                <a:solidFill>
                  <a:schemeClr val="tx1">
                    <a:lumMod val="90000"/>
                    <a:lumOff val="10000"/>
                  </a:schemeClr>
                </a:solidFill>
              </a:rPr>
              <a:t>e.g</a:t>
            </a:r>
            <a:r>
              <a:rPr lang="en-GB" dirty="0">
                <a:solidFill>
                  <a:schemeClr val="tx1">
                    <a:lumMod val="90000"/>
                    <a:lumOff val="10000"/>
                  </a:schemeClr>
                </a:solidFill>
              </a:rPr>
              <a:t>. </a:t>
            </a:r>
            <a:r>
              <a:rPr lang="en-GB" dirty="0" smtClean="0">
                <a:solidFill>
                  <a:schemeClr val="tx1">
                    <a:lumMod val="90000"/>
                    <a:lumOff val="10000"/>
                  </a:schemeClr>
                </a:solidFill>
              </a:rPr>
              <a:t>mobile phones/utilities</a:t>
            </a:r>
          </a:p>
          <a:p>
            <a:pPr marL="0" indent="0">
              <a:buClr>
                <a:schemeClr val="bg2"/>
              </a:buClr>
              <a:buNone/>
            </a:pPr>
            <a:r>
              <a:rPr lang="en-GB" dirty="0" smtClean="0">
                <a:solidFill>
                  <a:schemeClr val="tx1">
                    <a:lumMod val="90000"/>
                    <a:lumOff val="10000"/>
                  </a:schemeClr>
                </a:solidFill>
              </a:rPr>
              <a:t>- Access Government services</a:t>
            </a:r>
          </a:p>
          <a:p>
            <a:pPr marL="285750" indent="-285750">
              <a:buClr>
                <a:schemeClr val="bg2"/>
              </a:buClr>
              <a:buFontTx/>
              <a:buChar char="-"/>
            </a:pPr>
            <a:endParaRPr lang="en-GB" dirty="0">
              <a:solidFill>
                <a:schemeClr val="tx1">
                  <a:lumMod val="90000"/>
                  <a:lumOff val="10000"/>
                </a:schemeClr>
              </a:solidFill>
            </a:endParaRPr>
          </a:p>
        </p:txBody>
      </p:sp>
      <p:sp>
        <p:nvSpPr>
          <p:cNvPr id="7" name="Title 1"/>
          <p:cNvSpPr txBox="1">
            <a:spLocks/>
          </p:cNvSpPr>
          <p:nvPr/>
        </p:nvSpPr>
        <p:spPr>
          <a:xfrm>
            <a:off x="424542" y="1513114"/>
            <a:ext cx="11255829" cy="129372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a:lstStyle>
          <a:p>
            <a:pPr algn="ctr"/>
            <a:r>
              <a:rPr lang="en-GB" sz="4800" dirty="0"/>
              <a:t>What is a Credit Report?</a:t>
            </a:r>
            <a:endParaRPr lang="en-GB" dirty="0"/>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19057" y="4481441"/>
            <a:ext cx="6376113" cy="3827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98594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13114"/>
            <a:ext cx="12192000" cy="7630886"/>
          </a:xfrm>
          <a:prstGeom prst="rect">
            <a:avLst/>
          </a:prstGeom>
        </p:spPr>
      </p:pic>
      <p:sp>
        <p:nvSpPr>
          <p:cNvPr id="7" name="Title 1"/>
          <p:cNvSpPr txBox="1">
            <a:spLocks/>
          </p:cNvSpPr>
          <p:nvPr/>
        </p:nvSpPr>
        <p:spPr>
          <a:xfrm>
            <a:off x="424542" y="1513114"/>
            <a:ext cx="11255829" cy="129372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a:lstStyle>
          <a:p>
            <a:pPr algn="ctr"/>
            <a:r>
              <a:rPr lang="en-GB" dirty="0"/>
              <a:t>A quote for a </a:t>
            </a:r>
            <a:r>
              <a:rPr lang="en-GB" dirty="0" smtClean="0"/>
              <a:t>sofa </a:t>
            </a:r>
            <a:r>
              <a:rPr lang="en-GB" dirty="0"/>
              <a:t>for someone with a </a:t>
            </a:r>
            <a:r>
              <a:rPr lang="en-GB" dirty="0" smtClean="0"/>
              <a:t>good credit score</a:t>
            </a:r>
            <a:endParaRPr lang="en-GB" sz="3200" dirty="0"/>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9533" y="2536371"/>
            <a:ext cx="10075409" cy="5771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2910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13114"/>
            <a:ext cx="12192000" cy="7630886"/>
          </a:xfrm>
          <a:prstGeom prst="rect">
            <a:avLst/>
          </a:prstGeom>
        </p:spPr>
      </p:pic>
      <p:sp>
        <p:nvSpPr>
          <p:cNvPr id="7" name="Title 1"/>
          <p:cNvSpPr txBox="1">
            <a:spLocks/>
          </p:cNvSpPr>
          <p:nvPr/>
        </p:nvSpPr>
        <p:spPr>
          <a:xfrm>
            <a:off x="424542" y="1513114"/>
            <a:ext cx="11255829" cy="129372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a:lstStyle>
          <a:p>
            <a:pPr algn="ctr"/>
            <a:r>
              <a:rPr lang="en-GB" dirty="0"/>
              <a:t>A quote for a s</a:t>
            </a:r>
            <a:r>
              <a:rPr lang="en-GB" dirty="0" smtClean="0"/>
              <a:t>ofa </a:t>
            </a:r>
            <a:r>
              <a:rPr lang="en-GB" dirty="0"/>
              <a:t>for someone with a poor credit score or thin credit file</a:t>
            </a:r>
            <a:endParaRPr lang="en-GB" sz="3200" dirty="0"/>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9533" y="2536371"/>
            <a:ext cx="10075409" cy="5771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9532" y="2536370"/>
            <a:ext cx="10002841" cy="5771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69285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24542" y="1513114"/>
            <a:ext cx="11255829" cy="129372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a:lstStyle>
          <a:p>
            <a:pPr algn="ctr"/>
            <a:r>
              <a:rPr lang="en-GB" sz="4800" dirty="0">
                <a:solidFill>
                  <a:srgbClr val="0070C0"/>
                </a:solidFill>
                <a:latin typeface="Arial" pitchFamily="34" charset="0"/>
                <a:cs typeface="Arial" pitchFamily="34" charset="0"/>
              </a:rPr>
              <a:t>For Social Housing Tenants -</a:t>
            </a:r>
            <a:br>
              <a:rPr lang="en-GB" sz="4800" dirty="0">
                <a:solidFill>
                  <a:srgbClr val="0070C0"/>
                </a:solidFill>
                <a:latin typeface="Arial" pitchFamily="34" charset="0"/>
                <a:cs typeface="Arial" pitchFamily="34" charset="0"/>
              </a:rPr>
            </a:br>
            <a:r>
              <a:rPr lang="en-GB" sz="4800" dirty="0">
                <a:solidFill>
                  <a:srgbClr val="0070C0"/>
                </a:solidFill>
                <a:latin typeface="Arial" pitchFamily="34" charset="0"/>
                <a:cs typeface="Arial" pitchFamily="34" charset="0"/>
              </a:rPr>
              <a:t>what does this mean?</a:t>
            </a:r>
            <a:endParaRPr lang="en-GB" dirty="0"/>
          </a:p>
        </p:txBody>
      </p:sp>
      <p:sp>
        <p:nvSpPr>
          <p:cNvPr id="6" name="Rectangle 5"/>
          <p:cNvSpPr/>
          <p:nvPr/>
        </p:nvSpPr>
        <p:spPr>
          <a:xfrm>
            <a:off x="556319" y="2940238"/>
            <a:ext cx="11124051" cy="1477328"/>
          </a:xfrm>
          <a:prstGeom prst="rect">
            <a:avLst/>
          </a:prstGeom>
        </p:spPr>
        <p:txBody>
          <a:bodyPr wrap="square">
            <a:spAutoFit/>
          </a:bodyPr>
          <a:lstStyle/>
          <a:p>
            <a:r>
              <a:rPr lang="en-GB" dirty="0" smtClean="0">
                <a:solidFill>
                  <a:schemeClr val="tx1">
                    <a:lumMod val="90000"/>
                    <a:lumOff val="10000"/>
                  </a:schemeClr>
                </a:solidFill>
              </a:rPr>
              <a:t>A </a:t>
            </a:r>
            <a:r>
              <a:rPr lang="en-GB" dirty="0">
                <a:solidFill>
                  <a:schemeClr val="tx1">
                    <a:lumMod val="90000"/>
                    <a:lumOff val="10000"/>
                  </a:schemeClr>
                </a:solidFill>
              </a:rPr>
              <a:t>sample (c </a:t>
            </a:r>
            <a:r>
              <a:rPr lang="en-GB" dirty="0" smtClean="0">
                <a:solidFill>
                  <a:schemeClr val="tx1">
                    <a:lumMod val="90000"/>
                    <a:lumOff val="10000"/>
                  </a:schemeClr>
                </a:solidFill>
              </a:rPr>
              <a:t>432,000</a:t>
            </a:r>
            <a:r>
              <a:rPr lang="en-GB" dirty="0">
                <a:solidFill>
                  <a:schemeClr val="tx1">
                    <a:lumMod val="90000"/>
                    <a:lumOff val="10000"/>
                  </a:schemeClr>
                </a:solidFill>
              </a:rPr>
              <a:t>) of the rent payment records already shared with the Rental Exchange, from social housing providers, were added to a version of Experian’s credit scoring tool in a simulated credit bureau environment in order to assess the impact the information would have on credit scores.  </a:t>
            </a:r>
            <a:endParaRPr lang="en-GB" dirty="0" smtClean="0">
              <a:solidFill>
                <a:schemeClr val="tx1">
                  <a:lumMod val="90000"/>
                  <a:lumOff val="10000"/>
                </a:schemeClr>
              </a:solidFill>
            </a:endParaRPr>
          </a:p>
          <a:p>
            <a:endParaRPr lang="en-GB" dirty="0">
              <a:solidFill>
                <a:schemeClr val="tx1">
                  <a:lumMod val="90000"/>
                  <a:lumOff val="10000"/>
                </a:schemeClr>
              </a:solidFill>
            </a:endParaRPr>
          </a:p>
          <a:p>
            <a:r>
              <a:rPr lang="en-GB" dirty="0" smtClean="0">
                <a:solidFill>
                  <a:schemeClr val="tx1">
                    <a:lumMod val="90000"/>
                    <a:lumOff val="10000"/>
                  </a:schemeClr>
                </a:solidFill>
              </a:rPr>
              <a:t>Key findings:</a:t>
            </a:r>
            <a:endParaRPr lang="en-GB" dirty="0">
              <a:solidFill>
                <a:schemeClr val="tx1">
                  <a:lumMod val="90000"/>
                  <a:lumOff val="10000"/>
                </a:schemeClr>
              </a:solidFill>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5425" y="4433259"/>
            <a:ext cx="4959683" cy="324162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ounded Rectangle 9"/>
          <p:cNvSpPr/>
          <p:nvPr/>
        </p:nvSpPr>
        <p:spPr>
          <a:xfrm>
            <a:off x="556317" y="7294366"/>
            <a:ext cx="5723295" cy="1122521"/>
          </a:xfrm>
          <a:prstGeom prst="roundRect">
            <a:avLst/>
          </a:prstGeom>
          <a:solidFill>
            <a:schemeClr val="accent4"/>
          </a:solidFill>
          <a:ln>
            <a:noFill/>
          </a:ln>
        </p:spPr>
        <p:style>
          <a:lnRef idx="2">
            <a:schemeClr val="accent3"/>
          </a:lnRef>
          <a:fillRef idx="1">
            <a:schemeClr val="lt1"/>
          </a:fillRef>
          <a:effectRef idx="0">
            <a:schemeClr val="accent3"/>
          </a:effectRef>
          <a:fontRef idx="minor">
            <a:schemeClr val="dk1"/>
          </a:fontRef>
        </p:style>
        <p:txBody>
          <a:bodyPr rtlCol="0" anchor="ctr"/>
          <a:lstStyle/>
          <a:p>
            <a:r>
              <a:rPr lang="en-GB" b="1" dirty="0">
                <a:solidFill>
                  <a:schemeClr val="bg1"/>
                </a:solidFill>
              </a:rPr>
              <a:t>2%</a:t>
            </a:r>
            <a:r>
              <a:rPr lang="en-GB" dirty="0">
                <a:solidFill>
                  <a:schemeClr val="bg1"/>
                </a:solidFill>
              </a:rPr>
              <a:t> would see a reduction in their credit score- because of late rent payments</a:t>
            </a:r>
          </a:p>
          <a:p>
            <a:endParaRPr lang="en-GB" b="1" dirty="0">
              <a:solidFill>
                <a:schemeClr val="bg1"/>
              </a:solidFill>
            </a:endParaRPr>
          </a:p>
        </p:txBody>
      </p:sp>
      <p:sp>
        <p:nvSpPr>
          <p:cNvPr id="11" name="Rounded Rectangle 10"/>
          <p:cNvSpPr/>
          <p:nvPr/>
        </p:nvSpPr>
        <p:spPr>
          <a:xfrm>
            <a:off x="556317" y="5961325"/>
            <a:ext cx="5723295" cy="1199639"/>
          </a:xfrm>
          <a:prstGeom prst="roundRect">
            <a:avLst/>
          </a:prstGeom>
          <a:solidFill>
            <a:schemeClr val="accent2"/>
          </a:solidFill>
          <a:ln>
            <a:noFill/>
          </a:ln>
        </p:spPr>
        <p:style>
          <a:lnRef idx="2">
            <a:schemeClr val="accent3"/>
          </a:lnRef>
          <a:fillRef idx="1">
            <a:schemeClr val="lt1"/>
          </a:fillRef>
          <a:effectRef idx="0">
            <a:schemeClr val="accent3"/>
          </a:effectRef>
          <a:fontRef idx="minor">
            <a:schemeClr val="dk1"/>
          </a:fontRef>
        </p:style>
        <p:txBody>
          <a:bodyPr rtlCol="0" anchor="ctr"/>
          <a:lstStyle/>
          <a:p>
            <a:r>
              <a:rPr lang="en-GB" b="1" dirty="0">
                <a:solidFill>
                  <a:schemeClr val="bg1"/>
                </a:solidFill>
              </a:rPr>
              <a:t>35% </a:t>
            </a:r>
            <a:r>
              <a:rPr lang="en-GB" dirty="0">
                <a:solidFill>
                  <a:schemeClr val="bg1"/>
                </a:solidFill>
              </a:rPr>
              <a:t>of tenants are on </a:t>
            </a:r>
            <a:r>
              <a:rPr lang="en-GB" u="sng" dirty="0">
                <a:solidFill>
                  <a:schemeClr val="bg1"/>
                </a:solidFill>
              </a:rPr>
              <a:t>full</a:t>
            </a:r>
            <a:r>
              <a:rPr lang="en-GB" dirty="0">
                <a:solidFill>
                  <a:schemeClr val="bg1"/>
                </a:solidFill>
              </a:rPr>
              <a:t> Housing benefit and therefore would see no effect on their credit score but digital authentication would benefit</a:t>
            </a:r>
          </a:p>
          <a:p>
            <a:endParaRPr lang="en-GB" b="1" dirty="0">
              <a:solidFill>
                <a:schemeClr val="bg1"/>
              </a:solidFill>
            </a:endParaRPr>
          </a:p>
        </p:txBody>
      </p:sp>
      <p:sp>
        <p:nvSpPr>
          <p:cNvPr id="12" name="Rounded Rectangle 11"/>
          <p:cNvSpPr/>
          <p:nvPr/>
        </p:nvSpPr>
        <p:spPr>
          <a:xfrm>
            <a:off x="556318" y="4550968"/>
            <a:ext cx="5723295" cy="1276955"/>
          </a:xfrm>
          <a:prstGeom prst="roundRect">
            <a:avLst/>
          </a:prstGeom>
          <a:solidFill>
            <a:schemeClr val="accent4"/>
          </a:solidFill>
          <a:ln>
            <a:noFill/>
          </a:ln>
        </p:spPr>
        <p:style>
          <a:lnRef idx="2">
            <a:schemeClr val="accent3"/>
          </a:lnRef>
          <a:fillRef idx="1">
            <a:schemeClr val="lt1"/>
          </a:fillRef>
          <a:effectRef idx="0">
            <a:schemeClr val="accent3"/>
          </a:effectRef>
          <a:fontRef idx="minor">
            <a:schemeClr val="dk1"/>
          </a:fontRef>
        </p:style>
        <p:txBody>
          <a:bodyPr rtlCol="0" anchor="ctr"/>
          <a:lstStyle/>
          <a:p>
            <a:pPr>
              <a:buClr>
                <a:srgbClr val="FF0000"/>
              </a:buClr>
            </a:pPr>
            <a:r>
              <a:rPr lang="en-GB" b="1" dirty="0">
                <a:solidFill>
                  <a:schemeClr val="bg1"/>
                </a:solidFill>
              </a:rPr>
              <a:t>63% </a:t>
            </a:r>
            <a:r>
              <a:rPr lang="en-GB" dirty="0">
                <a:solidFill>
                  <a:schemeClr val="bg1"/>
                </a:solidFill>
              </a:rPr>
              <a:t>of tenants have no significant arrears on their rent and their credit scores would improve as a result of incorporating rental data.</a:t>
            </a:r>
          </a:p>
        </p:txBody>
      </p:sp>
    </p:spTree>
    <p:extLst>
      <p:ext uri="{BB962C8B-B14F-4D97-AF65-F5344CB8AC3E}">
        <p14:creationId xmlns:p14="http://schemas.microsoft.com/office/powerpoint/2010/main" val="9629104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xperian">
      <a:dk1>
        <a:srgbClr val="575756"/>
      </a:dk1>
      <a:lt1>
        <a:srgbClr val="FFFFFF"/>
      </a:lt1>
      <a:dk2>
        <a:srgbClr val="000000"/>
      </a:dk2>
      <a:lt2>
        <a:srgbClr val="FFFFFF"/>
      </a:lt2>
      <a:accent1>
        <a:srgbClr val="26478D"/>
      </a:accent1>
      <a:accent2>
        <a:srgbClr val="632678"/>
      </a:accent2>
      <a:accent3>
        <a:srgbClr val="406EB3"/>
      </a:accent3>
      <a:accent4>
        <a:srgbClr val="BA2F7D"/>
      </a:accent4>
      <a:accent5>
        <a:srgbClr val="BB0048"/>
      </a:accent5>
      <a:accent6>
        <a:srgbClr val="E2A235"/>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6350">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numCol="1" spcCol="151200" rtlCol="0">
        <a:spAutoFit/>
      </a:bodyPr>
      <a:lstStyle>
        <a:defPPr>
          <a:defRPr sz="1200" dirty="0" smtClean="0"/>
        </a:defPPr>
      </a:lstStyle>
    </a:txDef>
  </a:objectDefaults>
  <a:extraClrSchemeLst/>
  <a:extLst>
    <a:ext uri="{05A4C25C-085E-4340-85A3-A5531E510DB2}">
      <thm15:themeFamily xmlns="" xmlns:thm15="http://schemas.microsoft.com/office/thememl/2012/main" name="Experian_4_3" id="{1C500FDA-40D6-45C2-BD1E-6B2E47A2C40E}" vid="{4CCEB7B9-9F65-4953-BC6C-28648A289F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41938EFEE84844CB63C83E13DAF26F0" ma:contentTypeVersion="0" ma:contentTypeDescription="Create a new document." ma:contentTypeScope="" ma:versionID="6c8505d413e736418944a1b6a09c1419">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E031E0-4F01-417B-A27C-D01556D226A8}">
  <ds:schemaRefs>
    <ds:schemaRef ds:uri="http://schemas.openxmlformats.org/package/2006/metadata/core-properties"/>
    <ds:schemaRef ds:uri="http://purl.org/dc/terms/"/>
    <ds:schemaRef ds:uri="http://www.w3.org/XML/1998/namespace"/>
    <ds:schemaRef ds:uri="http://purl.org/dc/elements/1.1/"/>
    <ds:schemaRef ds:uri="http://purl.org/dc/dcmitype/"/>
    <ds:schemaRef ds:uri="http://schemas.microsoft.com/office/2006/documentManagement/typ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151E1047-4FA5-42DC-BEFA-522D986A99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D365178-7019-4B03-9464-86F13A00EE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782</TotalTime>
  <Words>3735</Words>
  <Application>Microsoft Office PowerPoint</Application>
  <PresentationFormat>Custom</PresentationFormat>
  <Paragraphs>348</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The Rental Exchange</vt:lpstr>
      <vt:lpstr>PowerPoint Presentation</vt:lpstr>
      <vt:lpstr>Millions of Social Housing Tenants in the UK face financial, digital and social exclusion.   One major cause of this is an information gap in their credit history, which can exclude low-income people from affordable credit.    They are more likely to be declined or pay a higher price for credit and other basic goods and services.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Story so far…</vt:lpstr>
      <vt:lpstr>Data Protection Considerations</vt:lpstr>
      <vt:lpstr>Fair Processing Notice</vt:lpstr>
      <vt:lpstr>Benefits to Tenants</vt:lpstr>
      <vt:lpstr>Benefits to Housing Providers </vt:lpstr>
      <vt:lpstr>Designed and driven by the sector</vt:lpstr>
      <vt:lpstr>Live Rental Exchange Members</vt:lpstr>
      <vt:lpstr>Live Rental Exchange Members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Suzanne</dc:creator>
  <cp:lastModifiedBy>Williams, Suzanne</cp:lastModifiedBy>
  <cp:revision>49</cp:revision>
  <dcterms:modified xsi:type="dcterms:W3CDTF">2017-04-21T13:47:43Z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0x010100741938EFEE84844CB63C83E13DAF26F0</vt:lpwstr>
  </property>
</Properties>
</file>