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14"/>
  </p:handoutMasterIdLst>
  <p:sldIdLst>
    <p:sldId id="275" r:id="rId2"/>
    <p:sldId id="276" r:id="rId3"/>
    <p:sldId id="281" r:id="rId4"/>
    <p:sldId id="279" r:id="rId5"/>
    <p:sldId id="277" r:id="rId6"/>
    <p:sldId id="283" r:id="rId7"/>
    <p:sldId id="285" r:id="rId8"/>
    <p:sldId id="282" r:id="rId9"/>
    <p:sldId id="280" r:id="rId10"/>
    <p:sldId id="286" r:id="rId11"/>
    <p:sldId id="278" r:id="rId12"/>
    <p:sldId id="287" r:id="rId13"/>
  </p:sldIdLst>
  <p:sldSz cx="9144000" cy="6858000" type="screen4x3"/>
  <p:notesSz cx="6810375" cy="99425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0929"/>
  </p:normalViewPr>
  <p:slideViewPr>
    <p:cSldViewPr>
      <p:cViewPr varScale="1">
        <p:scale>
          <a:sx n="115" d="100"/>
          <a:sy n="115" d="100"/>
        </p:scale>
        <p:origin x="12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905" cy="499192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880" y="1"/>
            <a:ext cx="2951905" cy="499192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r">
              <a:defRPr sz="1200"/>
            </a:lvl1pPr>
          </a:lstStyle>
          <a:p>
            <a:fld id="{AB06D55F-0ECF-4F7A-AB18-DA17FC9D19A1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321"/>
            <a:ext cx="2951905" cy="499192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880" y="9443321"/>
            <a:ext cx="2951905" cy="499192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r">
              <a:defRPr sz="1200"/>
            </a:lvl1pPr>
          </a:lstStyle>
          <a:p>
            <a:fld id="{C698FB02-50B4-48AF-86C4-CB16084DB0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742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8C14E-5A1F-4517-943E-83D18BD2A9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361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425E6-A354-4026-B77B-1C9948BFE1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912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A3D42-B544-4FFA-B50A-4E5E17AE59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52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EF8E1-5399-4DE9-B9EA-9E6E108493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9277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EC34F-F587-4202-BCFD-0B5024D1A5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112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4671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981200"/>
            <a:ext cx="34671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3FE09-91CF-4A99-A182-283D8EF426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351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3AFE7-081A-4175-964E-A32139B2C2E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93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BEAA6-56CC-48DE-BF20-6F0CC185AB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114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3FCA4-C910-48B7-86E8-17181F98B5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060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9EB26-A4BE-45ED-81B0-6F1097FD802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234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91442-112B-49A0-AF13-683E4942AE5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143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086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179B139-DB79-443B-BCDD-7F0744AD42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1" name="Picture 9" descr="CCCU logo - mai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843588"/>
            <a:ext cx="220186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umnst777 BT" panose="020B0603030504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umnst777 BT" panose="020B0603030504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umnst777 BT" panose="020B0603030504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umnst777 BT" panose="020B0603030504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umnst777 BT" panose="020B0603030504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umnst777 BT" panose="020B0603030504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umnst777 BT" panose="020B0603030504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umnst777 BT" panose="020B0603030504020204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rgbClr val="C73D30"/>
        </a:buClr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50000"/>
        </a:spcBef>
        <a:spcAft>
          <a:spcPct val="0"/>
        </a:spcAft>
        <a:buClr>
          <a:srgbClr val="C73D30"/>
        </a:buClr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buClr>
          <a:srgbClr val="C73D30"/>
        </a:buClr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50000"/>
        </a:spcBef>
        <a:spcAft>
          <a:spcPct val="0"/>
        </a:spcAft>
        <a:buClr>
          <a:srgbClr val="C73D30"/>
        </a:buClr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50000"/>
        </a:spcBef>
        <a:spcAft>
          <a:spcPct val="0"/>
        </a:spcAft>
        <a:buClr>
          <a:srgbClr val="C73D30"/>
        </a:buClr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ursula.harris@canterbury.ac.uk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/>
          <a:p>
            <a:r>
              <a:rPr lang="en-GB" dirty="0" smtClean="0"/>
              <a:t>Shared accommodation – learning from student sector</a:t>
            </a:r>
            <a:endParaRPr lang="en-GB" dirty="0"/>
          </a:p>
        </p:txBody>
      </p:sp>
      <p:pic>
        <p:nvPicPr>
          <p:cNvPr id="5" name="Picture 2" descr="Y:\Operational Services\Accommodation\Office\Publicity &amp; Recruitment &amp; Events\Photos\Petros Photos\Marketing Hi Res JPEG\_D1_69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1628775"/>
            <a:ext cx="6321425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1981200"/>
            <a:ext cx="7181800" cy="432812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981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792088"/>
          </a:xfrm>
        </p:spPr>
        <p:txBody>
          <a:bodyPr/>
          <a:lstStyle/>
          <a:p>
            <a:r>
              <a:rPr lang="en-GB" dirty="0" smtClean="0"/>
              <a:t>Sharing housemates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124744"/>
            <a:ext cx="3846140" cy="4971256"/>
          </a:xfrm>
        </p:spPr>
        <p:txBody>
          <a:bodyPr/>
          <a:lstStyle/>
          <a:p>
            <a:r>
              <a:rPr lang="en-GB" dirty="0" smtClean="0"/>
              <a:t>Selection processes?</a:t>
            </a:r>
          </a:p>
          <a:p>
            <a:r>
              <a:rPr lang="en-GB" dirty="0" smtClean="0"/>
              <a:t>Same or mixed sex preference?</a:t>
            </a:r>
          </a:p>
          <a:p>
            <a:r>
              <a:rPr lang="en-GB" dirty="0" smtClean="0"/>
              <a:t>Alcohol free</a:t>
            </a:r>
          </a:p>
          <a:p>
            <a:r>
              <a:rPr lang="en-GB" dirty="0" smtClean="0"/>
              <a:t>Quiet house</a:t>
            </a:r>
          </a:p>
          <a:p>
            <a:r>
              <a:rPr lang="en-GB" dirty="0" smtClean="0"/>
              <a:t>Personality matching allocation</a:t>
            </a:r>
          </a:p>
          <a:p>
            <a:r>
              <a:rPr lang="en-GB" dirty="0" smtClean="0"/>
              <a:t>Mediation</a:t>
            </a:r>
          </a:p>
          <a:p>
            <a:r>
              <a:rPr lang="en-GB" dirty="0" smtClean="0"/>
              <a:t>Room moves options</a:t>
            </a:r>
            <a:endParaRPr lang="en-GB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26258" t="12616" r="38511" b="16887"/>
          <a:stretch/>
        </p:blipFill>
        <p:spPr bwMode="auto">
          <a:xfrm>
            <a:off x="4712568" y="1484784"/>
            <a:ext cx="3745632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4712568" y="6021288"/>
            <a:ext cx="2016224" cy="43475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University of Exeter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396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75184"/>
          </a:xfrm>
        </p:spPr>
        <p:txBody>
          <a:bodyPr/>
          <a:lstStyle/>
          <a:p>
            <a:r>
              <a:rPr lang="en-GB" dirty="0" smtClean="0"/>
              <a:t>Making it add 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628800"/>
            <a:ext cx="3702124" cy="4467200"/>
          </a:xfrm>
        </p:spPr>
        <p:txBody>
          <a:bodyPr/>
          <a:lstStyle/>
          <a:p>
            <a:r>
              <a:rPr lang="en-GB" sz="2400" dirty="0" smtClean="0"/>
              <a:t>Financially larger schemes work better – over 400 beds</a:t>
            </a:r>
          </a:p>
          <a:p>
            <a:r>
              <a:rPr lang="en-GB" sz="2400" dirty="0" smtClean="0"/>
              <a:t>Apportionment of staff and checks – e.g. gas check</a:t>
            </a:r>
          </a:p>
          <a:p>
            <a:r>
              <a:rPr lang="en-GB" sz="2400" dirty="0" smtClean="0"/>
              <a:t>Best costings – managed laundry rather than machines?</a:t>
            </a:r>
          </a:p>
          <a:p>
            <a:r>
              <a:rPr lang="en-GB" sz="2400" dirty="0" smtClean="0"/>
              <a:t>Build to rent market</a:t>
            </a:r>
            <a:endParaRPr lang="en-GB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32" y="1612900"/>
            <a:ext cx="3467100" cy="2311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73"/>
          <a:stretch/>
        </p:blipFill>
        <p:spPr>
          <a:xfrm>
            <a:off x="5292080" y="3958694"/>
            <a:ext cx="3600400" cy="28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16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008112"/>
          </a:xfrm>
        </p:spPr>
        <p:txBody>
          <a:bodyPr/>
          <a:lstStyle/>
          <a:p>
            <a:r>
              <a:rPr lang="en-GB" dirty="0" smtClean="0"/>
              <a:t>Potential Kent scheme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Student accommodation scheme  - Broadstairs</a:t>
            </a:r>
          </a:p>
          <a:p>
            <a:r>
              <a:rPr lang="en-GB" dirty="0" smtClean="0"/>
              <a:t>Campus might be shutting</a:t>
            </a:r>
          </a:p>
          <a:p>
            <a:r>
              <a:rPr lang="en-GB" dirty="0" smtClean="0"/>
              <a:t>Any interest – </a:t>
            </a:r>
            <a:r>
              <a:rPr lang="en-GB" dirty="0" smtClean="0">
                <a:solidFill>
                  <a:srgbClr val="7030A0"/>
                </a:solidFill>
                <a:hlinkClick r:id="rId2"/>
              </a:rPr>
              <a:t>ursula.harris@canterbury.ac.uk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6954" t="21886" r="65792" b="20162"/>
          <a:stretch/>
        </p:blipFill>
        <p:spPr>
          <a:xfrm>
            <a:off x="5580112" y="1076739"/>
            <a:ext cx="3096344" cy="567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7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/>
          <a:p>
            <a:r>
              <a:rPr lang="en-GB" dirty="0" smtClean="0"/>
              <a:t>Bedrooms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En-suite or shared</a:t>
            </a:r>
          </a:p>
          <a:p>
            <a:r>
              <a:rPr lang="en-GB" dirty="0" smtClean="0"/>
              <a:t>En-suites less disputes, more desirable</a:t>
            </a:r>
          </a:p>
          <a:p>
            <a:r>
              <a:rPr lang="en-GB" dirty="0" smtClean="0"/>
              <a:t>But higher cost initially</a:t>
            </a:r>
          </a:p>
          <a:p>
            <a:r>
              <a:rPr lang="en-GB" dirty="0" smtClean="0"/>
              <a:t>Need any adapted rooms?</a:t>
            </a:r>
          </a:p>
          <a:p>
            <a:endParaRPr lang="en-GB" dirty="0"/>
          </a:p>
        </p:txBody>
      </p:sp>
      <p:pic>
        <p:nvPicPr>
          <p:cNvPr id="9" name="Picture 2" descr="Y:\Operational Services\Accommodation\Accommodation\Sites\St Georges Place\Photos\St Georges bedroom 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" r="7447"/>
          <a:stretch/>
        </p:blipFill>
        <p:spPr>
          <a:xfrm>
            <a:off x="5004048" y="1257845"/>
            <a:ext cx="3528392" cy="2773412"/>
          </a:xfrm>
          <a:noFill/>
        </p:spPr>
      </p:pic>
      <p:pic>
        <p:nvPicPr>
          <p:cNvPr id="10" name="Picture 2" descr="Y:\Operational Services\Accommodation\Office\Publicity &amp; Recruitment &amp; Events\Photos\Petros Photos\Marketing Hi Res JPEG\_D1_7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935387"/>
            <a:ext cx="4091969" cy="2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222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Living spaces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1700808"/>
            <a:ext cx="3558108" cy="4395192"/>
          </a:xfrm>
        </p:spPr>
        <p:txBody>
          <a:bodyPr/>
          <a:lstStyle/>
          <a:p>
            <a:r>
              <a:rPr lang="en-GB" dirty="0" smtClean="0"/>
              <a:t>Larger bedroom – less communal space?</a:t>
            </a:r>
          </a:p>
          <a:p>
            <a:r>
              <a:rPr lang="en-GB" dirty="0" smtClean="0"/>
              <a:t>HMO guidance  - kitchen  / diner 11.5 </a:t>
            </a:r>
            <a:r>
              <a:rPr lang="en-GB" dirty="0" err="1" smtClean="0"/>
              <a:t>sq</a:t>
            </a:r>
            <a:r>
              <a:rPr lang="en-GB" dirty="0" smtClean="0"/>
              <a:t> m 1-5 people, 19.5 </a:t>
            </a:r>
            <a:r>
              <a:rPr lang="en-GB" dirty="0" err="1" smtClean="0"/>
              <a:t>sq</a:t>
            </a:r>
            <a:r>
              <a:rPr lang="en-GB" dirty="0" smtClean="0"/>
              <a:t> m 6-10</a:t>
            </a:r>
          </a:p>
          <a:p>
            <a:r>
              <a:rPr lang="en-GB" dirty="0" smtClean="0"/>
              <a:t>TV &amp; licence?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697" y="1700808"/>
            <a:ext cx="4599751" cy="3024336"/>
          </a:xfrm>
        </p:spPr>
      </p:pic>
      <p:sp>
        <p:nvSpPr>
          <p:cNvPr id="6" name="Rounded Rectangle 5"/>
          <p:cNvSpPr/>
          <p:nvPr/>
        </p:nvSpPr>
        <p:spPr bwMode="auto">
          <a:xfrm>
            <a:off x="5580112" y="4941168"/>
            <a:ext cx="2448272" cy="1008112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Oxford Brookes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– shared space for 10 - Ellis furniture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8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Inventories &amp; check-outs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Manual or online</a:t>
            </a:r>
          </a:p>
          <a:p>
            <a:r>
              <a:rPr lang="en-GB" dirty="0" smtClean="0"/>
              <a:t>Student responsibility to do and return within 7 days or ok (in tenancy / licence)</a:t>
            </a:r>
          </a:p>
          <a:p>
            <a:r>
              <a:rPr lang="en-GB" dirty="0" smtClean="0"/>
              <a:t>Deposit scheme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7673" r="58230" b="4922"/>
          <a:stretch/>
        </p:blipFill>
        <p:spPr>
          <a:xfrm>
            <a:off x="4309355" y="1752600"/>
            <a:ext cx="3611162" cy="412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89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Room checks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844824"/>
            <a:ext cx="3528392" cy="4251176"/>
          </a:xfrm>
        </p:spPr>
        <p:txBody>
          <a:bodyPr/>
          <a:lstStyle/>
          <a:p>
            <a:r>
              <a:rPr lang="en-GB" dirty="0" smtClean="0"/>
              <a:t>Who by?</a:t>
            </a:r>
          </a:p>
          <a:p>
            <a:r>
              <a:rPr lang="en-GB" dirty="0" smtClean="0"/>
              <a:t>How often?</a:t>
            </a:r>
          </a:p>
          <a:p>
            <a:r>
              <a:rPr lang="en-GB" dirty="0" smtClean="0"/>
              <a:t>Suggested rota?</a:t>
            </a:r>
          </a:p>
          <a:p>
            <a:r>
              <a:rPr lang="en-GB" dirty="0" smtClean="0"/>
              <a:t>Bedrooms once a term. Communal areas every 2 weeks</a:t>
            </a:r>
          </a:p>
          <a:p>
            <a:r>
              <a:rPr lang="en-GB" dirty="0" smtClean="0"/>
              <a:t>Access to rooms in tenancy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132" t="10178" r="3485" b="1410"/>
          <a:stretch/>
        </p:blipFill>
        <p:spPr>
          <a:xfrm>
            <a:off x="3737282" y="1981200"/>
            <a:ext cx="5024389" cy="295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86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included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Bedroom – fitted furniture?</a:t>
            </a:r>
          </a:p>
          <a:p>
            <a:r>
              <a:rPr lang="en-GB" dirty="0" smtClean="0"/>
              <a:t>Kitchen  - white goods, plus toaster, kettle, iron (PAT test – more reliable than people’s own?)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05" y="2348880"/>
            <a:ext cx="3648404" cy="2736303"/>
          </a:xfrm>
        </p:spPr>
      </p:pic>
    </p:spTree>
    <p:extLst>
      <p:ext uri="{BB962C8B-B14F-4D97-AF65-F5344CB8AC3E}">
        <p14:creationId xmlns:p14="http://schemas.microsoft.com/office/powerpoint/2010/main" val="4187097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6091" y="5577078"/>
            <a:ext cx="8026400" cy="0"/>
          </a:xfrm>
          <a:custGeom>
            <a:avLst/>
            <a:gdLst/>
            <a:ahLst/>
            <a:cxnLst/>
            <a:rect l="l" t="t" r="r" b="b"/>
            <a:pathLst>
              <a:path w="8026400">
                <a:moveTo>
                  <a:pt x="0" y="0"/>
                </a:moveTo>
                <a:lnTo>
                  <a:pt x="80264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 flipH="1">
            <a:off x="2203331" y="5049692"/>
            <a:ext cx="76201" cy="358775"/>
          </a:xfrm>
          <a:custGeom>
            <a:avLst/>
            <a:gdLst/>
            <a:ahLst/>
            <a:cxnLst/>
            <a:rect l="l" t="t" r="r" b="b"/>
            <a:pathLst>
              <a:path h="358775">
                <a:moveTo>
                  <a:pt x="0" y="0"/>
                </a:moveTo>
                <a:lnTo>
                  <a:pt x="0" y="358775"/>
                </a:lnTo>
              </a:path>
            </a:pathLst>
          </a:custGeom>
          <a:ln w="2590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6854" y="2178625"/>
            <a:ext cx="8025637" cy="96705"/>
          </a:xfrm>
          <a:custGeom>
            <a:avLst/>
            <a:gdLst/>
            <a:ahLst/>
            <a:cxnLst/>
            <a:rect l="l" t="t" r="r" b="b"/>
            <a:pathLst>
              <a:path w="1808480">
                <a:moveTo>
                  <a:pt x="0" y="0"/>
                </a:moveTo>
                <a:lnTo>
                  <a:pt x="1808162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/>
          <p:cNvSpPr/>
          <p:nvPr/>
        </p:nvSpPr>
        <p:spPr>
          <a:xfrm>
            <a:off x="875715" y="4981429"/>
            <a:ext cx="949451" cy="495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F8C5E3-1C3C-4483-B4BA-5A661566A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835" y="4920673"/>
            <a:ext cx="1371599" cy="5560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6CF140-2D23-42EE-AA98-46A7BEE996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395" y="2283797"/>
            <a:ext cx="1981200" cy="264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906CC2-3DE5-4A90-8B22-0D9724A3A7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09" y="2300716"/>
            <a:ext cx="1972903" cy="26305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B6788-C851-4600-B765-6A1C493651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318" y="2288412"/>
            <a:ext cx="1543716" cy="2642841"/>
          </a:xfrm>
          <a:prstGeom prst="rect">
            <a:avLst/>
          </a:prstGeom>
        </p:spPr>
      </p:pic>
      <p:pic>
        <p:nvPicPr>
          <p:cNvPr id="2050" name="Picture 2" descr="fd1c8380-0ada-4ce9-8e27-7430c480df79@eurprd05">
            <a:extLst>
              <a:ext uri="{FF2B5EF4-FFF2-40B4-BE49-F238E27FC236}">
                <a16:creationId xmlns:a16="http://schemas.microsoft.com/office/drawing/2014/main" id="{76A8BF04-F1B7-44BF-9F2E-43485B052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53250" y="2615306"/>
            <a:ext cx="2652067" cy="198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55917"/>
          </a:xfrm>
        </p:spPr>
        <p:txBody>
          <a:bodyPr/>
          <a:lstStyle/>
          <a:p>
            <a:r>
              <a:rPr lang="en-GB" dirty="0" smtClean="0"/>
              <a:t>Design out issues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2649212" y="1556792"/>
            <a:ext cx="1922788" cy="818888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Headboard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– side panel – less painting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292080" y="1888486"/>
            <a:ext cx="1356954" cy="809813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Wardrobe &amp;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drawers  - no handles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023434" y="5243292"/>
            <a:ext cx="2132742" cy="85000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Carpet tiles or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amtico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– less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costly than carpet?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084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Guests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Any restrictions</a:t>
            </a:r>
          </a:p>
          <a:p>
            <a:r>
              <a:rPr lang="en-GB" dirty="0" smtClean="0"/>
              <a:t>How do you manage?</a:t>
            </a:r>
          </a:p>
          <a:p>
            <a:r>
              <a:rPr lang="en-GB" dirty="0" smtClean="0"/>
              <a:t>Financial penalty</a:t>
            </a:r>
          </a:p>
          <a:p>
            <a:r>
              <a:rPr lang="en-GB" dirty="0" smtClean="0"/>
              <a:t>Try to manage physically – access cards, small double beds?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85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Bills &amp; council tax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Include in rent? (high bills if not paying directly) – friction?</a:t>
            </a:r>
          </a:p>
          <a:p>
            <a:r>
              <a:rPr lang="en-GB" dirty="0" smtClean="0"/>
              <a:t>Use sharing website like Glide</a:t>
            </a:r>
          </a:p>
          <a:p>
            <a:r>
              <a:rPr lang="en-GB" dirty="0" err="1" smtClean="0"/>
              <a:t>Wifi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2882900"/>
            <a:ext cx="3467100" cy="2311400"/>
          </a:xfrm>
        </p:spPr>
      </p:pic>
    </p:spTree>
    <p:extLst>
      <p:ext uri="{BB962C8B-B14F-4D97-AF65-F5344CB8AC3E}">
        <p14:creationId xmlns:p14="http://schemas.microsoft.com/office/powerpoint/2010/main" val="216997721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presentation">
  <a:themeElements>
    <a:clrScheme name="">
      <a:dk1>
        <a:srgbClr val="1C2157"/>
      </a:dk1>
      <a:lt1>
        <a:srgbClr val="FFFFFF"/>
      </a:lt1>
      <a:dk2>
        <a:srgbClr val="1C2157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161B49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owerpoint-presentation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powerpoint-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-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-presentation [Read-Only] [Compatibility Mode]" id="{0D967683-5728-4378-8645-58E55FAA917A}" vid="{4F84366D-8B7A-44F1-9DD4-623D77A736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powerpoint-presentation template</Template>
  <TotalTime>650</TotalTime>
  <Words>295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Humnst777 BT</vt:lpstr>
      <vt:lpstr>Times New Roman</vt:lpstr>
      <vt:lpstr>Wingdings</vt:lpstr>
      <vt:lpstr>powerpoint-presentation</vt:lpstr>
      <vt:lpstr>Shared accommodation – learning from student sector</vt:lpstr>
      <vt:lpstr>Bedrooms</vt:lpstr>
      <vt:lpstr>Living spaces</vt:lpstr>
      <vt:lpstr>Inventories &amp; check-outs</vt:lpstr>
      <vt:lpstr>Room checks</vt:lpstr>
      <vt:lpstr>What is included</vt:lpstr>
      <vt:lpstr>Design out issues</vt:lpstr>
      <vt:lpstr>Guests</vt:lpstr>
      <vt:lpstr>Bills &amp; council tax</vt:lpstr>
      <vt:lpstr>Sharing housemates</vt:lpstr>
      <vt:lpstr>Making it add up</vt:lpstr>
      <vt:lpstr>Potential Kent scheme</vt:lpstr>
    </vt:vector>
  </TitlesOfParts>
  <Company>Canterbury Christ Church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Russ, Katy (katy.russ@canterbury.ac.uk)</dc:creator>
  <cp:lastModifiedBy>Harris, Ursula (ursula.harris@canterbury.ac.uk)</cp:lastModifiedBy>
  <cp:revision>32</cp:revision>
  <cp:lastPrinted>2017-07-12T16:55:51Z</cp:lastPrinted>
  <dcterms:created xsi:type="dcterms:W3CDTF">2016-09-09T09:41:38Z</dcterms:created>
  <dcterms:modified xsi:type="dcterms:W3CDTF">2017-07-12T16:56:30Z</dcterms:modified>
</cp:coreProperties>
</file>