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6" r:id="rId2"/>
    <p:sldId id="265" r:id="rId3"/>
    <p:sldId id="263" r:id="rId4"/>
    <p:sldId id="267" r:id="rId5"/>
    <p:sldId id="270" r:id="rId6"/>
    <p:sldId id="262" r:id="rId7"/>
    <p:sldId id="259" r:id="rId8"/>
    <p:sldId id="261" r:id="rId9"/>
    <p:sldId id="275" r:id="rId10"/>
    <p:sldId id="260" r:id="rId11"/>
    <p:sldId id="272" r:id="rId12"/>
    <p:sldId id="269"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9608CEE-567A-4A2C-8B2B-1517239A108B}" type="datetimeFigureOut">
              <a:rPr lang="en-GB" smtClean="0"/>
              <a:t>18/01/2017</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EC42C52-3DC1-44DD-8756-FF95EDFDA4DD}" type="slidenum">
              <a:rPr lang="en-GB" smtClean="0"/>
              <a:t>‹#›</a:t>
            </a:fld>
            <a:endParaRPr lang="en-GB" dirty="0"/>
          </a:p>
        </p:txBody>
      </p:sp>
    </p:spTree>
    <p:extLst>
      <p:ext uri="{BB962C8B-B14F-4D97-AF65-F5344CB8AC3E}">
        <p14:creationId xmlns:p14="http://schemas.microsoft.com/office/powerpoint/2010/main" val="4234160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46186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4018333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178482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389985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847810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1714753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2459505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245788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323685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184151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B0E23-9F48-4602-8959-907144CC182C}" type="datetimeFigureOut">
              <a:rPr lang="en-GB" smtClean="0"/>
              <a:t>18/01/2017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B5D612-7F05-4BFE-9BBD-2C96AB20D625}" type="slidenum">
              <a:rPr lang="en-GB" smtClean="0"/>
              <a:t>‹#›</a:t>
            </a:fld>
            <a:endParaRPr lang="en-GB" dirty="0"/>
          </a:p>
        </p:txBody>
      </p:sp>
    </p:spTree>
    <p:extLst>
      <p:ext uri="{BB962C8B-B14F-4D97-AF65-F5344CB8AC3E}">
        <p14:creationId xmlns:p14="http://schemas.microsoft.com/office/powerpoint/2010/main" val="3641391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B0E23-9F48-4602-8959-907144CC182C}" type="datetimeFigureOut">
              <a:rPr lang="en-GB" smtClean="0"/>
              <a:t>18/01/2017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5D612-7F05-4BFE-9BBD-2C96AB20D625}" type="slidenum">
              <a:rPr lang="en-GB" smtClean="0"/>
              <a:t>‹#›</a:t>
            </a:fld>
            <a:endParaRPr lang="en-GB" dirty="0"/>
          </a:p>
        </p:txBody>
      </p:sp>
    </p:spTree>
    <p:extLst>
      <p:ext uri="{BB962C8B-B14F-4D97-AF65-F5344CB8AC3E}">
        <p14:creationId xmlns:p14="http://schemas.microsoft.com/office/powerpoint/2010/main" val="4040283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1729"/>
            <a:ext cx="9180512" cy="6429225"/>
          </a:xfrm>
          <a:prstGeom prst="rect">
            <a:avLst/>
          </a:prstGeom>
        </p:spPr>
      </p:pic>
      <p:sp>
        <p:nvSpPr>
          <p:cNvPr id="2" name="Title 1"/>
          <p:cNvSpPr>
            <a:spLocks noGrp="1"/>
          </p:cNvSpPr>
          <p:nvPr>
            <p:ph type="ctrTitle"/>
          </p:nvPr>
        </p:nvSpPr>
        <p:spPr>
          <a:xfrm>
            <a:off x="899592" y="2276872"/>
            <a:ext cx="7054552" cy="2016224"/>
          </a:xfrm>
        </p:spPr>
        <p:txBody>
          <a:bodyPr>
            <a:normAutofit/>
          </a:bodyPr>
          <a:lstStyle/>
          <a:p>
            <a:r>
              <a:rPr lang="en-GB" sz="2800" dirty="0" smtClean="0"/>
              <a:t>Integrated Care Organisation Operational Development Update </a:t>
            </a:r>
            <a:endParaRPr lang="en-GB" sz="2800" dirty="0"/>
          </a:p>
        </p:txBody>
      </p:sp>
      <p:sp>
        <p:nvSpPr>
          <p:cNvPr id="3" name="Subtitle 2"/>
          <p:cNvSpPr>
            <a:spLocks noGrp="1"/>
          </p:cNvSpPr>
          <p:nvPr>
            <p:ph type="subTitle" idx="1"/>
          </p:nvPr>
        </p:nvSpPr>
        <p:spPr>
          <a:xfrm>
            <a:off x="1371600" y="4653136"/>
            <a:ext cx="6400800" cy="1296144"/>
          </a:xfrm>
        </p:spPr>
        <p:txBody>
          <a:bodyPr>
            <a:normAutofit/>
          </a:bodyPr>
          <a:lstStyle/>
          <a:p>
            <a:r>
              <a:rPr lang="en-GB" sz="1700" dirty="0" smtClean="0">
                <a:solidFill>
                  <a:schemeClr val="tx1"/>
                </a:solidFill>
              </a:rPr>
              <a:t>Sue Baldwin: Head of Planning &amp; Delivery</a:t>
            </a:r>
          </a:p>
          <a:p>
            <a:endParaRPr lang="en-GB" sz="1800" dirty="0"/>
          </a:p>
          <a:p>
            <a:endParaRPr lang="en-GB" sz="1700" dirty="0" smtClean="0"/>
          </a:p>
          <a:p>
            <a:endParaRPr lang="en-GB" sz="1700" dirty="0" smtClean="0"/>
          </a:p>
          <a:p>
            <a:endParaRPr lang="en-GB" dirty="0"/>
          </a:p>
        </p:txBody>
      </p:sp>
    </p:spTree>
    <p:extLst>
      <p:ext uri="{BB962C8B-B14F-4D97-AF65-F5344CB8AC3E}">
        <p14:creationId xmlns:p14="http://schemas.microsoft.com/office/powerpoint/2010/main" val="964274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r>
              <a:rPr lang="en-GB" sz="2800" dirty="0"/>
              <a:t>Locality Urgent Care &amp; Rehabilitation/Enablement Response </a:t>
            </a:r>
            <a:r>
              <a:rPr lang="en-GB" sz="2800" dirty="0" smtClean="0"/>
              <a:t/>
            </a:r>
            <a:br>
              <a:rPr lang="en-GB" sz="2800" dirty="0" smtClean="0"/>
            </a:br>
            <a:endParaRPr lang="en-GB" sz="2400" dirty="0"/>
          </a:p>
        </p:txBody>
      </p:sp>
      <p:sp>
        <p:nvSpPr>
          <p:cNvPr id="3" name="Content Placeholder 2"/>
          <p:cNvSpPr>
            <a:spLocks noGrp="1"/>
          </p:cNvSpPr>
          <p:nvPr>
            <p:ph idx="1"/>
          </p:nvPr>
        </p:nvSpPr>
        <p:spPr>
          <a:xfrm>
            <a:off x="457200" y="1124744"/>
            <a:ext cx="8229600" cy="4752527"/>
          </a:xfrm>
        </p:spPr>
        <p:txBody>
          <a:bodyPr>
            <a:noAutofit/>
          </a:bodyPr>
          <a:lstStyle/>
          <a:p>
            <a:endParaRPr lang="en-GB" sz="2000" dirty="0" smtClean="0"/>
          </a:p>
          <a:p>
            <a:pPr marL="0" indent="0">
              <a:buNone/>
            </a:pPr>
            <a:endParaRPr lang="en-GB" sz="2000" dirty="0" smtClean="0"/>
          </a:p>
          <a:p>
            <a:r>
              <a:rPr lang="en-GB" sz="2000" dirty="0" smtClean="0"/>
              <a:t>Integrated Intermediate and Urgent Care pathway in place across South Kent Coast</a:t>
            </a:r>
          </a:p>
          <a:p>
            <a:r>
              <a:rPr lang="en-GB" sz="2000" dirty="0" smtClean="0"/>
              <a:t>University of Kent supporting the evaluation</a:t>
            </a:r>
          </a:p>
          <a:p>
            <a:r>
              <a:rPr lang="en-GB" sz="2000" dirty="0" smtClean="0"/>
              <a:t>CCG &amp; KCC now discussing opportunities for an Alliance Contract for the pathway</a:t>
            </a:r>
          </a:p>
          <a:p>
            <a:r>
              <a:rPr lang="en-GB" sz="2000" dirty="0" smtClean="0"/>
              <a:t>Education package delivered for Kent Enablement at Home (KEaH) staff to identify the deteriorating service user and also domiciliary care providers</a:t>
            </a:r>
          </a:p>
          <a:p>
            <a:r>
              <a:rPr lang="en-GB" sz="2000" dirty="0" smtClean="0"/>
              <a:t>Education package being delivered to domiciliary care staff in early identification of the deteriorating service user </a:t>
            </a:r>
          </a:p>
          <a:p>
            <a:r>
              <a:rPr lang="en-GB" sz="2000" dirty="0" smtClean="0"/>
              <a:t>Currently scoping opportunities to further develop urgent care locally</a:t>
            </a:r>
          </a:p>
          <a:p>
            <a:endParaRPr lang="en-GB" sz="2000" dirty="0" smtClean="0"/>
          </a:p>
          <a:p>
            <a:endParaRPr lang="en-GB" sz="2400" dirty="0"/>
          </a:p>
        </p:txBody>
      </p:sp>
    </p:spTree>
    <p:extLst>
      <p:ext uri="{BB962C8B-B14F-4D97-AF65-F5344CB8AC3E}">
        <p14:creationId xmlns:p14="http://schemas.microsoft.com/office/powerpoint/2010/main" val="331327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End of Life </a:t>
            </a:r>
            <a:r>
              <a:rPr lang="en-GB" dirty="0" smtClean="0"/>
              <a:t>Improvement</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Autofit/>
          </a:bodyPr>
          <a:lstStyle/>
          <a:p>
            <a:r>
              <a:rPr lang="en-GB" sz="2000" dirty="0"/>
              <a:t>Multi-agency </a:t>
            </a:r>
            <a:r>
              <a:rPr lang="en-GB" sz="2000" dirty="0" smtClean="0"/>
              <a:t>policy and strategy now agreed and signed off</a:t>
            </a:r>
          </a:p>
          <a:p>
            <a:pPr marL="0" indent="0">
              <a:buNone/>
            </a:pPr>
            <a:endParaRPr lang="en-GB" sz="2000" dirty="0"/>
          </a:p>
          <a:p>
            <a:r>
              <a:rPr lang="en-GB" sz="2000" dirty="0" smtClean="0"/>
              <a:t>East </a:t>
            </a:r>
            <a:r>
              <a:rPr lang="en-GB" sz="2000" dirty="0"/>
              <a:t>Kent carer and patient packs </a:t>
            </a:r>
            <a:r>
              <a:rPr lang="en-GB" sz="2000" dirty="0" smtClean="0"/>
              <a:t>are in circulation</a:t>
            </a:r>
          </a:p>
          <a:p>
            <a:pPr marL="0" indent="0">
              <a:buNone/>
            </a:pPr>
            <a:endParaRPr lang="en-GB" sz="2000" dirty="0"/>
          </a:p>
          <a:p>
            <a:r>
              <a:rPr lang="en-GB" sz="2000" dirty="0" smtClean="0"/>
              <a:t>Planning </a:t>
            </a:r>
            <a:r>
              <a:rPr lang="en-GB" sz="2000" dirty="0"/>
              <a:t>to submit a bid for the use of technology – Careflow – to enable care coordination between staff caring for the </a:t>
            </a:r>
            <a:r>
              <a:rPr lang="en-GB" sz="2000" dirty="0" smtClean="0"/>
              <a:t>patient</a:t>
            </a:r>
          </a:p>
          <a:p>
            <a:pPr marL="0" indent="0">
              <a:buNone/>
            </a:pPr>
            <a:endParaRPr lang="en-GB" sz="2000" dirty="0" smtClean="0"/>
          </a:p>
          <a:p>
            <a:r>
              <a:rPr lang="en-GB" sz="2000" dirty="0" smtClean="0"/>
              <a:t>End of life “Care at Home Service” specification completed.</a:t>
            </a:r>
          </a:p>
          <a:p>
            <a:pPr marL="0" indent="0">
              <a:buNone/>
            </a:pPr>
            <a:r>
              <a:rPr lang="en-GB" sz="2000" dirty="0" smtClean="0"/>
              <a:t> </a:t>
            </a:r>
          </a:p>
          <a:p>
            <a:r>
              <a:rPr lang="en-GB" sz="2000" dirty="0"/>
              <a:t>Just in Case Boxes to support timely care for symptom </a:t>
            </a:r>
            <a:r>
              <a:rPr lang="en-GB" sz="2000" dirty="0" smtClean="0"/>
              <a:t>management as now available Review of urgent palliative care medication provided by community pharmacists has been agreed. Medication will now be provided as aligned with Just in Case Boxes </a:t>
            </a:r>
          </a:p>
        </p:txBody>
      </p:sp>
    </p:spTree>
    <p:extLst>
      <p:ext uri="{BB962C8B-B14F-4D97-AF65-F5344CB8AC3E}">
        <p14:creationId xmlns:p14="http://schemas.microsoft.com/office/powerpoint/2010/main" val="1413680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endParaRPr lang="en-GB" dirty="0"/>
          </a:p>
          <a:p>
            <a:pPr marL="0" indent="0" algn="ctr">
              <a:buNone/>
            </a:pPr>
            <a:r>
              <a:rPr lang="en-GB" dirty="0" smtClean="0"/>
              <a:t>Thank you</a:t>
            </a:r>
          </a:p>
          <a:p>
            <a:pPr marL="0" indent="0" algn="ctr">
              <a:buNone/>
            </a:pPr>
            <a:r>
              <a:rPr lang="en-GB" dirty="0" smtClean="0"/>
              <a:t>Any questions ?</a:t>
            </a:r>
          </a:p>
          <a:p>
            <a:pPr marL="0" indent="0" algn="ctr">
              <a:buNone/>
            </a:pPr>
            <a:endParaRPr lang="en-GB" dirty="0"/>
          </a:p>
        </p:txBody>
      </p:sp>
    </p:spTree>
    <p:extLst>
      <p:ext uri="{BB962C8B-B14F-4D97-AF65-F5344CB8AC3E}">
        <p14:creationId xmlns:p14="http://schemas.microsoft.com/office/powerpoint/2010/main" val="352312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Up Arrow Callout 49"/>
          <p:cNvSpPr/>
          <p:nvPr/>
        </p:nvSpPr>
        <p:spPr>
          <a:xfrm>
            <a:off x="2276691" y="4293096"/>
            <a:ext cx="2412695" cy="2016224"/>
          </a:xfrm>
          <a:prstGeom prst="upArrow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1" name="Up Arrow Callout 50"/>
          <p:cNvSpPr/>
          <p:nvPr/>
        </p:nvSpPr>
        <p:spPr>
          <a:xfrm>
            <a:off x="4454614" y="4293096"/>
            <a:ext cx="2412695" cy="2016224"/>
          </a:xfrm>
          <a:prstGeom prst="upArrow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Rectangle 55"/>
          <p:cNvSpPr/>
          <p:nvPr/>
        </p:nvSpPr>
        <p:spPr>
          <a:xfrm>
            <a:off x="6064191" y="1303075"/>
            <a:ext cx="2981041" cy="277399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p:cNvSpPr/>
          <p:nvPr/>
        </p:nvSpPr>
        <p:spPr>
          <a:xfrm>
            <a:off x="1447961" y="1303075"/>
            <a:ext cx="4616230" cy="2773997"/>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Rectangle 33"/>
          <p:cNvSpPr/>
          <p:nvPr/>
        </p:nvSpPr>
        <p:spPr>
          <a:xfrm>
            <a:off x="98768" y="1300756"/>
            <a:ext cx="1349192" cy="277631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ounded Rectangle 17"/>
          <p:cNvSpPr/>
          <p:nvPr/>
        </p:nvSpPr>
        <p:spPr>
          <a:xfrm>
            <a:off x="166812" y="2468792"/>
            <a:ext cx="948804" cy="792088"/>
          </a:xfrm>
          <a:prstGeom prst="roundRect">
            <a:avLst/>
          </a:prstGeom>
          <a:solidFill>
            <a:schemeClr val="accent4">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9" name="TextBox 18"/>
          <p:cNvSpPr txBox="1"/>
          <p:nvPr/>
        </p:nvSpPr>
        <p:spPr>
          <a:xfrm>
            <a:off x="140934" y="2617748"/>
            <a:ext cx="1020813" cy="523220"/>
          </a:xfrm>
          <a:prstGeom prst="rect">
            <a:avLst/>
          </a:prstGeom>
          <a:noFill/>
          <a:ln>
            <a:noFill/>
          </a:ln>
        </p:spPr>
        <p:txBody>
          <a:bodyPr wrap="square" rtlCol="0">
            <a:spAutoFit/>
          </a:bodyPr>
          <a:lstStyle/>
          <a:p>
            <a:pPr algn="ctr"/>
            <a:r>
              <a:rPr lang="en-GB" sz="1400" b="1" dirty="0" smtClean="0"/>
              <a:t>HOSPITAL</a:t>
            </a:r>
            <a:br>
              <a:rPr lang="en-GB" sz="1400" b="1" dirty="0" smtClean="0"/>
            </a:br>
            <a:r>
              <a:rPr lang="en-GB" sz="1400" b="1" dirty="0" smtClean="0"/>
              <a:t>CARE</a:t>
            </a:r>
            <a:endParaRPr lang="en-GB" sz="1400" b="1" dirty="0"/>
          </a:p>
        </p:txBody>
      </p:sp>
      <p:cxnSp>
        <p:nvCxnSpPr>
          <p:cNvPr id="25" name="Straight Connector 24"/>
          <p:cNvCxnSpPr/>
          <p:nvPr/>
        </p:nvCxnSpPr>
        <p:spPr>
          <a:xfrm>
            <a:off x="6044361" y="2166634"/>
            <a:ext cx="0" cy="13841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12512" y="2156966"/>
            <a:ext cx="329405" cy="276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020474" y="3521965"/>
            <a:ext cx="20060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259632" y="2861403"/>
            <a:ext cx="480455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519161" y="2567672"/>
            <a:ext cx="576064" cy="553998"/>
          </a:xfrm>
          <a:prstGeom prst="rect">
            <a:avLst/>
          </a:prstGeom>
          <a:solidFill>
            <a:schemeClr val="accent1"/>
          </a:solidFill>
        </p:spPr>
        <p:txBody>
          <a:bodyPr wrap="square" rtlCol="0">
            <a:spAutoFit/>
          </a:bodyPr>
          <a:lstStyle/>
          <a:p>
            <a:pPr algn="ctr"/>
            <a:r>
              <a:rPr lang="en-GB" sz="1000" b="1" dirty="0" smtClean="0">
                <a:solidFill>
                  <a:schemeClr val="bg1"/>
                </a:solidFill>
              </a:rPr>
              <a:t>MIG Shared Record</a:t>
            </a:r>
            <a:endParaRPr lang="en-GB" sz="1000" b="1" dirty="0">
              <a:solidFill>
                <a:schemeClr val="bg1"/>
              </a:solidFill>
            </a:endParaRPr>
          </a:p>
        </p:txBody>
      </p:sp>
      <p:sp>
        <p:nvSpPr>
          <p:cNvPr id="37" name="TextBox 36"/>
          <p:cNvSpPr txBox="1"/>
          <p:nvPr/>
        </p:nvSpPr>
        <p:spPr>
          <a:xfrm>
            <a:off x="5103752" y="2578393"/>
            <a:ext cx="576064" cy="553998"/>
          </a:xfrm>
          <a:prstGeom prst="rect">
            <a:avLst/>
          </a:prstGeom>
          <a:solidFill>
            <a:schemeClr val="accent1"/>
          </a:solidFill>
        </p:spPr>
        <p:txBody>
          <a:bodyPr wrap="square" rtlCol="0">
            <a:spAutoFit/>
          </a:bodyPr>
          <a:lstStyle/>
          <a:p>
            <a:pPr algn="ctr"/>
            <a:r>
              <a:rPr lang="en-GB" sz="1000" b="1" dirty="0" smtClean="0">
                <a:solidFill>
                  <a:schemeClr val="bg1"/>
                </a:solidFill>
              </a:rPr>
              <a:t>MIG Shared Record</a:t>
            </a:r>
            <a:endParaRPr lang="en-GB" sz="1000" b="1" dirty="0">
              <a:solidFill>
                <a:schemeClr val="bg1"/>
              </a:solidFill>
            </a:endParaRPr>
          </a:p>
        </p:txBody>
      </p:sp>
      <p:sp>
        <p:nvSpPr>
          <p:cNvPr id="38" name="Isosceles Triangle 37"/>
          <p:cNvSpPr/>
          <p:nvPr/>
        </p:nvSpPr>
        <p:spPr>
          <a:xfrm rot="16200000" flipV="1">
            <a:off x="6133973" y="2069723"/>
            <a:ext cx="360040" cy="18002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Isosceles Triangle 38"/>
          <p:cNvSpPr/>
          <p:nvPr/>
        </p:nvSpPr>
        <p:spPr>
          <a:xfrm rot="16200000" flipV="1">
            <a:off x="6139029" y="3431955"/>
            <a:ext cx="360040" cy="18002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ounded Rectangle 8"/>
          <p:cNvSpPr/>
          <p:nvPr/>
        </p:nvSpPr>
        <p:spPr>
          <a:xfrm>
            <a:off x="6451852" y="1772816"/>
            <a:ext cx="2494317" cy="774732"/>
          </a:xfrm>
          <a:prstGeom prst="roundRect">
            <a:avLst/>
          </a:prstGeom>
          <a:solidFill>
            <a:srgbClr val="FFFFC5"/>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10" name="TextBox 9"/>
          <p:cNvSpPr txBox="1"/>
          <p:nvPr/>
        </p:nvSpPr>
        <p:spPr>
          <a:xfrm>
            <a:off x="6366661" y="1797301"/>
            <a:ext cx="2624954" cy="646331"/>
          </a:xfrm>
          <a:prstGeom prst="rect">
            <a:avLst/>
          </a:prstGeom>
          <a:noFill/>
          <a:ln>
            <a:noFill/>
          </a:ln>
        </p:spPr>
        <p:txBody>
          <a:bodyPr wrap="square" rtlCol="0">
            <a:spAutoFit/>
          </a:bodyPr>
          <a:lstStyle/>
          <a:p>
            <a:pPr algn="ctr"/>
            <a:r>
              <a:rPr lang="en-GB" sz="1200" b="1" dirty="0" smtClean="0"/>
              <a:t>URGENT RESPONSE SUPPORT</a:t>
            </a:r>
            <a:r>
              <a:rPr lang="en-GB" sz="1200" b="1" dirty="0"/>
              <a:t> </a:t>
            </a:r>
            <a:r>
              <a:rPr lang="en-GB" sz="1200" b="1" dirty="0" smtClean="0"/>
              <a:t/>
            </a:r>
            <a:br>
              <a:rPr lang="en-GB" sz="1200" b="1" dirty="0" smtClean="0"/>
            </a:br>
            <a:r>
              <a:rPr lang="en-GB" sz="1200" b="1" dirty="0" smtClean="0"/>
              <a:t>and </a:t>
            </a:r>
          </a:p>
          <a:p>
            <a:pPr algn="ctr"/>
            <a:r>
              <a:rPr lang="en-GB" sz="1200" b="1" dirty="0" smtClean="0"/>
              <a:t>INTEGRATED INTERMEDIATE CARE</a:t>
            </a:r>
            <a:endParaRPr lang="en-GB" sz="1200" b="1" dirty="0"/>
          </a:p>
        </p:txBody>
      </p:sp>
      <p:sp>
        <p:nvSpPr>
          <p:cNvPr id="12" name="Rounded Rectangle 11"/>
          <p:cNvSpPr/>
          <p:nvPr/>
        </p:nvSpPr>
        <p:spPr>
          <a:xfrm>
            <a:off x="2324820" y="2156966"/>
            <a:ext cx="2431655" cy="1384187"/>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p>
        </p:txBody>
      </p:sp>
      <p:sp>
        <p:nvSpPr>
          <p:cNvPr id="13" name="TextBox 12"/>
          <p:cNvSpPr txBox="1"/>
          <p:nvPr/>
        </p:nvSpPr>
        <p:spPr>
          <a:xfrm>
            <a:off x="2112650" y="2213381"/>
            <a:ext cx="2909700" cy="307777"/>
          </a:xfrm>
          <a:prstGeom prst="rect">
            <a:avLst/>
          </a:prstGeom>
          <a:noFill/>
          <a:ln>
            <a:noFill/>
          </a:ln>
        </p:spPr>
        <p:txBody>
          <a:bodyPr wrap="square" rtlCol="0">
            <a:spAutoFit/>
          </a:bodyPr>
          <a:lstStyle/>
          <a:p>
            <a:pPr algn="ctr"/>
            <a:r>
              <a:rPr lang="en-GB" sz="1400" b="1" dirty="0" smtClean="0"/>
              <a:t>LONGER TERM MANAGEMENT</a:t>
            </a:r>
            <a:endParaRPr lang="en-GB" sz="1400" b="1" dirty="0"/>
          </a:p>
        </p:txBody>
      </p:sp>
      <p:sp>
        <p:nvSpPr>
          <p:cNvPr id="14" name="TextBox 13"/>
          <p:cNvSpPr txBox="1"/>
          <p:nvPr/>
        </p:nvSpPr>
        <p:spPr>
          <a:xfrm>
            <a:off x="2453950" y="2490283"/>
            <a:ext cx="2577278" cy="938719"/>
          </a:xfrm>
          <a:prstGeom prst="rect">
            <a:avLst/>
          </a:prstGeom>
          <a:noFill/>
          <a:ln>
            <a:noFill/>
          </a:ln>
        </p:spPr>
        <p:txBody>
          <a:bodyPr wrap="square" rtlCol="0">
            <a:spAutoFit/>
          </a:bodyPr>
          <a:lstStyle/>
          <a:p>
            <a:r>
              <a:rPr lang="en-GB" sz="1100" b="1" dirty="0" smtClean="0"/>
              <a:t>Primary Care Team</a:t>
            </a:r>
          </a:p>
          <a:p>
            <a:r>
              <a:rPr lang="en-GB" sz="1100" b="1" dirty="0" smtClean="0"/>
              <a:t>Care Co-ordinator/Case Management</a:t>
            </a:r>
          </a:p>
          <a:p>
            <a:r>
              <a:rPr lang="en-GB" sz="1100" b="1" dirty="0" smtClean="0"/>
              <a:t>-Care </a:t>
            </a:r>
            <a:r>
              <a:rPr lang="en-GB" sz="1100" b="1" dirty="0"/>
              <a:t>Homes </a:t>
            </a:r>
            <a:r>
              <a:rPr lang="en-GB" sz="1100" b="1" dirty="0" smtClean="0"/>
              <a:t>Support</a:t>
            </a:r>
          </a:p>
          <a:p>
            <a:r>
              <a:rPr lang="en-GB" sz="1100" b="1" dirty="0" smtClean="0"/>
              <a:t>-Domiciliary </a:t>
            </a:r>
            <a:r>
              <a:rPr lang="en-GB" sz="1100" b="1" dirty="0"/>
              <a:t>Care Support</a:t>
            </a:r>
          </a:p>
          <a:p>
            <a:r>
              <a:rPr lang="en-GB" sz="1100" b="1" dirty="0" smtClean="0"/>
              <a:t>-Learning Disability</a:t>
            </a:r>
            <a:endParaRPr lang="en-GB" sz="1100" b="1" dirty="0"/>
          </a:p>
        </p:txBody>
      </p:sp>
      <p:sp>
        <p:nvSpPr>
          <p:cNvPr id="48" name="Isosceles Triangle 47"/>
          <p:cNvSpPr/>
          <p:nvPr/>
        </p:nvSpPr>
        <p:spPr>
          <a:xfrm rot="5400000" flipV="1">
            <a:off x="1034232" y="2778082"/>
            <a:ext cx="360040" cy="18002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Rounded Rectangle 62"/>
          <p:cNvSpPr/>
          <p:nvPr/>
        </p:nvSpPr>
        <p:spPr>
          <a:xfrm>
            <a:off x="6435754" y="3203428"/>
            <a:ext cx="2510416" cy="729628"/>
          </a:xfrm>
          <a:prstGeom prst="roundRect">
            <a:avLst/>
          </a:prstGeom>
          <a:solidFill>
            <a:srgbClr val="FFFFC5"/>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dirty="0"/>
          </a:p>
        </p:txBody>
      </p:sp>
      <p:sp>
        <p:nvSpPr>
          <p:cNvPr id="8" name="TextBox 7"/>
          <p:cNvSpPr txBox="1"/>
          <p:nvPr/>
        </p:nvSpPr>
        <p:spPr>
          <a:xfrm>
            <a:off x="7047967" y="3409255"/>
            <a:ext cx="1512168" cy="307777"/>
          </a:xfrm>
          <a:prstGeom prst="rect">
            <a:avLst/>
          </a:prstGeom>
          <a:noFill/>
          <a:ln>
            <a:noFill/>
          </a:ln>
        </p:spPr>
        <p:txBody>
          <a:bodyPr wrap="square" rtlCol="0">
            <a:spAutoFit/>
          </a:bodyPr>
          <a:lstStyle/>
          <a:p>
            <a:pPr algn="ctr"/>
            <a:r>
              <a:rPr lang="en-GB" sz="1400" b="1" dirty="0" smtClean="0"/>
              <a:t>PLANNED CARE</a:t>
            </a:r>
            <a:endParaRPr lang="en-GB" sz="900" b="1" dirty="0"/>
          </a:p>
        </p:txBody>
      </p:sp>
      <p:sp>
        <p:nvSpPr>
          <p:cNvPr id="70" name="TextBox 69"/>
          <p:cNvSpPr txBox="1"/>
          <p:nvPr/>
        </p:nvSpPr>
        <p:spPr>
          <a:xfrm>
            <a:off x="1156077" y="358261"/>
            <a:ext cx="6527501" cy="646331"/>
          </a:xfrm>
          <a:prstGeom prst="rect">
            <a:avLst/>
          </a:prstGeom>
          <a:noFill/>
        </p:spPr>
        <p:txBody>
          <a:bodyPr wrap="square" rtlCol="0">
            <a:spAutoFit/>
          </a:bodyPr>
          <a:lstStyle/>
          <a:p>
            <a:pPr algn="ctr"/>
            <a:r>
              <a:rPr lang="en-GB" b="1" dirty="0" smtClean="0"/>
              <a:t>INTEGRATED CARE ORGANISATION</a:t>
            </a:r>
            <a:br>
              <a:rPr lang="en-GB" b="1" dirty="0" smtClean="0"/>
            </a:br>
            <a:r>
              <a:rPr lang="en-GB" b="1" dirty="0" smtClean="0">
                <a:solidFill>
                  <a:srgbClr val="0070C0"/>
                </a:solidFill>
              </a:rPr>
              <a:t>LOCALITY MODEL</a:t>
            </a:r>
            <a:endParaRPr lang="en-GB" b="1" dirty="0">
              <a:solidFill>
                <a:srgbClr val="0070C0"/>
              </a:solidFill>
            </a:endParaRPr>
          </a:p>
        </p:txBody>
      </p:sp>
      <p:pic>
        <p:nvPicPr>
          <p:cNvPr id="71" name="Picture 70"/>
          <p:cNvPicPr/>
          <p:nvPr/>
        </p:nvPicPr>
        <p:blipFill>
          <a:blip r:embed="rId2">
            <a:extLst>
              <a:ext uri="{28A0092B-C50C-407E-A947-70E740481C1C}">
                <a14:useLocalDpi xmlns:a14="http://schemas.microsoft.com/office/drawing/2010/main" val="0"/>
              </a:ext>
            </a:extLst>
          </a:blip>
          <a:srcRect/>
          <a:stretch>
            <a:fillRect/>
          </a:stretch>
        </p:blipFill>
        <p:spPr bwMode="auto">
          <a:xfrm>
            <a:off x="7699414" y="264892"/>
            <a:ext cx="1283422" cy="329919"/>
          </a:xfrm>
          <a:prstGeom prst="rect">
            <a:avLst/>
          </a:prstGeom>
          <a:noFill/>
        </p:spPr>
      </p:pic>
      <p:sp>
        <p:nvSpPr>
          <p:cNvPr id="2" name="TextBox 1"/>
          <p:cNvSpPr txBox="1"/>
          <p:nvPr/>
        </p:nvSpPr>
        <p:spPr>
          <a:xfrm>
            <a:off x="156565" y="1288206"/>
            <a:ext cx="1163329" cy="369332"/>
          </a:xfrm>
          <a:prstGeom prst="rect">
            <a:avLst/>
          </a:prstGeom>
          <a:noFill/>
        </p:spPr>
        <p:txBody>
          <a:bodyPr wrap="square" rtlCol="0">
            <a:spAutoFit/>
          </a:bodyPr>
          <a:lstStyle/>
          <a:p>
            <a:pPr algn="ctr"/>
            <a:r>
              <a:rPr lang="en-GB" dirty="0" smtClean="0"/>
              <a:t>ACUTE</a:t>
            </a:r>
            <a:endParaRPr lang="en-GB" dirty="0"/>
          </a:p>
        </p:txBody>
      </p:sp>
      <p:sp>
        <p:nvSpPr>
          <p:cNvPr id="35" name="TextBox 34"/>
          <p:cNvSpPr txBox="1"/>
          <p:nvPr/>
        </p:nvSpPr>
        <p:spPr>
          <a:xfrm>
            <a:off x="1604409" y="1300755"/>
            <a:ext cx="4318444" cy="369332"/>
          </a:xfrm>
          <a:prstGeom prst="rect">
            <a:avLst/>
          </a:prstGeom>
          <a:noFill/>
        </p:spPr>
        <p:txBody>
          <a:bodyPr wrap="square" rtlCol="0">
            <a:spAutoFit/>
          </a:bodyPr>
          <a:lstStyle/>
          <a:p>
            <a:pPr algn="ctr"/>
            <a:r>
              <a:rPr lang="en-GB" dirty="0" smtClean="0"/>
              <a:t>GENERAL PRACTICE - CARE COORDINATION</a:t>
            </a:r>
            <a:endParaRPr lang="en-GB" dirty="0"/>
          </a:p>
        </p:txBody>
      </p:sp>
      <p:sp>
        <p:nvSpPr>
          <p:cNvPr id="40" name="TextBox 39"/>
          <p:cNvSpPr txBox="1"/>
          <p:nvPr/>
        </p:nvSpPr>
        <p:spPr>
          <a:xfrm>
            <a:off x="6632537" y="1300755"/>
            <a:ext cx="1927599" cy="369332"/>
          </a:xfrm>
          <a:prstGeom prst="rect">
            <a:avLst/>
          </a:prstGeom>
          <a:noFill/>
        </p:spPr>
        <p:txBody>
          <a:bodyPr wrap="square" rtlCol="0">
            <a:spAutoFit/>
          </a:bodyPr>
          <a:lstStyle/>
          <a:p>
            <a:pPr algn="ctr"/>
            <a:r>
              <a:rPr lang="en-GB" dirty="0" smtClean="0"/>
              <a:t>LOCALITY HUB</a:t>
            </a:r>
            <a:endParaRPr lang="en-GB" dirty="0"/>
          </a:p>
        </p:txBody>
      </p:sp>
      <p:sp>
        <p:nvSpPr>
          <p:cNvPr id="3" name="TextBox 2"/>
          <p:cNvSpPr txBox="1"/>
          <p:nvPr/>
        </p:nvSpPr>
        <p:spPr>
          <a:xfrm>
            <a:off x="3386702" y="5077708"/>
            <a:ext cx="2847021" cy="954107"/>
          </a:xfrm>
          <a:prstGeom prst="rect">
            <a:avLst/>
          </a:prstGeom>
          <a:noFill/>
        </p:spPr>
        <p:txBody>
          <a:bodyPr wrap="square" rtlCol="0">
            <a:spAutoFit/>
          </a:bodyPr>
          <a:lstStyle/>
          <a:p>
            <a:pPr marL="285750" indent="-285750">
              <a:buFont typeface="Wingdings" panose="05000000000000000000" pitchFamily="2" charset="2"/>
              <a:buChar char="§"/>
            </a:pPr>
            <a:r>
              <a:rPr lang="en-GB" sz="1400" dirty="0"/>
              <a:t>NHS </a:t>
            </a:r>
            <a:r>
              <a:rPr lang="en-GB" sz="1400" dirty="0" smtClean="0"/>
              <a:t>111</a:t>
            </a:r>
          </a:p>
          <a:p>
            <a:pPr marL="285750" indent="-285750">
              <a:buFont typeface="Wingdings" panose="05000000000000000000" pitchFamily="2" charset="2"/>
              <a:buChar char="§"/>
            </a:pPr>
            <a:r>
              <a:rPr lang="en-GB" sz="1400" dirty="0" smtClean="0"/>
              <a:t>Care Navigation</a:t>
            </a:r>
          </a:p>
          <a:p>
            <a:pPr marL="285750" indent="-285750">
              <a:buFont typeface="Wingdings" panose="05000000000000000000" pitchFamily="2" charset="2"/>
              <a:buChar char="§"/>
            </a:pPr>
            <a:r>
              <a:rPr lang="en-GB" sz="1400" dirty="0" smtClean="0"/>
              <a:t>Out </a:t>
            </a:r>
            <a:r>
              <a:rPr lang="en-GB" sz="1400" dirty="0"/>
              <a:t>of Hours Medical </a:t>
            </a:r>
            <a:r>
              <a:rPr lang="en-GB" sz="1400" dirty="0" smtClean="0"/>
              <a:t>Services</a:t>
            </a:r>
          </a:p>
          <a:p>
            <a:pPr marL="285750" indent="-285750">
              <a:buFont typeface="Wingdings" panose="05000000000000000000" pitchFamily="2" charset="2"/>
              <a:buChar char="§"/>
            </a:pPr>
            <a:r>
              <a:rPr lang="en-GB" sz="1400" dirty="0" smtClean="0"/>
              <a:t>KCC </a:t>
            </a:r>
            <a:r>
              <a:rPr lang="en-GB" sz="1400" dirty="0"/>
              <a:t>Out of Hours </a:t>
            </a:r>
          </a:p>
        </p:txBody>
      </p:sp>
      <p:sp>
        <p:nvSpPr>
          <p:cNvPr id="42" name="Isosceles Triangle 41"/>
          <p:cNvSpPr/>
          <p:nvPr/>
        </p:nvSpPr>
        <p:spPr>
          <a:xfrm rot="5400000" flipV="1">
            <a:off x="4668241" y="2764426"/>
            <a:ext cx="360040" cy="18002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Isosceles Triangle 45"/>
          <p:cNvSpPr/>
          <p:nvPr/>
        </p:nvSpPr>
        <p:spPr>
          <a:xfrm rot="5400000" flipV="1">
            <a:off x="5676710" y="2762767"/>
            <a:ext cx="360040" cy="18002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Up Arrow Callout 16"/>
          <p:cNvSpPr/>
          <p:nvPr/>
        </p:nvSpPr>
        <p:spPr>
          <a:xfrm>
            <a:off x="98769" y="4293096"/>
            <a:ext cx="2412695" cy="2016224"/>
          </a:xfrm>
          <a:prstGeom prst="upArrow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2" name="Up Arrow Callout 51"/>
          <p:cNvSpPr/>
          <p:nvPr/>
        </p:nvSpPr>
        <p:spPr>
          <a:xfrm>
            <a:off x="6632537" y="4293096"/>
            <a:ext cx="2412695" cy="2016224"/>
          </a:xfrm>
          <a:prstGeom prst="upArrow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1" name="TextBox 40"/>
          <p:cNvSpPr txBox="1"/>
          <p:nvPr/>
        </p:nvSpPr>
        <p:spPr>
          <a:xfrm>
            <a:off x="45014" y="5077708"/>
            <a:ext cx="3518954" cy="954107"/>
          </a:xfrm>
          <a:prstGeom prst="rect">
            <a:avLst/>
          </a:prstGeom>
          <a:noFill/>
        </p:spPr>
        <p:txBody>
          <a:bodyPr wrap="square" rtlCol="0">
            <a:spAutoFit/>
          </a:bodyPr>
          <a:lstStyle/>
          <a:p>
            <a:pPr marL="285750" indent="-285750">
              <a:buFont typeface="Wingdings" panose="05000000000000000000" pitchFamily="2" charset="2"/>
              <a:buChar char="§"/>
            </a:pPr>
            <a:r>
              <a:rPr lang="en-GB" sz="1400" dirty="0"/>
              <a:t>East Kent wide Community Services</a:t>
            </a:r>
          </a:p>
          <a:p>
            <a:pPr marL="285750" indent="-285750">
              <a:buFont typeface="Wingdings" panose="05000000000000000000" pitchFamily="2" charset="2"/>
              <a:buChar char="§"/>
            </a:pPr>
            <a:r>
              <a:rPr lang="en-GB" sz="1400" dirty="0"/>
              <a:t>Acute Services (General &amp;  Mental Health) Integrated Discharge </a:t>
            </a:r>
            <a:r>
              <a:rPr lang="en-GB" sz="1400" dirty="0" smtClean="0"/>
              <a:t>Team</a:t>
            </a:r>
          </a:p>
          <a:p>
            <a:pPr marL="285750" indent="-285750">
              <a:buFont typeface="Wingdings" panose="05000000000000000000" pitchFamily="2" charset="2"/>
              <a:buChar char="§"/>
            </a:pPr>
            <a:r>
              <a:rPr lang="en-GB" sz="1400" dirty="0"/>
              <a:t>SECAmb 999</a:t>
            </a:r>
          </a:p>
        </p:txBody>
      </p:sp>
      <p:sp>
        <p:nvSpPr>
          <p:cNvPr id="58" name="TextBox 57"/>
          <p:cNvSpPr txBox="1"/>
          <p:nvPr/>
        </p:nvSpPr>
        <p:spPr>
          <a:xfrm>
            <a:off x="6004549" y="5077708"/>
            <a:ext cx="3115564" cy="1169551"/>
          </a:xfrm>
          <a:prstGeom prst="rect">
            <a:avLst/>
          </a:prstGeom>
          <a:noFill/>
        </p:spPr>
        <p:txBody>
          <a:bodyPr wrap="square" rtlCol="0">
            <a:spAutoFit/>
          </a:bodyPr>
          <a:lstStyle>
            <a:defPPr>
              <a:defRPr lang="en-US"/>
            </a:defPPr>
            <a:lvl1pPr marL="285750" indent="-285750">
              <a:buFont typeface="Wingdings" panose="05000000000000000000" pitchFamily="2" charset="2"/>
              <a:buChar char="§"/>
              <a:defRPr sz="1400">
                <a:solidFill>
                  <a:schemeClr val="bg1"/>
                </a:solidFill>
              </a:defRPr>
            </a:lvl1pPr>
          </a:lstStyle>
          <a:p>
            <a:r>
              <a:rPr lang="en-GB" dirty="0">
                <a:solidFill>
                  <a:schemeClr val="tx1"/>
                </a:solidFill>
              </a:rPr>
              <a:t>Equipment Services / </a:t>
            </a:r>
            <a:r>
              <a:rPr lang="en-GB" dirty="0" smtClean="0">
                <a:solidFill>
                  <a:schemeClr val="tx1"/>
                </a:solidFill>
              </a:rPr>
              <a:t>KCC </a:t>
            </a:r>
            <a:r>
              <a:rPr lang="en-GB" dirty="0">
                <a:solidFill>
                  <a:schemeClr val="tx1"/>
                </a:solidFill>
              </a:rPr>
              <a:t>Fast Track Equipment Provision</a:t>
            </a:r>
          </a:p>
          <a:p>
            <a:r>
              <a:rPr lang="en-GB" dirty="0">
                <a:solidFill>
                  <a:schemeClr val="tx1"/>
                </a:solidFill>
              </a:rPr>
              <a:t>Minor Surgery</a:t>
            </a:r>
          </a:p>
          <a:p>
            <a:r>
              <a:rPr lang="en-GB" dirty="0">
                <a:solidFill>
                  <a:schemeClr val="tx1"/>
                </a:solidFill>
              </a:rPr>
              <a:t>Community </a:t>
            </a:r>
          </a:p>
          <a:p>
            <a:r>
              <a:rPr lang="en-GB" dirty="0">
                <a:solidFill>
                  <a:schemeClr val="tx1"/>
                </a:solidFill>
              </a:rPr>
              <a:t>Dental Services</a:t>
            </a:r>
          </a:p>
        </p:txBody>
      </p:sp>
      <p:sp>
        <p:nvSpPr>
          <p:cNvPr id="21" name="TextBox 20"/>
          <p:cNvSpPr txBox="1"/>
          <p:nvPr/>
        </p:nvSpPr>
        <p:spPr>
          <a:xfrm>
            <a:off x="7430164" y="6479758"/>
            <a:ext cx="1715412" cy="261610"/>
          </a:xfrm>
          <a:prstGeom prst="rect">
            <a:avLst/>
          </a:prstGeom>
          <a:noFill/>
        </p:spPr>
        <p:txBody>
          <a:bodyPr wrap="square" rtlCol="0">
            <a:spAutoFit/>
          </a:bodyPr>
          <a:lstStyle/>
          <a:p>
            <a:pPr algn="r"/>
            <a:r>
              <a:rPr lang="en-GB" sz="1100" dirty="0" smtClean="0"/>
              <a:t>Dated:  05.08.2015</a:t>
            </a:r>
            <a:endParaRPr lang="en-GB" sz="1100" dirty="0"/>
          </a:p>
        </p:txBody>
      </p:sp>
      <p:sp>
        <p:nvSpPr>
          <p:cNvPr id="22" name="Rectangle 21"/>
          <p:cNvSpPr/>
          <p:nvPr/>
        </p:nvSpPr>
        <p:spPr>
          <a:xfrm>
            <a:off x="98768" y="193302"/>
            <a:ext cx="8946464" cy="611601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9403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a:solidFill>
            <a:schemeClr val="bg1">
              <a:lumMod val="95000"/>
            </a:schemeClr>
          </a:solidFill>
        </p:spPr>
        <p:txBody>
          <a:bodyPr>
            <a:noAutofit/>
          </a:bodyPr>
          <a:lstStyle/>
          <a:p>
            <a:pPr algn="l"/>
            <a:r>
              <a:rPr lang="en-US" sz="2800" dirty="0" smtClean="0"/>
              <a:t>Key questions – </a:t>
            </a:r>
            <a:r>
              <a:rPr lang="en-US" sz="2800" dirty="0"/>
              <a:t>N</a:t>
            </a:r>
            <a:r>
              <a:rPr lang="en-US" sz="2800" dirty="0" smtClean="0"/>
              <a:t>ew </a:t>
            </a:r>
            <a:r>
              <a:rPr lang="en-US" sz="2800" dirty="0"/>
              <a:t>w</a:t>
            </a:r>
            <a:r>
              <a:rPr lang="en-US" sz="2800" dirty="0" smtClean="0"/>
              <a:t>ays of working:</a:t>
            </a:r>
            <a:br>
              <a:rPr lang="en-US" sz="2800" dirty="0" smtClean="0"/>
            </a:br>
            <a:r>
              <a:rPr lang="en-US" sz="2800" dirty="0" smtClean="0"/>
              <a:t>How will clinicians/practitioners work together in the future? </a:t>
            </a:r>
            <a:endParaRPr lang="en-US" sz="2800" dirty="0"/>
          </a:p>
        </p:txBody>
      </p:sp>
      <p:pic>
        <p:nvPicPr>
          <p:cNvPr id="4" name="image47.png"/>
          <p:cNvPicPr/>
          <p:nvPr/>
        </p:nvPicPr>
        <p:blipFill>
          <a:blip r:embed="rId2"/>
          <a:srcRect/>
          <a:stretch>
            <a:fillRect/>
          </a:stretch>
        </p:blipFill>
        <p:spPr>
          <a:xfrm>
            <a:off x="395536" y="1196752"/>
            <a:ext cx="8363272" cy="5524723"/>
          </a:xfrm>
          <a:prstGeom prst="rect">
            <a:avLst/>
          </a:prstGeom>
          <a:ln/>
        </p:spPr>
      </p:pic>
      <p:sp>
        <p:nvSpPr>
          <p:cNvPr id="3" name="Slide Number Placeholder 2"/>
          <p:cNvSpPr>
            <a:spLocks noGrp="1"/>
          </p:cNvSpPr>
          <p:nvPr>
            <p:ph type="sldNum" sz="quarter" idx="12"/>
          </p:nvPr>
        </p:nvSpPr>
        <p:spPr/>
        <p:txBody>
          <a:bodyPr/>
          <a:lstStyle/>
          <a:p>
            <a:fld id="{6277705E-2B36-4579-8081-1975FC4C66BC}" type="slidenum">
              <a:rPr lang="en-GB" smtClean="0"/>
              <a:t>3</a:t>
            </a:fld>
            <a:endParaRPr lang="en-GB" dirty="0"/>
          </a:p>
        </p:txBody>
      </p:sp>
    </p:spTree>
    <p:extLst>
      <p:ext uri="{BB962C8B-B14F-4D97-AF65-F5344CB8AC3E}">
        <p14:creationId xmlns:p14="http://schemas.microsoft.com/office/powerpoint/2010/main" val="1651011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Supporting Work Streams</a:t>
            </a:r>
            <a:endParaRPr lang="en-GB" dirty="0"/>
          </a:p>
        </p:txBody>
      </p:sp>
      <p:sp>
        <p:nvSpPr>
          <p:cNvPr id="3" name="Content Placeholder 2"/>
          <p:cNvSpPr>
            <a:spLocks noGrp="1"/>
          </p:cNvSpPr>
          <p:nvPr>
            <p:ph idx="1"/>
          </p:nvPr>
        </p:nvSpPr>
        <p:spPr/>
        <p:txBody>
          <a:bodyPr>
            <a:normAutofit lnSpcReduction="10000"/>
          </a:bodyPr>
          <a:lstStyle/>
          <a:p>
            <a:r>
              <a:rPr lang="en-GB" dirty="0" smtClean="0"/>
              <a:t>Multi-Disciplinary (MDT) Working</a:t>
            </a:r>
          </a:p>
          <a:p>
            <a:r>
              <a:rPr lang="en-GB" dirty="0"/>
              <a:t>Information, Management &amp; </a:t>
            </a:r>
            <a:r>
              <a:rPr lang="en-GB" dirty="0" smtClean="0"/>
              <a:t>Technology</a:t>
            </a:r>
          </a:p>
          <a:p>
            <a:r>
              <a:rPr lang="en-GB" dirty="0"/>
              <a:t>Health, Housing &amp; Social </a:t>
            </a:r>
            <a:r>
              <a:rPr lang="en-GB" dirty="0" smtClean="0"/>
              <a:t>Care</a:t>
            </a:r>
          </a:p>
          <a:p>
            <a:r>
              <a:rPr lang="en-GB" dirty="0"/>
              <a:t>Prevention &amp; Self </a:t>
            </a:r>
            <a:r>
              <a:rPr lang="en-GB" dirty="0" smtClean="0"/>
              <a:t>Care</a:t>
            </a:r>
          </a:p>
          <a:p>
            <a:r>
              <a:rPr lang="en-GB" dirty="0"/>
              <a:t>Locality Urgent Care </a:t>
            </a:r>
            <a:r>
              <a:rPr lang="en-GB" dirty="0" smtClean="0"/>
              <a:t>&amp; Rehabilitation/Enablement Response</a:t>
            </a:r>
          </a:p>
          <a:p>
            <a:r>
              <a:rPr lang="en-GB" dirty="0" smtClean="0"/>
              <a:t>Managed Care Pathways </a:t>
            </a:r>
          </a:p>
          <a:p>
            <a:r>
              <a:rPr lang="en-GB" dirty="0" smtClean="0"/>
              <a:t>End of Life Improvement</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4104889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Multi-Disciplinary (MDT) Working</a:t>
            </a:r>
            <a:r>
              <a:rPr lang="en-US" b="1" dirty="0" smtClean="0">
                <a:solidFill>
                  <a:srgbClr val="7030A0"/>
                </a:solidFill>
              </a:rPr>
              <a:t> </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r>
              <a:rPr lang="en-US" dirty="0" smtClean="0"/>
              <a:t>MDTs provide a systematic process for ensuring patients receive the ensure </a:t>
            </a:r>
            <a:r>
              <a:rPr lang="en-US" dirty="0"/>
              <a:t>the patient receives appropriate clinical and non-clinical care in the community.</a:t>
            </a:r>
            <a:endParaRPr lang="en-US" dirty="0" smtClean="0"/>
          </a:p>
          <a:p>
            <a:endParaRPr lang="en-US" dirty="0"/>
          </a:p>
          <a:p>
            <a:r>
              <a:rPr lang="en-US" dirty="0" smtClean="0"/>
              <a:t> A named professional provides on-going support and care, reducing the reliance on Practices</a:t>
            </a:r>
          </a:p>
          <a:p>
            <a:endParaRPr lang="en-US" dirty="0"/>
          </a:p>
          <a:p>
            <a:r>
              <a:rPr lang="en-US" dirty="0" smtClean="0"/>
              <a:t>Practices will also have access to </a:t>
            </a:r>
            <a:r>
              <a:rPr lang="en-US" dirty="0"/>
              <a:t>C</a:t>
            </a:r>
            <a:r>
              <a:rPr lang="en-US" dirty="0" smtClean="0"/>
              <a:t>are Navigators and Primary Care Mental Health Workers, and in time,  more direct access to Consultants  </a:t>
            </a:r>
          </a:p>
          <a:p>
            <a:endParaRPr lang="en-US" dirty="0"/>
          </a:p>
        </p:txBody>
      </p:sp>
      <p:sp>
        <p:nvSpPr>
          <p:cNvPr id="4" name="Slide Number Placeholder 3"/>
          <p:cNvSpPr>
            <a:spLocks noGrp="1"/>
          </p:cNvSpPr>
          <p:nvPr>
            <p:ph type="sldNum" sz="quarter" idx="12"/>
          </p:nvPr>
        </p:nvSpPr>
        <p:spPr/>
        <p:txBody>
          <a:bodyPr/>
          <a:lstStyle/>
          <a:p>
            <a:fld id="{1C7A9CD7-312B-8141-867E-1FEA5BEDAD1F}" type="slidenum">
              <a:rPr lang="en-US" smtClean="0"/>
              <a:t>5</a:t>
            </a:fld>
            <a:endParaRPr lang="en-US" dirty="0"/>
          </a:p>
        </p:txBody>
      </p:sp>
    </p:spTree>
    <p:extLst>
      <p:ext uri="{BB962C8B-B14F-4D97-AF65-F5344CB8AC3E}">
        <p14:creationId xmlns:p14="http://schemas.microsoft.com/office/powerpoint/2010/main" val="3579530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n-GB" sz="3600" dirty="0"/>
              <a:t>Information, Management &amp; Technology</a:t>
            </a:r>
          </a:p>
        </p:txBody>
      </p:sp>
      <p:sp>
        <p:nvSpPr>
          <p:cNvPr id="3" name="Content Placeholder 2"/>
          <p:cNvSpPr>
            <a:spLocks noGrp="1"/>
          </p:cNvSpPr>
          <p:nvPr>
            <p:ph idx="1"/>
          </p:nvPr>
        </p:nvSpPr>
        <p:spPr/>
        <p:txBody>
          <a:bodyPr>
            <a:normAutofit/>
          </a:bodyPr>
          <a:lstStyle/>
          <a:p>
            <a:pPr marL="0" lvl="0" indent="0">
              <a:buNone/>
            </a:pPr>
            <a:r>
              <a:rPr lang="en-GB" sz="3600" dirty="0" smtClean="0"/>
              <a:t> </a:t>
            </a:r>
            <a:endParaRPr lang="en-GB" dirty="0"/>
          </a:p>
          <a:p>
            <a:endParaRPr lang="en-GB" dirty="0"/>
          </a:p>
        </p:txBody>
      </p:sp>
      <p:sp>
        <p:nvSpPr>
          <p:cNvPr id="4" name="Rectangle 3"/>
          <p:cNvSpPr/>
          <p:nvPr/>
        </p:nvSpPr>
        <p:spPr>
          <a:xfrm>
            <a:off x="899592" y="1124744"/>
            <a:ext cx="7560840" cy="5909310"/>
          </a:xfrm>
          <a:prstGeom prst="rect">
            <a:avLst/>
          </a:prstGeom>
        </p:spPr>
        <p:txBody>
          <a:bodyPr wrap="square">
            <a:spAutoFit/>
          </a:bodyPr>
          <a:lstStyle/>
          <a:p>
            <a:pPr lvl="0"/>
            <a:r>
              <a:rPr lang="en-GB" b="1" dirty="0"/>
              <a:t>Medical Interoperability Gateway (MIG) </a:t>
            </a:r>
            <a:r>
              <a:rPr lang="en-GB" b="1" dirty="0" smtClean="0"/>
              <a:t>implementation</a:t>
            </a:r>
            <a:r>
              <a:rPr lang="en-GB" dirty="0"/>
              <a:t>: </a:t>
            </a:r>
            <a:endParaRPr lang="en-GB" dirty="0" smtClean="0"/>
          </a:p>
          <a:p>
            <a:pPr marL="285750" lvl="0" indent="-285750">
              <a:buFont typeface="Arial" panose="020B0604020202020204" pitchFamily="34" charset="0"/>
              <a:buChar char="•"/>
            </a:pPr>
            <a:r>
              <a:rPr lang="en-GB" dirty="0" smtClean="0"/>
              <a:t>Provider </a:t>
            </a:r>
            <a:r>
              <a:rPr lang="en-GB" dirty="0"/>
              <a:t>access to GP </a:t>
            </a:r>
            <a:r>
              <a:rPr lang="en-GB" dirty="0" smtClean="0"/>
              <a:t>record &amp; GP </a:t>
            </a:r>
            <a:r>
              <a:rPr lang="en-GB" dirty="0"/>
              <a:t>access to provider </a:t>
            </a:r>
            <a:r>
              <a:rPr lang="en-GB" dirty="0" smtClean="0"/>
              <a:t>record</a:t>
            </a:r>
            <a:endParaRPr lang="en-GB" sz="1200" dirty="0"/>
          </a:p>
          <a:p>
            <a:pPr marL="285750" lvl="0" indent="-285750">
              <a:buFont typeface="Arial" panose="020B0604020202020204" pitchFamily="34" charset="0"/>
              <a:buChar char="•"/>
            </a:pPr>
            <a:r>
              <a:rPr lang="en-GB" dirty="0" smtClean="0"/>
              <a:t>Interoperable </a:t>
            </a:r>
            <a:r>
              <a:rPr lang="en-GB" dirty="0"/>
              <a:t>Care </a:t>
            </a:r>
            <a:r>
              <a:rPr lang="en-GB" dirty="0" smtClean="0"/>
              <a:t>Plans</a:t>
            </a:r>
          </a:p>
          <a:p>
            <a:pPr lvl="0"/>
            <a:endParaRPr lang="en-GB" sz="1200" dirty="0"/>
          </a:p>
          <a:p>
            <a:pPr lvl="0"/>
            <a:r>
              <a:rPr lang="en-GB" b="1" dirty="0" smtClean="0"/>
              <a:t>Interoperability </a:t>
            </a:r>
            <a:r>
              <a:rPr lang="en-GB" b="1" dirty="0"/>
              <a:t>of GP Clinical </a:t>
            </a:r>
            <a:r>
              <a:rPr lang="en-GB" b="1" dirty="0" smtClean="0"/>
              <a:t>Systems:</a:t>
            </a:r>
            <a:endParaRPr lang="en-GB" sz="1200" b="1" dirty="0"/>
          </a:p>
          <a:p>
            <a:pPr marL="285750" lvl="0" indent="-285750">
              <a:buFont typeface="Arial" panose="020B0604020202020204" pitchFamily="34" charset="0"/>
              <a:buChar char="•"/>
            </a:pPr>
            <a:r>
              <a:rPr lang="en-GB" dirty="0" smtClean="0"/>
              <a:t>Black </a:t>
            </a:r>
            <a:r>
              <a:rPr lang="en-GB" dirty="0"/>
              <a:t>Pear operational in 2 hubs and planned roll </a:t>
            </a:r>
            <a:r>
              <a:rPr lang="en-GB" dirty="0" smtClean="0"/>
              <a:t>out </a:t>
            </a:r>
            <a:r>
              <a:rPr lang="en-GB" dirty="0"/>
              <a:t>in </a:t>
            </a:r>
            <a:r>
              <a:rPr lang="en-GB" dirty="0" smtClean="0"/>
              <a:t>others</a:t>
            </a:r>
            <a:endParaRPr lang="en-GB" sz="1200" dirty="0"/>
          </a:p>
          <a:p>
            <a:pPr marL="285750" lvl="0" indent="-285750">
              <a:buFont typeface="Arial" panose="020B0604020202020204" pitchFamily="34" charset="0"/>
              <a:buChar char="•"/>
            </a:pPr>
            <a:r>
              <a:rPr lang="en-GB" dirty="0" smtClean="0"/>
              <a:t>Hub </a:t>
            </a:r>
            <a:r>
              <a:rPr lang="en-GB" dirty="0"/>
              <a:t>access to all GP records within a </a:t>
            </a:r>
            <a:r>
              <a:rPr lang="en-GB" dirty="0" smtClean="0"/>
              <a:t>locality</a:t>
            </a:r>
          </a:p>
          <a:p>
            <a:pPr lvl="1"/>
            <a:endParaRPr lang="en-GB" sz="1200" dirty="0"/>
          </a:p>
          <a:p>
            <a:pPr lvl="0"/>
            <a:r>
              <a:rPr lang="en-GB" b="1" dirty="0"/>
              <a:t>Mobile Working Implementation to accelerate development of locality service </a:t>
            </a:r>
            <a:r>
              <a:rPr lang="en-GB" b="1" dirty="0" smtClean="0"/>
              <a:t>model</a:t>
            </a:r>
            <a:r>
              <a:rPr lang="en-GB" dirty="0" smtClean="0"/>
              <a:t>:</a:t>
            </a:r>
          </a:p>
          <a:p>
            <a:pPr marL="285750" lvl="0" indent="-285750">
              <a:buFont typeface="Arial" panose="020B0604020202020204" pitchFamily="34" charset="0"/>
              <a:buChar char="•"/>
            </a:pPr>
            <a:r>
              <a:rPr lang="en-GB" dirty="0" smtClean="0"/>
              <a:t>Mobile </a:t>
            </a:r>
            <a:r>
              <a:rPr lang="en-GB" dirty="0"/>
              <a:t>working software on tablets  (for General Practice staff and associated members of integrated primary care </a:t>
            </a:r>
            <a:r>
              <a:rPr lang="en-GB" dirty="0" smtClean="0"/>
              <a:t>team) –  d</a:t>
            </a:r>
            <a:r>
              <a:rPr lang="en-US" dirty="0" smtClean="0"/>
              <a:t>irect </a:t>
            </a:r>
            <a:r>
              <a:rPr lang="en-US" dirty="0"/>
              <a:t>access to patient record </a:t>
            </a:r>
            <a:r>
              <a:rPr lang="en-GB" dirty="0" smtClean="0"/>
              <a:t> </a:t>
            </a:r>
            <a:r>
              <a:rPr lang="en-US" dirty="0" smtClean="0"/>
              <a:t>e.g</a:t>
            </a:r>
            <a:r>
              <a:rPr lang="en-US" dirty="0"/>
              <a:t>. request a prescription at the point of care and complete referrals electronically without </a:t>
            </a:r>
            <a:r>
              <a:rPr lang="en-US" dirty="0" smtClean="0"/>
              <a:t>delay</a:t>
            </a:r>
          </a:p>
          <a:p>
            <a:pPr marL="285750" lvl="0" indent="-285750">
              <a:buFont typeface="Arial" panose="020B0604020202020204" pitchFamily="34" charset="0"/>
              <a:buChar char="•"/>
            </a:pPr>
            <a:endParaRPr lang="en-US" dirty="0" smtClean="0"/>
          </a:p>
          <a:p>
            <a:pPr lvl="0"/>
            <a:r>
              <a:rPr lang="en-GB" b="1" dirty="0" smtClean="0"/>
              <a:t>Patient </a:t>
            </a:r>
            <a:r>
              <a:rPr lang="en-GB" b="1" dirty="0"/>
              <a:t>online consultation functionality planned roll out for April </a:t>
            </a:r>
            <a:r>
              <a:rPr lang="en-GB" b="1" dirty="0" smtClean="0"/>
              <a:t>2017:</a:t>
            </a:r>
            <a:r>
              <a:rPr lang="en-GB" sz="1200" b="1" dirty="0"/>
              <a:t> </a:t>
            </a:r>
            <a:endParaRPr lang="en-GB" sz="1200" b="1" dirty="0" smtClean="0"/>
          </a:p>
          <a:p>
            <a:pPr lvl="0"/>
            <a:endParaRPr lang="en-GB" sz="1200" b="1" dirty="0"/>
          </a:p>
          <a:p>
            <a:pPr marL="285750" lvl="0" indent="-285750">
              <a:buFont typeface="Arial" panose="020B0604020202020204" pitchFamily="34" charset="0"/>
              <a:buChar char="•"/>
            </a:pPr>
            <a:r>
              <a:rPr lang="en-GB" dirty="0" smtClean="0"/>
              <a:t>Provides online </a:t>
            </a:r>
            <a:r>
              <a:rPr lang="en-GB" dirty="0"/>
              <a:t>triage to sign post patients and encourage self </a:t>
            </a:r>
            <a:r>
              <a:rPr lang="en-GB" dirty="0" smtClean="0"/>
              <a:t>help, will </a:t>
            </a:r>
            <a:r>
              <a:rPr lang="en-GB" dirty="0"/>
              <a:t>increase number of online </a:t>
            </a:r>
            <a:r>
              <a:rPr lang="en-GB" dirty="0" smtClean="0"/>
              <a:t>consultations</a:t>
            </a:r>
            <a:endParaRPr lang="en-GB" sz="1200" dirty="0"/>
          </a:p>
          <a:p>
            <a:pPr marL="285750" lvl="0" indent="-285750">
              <a:buFont typeface="Arial" panose="020B0604020202020204" pitchFamily="34" charset="0"/>
              <a:buChar char="•"/>
            </a:pPr>
            <a:r>
              <a:rPr lang="en-GB" dirty="0" smtClean="0"/>
              <a:t>Reduces </a:t>
            </a:r>
            <a:r>
              <a:rPr lang="en-GB" dirty="0"/>
              <a:t>demand on practice and increases efficiency, whilst ensuring patients are seen by the correct clinician </a:t>
            </a:r>
            <a:endParaRPr lang="en-GB" sz="1200" dirty="0"/>
          </a:p>
          <a:p>
            <a:r>
              <a:rPr lang="en-GB" dirty="0"/>
              <a:t> </a:t>
            </a:r>
            <a:endParaRPr lang="en-GB" sz="1200" dirty="0"/>
          </a:p>
        </p:txBody>
      </p:sp>
    </p:spTree>
    <p:extLst>
      <p:ext uri="{BB962C8B-B14F-4D97-AF65-F5344CB8AC3E}">
        <p14:creationId xmlns:p14="http://schemas.microsoft.com/office/powerpoint/2010/main" val="33166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Health, Housing &amp; Social </a:t>
            </a:r>
            <a:r>
              <a:rPr lang="en-GB" dirty="0" smtClean="0"/>
              <a:t>Care</a:t>
            </a:r>
            <a:endParaRPr lang="en-GB" dirty="0"/>
          </a:p>
        </p:txBody>
      </p:sp>
      <p:sp>
        <p:nvSpPr>
          <p:cNvPr id="3" name="Content Placeholder 2"/>
          <p:cNvSpPr>
            <a:spLocks noGrp="1"/>
          </p:cNvSpPr>
          <p:nvPr>
            <p:ph idx="1"/>
          </p:nvPr>
        </p:nvSpPr>
        <p:spPr/>
        <p:txBody>
          <a:bodyPr>
            <a:normAutofit fontScale="85000" lnSpcReduction="10000"/>
          </a:bodyPr>
          <a:lstStyle/>
          <a:p>
            <a:r>
              <a:rPr lang="en-GB" sz="2900" dirty="0" smtClean="0"/>
              <a:t>Environmental Assessment - co-designed by health and housing to formalise links and support better working between health and housing.</a:t>
            </a:r>
          </a:p>
          <a:p>
            <a:r>
              <a:rPr lang="en-GB" sz="2900" dirty="0" smtClean="0"/>
              <a:t>KCC and SKC CCG have jointly proposed a  </a:t>
            </a:r>
          </a:p>
          <a:p>
            <a:pPr marL="0" indent="0">
              <a:buNone/>
            </a:pPr>
            <a:r>
              <a:rPr lang="en-GB" sz="2900" dirty="0" smtClean="0"/>
              <a:t>    commissioning strategy for provision of short term</a:t>
            </a:r>
          </a:p>
          <a:p>
            <a:pPr marL="0" indent="0">
              <a:buNone/>
            </a:pPr>
            <a:r>
              <a:rPr lang="en-GB" sz="2900" dirty="0" smtClean="0"/>
              <a:t>    beds, awaiting committee process.</a:t>
            </a:r>
          </a:p>
          <a:p>
            <a:r>
              <a:rPr lang="en-GB" sz="2900" dirty="0" smtClean="0"/>
              <a:t>Housing Forum November 2016, brought together Health and Housing sector to increase awareness of options available to improve health through good housing</a:t>
            </a:r>
          </a:p>
          <a:p>
            <a:r>
              <a:rPr lang="en-GB" sz="2900" dirty="0" smtClean="0"/>
              <a:t>Finalising a Memorandum of Understanding in relation to Housing between Health, Social Care and District Councils </a:t>
            </a:r>
          </a:p>
        </p:txBody>
      </p:sp>
    </p:spTree>
    <p:extLst>
      <p:ext uri="{BB962C8B-B14F-4D97-AF65-F5344CB8AC3E}">
        <p14:creationId xmlns:p14="http://schemas.microsoft.com/office/powerpoint/2010/main" val="354220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&amp; Self Care</a:t>
            </a:r>
            <a:endParaRPr lang="en-GB" dirty="0"/>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r>
              <a:rPr lang="en-GB" sz="2400" b="1" dirty="0" smtClean="0"/>
              <a:t>Age UK Personalised Integrated Care Programme </a:t>
            </a:r>
            <a:r>
              <a:rPr lang="en-GB" sz="2400" dirty="0" smtClean="0"/>
              <a:t>– SKC awarded bid to provide programme locally. The Programme promotes independence and prevents </a:t>
            </a:r>
            <a:r>
              <a:rPr lang="en-GB" sz="2400" dirty="0"/>
              <a:t>avoidable hospital </a:t>
            </a:r>
            <a:r>
              <a:rPr lang="en-GB" sz="2400" dirty="0" smtClean="0"/>
              <a:t>admissions for people with long term conditions. Programme launch January 2017.</a:t>
            </a:r>
            <a:endParaRPr lang="en-GB" sz="2400" dirty="0"/>
          </a:p>
          <a:p>
            <a:r>
              <a:rPr lang="en-GB" sz="2400" b="1" dirty="0" smtClean="0"/>
              <a:t>Care Navigation  </a:t>
            </a:r>
            <a:r>
              <a:rPr lang="en-GB" sz="2400" dirty="0" smtClean="0"/>
              <a:t>- aligning roles of current resources (SKC’s Health Trainers and Care Navigators) to provide equitable support across SKC CCG. Re-launch of service to coincide with launch of Age UK Personalised Integrated Care Programme</a:t>
            </a:r>
          </a:p>
          <a:p>
            <a:r>
              <a:rPr lang="en-GB" sz="2400" b="1" dirty="0" smtClean="0"/>
              <a:t>SKC’s Public Health Priorities </a:t>
            </a:r>
            <a:r>
              <a:rPr lang="en-GB" sz="2400" dirty="0" smtClean="0"/>
              <a:t>are identified. Task and finish groups being arranged to take work forward, including Healthy Weight Plan</a:t>
            </a:r>
          </a:p>
          <a:p>
            <a:r>
              <a:rPr lang="en-GB" sz="2400" b="1" dirty="0" smtClean="0"/>
              <a:t>Inequalities </a:t>
            </a:r>
            <a:r>
              <a:rPr lang="en-GB" sz="2400" dirty="0" smtClean="0"/>
              <a:t>– worked with a local drop in centre to put in additional services to support this vulnerable group and also offered flu vaccinations – working with local practices to support them with their vulnerable patients</a:t>
            </a:r>
          </a:p>
          <a:p>
            <a:r>
              <a:rPr lang="en-GB" sz="2400" b="1" dirty="0" smtClean="0"/>
              <a:t>Migrant Health </a:t>
            </a:r>
            <a:r>
              <a:rPr lang="en-GB" sz="2400" dirty="0" smtClean="0"/>
              <a:t>- will be rolling out an APP for migrants to assist with understanding of and how to use health services.  Education package being delivered for general practice, by Doctors of the World on understanding migrant health and their needs</a:t>
            </a:r>
          </a:p>
          <a:p>
            <a:endParaRPr lang="en-GB" dirty="0" smtClean="0"/>
          </a:p>
        </p:txBody>
      </p:sp>
    </p:spTree>
    <p:extLst>
      <p:ext uri="{BB962C8B-B14F-4D97-AF65-F5344CB8AC3E}">
        <p14:creationId xmlns:p14="http://schemas.microsoft.com/office/powerpoint/2010/main" val="3563995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Bent Arrow 263"/>
          <p:cNvSpPr/>
          <p:nvPr/>
        </p:nvSpPr>
        <p:spPr>
          <a:xfrm flipH="1">
            <a:off x="8423009" y="1148871"/>
            <a:ext cx="661492" cy="3920777"/>
          </a:xfrm>
          <a:prstGeom prst="bentArrow">
            <a:avLst>
              <a:gd name="adj1" fmla="val 57054"/>
              <a:gd name="adj2" fmla="val 50000"/>
              <a:gd name="adj3" fmla="val 25000"/>
              <a:gd name="adj4" fmla="val 4375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 name="Rounded Rectangle 3"/>
          <p:cNvSpPr/>
          <p:nvPr/>
        </p:nvSpPr>
        <p:spPr>
          <a:xfrm>
            <a:off x="731573" y="554808"/>
            <a:ext cx="2304672" cy="32403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MDT Referral</a:t>
            </a:r>
          </a:p>
          <a:p>
            <a:pPr algn="ctr"/>
            <a:r>
              <a:rPr lang="en-GB" sz="1400" b="1" dirty="0" smtClean="0"/>
              <a:t>General Practice</a:t>
            </a:r>
            <a:endParaRPr lang="en-GB" sz="1400" b="1" dirty="0"/>
          </a:p>
        </p:txBody>
      </p:sp>
      <p:sp>
        <p:nvSpPr>
          <p:cNvPr id="5" name="Rounded Rectangle 4"/>
          <p:cNvSpPr/>
          <p:nvPr/>
        </p:nvSpPr>
        <p:spPr>
          <a:xfrm>
            <a:off x="3401640" y="554806"/>
            <a:ext cx="2304672" cy="32403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Referral</a:t>
            </a:r>
          </a:p>
          <a:p>
            <a:pPr algn="ctr"/>
            <a:r>
              <a:rPr lang="en-GB" sz="1400" b="1" dirty="0"/>
              <a:t>f</a:t>
            </a:r>
            <a:r>
              <a:rPr lang="en-GB" sz="1400" b="1" dirty="0" smtClean="0"/>
              <a:t>rom others</a:t>
            </a:r>
            <a:endParaRPr lang="en-GB" sz="1400" b="1" dirty="0"/>
          </a:p>
        </p:txBody>
      </p:sp>
      <p:sp>
        <p:nvSpPr>
          <p:cNvPr id="6" name="Rounded Rectangle 5"/>
          <p:cNvSpPr/>
          <p:nvPr/>
        </p:nvSpPr>
        <p:spPr>
          <a:xfrm>
            <a:off x="6203766" y="554807"/>
            <a:ext cx="2287855" cy="32403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Self</a:t>
            </a:r>
          </a:p>
          <a:p>
            <a:pPr algn="ctr"/>
            <a:r>
              <a:rPr lang="en-GB" sz="1400" b="1" dirty="0" smtClean="0"/>
              <a:t>Referral</a:t>
            </a:r>
          </a:p>
        </p:txBody>
      </p:sp>
      <p:sp>
        <p:nvSpPr>
          <p:cNvPr id="7" name="Rounded Rectangle 6"/>
          <p:cNvSpPr/>
          <p:nvPr/>
        </p:nvSpPr>
        <p:spPr>
          <a:xfrm>
            <a:off x="731573" y="1094865"/>
            <a:ext cx="2773936" cy="3780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rgbClr val="FF0000"/>
                </a:solidFill>
                <a:effectLst>
                  <a:outerShdw blurRad="38100" dist="38100" dir="2700000" algn="tl">
                    <a:srgbClr val="000000">
                      <a:alpha val="43137"/>
                    </a:srgbClr>
                  </a:outerShdw>
                </a:effectLst>
              </a:rPr>
              <a:t>CARE NAVIGATOR</a:t>
            </a:r>
          </a:p>
        </p:txBody>
      </p:sp>
      <p:sp>
        <p:nvSpPr>
          <p:cNvPr id="8" name="Rounded Rectangle 7"/>
          <p:cNvSpPr/>
          <p:nvPr/>
        </p:nvSpPr>
        <p:spPr>
          <a:xfrm>
            <a:off x="5966568" y="1094866"/>
            <a:ext cx="2456443" cy="3780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rgbClr val="FF0000"/>
                </a:solidFill>
                <a:effectLst>
                  <a:outerShdw blurRad="38100" dist="38100" dir="2700000" algn="tl">
                    <a:srgbClr val="000000">
                      <a:alpha val="43137"/>
                    </a:srgbClr>
                  </a:outerShdw>
                </a:effectLst>
              </a:rPr>
              <a:t>Age UK</a:t>
            </a:r>
          </a:p>
          <a:p>
            <a:pPr algn="ctr"/>
            <a:r>
              <a:rPr lang="en-GB" sz="1600" b="1" dirty="0" smtClean="0">
                <a:solidFill>
                  <a:srgbClr val="FF0000"/>
                </a:solidFill>
                <a:effectLst>
                  <a:outerShdw blurRad="38100" dist="38100" dir="2700000" algn="tl">
                    <a:srgbClr val="000000">
                      <a:alpha val="43137"/>
                    </a:srgbClr>
                  </a:outerShdw>
                </a:effectLst>
              </a:rPr>
              <a:t>PIC</a:t>
            </a:r>
          </a:p>
        </p:txBody>
      </p:sp>
      <p:sp>
        <p:nvSpPr>
          <p:cNvPr id="10" name="Rounded Rectangle 9"/>
          <p:cNvSpPr/>
          <p:nvPr/>
        </p:nvSpPr>
        <p:spPr>
          <a:xfrm>
            <a:off x="1182549" y="1634925"/>
            <a:ext cx="1949291" cy="378042"/>
          </a:xfrm>
          <a:prstGeom prst="roundRect">
            <a:avLst/>
          </a:prstGeom>
          <a:solidFill>
            <a:srgbClr val="7030A0"/>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b="1" dirty="0" smtClean="0">
                <a:solidFill>
                  <a:schemeClr val="bg1"/>
                </a:solidFill>
              </a:rPr>
              <a:t>Assessment Needed?</a:t>
            </a:r>
            <a:endParaRPr lang="en-GB" sz="1400" b="1" dirty="0">
              <a:solidFill>
                <a:schemeClr val="bg1"/>
              </a:solidFill>
            </a:endParaRPr>
          </a:p>
        </p:txBody>
      </p:sp>
      <p:cxnSp>
        <p:nvCxnSpPr>
          <p:cNvPr id="12" name="Elbow Connector 11"/>
          <p:cNvCxnSpPr>
            <a:stCxn id="5" idx="2"/>
            <a:endCxn id="7" idx="0"/>
          </p:cNvCxnSpPr>
          <p:nvPr/>
        </p:nvCxnSpPr>
        <p:spPr>
          <a:xfrm rot="5400000">
            <a:off x="3228249" y="-230865"/>
            <a:ext cx="216023" cy="2435435"/>
          </a:xfrm>
          <a:prstGeom prst="bentConnector3">
            <a:avLst/>
          </a:prstGeom>
          <a:ln>
            <a:tailEnd type="arrow"/>
          </a:ln>
        </p:spPr>
        <p:style>
          <a:lnRef idx="2">
            <a:schemeClr val="dk1"/>
          </a:lnRef>
          <a:fillRef idx="0">
            <a:schemeClr val="dk1"/>
          </a:fillRef>
          <a:effectRef idx="1">
            <a:schemeClr val="dk1"/>
          </a:effectRef>
          <a:fontRef idx="minor">
            <a:schemeClr val="tx1"/>
          </a:fontRef>
        </p:style>
      </p:cxnSp>
      <p:cxnSp>
        <p:nvCxnSpPr>
          <p:cNvPr id="13" name="Elbow Connector 12"/>
          <p:cNvCxnSpPr>
            <a:stCxn id="5" idx="2"/>
            <a:endCxn id="8" idx="0"/>
          </p:cNvCxnSpPr>
          <p:nvPr/>
        </p:nvCxnSpPr>
        <p:spPr>
          <a:xfrm rot="16200000" flipH="1">
            <a:off x="5766371" y="-333553"/>
            <a:ext cx="216024" cy="2640813"/>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6" name="Elbow Connector 15"/>
          <p:cNvCxnSpPr>
            <a:stCxn id="4" idx="2"/>
            <a:endCxn id="7" idx="0"/>
          </p:cNvCxnSpPr>
          <p:nvPr/>
        </p:nvCxnSpPr>
        <p:spPr>
          <a:xfrm rot="16200000" flipH="1">
            <a:off x="1893213" y="869537"/>
            <a:ext cx="216024" cy="234632"/>
          </a:xfrm>
          <a:prstGeom prst="bentConnector3">
            <a:avLst/>
          </a:prstGeom>
          <a:ln>
            <a:tailEnd type="arrow"/>
          </a:ln>
        </p:spPr>
        <p:style>
          <a:lnRef idx="2">
            <a:schemeClr val="dk1"/>
          </a:lnRef>
          <a:fillRef idx="0">
            <a:schemeClr val="dk1"/>
          </a:fillRef>
          <a:effectRef idx="1">
            <a:schemeClr val="dk1"/>
          </a:effectRef>
          <a:fontRef idx="minor">
            <a:schemeClr val="tx1"/>
          </a:fontRef>
        </p:style>
      </p:cxnSp>
      <p:cxnSp>
        <p:nvCxnSpPr>
          <p:cNvPr id="19" name="Elbow Connector 18"/>
          <p:cNvCxnSpPr>
            <a:stCxn id="6" idx="2"/>
            <a:endCxn id="8" idx="0"/>
          </p:cNvCxnSpPr>
          <p:nvPr/>
        </p:nvCxnSpPr>
        <p:spPr>
          <a:xfrm rot="5400000">
            <a:off x="7163229" y="910402"/>
            <a:ext cx="216024" cy="152904"/>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22" name="Rounded Rectangle 21"/>
          <p:cNvSpPr/>
          <p:nvPr/>
        </p:nvSpPr>
        <p:spPr>
          <a:xfrm>
            <a:off x="632380" y="2715045"/>
            <a:ext cx="2755813" cy="300603"/>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Assess need &amp; Develop Plan</a:t>
            </a:r>
          </a:p>
        </p:txBody>
      </p:sp>
      <p:sp>
        <p:nvSpPr>
          <p:cNvPr id="23" name="Rounded Rectangle 22"/>
          <p:cNvSpPr/>
          <p:nvPr/>
        </p:nvSpPr>
        <p:spPr>
          <a:xfrm>
            <a:off x="6006321" y="3147093"/>
            <a:ext cx="2485300" cy="67150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Volunteer takes plan forward with client</a:t>
            </a:r>
            <a:endParaRPr lang="en-GB" sz="1400" b="1" dirty="0"/>
          </a:p>
        </p:txBody>
      </p:sp>
      <p:sp>
        <p:nvSpPr>
          <p:cNvPr id="24" name="Rounded Rectangle 23"/>
          <p:cNvSpPr/>
          <p:nvPr/>
        </p:nvSpPr>
        <p:spPr>
          <a:xfrm>
            <a:off x="5991268" y="3957184"/>
            <a:ext cx="2502117" cy="50948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Plan completed.</a:t>
            </a:r>
          </a:p>
          <a:p>
            <a:pPr algn="ctr"/>
            <a:r>
              <a:rPr lang="en-GB" sz="1400" b="1" dirty="0" smtClean="0"/>
              <a:t>Discharge to ongoing support if required</a:t>
            </a:r>
            <a:endParaRPr lang="en-GB" sz="1400" b="1" dirty="0"/>
          </a:p>
        </p:txBody>
      </p:sp>
      <p:sp>
        <p:nvSpPr>
          <p:cNvPr id="26" name="Rounded Rectangle 25"/>
          <p:cNvSpPr/>
          <p:nvPr/>
        </p:nvSpPr>
        <p:spPr>
          <a:xfrm>
            <a:off x="1433752" y="2331946"/>
            <a:ext cx="1152336" cy="26290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Yes</a:t>
            </a:r>
            <a:endParaRPr lang="en-GB" sz="1400" b="1" dirty="0"/>
          </a:p>
        </p:txBody>
      </p:sp>
      <p:cxnSp>
        <p:nvCxnSpPr>
          <p:cNvPr id="28" name="Straight Arrow Connector 27"/>
          <p:cNvCxnSpPr>
            <a:stCxn id="7" idx="3"/>
            <a:endCxn id="8" idx="1"/>
          </p:cNvCxnSpPr>
          <p:nvPr/>
        </p:nvCxnSpPr>
        <p:spPr>
          <a:xfrm>
            <a:off x="3505509" y="1283887"/>
            <a:ext cx="2461059"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29" name="Rounded Rectangle 28"/>
          <p:cNvSpPr/>
          <p:nvPr/>
        </p:nvSpPr>
        <p:spPr>
          <a:xfrm>
            <a:off x="5996747" y="1634925"/>
            <a:ext cx="2342820" cy="378041"/>
          </a:xfrm>
          <a:prstGeom prst="roundRect">
            <a:avLst/>
          </a:prstGeom>
          <a:solidFill>
            <a:srgbClr val="7030A0"/>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b="1" dirty="0" smtClean="0">
                <a:solidFill>
                  <a:schemeClr val="bg1"/>
                </a:solidFill>
              </a:rPr>
              <a:t>Signed up to programme?</a:t>
            </a:r>
            <a:endParaRPr lang="en-GB" sz="1400" b="1" dirty="0">
              <a:solidFill>
                <a:schemeClr val="bg1"/>
              </a:solidFill>
            </a:endParaRPr>
          </a:p>
        </p:txBody>
      </p:sp>
      <p:sp>
        <p:nvSpPr>
          <p:cNvPr id="30" name="Rounded Rectangle 29"/>
          <p:cNvSpPr/>
          <p:nvPr/>
        </p:nvSpPr>
        <p:spPr>
          <a:xfrm>
            <a:off x="6669183" y="2337003"/>
            <a:ext cx="1152336" cy="257848"/>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Yes</a:t>
            </a:r>
            <a:endParaRPr lang="en-GB" sz="1600" b="1" dirty="0"/>
          </a:p>
        </p:txBody>
      </p:sp>
      <p:sp>
        <p:nvSpPr>
          <p:cNvPr id="31" name="Rounded Rectangle 30"/>
          <p:cNvSpPr/>
          <p:nvPr/>
        </p:nvSpPr>
        <p:spPr>
          <a:xfrm>
            <a:off x="3983808" y="2337003"/>
            <a:ext cx="1152336" cy="257847"/>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No</a:t>
            </a:r>
            <a:endParaRPr lang="en-GB" sz="1400" b="1" dirty="0"/>
          </a:p>
        </p:txBody>
      </p:sp>
      <p:cxnSp>
        <p:nvCxnSpPr>
          <p:cNvPr id="32" name="Elbow Connector 31"/>
          <p:cNvCxnSpPr>
            <a:stCxn id="29" idx="2"/>
            <a:endCxn id="31" idx="0"/>
          </p:cNvCxnSpPr>
          <p:nvPr/>
        </p:nvCxnSpPr>
        <p:spPr>
          <a:xfrm rot="5400000">
            <a:off x="5702050" y="870894"/>
            <a:ext cx="324037" cy="2608181"/>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0" idx="2"/>
            <a:endCxn id="31" idx="0"/>
          </p:cNvCxnSpPr>
          <p:nvPr/>
        </p:nvCxnSpPr>
        <p:spPr>
          <a:xfrm rot="16200000" flipH="1">
            <a:off x="3196567" y="973595"/>
            <a:ext cx="324036" cy="2402781"/>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a:stCxn id="7" idx="2"/>
            <a:endCxn id="10" idx="0"/>
          </p:cNvCxnSpPr>
          <p:nvPr/>
        </p:nvCxnSpPr>
        <p:spPr>
          <a:xfrm>
            <a:off x="2118542" y="1472908"/>
            <a:ext cx="38653" cy="16201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a:stCxn id="8" idx="2"/>
            <a:endCxn id="29" idx="0"/>
          </p:cNvCxnSpPr>
          <p:nvPr/>
        </p:nvCxnSpPr>
        <p:spPr>
          <a:xfrm flipH="1">
            <a:off x="7168157" y="1472908"/>
            <a:ext cx="26632" cy="16201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9" name="Rounded Rectangle 48"/>
          <p:cNvSpPr/>
          <p:nvPr/>
        </p:nvSpPr>
        <p:spPr>
          <a:xfrm>
            <a:off x="5996747" y="2722113"/>
            <a:ext cx="2511691" cy="29353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Assess need &amp; Develop Plan</a:t>
            </a:r>
            <a:endParaRPr lang="en-GB" sz="1400" b="1" dirty="0"/>
          </a:p>
        </p:txBody>
      </p:sp>
      <p:sp>
        <p:nvSpPr>
          <p:cNvPr id="50" name="Rounded Rectangle 49"/>
          <p:cNvSpPr/>
          <p:nvPr/>
        </p:nvSpPr>
        <p:spPr>
          <a:xfrm>
            <a:off x="617329" y="3147093"/>
            <a:ext cx="2770865" cy="67150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0" algn="l"/>
              </a:tabLst>
            </a:pPr>
            <a:r>
              <a:rPr lang="en-GB" sz="1200" b="1" dirty="0" smtClean="0"/>
              <a:t>Support through:</a:t>
            </a:r>
          </a:p>
          <a:p>
            <a:pPr marL="285750" indent="-285750">
              <a:buFont typeface="Arial" panose="020B0604020202020204" pitchFamily="34" charset="0"/>
              <a:buChar char="•"/>
              <a:tabLst>
                <a:tab pos="0" algn="l"/>
              </a:tabLst>
            </a:pPr>
            <a:r>
              <a:rPr lang="en-GB" sz="1200" b="1" dirty="0" smtClean="0"/>
              <a:t>Direct Intervention</a:t>
            </a:r>
          </a:p>
          <a:p>
            <a:pPr marL="285750" indent="-285750">
              <a:buFont typeface="Arial" panose="020B0604020202020204" pitchFamily="34" charset="0"/>
              <a:buChar char="•"/>
              <a:tabLst>
                <a:tab pos="0" algn="l"/>
              </a:tabLst>
            </a:pPr>
            <a:r>
              <a:rPr lang="en-GB" sz="1200" b="1" dirty="0" smtClean="0"/>
              <a:t>Behaviour Change</a:t>
            </a:r>
          </a:p>
          <a:p>
            <a:pPr marL="285750" indent="-285750">
              <a:buFont typeface="Arial" panose="020B0604020202020204" pitchFamily="34" charset="0"/>
              <a:buChar char="•"/>
              <a:tabLst>
                <a:tab pos="0" algn="l"/>
              </a:tabLst>
            </a:pPr>
            <a:r>
              <a:rPr lang="en-GB" sz="1200" b="1" dirty="0" smtClean="0"/>
              <a:t>Trusted Assessor equipment/ telecare</a:t>
            </a:r>
          </a:p>
        </p:txBody>
      </p:sp>
      <p:sp>
        <p:nvSpPr>
          <p:cNvPr id="51" name="Rounded Rectangle 50"/>
          <p:cNvSpPr/>
          <p:nvPr/>
        </p:nvSpPr>
        <p:spPr>
          <a:xfrm>
            <a:off x="632380" y="3957183"/>
            <a:ext cx="2755813" cy="509488"/>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Additional support through other services/agencies</a:t>
            </a:r>
          </a:p>
        </p:txBody>
      </p:sp>
      <p:sp>
        <p:nvSpPr>
          <p:cNvPr id="52" name="Rounded Rectangle 51"/>
          <p:cNvSpPr/>
          <p:nvPr/>
        </p:nvSpPr>
        <p:spPr>
          <a:xfrm>
            <a:off x="3692852" y="3957183"/>
            <a:ext cx="1728192" cy="509488"/>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Signpost to Relevant Services</a:t>
            </a:r>
            <a:endParaRPr lang="en-GB" sz="1400" b="1" dirty="0"/>
          </a:p>
        </p:txBody>
      </p:sp>
      <p:cxnSp>
        <p:nvCxnSpPr>
          <p:cNvPr id="53" name="Elbow Connector 52"/>
          <p:cNvCxnSpPr>
            <a:stCxn id="31" idx="2"/>
            <a:endCxn id="52" idx="0"/>
          </p:cNvCxnSpPr>
          <p:nvPr/>
        </p:nvCxnSpPr>
        <p:spPr>
          <a:xfrm rot="5400000">
            <a:off x="3877296" y="3274503"/>
            <a:ext cx="1362333" cy="302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6" name="Elbow Connector 55"/>
          <p:cNvCxnSpPr>
            <a:stCxn id="30" idx="2"/>
            <a:endCxn id="49" idx="0"/>
          </p:cNvCxnSpPr>
          <p:nvPr/>
        </p:nvCxnSpPr>
        <p:spPr>
          <a:xfrm rot="16200000" flipH="1">
            <a:off x="7185340" y="2654861"/>
            <a:ext cx="127262" cy="7241"/>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7" name="Elbow Connector 66"/>
          <p:cNvCxnSpPr>
            <a:stCxn id="29" idx="2"/>
            <a:endCxn id="30" idx="0"/>
          </p:cNvCxnSpPr>
          <p:nvPr/>
        </p:nvCxnSpPr>
        <p:spPr>
          <a:xfrm rot="16200000" flipH="1">
            <a:off x="7044736" y="2136388"/>
            <a:ext cx="324037" cy="77193"/>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10" idx="2"/>
            <a:endCxn id="26" idx="0"/>
          </p:cNvCxnSpPr>
          <p:nvPr/>
        </p:nvCxnSpPr>
        <p:spPr>
          <a:xfrm rot="5400000">
            <a:off x="1924069" y="2098819"/>
            <a:ext cx="318979" cy="147275"/>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4" name="Elbow Connector 73"/>
          <p:cNvCxnSpPr>
            <a:stCxn id="26" idx="2"/>
            <a:endCxn id="22" idx="0"/>
          </p:cNvCxnSpPr>
          <p:nvPr/>
        </p:nvCxnSpPr>
        <p:spPr>
          <a:xfrm rot="16200000" flipH="1">
            <a:off x="1950007" y="2654764"/>
            <a:ext cx="120194" cy="3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96" name="Elbow Connector 95"/>
          <p:cNvCxnSpPr>
            <a:stCxn id="22" idx="2"/>
            <a:endCxn id="50" idx="0"/>
          </p:cNvCxnSpPr>
          <p:nvPr/>
        </p:nvCxnSpPr>
        <p:spPr>
          <a:xfrm rot="5400000">
            <a:off x="1940802" y="3077608"/>
            <a:ext cx="131445" cy="7525"/>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99" name="Elbow Connector 98"/>
          <p:cNvCxnSpPr>
            <a:stCxn id="49" idx="2"/>
            <a:endCxn id="23" idx="0"/>
          </p:cNvCxnSpPr>
          <p:nvPr/>
        </p:nvCxnSpPr>
        <p:spPr>
          <a:xfrm rot="5400000">
            <a:off x="7185059" y="3079560"/>
            <a:ext cx="131445" cy="3621"/>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02" name="Elbow Connector 101"/>
          <p:cNvCxnSpPr>
            <a:stCxn id="50" idx="2"/>
            <a:endCxn id="51" idx="0"/>
          </p:cNvCxnSpPr>
          <p:nvPr/>
        </p:nvCxnSpPr>
        <p:spPr>
          <a:xfrm rot="16200000" flipH="1">
            <a:off x="1937233" y="3884128"/>
            <a:ext cx="138584" cy="7525"/>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05" name="Elbow Connector 104"/>
          <p:cNvCxnSpPr>
            <a:stCxn id="23" idx="2"/>
            <a:endCxn id="24" idx="0"/>
          </p:cNvCxnSpPr>
          <p:nvPr/>
        </p:nvCxnSpPr>
        <p:spPr>
          <a:xfrm rot="5400000">
            <a:off x="7176358" y="3884569"/>
            <a:ext cx="138586" cy="6644"/>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15" name="Rounded Rectangle 114"/>
          <p:cNvSpPr/>
          <p:nvPr/>
        </p:nvSpPr>
        <p:spPr>
          <a:xfrm>
            <a:off x="84024" y="4563126"/>
            <a:ext cx="9000477" cy="2268252"/>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p>
        </p:txBody>
      </p:sp>
      <p:sp>
        <p:nvSpPr>
          <p:cNvPr id="177" name="Rectangle 176"/>
          <p:cNvSpPr/>
          <p:nvPr/>
        </p:nvSpPr>
        <p:spPr>
          <a:xfrm>
            <a:off x="1577853" y="4929294"/>
            <a:ext cx="1106048" cy="4762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District Council Support</a:t>
            </a:r>
            <a:endParaRPr lang="en-GB" sz="1000" b="1" dirty="0"/>
          </a:p>
        </p:txBody>
      </p:sp>
      <p:sp>
        <p:nvSpPr>
          <p:cNvPr id="178" name="Rectangle 177"/>
          <p:cNvSpPr/>
          <p:nvPr/>
        </p:nvSpPr>
        <p:spPr>
          <a:xfrm>
            <a:off x="3168449" y="4929293"/>
            <a:ext cx="1106048" cy="4762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Age UK</a:t>
            </a:r>
            <a:endParaRPr lang="en-GB" sz="1000" b="1" dirty="0"/>
          </a:p>
        </p:txBody>
      </p:sp>
      <p:sp>
        <p:nvSpPr>
          <p:cNvPr id="179" name="Rectangle 178"/>
          <p:cNvSpPr/>
          <p:nvPr/>
        </p:nvSpPr>
        <p:spPr>
          <a:xfrm>
            <a:off x="4860520" y="4929292"/>
            <a:ext cx="1106048" cy="4762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Turning Point</a:t>
            </a:r>
            <a:endParaRPr lang="en-GB" sz="1000" b="1" dirty="0"/>
          </a:p>
        </p:txBody>
      </p:sp>
      <p:sp>
        <p:nvSpPr>
          <p:cNvPr id="180" name="Rectangle 179"/>
          <p:cNvSpPr/>
          <p:nvPr/>
        </p:nvSpPr>
        <p:spPr>
          <a:xfrm>
            <a:off x="6494417" y="4929291"/>
            <a:ext cx="1106048" cy="4762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Social Care</a:t>
            </a:r>
            <a:endParaRPr lang="en-GB" sz="1000" b="1" dirty="0"/>
          </a:p>
        </p:txBody>
      </p:sp>
      <p:grpSp>
        <p:nvGrpSpPr>
          <p:cNvPr id="181" name="Group 180"/>
          <p:cNvGrpSpPr/>
          <p:nvPr/>
        </p:nvGrpSpPr>
        <p:grpSpPr>
          <a:xfrm>
            <a:off x="443541" y="5590309"/>
            <a:ext cx="2016224" cy="1333403"/>
            <a:chOff x="-154370" y="4088265"/>
            <a:chExt cx="1979831" cy="2354926"/>
          </a:xfrm>
        </p:grpSpPr>
        <p:sp>
          <p:nvSpPr>
            <p:cNvPr id="182" name="Rectangle 181"/>
            <p:cNvSpPr/>
            <p:nvPr/>
          </p:nvSpPr>
          <p:spPr>
            <a:xfrm>
              <a:off x="222741" y="4088265"/>
              <a:ext cx="1080120" cy="93610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lIns="36000" rIns="36000" rtlCol="0" anchor="ctr"/>
            <a:lstStyle/>
            <a:p>
              <a:pPr algn="ctr"/>
              <a:r>
                <a:rPr lang="en-GB" sz="1200" b="1" dirty="0" smtClean="0"/>
                <a:t>Porchlight</a:t>
              </a:r>
              <a:endParaRPr lang="en-GB" sz="1000" b="1" dirty="0"/>
            </a:p>
          </p:txBody>
        </p:sp>
        <p:sp>
          <p:nvSpPr>
            <p:cNvPr id="183" name="TextBox 182"/>
            <p:cNvSpPr txBox="1"/>
            <p:nvPr/>
          </p:nvSpPr>
          <p:spPr>
            <a:xfrm>
              <a:off x="-154370" y="5709379"/>
              <a:ext cx="700355" cy="733812"/>
            </a:xfrm>
            <a:prstGeom prst="rect">
              <a:avLst/>
            </a:prstGeom>
            <a:noFill/>
          </p:spPr>
          <p:txBody>
            <a:bodyPr wrap="square" rtlCol="0">
              <a:spAutoFit/>
            </a:bodyPr>
            <a:lstStyle/>
            <a:p>
              <a:r>
                <a:rPr lang="en-GB" sz="1050" b="1" dirty="0" smtClean="0">
                  <a:solidFill>
                    <a:schemeClr val="accent3">
                      <a:lumMod val="75000"/>
                    </a:schemeClr>
                  </a:solidFill>
                </a:rPr>
                <a:t>Shaw Trust</a:t>
              </a:r>
              <a:endParaRPr lang="en-GB" sz="1050" b="1" dirty="0">
                <a:solidFill>
                  <a:schemeClr val="accent3">
                    <a:lumMod val="75000"/>
                  </a:schemeClr>
                </a:solidFill>
              </a:endParaRPr>
            </a:p>
          </p:txBody>
        </p:sp>
        <p:sp>
          <p:nvSpPr>
            <p:cNvPr id="184" name="TextBox 183"/>
            <p:cNvSpPr txBox="1"/>
            <p:nvPr/>
          </p:nvSpPr>
          <p:spPr>
            <a:xfrm>
              <a:off x="410283" y="5709379"/>
              <a:ext cx="720078" cy="462030"/>
            </a:xfrm>
            <a:prstGeom prst="rect">
              <a:avLst/>
            </a:prstGeom>
            <a:noFill/>
          </p:spPr>
          <p:txBody>
            <a:bodyPr wrap="square" rtlCol="0">
              <a:spAutoFit/>
            </a:bodyPr>
            <a:lstStyle/>
            <a:p>
              <a:r>
                <a:rPr lang="en-GB" sz="1100" b="1" dirty="0" smtClean="0">
                  <a:solidFill>
                    <a:schemeClr val="accent3">
                      <a:lumMod val="75000"/>
                    </a:schemeClr>
                  </a:solidFill>
                </a:rPr>
                <a:t>DWP</a:t>
              </a:r>
              <a:endParaRPr lang="en-GB" sz="1100" b="1" dirty="0">
                <a:solidFill>
                  <a:schemeClr val="accent3">
                    <a:lumMod val="75000"/>
                  </a:schemeClr>
                </a:solidFill>
              </a:endParaRPr>
            </a:p>
          </p:txBody>
        </p:sp>
        <p:sp>
          <p:nvSpPr>
            <p:cNvPr id="185" name="TextBox 184"/>
            <p:cNvSpPr txBox="1"/>
            <p:nvPr/>
          </p:nvSpPr>
          <p:spPr>
            <a:xfrm>
              <a:off x="847681" y="5709379"/>
              <a:ext cx="977780" cy="462030"/>
            </a:xfrm>
            <a:prstGeom prst="rect">
              <a:avLst/>
            </a:prstGeom>
            <a:noFill/>
          </p:spPr>
          <p:txBody>
            <a:bodyPr wrap="square" rtlCol="0">
              <a:spAutoFit/>
            </a:bodyPr>
            <a:lstStyle/>
            <a:p>
              <a:pPr algn="ctr"/>
              <a:r>
                <a:rPr lang="en-GB" sz="1100" b="1" dirty="0" smtClean="0">
                  <a:solidFill>
                    <a:schemeClr val="accent3">
                      <a:lumMod val="75000"/>
                    </a:schemeClr>
                  </a:solidFill>
                </a:rPr>
                <a:t>MH Support</a:t>
              </a:r>
              <a:endParaRPr lang="en-GB" sz="1100" b="1" dirty="0">
                <a:solidFill>
                  <a:schemeClr val="accent3">
                    <a:lumMod val="75000"/>
                  </a:schemeClr>
                </a:solidFill>
              </a:endParaRPr>
            </a:p>
          </p:txBody>
        </p:sp>
      </p:grpSp>
      <p:grpSp>
        <p:nvGrpSpPr>
          <p:cNvPr id="192" name="Group 191"/>
          <p:cNvGrpSpPr/>
          <p:nvPr/>
        </p:nvGrpSpPr>
        <p:grpSpPr>
          <a:xfrm>
            <a:off x="7068277" y="5577362"/>
            <a:ext cx="1354735" cy="1243840"/>
            <a:chOff x="7345302" y="4153590"/>
            <a:chExt cx="1330282" cy="2196748"/>
          </a:xfrm>
        </p:grpSpPr>
        <p:sp>
          <p:nvSpPr>
            <p:cNvPr id="193" name="Rectangle 192"/>
            <p:cNvSpPr/>
            <p:nvPr/>
          </p:nvSpPr>
          <p:spPr>
            <a:xfrm>
              <a:off x="7473280" y="4153590"/>
              <a:ext cx="1080120" cy="9589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Financial Support</a:t>
              </a:r>
              <a:endParaRPr lang="en-GB" sz="1000" b="1" dirty="0"/>
            </a:p>
          </p:txBody>
        </p:sp>
        <p:sp>
          <p:nvSpPr>
            <p:cNvPr id="194" name="TextBox 193"/>
            <p:cNvSpPr txBox="1"/>
            <p:nvPr/>
          </p:nvSpPr>
          <p:spPr>
            <a:xfrm>
              <a:off x="7345302" y="5888308"/>
              <a:ext cx="695994" cy="462030"/>
            </a:xfrm>
            <a:prstGeom prst="rect">
              <a:avLst/>
            </a:prstGeom>
            <a:noFill/>
          </p:spPr>
          <p:txBody>
            <a:bodyPr wrap="square" rtlCol="0">
              <a:spAutoFit/>
            </a:bodyPr>
            <a:lstStyle/>
            <a:p>
              <a:r>
                <a:rPr lang="en-GB" sz="1100" b="1" dirty="0" smtClean="0">
                  <a:solidFill>
                    <a:schemeClr val="accent3">
                      <a:lumMod val="75000"/>
                    </a:schemeClr>
                  </a:solidFill>
                </a:rPr>
                <a:t>DWP</a:t>
              </a:r>
              <a:endParaRPr lang="en-GB" sz="1100" b="1" dirty="0">
                <a:solidFill>
                  <a:schemeClr val="accent3">
                    <a:lumMod val="75000"/>
                  </a:schemeClr>
                </a:solidFill>
              </a:endParaRPr>
            </a:p>
          </p:txBody>
        </p:sp>
        <p:sp>
          <p:nvSpPr>
            <p:cNvPr id="198" name="TextBox 197"/>
            <p:cNvSpPr txBox="1"/>
            <p:nvPr/>
          </p:nvSpPr>
          <p:spPr>
            <a:xfrm>
              <a:off x="8099521" y="5881595"/>
              <a:ext cx="576063" cy="462030"/>
            </a:xfrm>
            <a:prstGeom prst="rect">
              <a:avLst/>
            </a:prstGeom>
            <a:noFill/>
          </p:spPr>
          <p:txBody>
            <a:bodyPr wrap="square" rtlCol="0">
              <a:spAutoFit/>
            </a:bodyPr>
            <a:lstStyle/>
            <a:p>
              <a:r>
                <a:rPr lang="en-GB" sz="1100" b="1" dirty="0" smtClean="0">
                  <a:solidFill>
                    <a:schemeClr val="accent3">
                      <a:lumMod val="75000"/>
                    </a:schemeClr>
                  </a:solidFill>
                </a:rPr>
                <a:t>CAB</a:t>
              </a:r>
              <a:endParaRPr lang="en-GB" sz="1100" b="1" dirty="0">
                <a:solidFill>
                  <a:schemeClr val="accent3">
                    <a:lumMod val="75000"/>
                  </a:schemeClr>
                </a:solidFill>
              </a:endParaRPr>
            </a:p>
          </p:txBody>
        </p:sp>
      </p:grpSp>
      <p:sp>
        <p:nvSpPr>
          <p:cNvPr id="200" name="Rectangle 199"/>
          <p:cNvSpPr/>
          <p:nvPr/>
        </p:nvSpPr>
        <p:spPr>
          <a:xfrm>
            <a:off x="2426961" y="5590309"/>
            <a:ext cx="1099975" cy="53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Health Trainers</a:t>
            </a:r>
          </a:p>
          <a:p>
            <a:pPr algn="ctr"/>
            <a:r>
              <a:rPr lang="en-GB" sz="800" b="1" dirty="0" smtClean="0"/>
              <a:t>(Life Style Advisor)</a:t>
            </a:r>
            <a:endParaRPr lang="en-GB" sz="800" b="1" dirty="0"/>
          </a:p>
        </p:txBody>
      </p:sp>
      <p:sp>
        <p:nvSpPr>
          <p:cNvPr id="201" name="Rectangle 200"/>
          <p:cNvSpPr/>
          <p:nvPr/>
        </p:nvSpPr>
        <p:spPr>
          <a:xfrm>
            <a:off x="5651159" y="5590309"/>
            <a:ext cx="1106048" cy="53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Housing</a:t>
            </a:r>
            <a:endParaRPr lang="en-GB" sz="1000" b="1" dirty="0"/>
          </a:p>
        </p:txBody>
      </p:sp>
      <p:cxnSp>
        <p:nvCxnSpPr>
          <p:cNvPr id="204" name="Elbow Connector 203"/>
          <p:cNvCxnSpPr>
            <a:stCxn id="182" idx="2"/>
            <a:endCxn id="183" idx="0"/>
          </p:cNvCxnSpPr>
          <p:nvPr/>
        </p:nvCxnSpPr>
        <p:spPr>
          <a:xfrm rot="5400000">
            <a:off x="894931" y="6025572"/>
            <a:ext cx="387867" cy="577416"/>
          </a:xfrm>
          <a:prstGeom prst="bentConnector3">
            <a:avLst/>
          </a:prstGeom>
          <a:ln w="28575">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05" name="Elbow Connector 204"/>
          <p:cNvCxnSpPr>
            <a:stCxn id="182" idx="2"/>
            <a:endCxn id="185" idx="0"/>
          </p:cNvCxnSpPr>
          <p:nvPr/>
        </p:nvCxnSpPr>
        <p:spPr>
          <a:xfrm rot="16200000" flipH="1">
            <a:off x="1475797" y="6022121"/>
            <a:ext cx="387867" cy="584317"/>
          </a:xfrm>
          <a:prstGeom prst="bentConnector3">
            <a:avLst/>
          </a:prstGeom>
          <a:ln w="28575">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11" name="Elbow Connector 210"/>
          <p:cNvCxnSpPr>
            <a:stCxn id="193" idx="2"/>
            <a:endCxn id="198" idx="0"/>
          </p:cNvCxnSpPr>
          <p:nvPr/>
        </p:nvCxnSpPr>
        <p:spPr>
          <a:xfrm rot="16200000" flipH="1">
            <a:off x="7721419" y="6147523"/>
            <a:ext cx="435443" cy="381091"/>
          </a:xfrm>
          <a:prstGeom prst="bentConnector3">
            <a:avLst/>
          </a:prstGeom>
          <a:ln w="28575">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14" name="Elbow Connector 213"/>
          <p:cNvCxnSpPr>
            <a:stCxn id="193" idx="2"/>
            <a:endCxn id="194" idx="0"/>
          </p:cNvCxnSpPr>
          <p:nvPr/>
        </p:nvCxnSpPr>
        <p:spPr>
          <a:xfrm rot="5400000">
            <a:off x="7366011" y="6177008"/>
            <a:ext cx="439244" cy="325924"/>
          </a:xfrm>
          <a:prstGeom prst="bentConnector3">
            <a:avLst/>
          </a:prstGeom>
          <a:ln w="28575">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20" name="Elbow Connector 219"/>
          <p:cNvCxnSpPr>
            <a:stCxn id="52" idx="2"/>
            <a:endCxn id="179" idx="0"/>
          </p:cNvCxnSpPr>
          <p:nvPr/>
        </p:nvCxnSpPr>
        <p:spPr>
          <a:xfrm rot="16200000" flipH="1">
            <a:off x="4753935" y="4269683"/>
            <a:ext cx="462621" cy="856596"/>
          </a:xfrm>
          <a:prstGeom prst="bentConnector3">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cxnSp>
        <p:nvCxnSpPr>
          <p:cNvPr id="221" name="Elbow Connector 220"/>
          <p:cNvCxnSpPr>
            <a:stCxn id="52" idx="2"/>
            <a:endCxn id="180" idx="0"/>
          </p:cNvCxnSpPr>
          <p:nvPr/>
        </p:nvCxnSpPr>
        <p:spPr>
          <a:xfrm rot="16200000" flipH="1">
            <a:off x="5570886" y="3452734"/>
            <a:ext cx="462620" cy="2490493"/>
          </a:xfrm>
          <a:prstGeom prst="bentConnector3">
            <a:avLst>
              <a:gd name="adj1" fmla="val 50000"/>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cxnSp>
        <p:nvCxnSpPr>
          <p:cNvPr id="224" name="Elbow Connector 223"/>
          <p:cNvCxnSpPr>
            <a:stCxn id="52" idx="2"/>
            <a:endCxn id="178" idx="0"/>
          </p:cNvCxnSpPr>
          <p:nvPr/>
        </p:nvCxnSpPr>
        <p:spPr>
          <a:xfrm rot="5400000">
            <a:off x="3907901" y="4280244"/>
            <a:ext cx="462622" cy="835475"/>
          </a:xfrm>
          <a:prstGeom prst="bentConnector3">
            <a:avLst>
              <a:gd name="adj1" fmla="val 50000"/>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cxnSp>
        <p:nvCxnSpPr>
          <p:cNvPr id="227" name="Elbow Connector 226"/>
          <p:cNvCxnSpPr>
            <a:stCxn id="52" idx="2"/>
            <a:endCxn id="177" idx="0"/>
          </p:cNvCxnSpPr>
          <p:nvPr/>
        </p:nvCxnSpPr>
        <p:spPr>
          <a:xfrm rot="5400000">
            <a:off x="3112602" y="3484947"/>
            <a:ext cx="462623" cy="2426071"/>
          </a:xfrm>
          <a:prstGeom prst="bentConnector3">
            <a:avLst>
              <a:gd name="adj1" fmla="val 50000"/>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cxnSp>
        <p:nvCxnSpPr>
          <p:cNvPr id="230" name="Elbow Connector 229"/>
          <p:cNvCxnSpPr>
            <a:stCxn id="52" idx="2"/>
            <a:endCxn id="182" idx="0"/>
          </p:cNvCxnSpPr>
          <p:nvPr/>
        </p:nvCxnSpPr>
        <p:spPr>
          <a:xfrm rot="5400000">
            <a:off x="2405443" y="3438801"/>
            <a:ext cx="1123637" cy="3179376"/>
          </a:xfrm>
          <a:prstGeom prst="bentConnector3">
            <a:avLst>
              <a:gd name="adj1" fmla="val 20613"/>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cxnSp>
        <p:nvCxnSpPr>
          <p:cNvPr id="234" name="Elbow Connector 233"/>
          <p:cNvCxnSpPr>
            <a:stCxn id="52" idx="2"/>
            <a:endCxn id="200" idx="0"/>
          </p:cNvCxnSpPr>
          <p:nvPr/>
        </p:nvCxnSpPr>
        <p:spPr>
          <a:xfrm rot="5400000">
            <a:off x="3205129" y="4238490"/>
            <a:ext cx="1123638" cy="1580000"/>
          </a:xfrm>
          <a:prstGeom prst="bentConnector3">
            <a:avLst>
              <a:gd name="adj1" fmla="val 20613"/>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cxnSp>
        <p:nvCxnSpPr>
          <p:cNvPr id="238" name="Elbow Connector 237"/>
          <p:cNvCxnSpPr>
            <a:stCxn id="52" idx="2"/>
            <a:endCxn id="193" idx="0"/>
          </p:cNvCxnSpPr>
          <p:nvPr/>
        </p:nvCxnSpPr>
        <p:spPr>
          <a:xfrm rot="16200000" flipH="1">
            <a:off x="5597426" y="3426193"/>
            <a:ext cx="1110692" cy="3191647"/>
          </a:xfrm>
          <a:prstGeom prst="bentConnector3">
            <a:avLst>
              <a:gd name="adj1" fmla="val 21795"/>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cxnSp>
        <p:nvCxnSpPr>
          <p:cNvPr id="242" name="Elbow Connector 241"/>
          <p:cNvCxnSpPr>
            <a:stCxn id="52" idx="2"/>
            <a:endCxn id="201" idx="0"/>
          </p:cNvCxnSpPr>
          <p:nvPr/>
        </p:nvCxnSpPr>
        <p:spPr>
          <a:xfrm rot="16200000" flipH="1">
            <a:off x="4818746" y="4204872"/>
            <a:ext cx="1123638" cy="1647235"/>
          </a:xfrm>
          <a:prstGeom prst="bentConnector3">
            <a:avLst>
              <a:gd name="adj1" fmla="val 19860"/>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cxnSp>
        <p:nvCxnSpPr>
          <p:cNvPr id="250" name="Elbow Connector 249"/>
          <p:cNvCxnSpPr>
            <a:stCxn id="182" idx="2"/>
            <a:endCxn id="184" idx="0"/>
          </p:cNvCxnSpPr>
          <p:nvPr/>
        </p:nvCxnSpPr>
        <p:spPr>
          <a:xfrm rot="16200000" flipH="1">
            <a:off x="1187468" y="6310451"/>
            <a:ext cx="387867" cy="7658"/>
          </a:xfrm>
          <a:prstGeom prst="bentConnector3">
            <a:avLst/>
          </a:prstGeom>
          <a:ln w="28575">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259" name="Bent Arrow 258"/>
          <p:cNvSpPr/>
          <p:nvPr/>
        </p:nvSpPr>
        <p:spPr>
          <a:xfrm>
            <a:off x="84025" y="1094866"/>
            <a:ext cx="647548" cy="3952259"/>
          </a:xfrm>
          <a:prstGeom prst="bentArrow">
            <a:avLst>
              <a:gd name="adj1" fmla="val 57054"/>
              <a:gd name="adj2" fmla="val 50000"/>
              <a:gd name="adj3" fmla="val 25000"/>
              <a:gd name="adj4" fmla="val 4375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65" name="TextBox 264"/>
          <p:cNvSpPr txBox="1"/>
          <p:nvPr/>
        </p:nvSpPr>
        <p:spPr>
          <a:xfrm rot="16200000">
            <a:off x="-1004036" y="2666562"/>
            <a:ext cx="2586493" cy="523220"/>
          </a:xfrm>
          <a:prstGeom prst="rect">
            <a:avLst/>
          </a:prstGeom>
          <a:noFill/>
        </p:spPr>
        <p:txBody>
          <a:bodyPr wrap="square" rtlCol="0">
            <a:spAutoFit/>
          </a:bodyPr>
          <a:lstStyle/>
          <a:p>
            <a:pPr algn="ctr"/>
            <a:r>
              <a:rPr lang="en-GB" sz="1400" dirty="0" smtClean="0"/>
              <a:t>Can  refer in or back to  Care Navigator</a:t>
            </a:r>
            <a:endParaRPr lang="en-GB" sz="1400" dirty="0"/>
          </a:p>
        </p:txBody>
      </p:sp>
      <p:sp>
        <p:nvSpPr>
          <p:cNvPr id="266" name="TextBox 265"/>
          <p:cNvSpPr txBox="1"/>
          <p:nvPr/>
        </p:nvSpPr>
        <p:spPr>
          <a:xfrm rot="5400000">
            <a:off x="7586071" y="2764792"/>
            <a:ext cx="2586493" cy="307777"/>
          </a:xfrm>
          <a:prstGeom prst="rect">
            <a:avLst/>
          </a:prstGeom>
          <a:noFill/>
        </p:spPr>
        <p:txBody>
          <a:bodyPr wrap="square" rtlCol="0">
            <a:spAutoFit/>
          </a:bodyPr>
          <a:lstStyle/>
          <a:p>
            <a:pPr algn="ctr"/>
            <a:r>
              <a:rPr lang="en-GB" sz="1400" dirty="0" smtClean="0"/>
              <a:t>Can  refer in or back to  PIC</a:t>
            </a:r>
            <a:endParaRPr lang="en-GB" sz="1400" dirty="0"/>
          </a:p>
        </p:txBody>
      </p:sp>
      <p:pic>
        <p:nvPicPr>
          <p:cNvPr id="282" name="Picture 1" descr="South Kent Coast CCG col"/>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42386" y="26622"/>
            <a:ext cx="2542116" cy="367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3" name="TextBox 282"/>
          <p:cNvSpPr txBox="1"/>
          <p:nvPr/>
        </p:nvSpPr>
        <p:spPr>
          <a:xfrm>
            <a:off x="-59499" y="0"/>
            <a:ext cx="9144000" cy="523220"/>
          </a:xfrm>
          <a:prstGeom prst="rect">
            <a:avLst/>
          </a:prstGeom>
          <a:noFill/>
        </p:spPr>
        <p:txBody>
          <a:bodyPr wrap="square" rtlCol="0">
            <a:spAutoFit/>
          </a:bodyPr>
          <a:lstStyle/>
          <a:p>
            <a:pPr algn="ctr"/>
            <a:r>
              <a:rPr lang="en-GB" sz="2800" b="1" dirty="0">
                <a:solidFill>
                  <a:srgbClr val="7030A0"/>
                </a:solidFill>
                <a:latin typeface="+mj-lt"/>
                <a:ea typeface="+mj-ea"/>
                <a:cs typeface="+mj-cs"/>
              </a:rPr>
              <a:t>CARE NAVIGATION</a:t>
            </a:r>
          </a:p>
        </p:txBody>
      </p:sp>
      <p:sp>
        <p:nvSpPr>
          <p:cNvPr id="2" name="TextBox 1"/>
          <p:cNvSpPr txBox="1"/>
          <p:nvPr/>
        </p:nvSpPr>
        <p:spPr>
          <a:xfrm>
            <a:off x="3692854" y="1116427"/>
            <a:ext cx="2109341" cy="246221"/>
          </a:xfrm>
          <a:prstGeom prst="rect">
            <a:avLst/>
          </a:prstGeom>
          <a:noFill/>
        </p:spPr>
        <p:txBody>
          <a:bodyPr wrap="square" rtlCol="0">
            <a:spAutoFit/>
          </a:bodyPr>
          <a:lstStyle/>
          <a:p>
            <a:r>
              <a:rPr lang="en-GB" sz="1000" dirty="0" smtClean="0"/>
              <a:t>Fit Age UK/Care Navigator Criteria</a:t>
            </a:r>
            <a:endParaRPr lang="en-GB" dirty="0"/>
          </a:p>
        </p:txBody>
      </p:sp>
      <p:sp>
        <p:nvSpPr>
          <p:cNvPr id="73" name="Rectangle 72"/>
          <p:cNvSpPr/>
          <p:nvPr/>
        </p:nvSpPr>
        <p:spPr>
          <a:xfrm>
            <a:off x="3047371" y="6234194"/>
            <a:ext cx="1439153" cy="53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dirty="0" smtClean="0"/>
              <a:t>Intermediate Care Team</a:t>
            </a:r>
            <a:endParaRPr lang="en-GB" sz="1000" b="1" dirty="0"/>
          </a:p>
        </p:txBody>
      </p:sp>
      <p:sp>
        <p:nvSpPr>
          <p:cNvPr id="75" name="Rectangle 74"/>
          <p:cNvSpPr/>
          <p:nvPr/>
        </p:nvSpPr>
        <p:spPr>
          <a:xfrm>
            <a:off x="4767419" y="6243193"/>
            <a:ext cx="1292251" cy="53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b="1" dirty="0" smtClean="0"/>
              <a:t>Community Nursing Team</a:t>
            </a:r>
            <a:endParaRPr lang="en-GB" sz="900" b="1" dirty="0"/>
          </a:p>
        </p:txBody>
      </p:sp>
      <p:cxnSp>
        <p:nvCxnSpPr>
          <p:cNvPr id="76" name="Elbow Connector 75"/>
          <p:cNvCxnSpPr>
            <a:stCxn id="52" idx="2"/>
            <a:endCxn id="75" idx="0"/>
          </p:cNvCxnSpPr>
          <p:nvPr/>
        </p:nvCxnSpPr>
        <p:spPr>
          <a:xfrm rot="16200000" flipH="1">
            <a:off x="4096984" y="4926634"/>
            <a:ext cx="1776522" cy="856596"/>
          </a:xfrm>
          <a:prstGeom prst="bentConnector3">
            <a:avLst>
              <a:gd name="adj1" fmla="val 73342"/>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cxnSp>
        <p:nvCxnSpPr>
          <p:cNvPr id="83" name="Elbow Connector 82"/>
          <p:cNvCxnSpPr>
            <a:endCxn id="73" idx="0"/>
          </p:cNvCxnSpPr>
          <p:nvPr/>
        </p:nvCxnSpPr>
        <p:spPr>
          <a:xfrm rot="5400000">
            <a:off x="3276704" y="4956918"/>
            <a:ext cx="1767521" cy="787029"/>
          </a:xfrm>
          <a:prstGeom prst="bentConnector3">
            <a:avLst>
              <a:gd name="adj1" fmla="val 73461"/>
            </a:avLst>
          </a:prstGeom>
          <a:ln w="57150">
            <a:solidFill>
              <a:schemeClr val="accent3">
                <a:lumMod val="75000"/>
              </a:schemeClr>
            </a:solidFill>
            <a:tailEnd type="triangle" w="sm" len="s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895381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870</Words>
  <Application>Microsoft Office PowerPoint</Application>
  <PresentationFormat>On-screen Show (4:3)</PresentationFormat>
  <Paragraphs>150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Integrated Care Organisation Operational Development Update </vt:lpstr>
      <vt:lpstr>PowerPoint Presentation</vt:lpstr>
      <vt:lpstr>Key questions – New ways of working: How will clinicians/practitioners work together in the future? </vt:lpstr>
      <vt:lpstr>Supporting Work Streams</vt:lpstr>
      <vt:lpstr>Multi-Disciplinary (MDT) Working </vt:lpstr>
      <vt:lpstr>Information, Management &amp; Technology</vt:lpstr>
      <vt:lpstr>Health, Housing &amp; Social Care</vt:lpstr>
      <vt:lpstr>Prevention &amp; Self Care</vt:lpstr>
      <vt:lpstr>PowerPoint Presentation</vt:lpstr>
      <vt:lpstr>Locality Urgent Care &amp; Rehabilitation/Enablement Response  </vt:lpstr>
      <vt:lpstr>End of Life Improvement </vt:lpstr>
      <vt:lpstr>PowerPoint Presentation</vt:lpstr>
    </vt:vector>
  </TitlesOfParts>
  <Company>Kent and Medway 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Slator</dc:creator>
  <cp:lastModifiedBy>Lesley Clay</cp:lastModifiedBy>
  <cp:revision>24</cp:revision>
  <cp:lastPrinted>2017-01-09T10:59:41Z</cp:lastPrinted>
  <dcterms:created xsi:type="dcterms:W3CDTF">2017-01-06T12:44:06Z</dcterms:created>
  <dcterms:modified xsi:type="dcterms:W3CDTF">2017-01-18T10:06:52Z</dcterms:modified>
</cp:coreProperties>
</file>