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59" r:id="rId5"/>
    <p:sldId id="261" r:id="rId6"/>
    <p:sldId id="263" r:id="rId7"/>
    <p:sldId id="278" r:id="rId8"/>
    <p:sldId id="269" r:id="rId9"/>
    <p:sldId id="277" r:id="rId10"/>
    <p:sldId id="271" r:id="rId11"/>
    <p:sldId id="270" r:id="rId12"/>
    <p:sldId id="272" r:id="rId13"/>
    <p:sldId id="273" r:id="rId14"/>
    <p:sldId id="274" r:id="rId15"/>
    <p:sldId id="275" r:id="rId16"/>
    <p:sldId id="268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12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5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6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7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3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2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8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0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3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69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8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D853-D07A-44D3-878D-B2F601EDC26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A7DC5-FCA0-46A6-A5DF-601807416B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8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0965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78" y="764704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78" y="2132855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8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Cooperation</a:t>
            </a:r>
            <a:endParaRPr lang="en-GB" dirty="0" smtClean="0"/>
          </a:p>
          <a:p>
            <a:r>
              <a:rPr lang="en-GB" b="1" i="1" dirty="0" smtClean="0"/>
              <a:t>Kent and Medway are renowned for cooperation, working together</a:t>
            </a:r>
          </a:p>
          <a:p>
            <a:r>
              <a:rPr lang="en-GB" b="1" i="1" dirty="0" smtClean="0"/>
              <a:t>Recognised by our neighbours and government</a:t>
            </a:r>
          </a:p>
          <a:p>
            <a:r>
              <a:rPr lang="en-GB" b="1" i="1" dirty="0" smtClean="0"/>
              <a:t>We keep selling our acheivements</a:t>
            </a:r>
          </a:p>
          <a:p>
            <a:r>
              <a:rPr lang="en-GB" b="1" i="1" dirty="0" smtClean="0"/>
              <a:t>Others copying us</a:t>
            </a:r>
          </a:p>
          <a:p>
            <a:r>
              <a:rPr lang="en-GB" b="1" i="1" dirty="0" smtClean="0"/>
              <a:t>Look at the relationships we have across Districts, KCC and with our stakeholders</a:t>
            </a:r>
          </a:p>
          <a:p>
            <a:r>
              <a:rPr lang="en-GB" b="1" i="1" dirty="0" smtClean="0"/>
              <a:t>Can we use that to improve?</a:t>
            </a:r>
            <a:r>
              <a:rPr lang="en-GB" b="1" i="1" dirty="0" smtClean="0"/>
              <a:t> </a:t>
            </a:r>
            <a:endParaRPr lang="en-GB" b="1" i="1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2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The Challenge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b="1" dirty="0" smtClean="0">
                <a:ea typeface="Calibri"/>
                <a:cs typeface="Times New Roman"/>
              </a:rPr>
              <a:t>190,000 </a:t>
            </a:r>
            <a:r>
              <a:rPr lang="en-GB" b="1" dirty="0">
                <a:ea typeface="Calibri"/>
                <a:cs typeface="Times New Roman"/>
              </a:rPr>
              <a:t>homes and 135,000 jobs </a:t>
            </a:r>
            <a:r>
              <a:rPr lang="en-GB" b="1" dirty="0" smtClean="0">
                <a:ea typeface="Calibri"/>
                <a:cs typeface="Times New Roman"/>
              </a:rPr>
              <a:t>required across </a:t>
            </a:r>
            <a:r>
              <a:rPr lang="en-GB" b="1" dirty="0">
                <a:ea typeface="Calibri"/>
                <a:cs typeface="Times New Roman"/>
              </a:rPr>
              <a:t>Kent and Medway </a:t>
            </a:r>
            <a:r>
              <a:rPr lang="en-GB" b="1" dirty="0" smtClean="0">
                <a:ea typeface="Calibri"/>
                <a:cs typeface="Times New Roman"/>
              </a:rPr>
              <a:t>by 2031</a:t>
            </a:r>
          </a:p>
          <a:p>
            <a:r>
              <a:rPr lang="en-GB" b="1" dirty="0" smtClean="0">
                <a:cs typeface="Times New Roman"/>
              </a:rPr>
              <a:t>Remember that includes jobs, very important</a:t>
            </a:r>
          </a:p>
          <a:p>
            <a:r>
              <a:rPr lang="en-GB" b="1" dirty="0" smtClean="0">
                <a:cs typeface="Times New Roman"/>
              </a:rPr>
              <a:t>Training required to understand</a:t>
            </a:r>
          </a:p>
          <a:p>
            <a:r>
              <a:rPr lang="en-GB" b="1" dirty="0" smtClean="0">
                <a:cs typeface="Times New Roman"/>
              </a:rPr>
              <a:t>Resources required</a:t>
            </a:r>
          </a:p>
          <a:p>
            <a:r>
              <a:rPr lang="en-GB" b="1" dirty="0" smtClean="0">
                <a:cs typeface="Times New Roman"/>
              </a:rPr>
              <a:t>That is why we are all here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79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How?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b="1" dirty="0" smtClean="0">
                <a:ea typeface="Calibri"/>
                <a:cs typeface="Times New Roman"/>
              </a:rPr>
              <a:t>Look to best practice, not only in Kent but elsewhere</a:t>
            </a:r>
          </a:p>
          <a:p>
            <a:r>
              <a:rPr lang="en-GB" b="1" dirty="0" smtClean="0"/>
              <a:t>Learn and adapt</a:t>
            </a:r>
          </a:p>
          <a:p>
            <a:r>
              <a:rPr lang="en-GB" b="1" dirty="0" smtClean="0"/>
              <a:t>Most importantly obtain buy in from the top</a:t>
            </a:r>
          </a:p>
          <a:p>
            <a:r>
              <a:rPr lang="en-GB" b="1" dirty="0" smtClean="0"/>
              <a:t>Ownership</a:t>
            </a:r>
          </a:p>
          <a:p>
            <a:r>
              <a:rPr lang="en-GB" b="1" dirty="0" smtClean="0"/>
              <a:t>Strive to deliver, to be the best</a:t>
            </a:r>
          </a:p>
          <a:p>
            <a:r>
              <a:rPr lang="en-GB" b="1" dirty="0" smtClean="0"/>
              <a:t>We are already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667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The developers are great!!!!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b="1" dirty="0" smtClean="0">
                <a:ea typeface="Calibri"/>
                <a:cs typeface="Times New Roman"/>
              </a:rPr>
              <a:t>As mush about developers as Districts, County and </a:t>
            </a:r>
            <a:r>
              <a:rPr lang="en-GB" b="1" dirty="0" err="1" smtClean="0">
                <a:ea typeface="Calibri"/>
                <a:cs typeface="Times New Roman"/>
              </a:rPr>
              <a:t>consultees</a:t>
            </a:r>
            <a:endParaRPr lang="en-GB" b="1" dirty="0" smtClean="0">
              <a:ea typeface="Calibri"/>
              <a:cs typeface="Times New Roman"/>
            </a:endParaRPr>
          </a:p>
          <a:p>
            <a:r>
              <a:rPr lang="en-GB" b="1" dirty="0" smtClean="0">
                <a:ea typeface="Calibri"/>
                <a:cs typeface="Times New Roman"/>
              </a:rPr>
              <a:t>We need to improve</a:t>
            </a:r>
          </a:p>
          <a:p>
            <a:pPr lvl="1"/>
            <a:r>
              <a:rPr lang="en-GB" b="1" dirty="0" smtClean="0">
                <a:ea typeface="Calibri"/>
                <a:cs typeface="Times New Roman"/>
              </a:rPr>
              <a:t>Applications</a:t>
            </a:r>
          </a:p>
          <a:p>
            <a:pPr lvl="1"/>
            <a:r>
              <a:rPr lang="en-GB" b="1" dirty="0" smtClean="0">
                <a:ea typeface="Calibri"/>
                <a:cs typeface="Times New Roman"/>
              </a:rPr>
              <a:t>Consultations</a:t>
            </a:r>
          </a:p>
          <a:p>
            <a:pPr lvl="1"/>
            <a:r>
              <a:rPr lang="en-GB" b="1" dirty="0" smtClean="0">
                <a:ea typeface="Calibri"/>
                <a:cs typeface="Times New Roman"/>
              </a:rPr>
              <a:t>Consideration</a:t>
            </a:r>
          </a:p>
          <a:p>
            <a:pPr lvl="1"/>
            <a:r>
              <a:rPr lang="en-GB" b="1" dirty="0" smtClean="0">
                <a:ea typeface="Calibri"/>
                <a:cs typeface="Times New Roman"/>
              </a:rPr>
              <a:t>Quality development</a:t>
            </a:r>
          </a:p>
          <a:p>
            <a:pPr lvl="1"/>
            <a:r>
              <a:rPr lang="en-GB" b="1" dirty="0" smtClean="0">
                <a:ea typeface="Calibri"/>
                <a:cs typeface="Times New Roman"/>
              </a:rPr>
              <a:t>Help with that training</a:t>
            </a:r>
          </a:p>
        </p:txBody>
      </p:sp>
    </p:spTree>
    <p:extLst>
      <p:ext uri="{BB962C8B-B14F-4D97-AF65-F5344CB8AC3E}">
        <p14:creationId xmlns:p14="http://schemas.microsoft.com/office/powerpoint/2010/main" val="17266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Way forward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b="1" dirty="0" smtClean="0">
                <a:ea typeface="Calibri"/>
                <a:cs typeface="Times New Roman"/>
              </a:rPr>
              <a:t>Working with planners, private and public and developers</a:t>
            </a:r>
          </a:p>
          <a:p>
            <a:r>
              <a:rPr lang="en-GB" b="1" dirty="0" smtClean="0">
                <a:cs typeface="Times New Roman"/>
              </a:rPr>
              <a:t>Establish best practice</a:t>
            </a:r>
          </a:p>
          <a:p>
            <a:r>
              <a:rPr lang="en-GB" b="1" dirty="0" smtClean="0">
                <a:cs typeface="Times New Roman"/>
              </a:rPr>
              <a:t>Engage with all</a:t>
            </a:r>
          </a:p>
          <a:p>
            <a:r>
              <a:rPr lang="en-GB" b="1" dirty="0" err="1" smtClean="0">
                <a:cs typeface="Times New Roman"/>
              </a:rPr>
              <a:t>Consultees</a:t>
            </a:r>
            <a:endParaRPr lang="en-GB" b="1" dirty="0" smtClean="0">
              <a:cs typeface="Times New Roman"/>
            </a:endParaRPr>
          </a:p>
          <a:p>
            <a:r>
              <a:rPr lang="en-GB" b="1" dirty="0" smtClean="0">
                <a:cs typeface="Times New Roman"/>
              </a:rPr>
              <a:t>KCC</a:t>
            </a:r>
          </a:p>
          <a:p>
            <a:r>
              <a:rPr lang="en-GB" b="1" dirty="0" smtClean="0">
                <a:cs typeface="Times New Roman"/>
              </a:rPr>
              <a:t>Get our act in order</a:t>
            </a:r>
          </a:p>
          <a:p>
            <a:r>
              <a:rPr lang="en-GB" b="1" dirty="0" smtClean="0">
                <a:cs typeface="Times New Roman"/>
              </a:rPr>
              <a:t>Work together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832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Lest we forget!!!!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6000" b="1" dirty="0" smtClean="0">
                <a:ea typeface="Calibri"/>
                <a:cs typeface="Times New Roman"/>
              </a:rPr>
              <a:t>Do not forget Commercial Development!!!!!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6927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</p:txBody>
      </p:sp>
      <p:pic>
        <p:nvPicPr>
          <p:cNvPr id="9218" name="Picture 2" descr="Image result for Planners in the same bo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15142"/>
            <a:ext cx="5225086" cy="51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82458"/>
            <a:ext cx="3816424" cy="50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4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6" name="Picture 5" descr="E:\Users\Mandy.Bearne\AppData\Local\Microsoft\Windows\Temporary Internet Files\Content.IE5\PKNB0RZR\How_Best_to_Judge_People[1]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4" y="1462087"/>
            <a:ext cx="5341193" cy="4919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2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>
              <a:buNone/>
            </a:pPr>
            <a:endParaRPr lang="en-GB" sz="1600" dirty="0" smtClean="0"/>
          </a:p>
        </p:txBody>
      </p:sp>
      <p:pic>
        <p:nvPicPr>
          <p:cNvPr id="6" name="Picture 5" descr="E:\Users\Mandy.Bearne\AppData\Local\Microsoft\Windows\Temporary Internet Files\Content.IE5\PKNB0RZR\Supreme_Court_US_2009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6264695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02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</p:txBody>
      </p:sp>
      <p:pic>
        <p:nvPicPr>
          <p:cNvPr id="6" name="Picture 5" descr="E:\Users\Mandy.Bearne\AppData\Local\Microsoft\Windows\Temporary Internet Files\Content.IE5\LJ2SL7AN\harsh_words[1]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612068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3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sz="2000" b="1" i="1" dirty="0" smtClean="0"/>
              <a:t>.</a:t>
            </a:r>
            <a:endParaRPr lang="en-GB" dirty="0"/>
          </a:p>
        </p:txBody>
      </p:sp>
      <p:pic>
        <p:nvPicPr>
          <p:cNvPr id="6" name="Picture 5" descr="E:\Users\Mandy.Bearne\AppData\Local\Microsoft\Windows\Temporary Internet Files\Content.IE5\A3KX5ITF\anger[1]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5976663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6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82458"/>
            <a:ext cx="3816424" cy="50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80965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09120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78" y="764704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78" y="2132855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7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What does this mean to me?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b="1" i="1" dirty="0" smtClean="0"/>
              <a:t>Not binding</a:t>
            </a:r>
          </a:p>
          <a:p>
            <a:r>
              <a:rPr lang="en-GB" b="1" i="1" dirty="0" smtClean="0"/>
              <a:t>You could do nothing</a:t>
            </a:r>
          </a:p>
          <a:p>
            <a:r>
              <a:rPr lang="en-GB" b="1" i="1" dirty="0" smtClean="0"/>
              <a:t>Carry on as you are</a:t>
            </a:r>
          </a:p>
          <a:p>
            <a:r>
              <a:rPr lang="en-GB" b="1" i="1" dirty="0" smtClean="0"/>
              <a:t>But this is a real opportunity</a:t>
            </a:r>
          </a:p>
          <a:p>
            <a:r>
              <a:rPr lang="en-GB" b="1" i="1" dirty="0" smtClean="0"/>
              <a:t>We need to deliver, there is a crisis</a:t>
            </a:r>
          </a:p>
          <a:p>
            <a:r>
              <a:rPr lang="en-GB" b="1" i="1" dirty="0" smtClean="0"/>
              <a:t>Generally accepted through the Growth and Infrastructure framework</a:t>
            </a:r>
            <a:endParaRPr lang="en-GB" b="1" i="1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0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56184" cy="19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9545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70550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273050"/>
            <a:ext cx="6275040" cy="6180286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Kent Planning Protocol </a:t>
            </a:r>
          </a:p>
          <a:p>
            <a:pPr marL="0" indent="0" algn="ctr">
              <a:buNone/>
            </a:pPr>
            <a:endParaRPr lang="en-GB" sz="200" dirty="0"/>
          </a:p>
          <a:p>
            <a:pPr marL="0" indent="0" algn="ctr">
              <a:buNone/>
            </a:pPr>
            <a:r>
              <a:rPr lang="en-GB" dirty="0" smtClean="0"/>
              <a:t>Good Practice</a:t>
            </a:r>
            <a:endParaRPr lang="en-GB" dirty="0" smtClean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b="1" i="1" dirty="0" smtClean="0"/>
              <a:t>Not about reinventing the wheel</a:t>
            </a:r>
          </a:p>
          <a:p>
            <a:r>
              <a:rPr lang="en-GB" b="1" i="1" dirty="0" smtClean="0"/>
              <a:t>Good practice across Kent</a:t>
            </a:r>
          </a:p>
          <a:p>
            <a:r>
              <a:rPr lang="en-GB" b="1" i="1" dirty="0" smtClean="0"/>
              <a:t>How can we learn from others</a:t>
            </a:r>
          </a:p>
          <a:p>
            <a:r>
              <a:rPr lang="en-GB" b="1" i="1" dirty="0" smtClean="0"/>
              <a:t>Is everything we do perfect?</a:t>
            </a:r>
            <a:endParaRPr lang="en-GB" b="1" i="1" dirty="0" smtClean="0"/>
          </a:p>
          <a:p>
            <a:r>
              <a:rPr lang="en-GB" b="1" i="1" dirty="0" smtClean="0"/>
              <a:t>We can sit there, carry on as before but would it not be good to learn?</a:t>
            </a:r>
          </a:p>
          <a:p>
            <a:r>
              <a:rPr lang="en-GB" b="1" i="1" dirty="0" smtClean="0"/>
              <a:t>Improve?</a:t>
            </a:r>
            <a:endParaRPr lang="en-GB" b="1" i="1" dirty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310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Smith [Sykes]</dc:creator>
  <cp:lastModifiedBy>Authorised</cp:lastModifiedBy>
  <cp:revision>8</cp:revision>
  <dcterms:created xsi:type="dcterms:W3CDTF">2016-11-05T14:02:56Z</dcterms:created>
  <dcterms:modified xsi:type="dcterms:W3CDTF">2016-11-11T00:35:54Z</dcterms:modified>
</cp:coreProperties>
</file>