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handoutMasterIdLst>
    <p:handoutMasterId r:id="rId23"/>
  </p:handoutMasterIdLst>
  <p:sldIdLst>
    <p:sldId id="257" r:id="rId2"/>
    <p:sldId id="319" r:id="rId3"/>
    <p:sldId id="273" r:id="rId4"/>
    <p:sldId id="301" r:id="rId5"/>
    <p:sldId id="341" r:id="rId6"/>
    <p:sldId id="315" r:id="rId7"/>
    <p:sldId id="309" r:id="rId8"/>
    <p:sldId id="302" r:id="rId9"/>
    <p:sldId id="263" r:id="rId10"/>
    <p:sldId id="312" r:id="rId11"/>
    <p:sldId id="334" r:id="rId12"/>
    <p:sldId id="313" r:id="rId13"/>
    <p:sldId id="318" r:id="rId14"/>
    <p:sldId id="264" r:id="rId15"/>
    <p:sldId id="305" r:id="rId16"/>
    <p:sldId id="338" r:id="rId17"/>
    <p:sldId id="339" r:id="rId18"/>
    <p:sldId id="317" r:id="rId19"/>
    <p:sldId id="307" r:id="rId20"/>
    <p:sldId id="342"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A9C6E1"/>
    <a:srgbClr val="A5C3DF"/>
    <a:srgbClr val="727FFA"/>
    <a:srgbClr val="7188FB"/>
    <a:srgbClr val="6D85FB"/>
    <a:srgbClr val="758BFB"/>
    <a:srgbClr val="7D92FB"/>
    <a:srgbClr val="8F8F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74878" autoAdjust="0"/>
  </p:normalViewPr>
  <p:slideViewPr>
    <p:cSldViewPr>
      <p:cViewPr>
        <p:scale>
          <a:sx n="66" d="100"/>
          <a:sy n="66" d="100"/>
        </p:scale>
        <p:origin x="-1422" y="-54"/>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notesViewPr>
    <p:cSldViewPr>
      <p:cViewPr>
        <p:scale>
          <a:sx n="80" d="100"/>
          <a:sy n="80" d="100"/>
        </p:scale>
        <p:origin x="-2364"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2144" tIns="46072" rIns="92144" bIns="46072" rtlCol="0"/>
          <a:lstStyle>
            <a:lvl1pPr algn="l">
              <a:defRPr sz="1200"/>
            </a:lvl1pPr>
          </a:lstStyle>
          <a:p>
            <a:endParaRPr lang="en-GB" dirty="0"/>
          </a:p>
        </p:txBody>
      </p:sp>
      <p:sp>
        <p:nvSpPr>
          <p:cNvPr id="3" name="Date Placeholder 2"/>
          <p:cNvSpPr>
            <a:spLocks noGrp="1"/>
          </p:cNvSpPr>
          <p:nvPr>
            <p:ph type="dt" sz="quarter" idx="1"/>
          </p:nvPr>
        </p:nvSpPr>
        <p:spPr>
          <a:xfrm>
            <a:off x="3849689" y="0"/>
            <a:ext cx="2946400" cy="496888"/>
          </a:xfrm>
          <a:prstGeom prst="rect">
            <a:avLst/>
          </a:prstGeom>
        </p:spPr>
        <p:txBody>
          <a:bodyPr vert="horz" lIns="92144" tIns="46072" rIns="92144" bIns="46072" rtlCol="0"/>
          <a:lstStyle>
            <a:lvl1pPr algn="r">
              <a:defRPr sz="1200"/>
            </a:lvl1pPr>
          </a:lstStyle>
          <a:p>
            <a:fld id="{73E34074-D0A0-46CC-9AAA-5250B4E7E700}" type="datetimeFigureOut">
              <a:rPr lang="en-GB" smtClean="0"/>
              <a:pPr/>
              <a:t>12/09/2016</a:t>
            </a:fld>
            <a:endParaRPr lang="en-GB" dirty="0"/>
          </a:p>
        </p:txBody>
      </p:sp>
      <p:sp>
        <p:nvSpPr>
          <p:cNvPr id="4" name="Footer Placeholder 3"/>
          <p:cNvSpPr>
            <a:spLocks noGrp="1"/>
          </p:cNvSpPr>
          <p:nvPr>
            <p:ph type="ftr" sz="quarter" idx="2"/>
          </p:nvPr>
        </p:nvSpPr>
        <p:spPr>
          <a:xfrm>
            <a:off x="1" y="9428164"/>
            <a:ext cx="2946400" cy="496887"/>
          </a:xfrm>
          <a:prstGeom prst="rect">
            <a:avLst/>
          </a:prstGeom>
        </p:spPr>
        <p:txBody>
          <a:bodyPr vert="horz" lIns="92144" tIns="46072" rIns="92144" bIns="4607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2144" tIns="46072" rIns="92144" bIns="46072" rtlCol="0" anchor="b"/>
          <a:lstStyle>
            <a:lvl1pPr algn="r">
              <a:defRPr sz="1200"/>
            </a:lvl1pPr>
          </a:lstStyle>
          <a:p>
            <a:fld id="{EF777B48-CD1F-4F8E-B3C5-31EF50AC8C44}" type="slidenum">
              <a:rPr lang="en-GB" smtClean="0"/>
              <a:pPr/>
              <a:t>‹#›</a:t>
            </a:fld>
            <a:endParaRPr lang="en-GB" dirty="0"/>
          </a:p>
        </p:txBody>
      </p:sp>
    </p:spTree>
    <p:extLst>
      <p:ext uri="{BB962C8B-B14F-4D97-AF65-F5344CB8AC3E}">
        <p14:creationId xmlns:p14="http://schemas.microsoft.com/office/powerpoint/2010/main" val="4047009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144" tIns="46072" rIns="92144" bIns="46072"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2144" tIns="46072" rIns="92144" bIns="46072" rtlCol="0"/>
          <a:lstStyle>
            <a:lvl1pPr algn="r">
              <a:defRPr sz="1200"/>
            </a:lvl1pPr>
          </a:lstStyle>
          <a:p>
            <a:fld id="{FD5AB376-3E02-451A-A471-6502D0405ED0}" type="datetimeFigureOut">
              <a:rPr lang="en-GB" smtClean="0"/>
              <a:pPr/>
              <a:t>12/09/2016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44" tIns="46072" rIns="92144" bIns="46072" rtlCol="0" anchor="ctr"/>
          <a:lstStyle/>
          <a:p>
            <a:endParaRPr lang="en-GB" dirty="0"/>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2144" tIns="46072" rIns="92144" bIns="460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2144" tIns="46072" rIns="92144" bIns="4607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2144" tIns="46072" rIns="92144" bIns="46072" rtlCol="0" anchor="b"/>
          <a:lstStyle>
            <a:lvl1pPr algn="r">
              <a:defRPr sz="1200"/>
            </a:lvl1pPr>
          </a:lstStyle>
          <a:p>
            <a:fld id="{E7F23C0E-295C-49AF-8E2D-27C38A55C192}" type="slidenum">
              <a:rPr lang="en-GB" smtClean="0"/>
              <a:pPr/>
              <a:t>‹#›</a:t>
            </a:fld>
            <a:endParaRPr lang="en-GB" dirty="0"/>
          </a:p>
        </p:txBody>
      </p:sp>
    </p:spTree>
    <p:extLst>
      <p:ext uri="{BB962C8B-B14F-4D97-AF65-F5344CB8AC3E}">
        <p14:creationId xmlns:p14="http://schemas.microsoft.com/office/powerpoint/2010/main" val="11740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baseline="0" dirty="0" smtClean="0"/>
          </a:p>
        </p:txBody>
      </p:sp>
      <p:sp>
        <p:nvSpPr>
          <p:cNvPr id="4" name="Slide Number Placeholder 3"/>
          <p:cNvSpPr>
            <a:spLocks noGrp="1"/>
          </p:cNvSpPr>
          <p:nvPr>
            <p:ph type="sldNum" sz="quarter" idx="5"/>
          </p:nvPr>
        </p:nvSpPr>
        <p:spPr/>
        <p:txBody>
          <a:bodyPr/>
          <a:lstStyle/>
          <a:p>
            <a:pPr>
              <a:defRPr/>
            </a:pPr>
            <a:fld id="{FE4F524B-CE0C-4B05-90DD-97DDF50EEF39}"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10</a:t>
            </a:fld>
            <a:endParaRPr lang="en-GB" dirty="0"/>
          </a:p>
        </p:txBody>
      </p:sp>
    </p:spTree>
    <p:extLst>
      <p:ext uri="{BB962C8B-B14F-4D97-AF65-F5344CB8AC3E}">
        <p14:creationId xmlns:p14="http://schemas.microsoft.com/office/powerpoint/2010/main" val="2558494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72651CA4-40F2-4DD3-8F94-F2A075B14E32}" type="slidenum">
              <a:rPr lang="en-GB" smtClean="0"/>
              <a:pPr>
                <a:defRPr/>
              </a:pPr>
              <a:t>11</a:t>
            </a:fld>
            <a:endParaRPr lang="en-GB" dirty="0"/>
          </a:p>
        </p:txBody>
      </p:sp>
      <p:sp>
        <p:nvSpPr>
          <p:cNvPr id="7" name="Date Placeholder 4"/>
          <p:cNvSpPr>
            <a:spLocks noGrp="1"/>
          </p:cNvSpPr>
          <p:nvPr>
            <p:ph type="dt" idx="1"/>
          </p:nvPr>
        </p:nvSpPr>
        <p:spPr>
          <a:xfrm>
            <a:off x="3850443" y="0"/>
            <a:ext cx="2945659" cy="496332"/>
          </a:xfrm>
        </p:spPr>
        <p:txBody>
          <a:bodyPr/>
          <a:lstStyle/>
          <a:p>
            <a:pPr>
              <a:defRPr/>
            </a:pPr>
            <a:fld id="{D78C4505-58EC-4796-B130-7F47C8E85629}" type="datetime1">
              <a:rPr lang="en-GB" smtClean="0"/>
              <a:t>12/09/2016</a:t>
            </a:fld>
            <a:endParaRPr lang="en-GB" dirty="0"/>
          </a:p>
        </p:txBody>
      </p:sp>
      <p:sp>
        <p:nvSpPr>
          <p:cNvPr id="8" name="Header Placeholder 7"/>
          <p:cNvSpPr>
            <a:spLocks noGrp="1"/>
          </p:cNvSpPr>
          <p:nvPr>
            <p:ph type="hdr" sz="quarter" idx="13"/>
          </p:nvPr>
        </p:nvSpPr>
        <p:spPr/>
        <p:txBody>
          <a:bodyPr/>
          <a:lstStyle/>
          <a:p>
            <a:pPr>
              <a:defRPr/>
            </a:pPr>
            <a:endParaRPr lang="en-GB" dirty="0"/>
          </a:p>
        </p:txBody>
      </p:sp>
    </p:spTree>
    <p:extLst>
      <p:ext uri="{BB962C8B-B14F-4D97-AF65-F5344CB8AC3E}">
        <p14:creationId xmlns:p14="http://schemas.microsoft.com/office/powerpoint/2010/main" val="2309554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12</a:t>
            </a:fld>
            <a:endParaRPr lang="en-GB" dirty="0"/>
          </a:p>
        </p:txBody>
      </p:sp>
    </p:spTree>
    <p:extLst>
      <p:ext uri="{BB962C8B-B14F-4D97-AF65-F5344CB8AC3E}">
        <p14:creationId xmlns:p14="http://schemas.microsoft.com/office/powerpoint/2010/main" val="350900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13</a:t>
            </a:fld>
            <a:endParaRPr lang="en-GB" dirty="0"/>
          </a:p>
        </p:txBody>
      </p:sp>
    </p:spTree>
    <p:extLst>
      <p:ext uri="{BB962C8B-B14F-4D97-AF65-F5344CB8AC3E}">
        <p14:creationId xmlns:p14="http://schemas.microsoft.com/office/powerpoint/2010/main" val="3042426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14</a:t>
            </a:fld>
            <a:endParaRPr lang="en-GB" dirty="0"/>
          </a:p>
        </p:txBody>
      </p:sp>
    </p:spTree>
    <p:extLst>
      <p:ext uri="{BB962C8B-B14F-4D97-AF65-F5344CB8AC3E}">
        <p14:creationId xmlns:p14="http://schemas.microsoft.com/office/powerpoint/2010/main" val="1742202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15</a:t>
            </a:fld>
            <a:endParaRPr lang="en-GB" dirty="0"/>
          </a:p>
        </p:txBody>
      </p:sp>
    </p:spTree>
    <p:extLst>
      <p:ext uri="{BB962C8B-B14F-4D97-AF65-F5344CB8AC3E}">
        <p14:creationId xmlns:p14="http://schemas.microsoft.com/office/powerpoint/2010/main" val="1063758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16</a:t>
            </a:fld>
            <a:endParaRPr lang="en-GB" dirty="0"/>
          </a:p>
        </p:txBody>
      </p:sp>
    </p:spTree>
    <p:extLst>
      <p:ext uri="{BB962C8B-B14F-4D97-AF65-F5344CB8AC3E}">
        <p14:creationId xmlns:p14="http://schemas.microsoft.com/office/powerpoint/2010/main" val="4146714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17</a:t>
            </a:fld>
            <a:endParaRPr lang="en-GB" dirty="0"/>
          </a:p>
        </p:txBody>
      </p:sp>
    </p:spTree>
    <p:extLst>
      <p:ext uri="{BB962C8B-B14F-4D97-AF65-F5344CB8AC3E}">
        <p14:creationId xmlns:p14="http://schemas.microsoft.com/office/powerpoint/2010/main" val="1505082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18</a:t>
            </a:fld>
            <a:endParaRPr lang="en-GB" dirty="0"/>
          </a:p>
        </p:txBody>
      </p:sp>
    </p:spTree>
    <p:extLst>
      <p:ext uri="{BB962C8B-B14F-4D97-AF65-F5344CB8AC3E}">
        <p14:creationId xmlns:p14="http://schemas.microsoft.com/office/powerpoint/2010/main" val="1890408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19</a:t>
            </a:fld>
            <a:endParaRPr lang="en-GB" dirty="0"/>
          </a:p>
        </p:txBody>
      </p:sp>
    </p:spTree>
    <p:extLst>
      <p:ext uri="{BB962C8B-B14F-4D97-AF65-F5344CB8AC3E}">
        <p14:creationId xmlns:p14="http://schemas.microsoft.com/office/powerpoint/2010/main" val="126587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F23C0E-295C-49AF-8E2D-27C38A55C192}" type="slidenum">
              <a:rPr lang="en-GB" smtClean="0"/>
              <a:pPr/>
              <a:t>2</a:t>
            </a:fld>
            <a:endParaRPr lang="en-GB" dirty="0"/>
          </a:p>
        </p:txBody>
      </p:sp>
    </p:spTree>
    <p:extLst>
      <p:ext uri="{BB962C8B-B14F-4D97-AF65-F5344CB8AC3E}">
        <p14:creationId xmlns:p14="http://schemas.microsoft.com/office/powerpoint/2010/main" val="1055982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20</a:t>
            </a:fld>
            <a:endParaRPr lang="en-GB" dirty="0"/>
          </a:p>
        </p:txBody>
      </p:sp>
    </p:spTree>
    <p:extLst>
      <p:ext uri="{BB962C8B-B14F-4D97-AF65-F5344CB8AC3E}">
        <p14:creationId xmlns:p14="http://schemas.microsoft.com/office/powerpoint/2010/main" val="403019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441">
              <a:defRPr/>
            </a:pPr>
            <a:endParaRPr lang="en-GB" dirty="0" smtClean="0"/>
          </a:p>
        </p:txBody>
      </p:sp>
      <p:sp>
        <p:nvSpPr>
          <p:cNvPr id="4" name="Slide Number Placeholder 3"/>
          <p:cNvSpPr>
            <a:spLocks noGrp="1"/>
          </p:cNvSpPr>
          <p:nvPr>
            <p:ph type="sldNum" sz="quarter" idx="10"/>
          </p:nvPr>
        </p:nvSpPr>
        <p:spPr/>
        <p:txBody>
          <a:bodyPr/>
          <a:lstStyle/>
          <a:p>
            <a:fld id="{E7F23C0E-295C-49AF-8E2D-27C38A55C192}" type="slidenum">
              <a:rPr lang="en-GB" smtClean="0"/>
              <a:pPr/>
              <a:t>3</a:t>
            </a:fld>
            <a:endParaRPr lang="en-GB" dirty="0"/>
          </a:p>
        </p:txBody>
      </p:sp>
    </p:spTree>
    <p:extLst>
      <p:ext uri="{BB962C8B-B14F-4D97-AF65-F5344CB8AC3E}">
        <p14:creationId xmlns:p14="http://schemas.microsoft.com/office/powerpoint/2010/main" val="24750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4</a:t>
            </a:fld>
            <a:endParaRPr lang="en-GB" dirty="0"/>
          </a:p>
        </p:txBody>
      </p:sp>
    </p:spTree>
    <p:extLst>
      <p:ext uri="{BB962C8B-B14F-4D97-AF65-F5344CB8AC3E}">
        <p14:creationId xmlns:p14="http://schemas.microsoft.com/office/powerpoint/2010/main" val="2354527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5</a:t>
            </a:fld>
            <a:endParaRPr lang="en-GB" dirty="0"/>
          </a:p>
        </p:txBody>
      </p:sp>
    </p:spTree>
    <p:extLst>
      <p:ext uri="{BB962C8B-B14F-4D97-AF65-F5344CB8AC3E}">
        <p14:creationId xmlns:p14="http://schemas.microsoft.com/office/powerpoint/2010/main" val="1827787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F23C0E-295C-49AF-8E2D-27C38A55C192}" type="slidenum">
              <a:rPr lang="en-GB" smtClean="0"/>
              <a:pPr/>
              <a:t>6</a:t>
            </a:fld>
            <a:endParaRPr lang="en-GB" dirty="0"/>
          </a:p>
        </p:txBody>
      </p:sp>
    </p:spTree>
    <p:extLst>
      <p:ext uri="{BB962C8B-B14F-4D97-AF65-F5344CB8AC3E}">
        <p14:creationId xmlns:p14="http://schemas.microsoft.com/office/powerpoint/2010/main" val="251815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7</a:t>
            </a:fld>
            <a:endParaRPr lang="en-GB" dirty="0"/>
          </a:p>
        </p:txBody>
      </p:sp>
    </p:spTree>
    <p:extLst>
      <p:ext uri="{BB962C8B-B14F-4D97-AF65-F5344CB8AC3E}">
        <p14:creationId xmlns:p14="http://schemas.microsoft.com/office/powerpoint/2010/main" val="454302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8</a:t>
            </a:fld>
            <a:endParaRPr lang="en-GB" dirty="0"/>
          </a:p>
        </p:txBody>
      </p:sp>
    </p:spTree>
    <p:extLst>
      <p:ext uri="{BB962C8B-B14F-4D97-AF65-F5344CB8AC3E}">
        <p14:creationId xmlns:p14="http://schemas.microsoft.com/office/powerpoint/2010/main" val="4008028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F23C0E-295C-49AF-8E2D-27C38A55C192}" type="slidenum">
              <a:rPr lang="en-GB" smtClean="0"/>
              <a:pPr/>
              <a:t>9</a:t>
            </a:fld>
            <a:endParaRPr lang="en-GB" dirty="0"/>
          </a:p>
        </p:txBody>
      </p:sp>
    </p:spTree>
    <p:extLst>
      <p:ext uri="{BB962C8B-B14F-4D97-AF65-F5344CB8AC3E}">
        <p14:creationId xmlns:p14="http://schemas.microsoft.com/office/powerpoint/2010/main" val="2850644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6E4B1D-ADB2-4F15-8389-44110F300007}" type="datetimeFigureOut">
              <a:rPr lang="en-GB" smtClean="0"/>
              <a:pPr/>
              <a:t>12/09/2016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623AC5-E736-42FC-804D-CE08A2C83742}" type="slidenum">
              <a:rPr lang="en-GB" smtClean="0"/>
              <a:pPr/>
              <a:t>‹#›</a:t>
            </a:fld>
            <a:endParaRPr lang="en-GB" dirty="0"/>
          </a:p>
        </p:txBody>
      </p:sp>
      <p:sp>
        <p:nvSpPr>
          <p:cNvPr id="7" name="Title Placeholder 1"/>
          <p:cNvSpPr>
            <a:spLocks noGrp="1"/>
          </p:cNvSpPr>
          <p:nvPr>
            <p:ph type="title"/>
          </p:nvPr>
        </p:nvSpPr>
        <p:spPr>
          <a:xfrm>
            <a:off x="1809750" y="1682750"/>
            <a:ext cx="6472238" cy="461665"/>
          </a:xfrm>
          <a:prstGeom prst="rect">
            <a:avLst/>
          </a:prstGeom>
          <a:blipFill>
            <a:blip r:embed="rId2" cstate="print"/>
            <a:stretch>
              <a:fillRect/>
            </a:stretch>
          </a:blipFill>
        </p:spPr>
        <p:txBody>
          <a:bodyPr vert="horz" lIns="108000" tIns="0" rIns="0" bIns="0" rtlCol="0" anchor="t" anchorCtr="0">
            <a:spAutoFit/>
          </a:bodyPr>
          <a:lstStyle>
            <a:lvl1pPr>
              <a:defRPr sz="3000"/>
            </a:lvl1pPr>
          </a:lstStyle>
          <a:p>
            <a:r>
              <a:rPr lang="en-US" dirty="0" smtClean="0"/>
              <a:t>Click to edit Master title style</a:t>
            </a:r>
            <a:endParaRPr lang="en-GB" dirty="0"/>
          </a:p>
        </p:txBody>
      </p:sp>
      <p:sp>
        <p:nvSpPr>
          <p:cNvPr id="8" name="Text Placeholder 2"/>
          <p:cNvSpPr>
            <a:spLocks noGrp="1"/>
          </p:cNvSpPr>
          <p:nvPr>
            <p:ph idx="1"/>
          </p:nvPr>
        </p:nvSpPr>
        <p:spPr bwMode="auto">
          <a:xfrm>
            <a:off x="1812925" y="2214563"/>
            <a:ext cx="6480175" cy="2716212"/>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0" indent="0">
              <a:buNone/>
              <a:defRPr sz="2000"/>
            </a:lvl1pPr>
          </a:lstStyle>
          <a:p>
            <a:pPr lvl="0"/>
            <a:r>
              <a:rPr lang="en-US" dirty="0" smtClean="0"/>
              <a:t>Click to edit Master text styles</a:t>
            </a:r>
          </a:p>
        </p:txBody>
      </p:sp>
    </p:spTree>
    <p:extLst>
      <p:ext uri="{BB962C8B-B14F-4D97-AF65-F5344CB8AC3E}">
        <p14:creationId xmlns:p14="http://schemas.microsoft.com/office/powerpoint/2010/main" val="316952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066E4B1D-ADB2-4F15-8389-44110F300007}" type="datetimeFigureOut">
              <a:rPr lang="en-GB" smtClean="0"/>
              <a:pPr/>
              <a:t>12/09/2016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623AC5-E736-42FC-804D-CE08A2C83742}" type="slidenum">
              <a:rPr lang="en-GB" smtClean="0"/>
              <a:pPr/>
              <a:t>‹#›</a:t>
            </a:fld>
            <a:endParaRPr lang="en-GB" dirty="0"/>
          </a:p>
        </p:txBody>
      </p:sp>
      <p:sp>
        <p:nvSpPr>
          <p:cNvPr id="8" name="Title Placeholder 1"/>
          <p:cNvSpPr>
            <a:spLocks noGrp="1"/>
          </p:cNvSpPr>
          <p:nvPr>
            <p:ph type="title"/>
          </p:nvPr>
        </p:nvSpPr>
        <p:spPr>
          <a:xfrm>
            <a:off x="755576" y="476672"/>
            <a:ext cx="7931224" cy="720080"/>
          </a:xfrm>
          <a:prstGeom prst="rect">
            <a:avLst/>
          </a:prstGeom>
          <a:blipFill>
            <a:blip r:embed="rId2" cstate="print"/>
            <a:stretch>
              <a:fillRect/>
            </a:stretch>
          </a:blipFill>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387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676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76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93458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3458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6E4B1D-ADB2-4F15-8389-44110F300007}" type="datetimeFigureOut">
              <a:rPr lang="en-GB" smtClean="0"/>
              <a:pPr/>
              <a:t>12/09/2016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6623AC5-E736-42FC-804D-CE08A2C83742}" type="slidenum">
              <a:rPr lang="en-GB" smtClean="0"/>
              <a:pPr/>
              <a:t>‹#›</a:t>
            </a:fld>
            <a:endParaRPr lang="en-GB" dirty="0"/>
          </a:p>
        </p:txBody>
      </p:sp>
      <p:sp>
        <p:nvSpPr>
          <p:cNvPr id="11" name="Title Placeholder 1"/>
          <p:cNvSpPr txBox="1">
            <a:spLocks/>
          </p:cNvSpPr>
          <p:nvPr userDrawn="1"/>
        </p:nvSpPr>
        <p:spPr>
          <a:xfrm>
            <a:off x="755576" y="476672"/>
            <a:ext cx="7931224" cy="720080"/>
          </a:xfrm>
          <a:prstGeom prst="rect">
            <a:avLst/>
          </a:prstGeom>
          <a:blipFill>
            <a:blip r:embed="rId2" cstate="print"/>
            <a:stretch>
              <a:fillRect/>
            </a:stretch>
          </a:blipFill>
        </p:spPr>
        <p:txBody>
          <a:bodyPr vert="horz" lIns="91440" tIns="45720" rIns="91440" bIns="45720" rtlCol="0" anchor="ctr">
            <a:normAutofit/>
          </a:bodyPr>
          <a:lstStyle>
            <a:lvl1pPr algn="l" defTabSz="914400" rtl="0" eaLnBrk="1" latinLnBrk="0" hangingPunct="1">
              <a:spcBef>
                <a:spcPct val="0"/>
              </a:spcBef>
              <a:buNone/>
              <a:defRPr sz="2600" kern="1200">
                <a:solidFill>
                  <a:srgbClr val="B70D50"/>
                </a:solidFill>
                <a:latin typeface="+mj-lt"/>
                <a:ea typeface="+mj-ea"/>
                <a:cs typeface="+mj-cs"/>
              </a:defRPr>
            </a:lvl1pPr>
          </a:lstStyle>
          <a:p>
            <a:r>
              <a:rPr lang="en-US" dirty="0" smtClean="0"/>
              <a:t>Click to edit Master title style</a:t>
            </a:r>
            <a:endParaRPr lang="en-GB" dirty="0"/>
          </a:p>
        </p:txBody>
      </p:sp>
    </p:spTree>
    <p:extLst>
      <p:ext uri="{BB962C8B-B14F-4D97-AF65-F5344CB8AC3E}">
        <p14:creationId xmlns:p14="http://schemas.microsoft.com/office/powerpoint/2010/main" val="28949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7 Full bleed image and text">
    <p:spTree>
      <p:nvGrpSpPr>
        <p:cNvPr id="1" name=""/>
        <p:cNvGrpSpPr/>
        <p:nvPr/>
      </p:nvGrpSpPr>
      <p:grpSpPr>
        <a:xfrm>
          <a:off x="0" y="0"/>
          <a:ext cx="0" cy="0"/>
          <a:chOff x="0" y="0"/>
          <a:chExt cx="0" cy="0"/>
        </a:xfrm>
      </p:grpSpPr>
      <p:sp>
        <p:nvSpPr>
          <p:cNvPr id="5" name="Rectangle 6"/>
          <p:cNvSpPr/>
          <p:nvPr userDrawn="1"/>
        </p:nvSpPr>
        <p:spPr>
          <a:xfrm>
            <a:off x="0" y="-42863"/>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 name="Text Placeholder 5"/>
          <p:cNvSpPr>
            <a:spLocks noGrp="1"/>
          </p:cNvSpPr>
          <p:nvPr>
            <p:ph type="body" sz="quarter" idx="10"/>
          </p:nvPr>
        </p:nvSpPr>
        <p:spPr>
          <a:xfrm>
            <a:off x="1809037" y="1923646"/>
            <a:ext cx="6480175" cy="432857"/>
          </a:xfrm>
          <a:blipFill>
            <a:blip r:embed="rId2" cstate="print"/>
            <a:stretch>
              <a:fillRect/>
            </a:stretch>
          </a:blipFill>
        </p:spPr>
        <p:txBody>
          <a:bodyPr lIns="108000"/>
          <a:lstStyle>
            <a:lvl1pPr marL="0" indent="0">
              <a:lnSpc>
                <a:spcPts val="1900"/>
              </a:lnSpc>
              <a:buNone/>
              <a:defRPr lang="en-US" sz="18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
        <p:nvSpPr>
          <p:cNvPr id="2" name="Title 1"/>
          <p:cNvSpPr>
            <a:spLocks noGrp="1"/>
          </p:cNvSpPr>
          <p:nvPr>
            <p:ph type="title"/>
          </p:nvPr>
        </p:nvSpPr>
        <p:spPr>
          <a:xfrm>
            <a:off x="1809818" y="1484784"/>
            <a:ext cx="6471678" cy="432048"/>
          </a:xfrm>
          <a:blipFill>
            <a:blip r:embed="rId2" cstate="print"/>
            <a:stretch>
              <a:fillRect/>
            </a:stretch>
          </a:blip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Tree>
    <p:extLst>
      <p:ext uri="{BB962C8B-B14F-4D97-AF65-F5344CB8AC3E}">
        <p14:creationId xmlns:p14="http://schemas.microsoft.com/office/powerpoint/2010/main" val="14669800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1600200"/>
            <a:ext cx="793122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E4B1D-ADB2-4F15-8389-44110F300007}" type="datetimeFigureOut">
              <a:rPr lang="en-GB" smtClean="0"/>
              <a:pPr/>
              <a:t>12/09/2016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23AC5-E736-42FC-804D-CE08A2C83742}" type="slidenum">
              <a:rPr lang="en-GB" smtClean="0"/>
              <a:pPr/>
              <a:t>‹#›</a:t>
            </a:fld>
            <a:endParaRPr lang="en-GB" dirty="0"/>
          </a:p>
        </p:txBody>
      </p:sp>
      <p:sp>
        <p:nvSpPr>
          <p:cNvPr id="7" name="Title Placeholder 1"/>
          <p:cNvSpPr>
            <a:spLocks noGrp="1"/>
          </p:cNvSpPr>
          <p:nvPr>
            <p:ph type="title"/>
          </p:nvPr>
        </p:nvSpPr>
        <p:spPr>
          <a:xfrm>
            <a:off x="755576" y="476672"/>
            <a:ext cx="7931224" cy="720080"/>
          </a:xfrm>
          <a:prstGeom prst="rect">
            <a:avLst/>
          </a:prstGeom>
          <a:blipFill>
            <a:blip r:embed="rId6" cstate="print"/>
            <a:stretch>
              <a:fillRect/>
            </a:stretch>
          </a:blipFill>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427688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5" r:id="rId4"/>
  </p:sldLayoutIdLst>
  <p:txStyles>
    <p:titleStyle>
      <a:lvl1pPr algn="l" defTabSz="914400" rtl="0" eaLnBrk="1" latinLnBrk="0" hangingPunct="1">
        <a:spcBef>
          <a:spcPct val="0"/>
        </a:spcBef>
        <a:buNone/>
        <a:defRPr sz="2600" kern="1200">
          <a:solidFill>
            <a:srgbClr val="B70D5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4.shu.ac.uk/research/cresr/sites/shu.ac.uk/files/tackling-poverty-housing-planning-city-region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63688" y="1682750"/>
            <a:ext cx="6518300" cy="1098178"/>
          </a:xfrm>
        </p:spPr>
        <p:txBody>
          <a:bodyPr>
            <a:noAutofit/>
          </a:bodyPr>
          <a:lstStyle/>
          <a:p>
            <a:pPr>
              <a:defRPr/>
            </a:pPr>
            <a:r>
              <a:rPr lang="en-GB" sz="3200" dirty="0" smtClean="0"/>
              <a:t>Tackling poverty through housing and planning policy in city regions</a:t>
            </a:r>
            <a:endParaRPr sz="3200" dirty="0"/>
          </a:p>
        </p:txBody>
      </p:sp>
      <p:sp>
        <p:nvSpPr>
          <p:cNvPr id="21505" name="Content Placeholder 3"/>
          <p:cNvSpPr>
            <a:spLocks noGrp="1"/>
          </p:cNvSpPr>
          <p:nvPr>
            <p:ph idx="1"/>
          </p:nvPr>
        </p:nvSpPr>
        <p:spPr>
          <a:xfrm>
            <a:off x="1908249" y="3861048"/>
            <a:ext cx="6480175" cy="1944216"/>
          </a:xfrm>
        </p:spPr>
        <p:txBody>
          <a:bodyPr>
            <a:normAutofit/>
          </a:bodyPr>
          <a:lstStyle/>
          <a:p>
            <a:endParaRPr lang="en-GB" dirty="0" smtClean="0"/>
          </a:p>
          <a:p>
            <a:r>
              <a:rPr lang="en-GB" dirty="0" smtClean="0"/>
              <a:t>Will </a:t>
            </a:r>
            <a:r>
              <a:rPr lang="en-GB" dirty="0" err="1" smtClean="0"/>
              <a:t>Eadson</a:t>
            </a:r>
            <a:endParaRPr lang="en-GB" dirty="0" smtClean="0"/>
          </a:p>
          <a:p>
            <a:r>
              <a:rPr lang="en-GB" dirty="0" smtClean="0"/>
              <a:t>Aidan While</a:t>
            </a:r>
          </a:p>
          <a:p>
            <a:endParaRPr lang="en-GB" dirty="0" smtClean="0"/>
          </a:p>
          <a:p>
            <a:r>
              <a:rPr lang="en-GB" dirty="0" smtClean="0"/>
              <a:t>Ashford, 9</a:t>
            </a:r>
            <a:r>
              <a:rPr lang="en-GB" baseline="30000" dirty="0" smtClean="0"/>
              <a:t>th</a:t>
            </a:r>
            <a:r>
              <a:rPr lang="en-GB" dirty="0" smtClean="0"/>
              <a:t> September 2016</a:t>
            </a:r>
          </a:p>
          <a:p>
            <a:pPr marL="0" indent="0" eaLnBrk="1" hangingPunct="1">
              <a:buNone/>
            </a:pPr>
            <a:endParaRPr lang="en-GB" dirty="0" smtClean="0">
              <a:latin typeface="Arial" charset="0"/>
              <a:cs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19" y="176216"/>
            <a:ext cx="3450709" cy="683309"/>
          </a:xfrm>
          <a:prstGeom prst="rect">
            <a:avLst/>
          </a:prstGeom>
        </p:spPr>
      </p:pic>
    </p:spTree>
    <p:extLst>
      <p:ext uri="{BB962C8B-B14F-4D97-AF65-F5344CB8AC3E}">
        <p14:creationId xmlns:p14="http://schemas.microsoft.com/office/powerpoint/2010/main" val="2141568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Housing costs impact on poverty</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51958" y="1628801"/>
            <a:ext cx="7480482" cy="4555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372200" y="6309320"/>
            <a:ext cx="2232248" cy="369332"/>
          </a:xfrm>
          <a:prstGeom prst="rect">
            <a:avLst/>
          </a:prstGeom>
          <a:noFill/>
        </p:spPr>
        <p:txBody>
          <a:bodyPr wrap="square" rtlCol="0">
            <a:spAutoFit/>
          </a:bodyPr>
          <a:lstStyle/>
          <a:p>
            <a:r>
              <a:rPr lang="en-GB" dirty="0" smtClean="0"/>
              <a:t>Source: DWP, 2015</a:t>
            </a:r>
            <a:endParaRPr lang="en-GB" dirty="0"/>
          </a:p>
        </p:txBody>
      </p:sp>
    </p:spTree>
    <p:extLst>
      <p:ext uri="{BB962C8B-B14F-4D97-AF65-F5344CB8AC3E}">
        <p14:creationId xmlns:p14="http://schemas.microsoft.com/office/powerpoint/2010/main" val="3923776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And housing reforms cut incomes</a:t>
            </a:r>
            <a:endParaRPr lang="en-GB" sz="28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9080917"/>
              </p:ext>
            </p:extLst>
          </p:nvPr>
        </p:nvGraphicFramePr>
        <p:xfrm>
          <a:off x="1115616" y="1556792"/>
          <a:ext cx="6995231" cy="2957606"/>
        </p:xfrm>
        <a:graphic>
          <a:graphicData uri="http://schemas.openxmlformats.org/drawingml/2006/table">
            <a:tbl>
              <a:tblPr firstRow="1" firstCol="1" bandRow="1"/>
              <a:tblGrid>
                <a:gridCol w="4278182"/>
                <a:gridCol w="2717049"/>
              </a:tblGrid>
              <a:tr h="1538562">
                <a:tc>
                  <a:txBody>
                    <a:bodyPr/>
                    <a:lstStyle/>
                    <a:p>
                      <a:pPr>
                        <a:lnSpc>
                          <a:spcPct val="115000"/>
                        </a:lnSpc>
                        <a:spcBef>
                          <a:spcPts val="600"/>
                        </a:spcBef>
                        <a:spcAft>
                          <a:spcPts val="600"/>
                        </a:spcAft>
                      </a:pPr>
                      <a:r>
                        <a:rPr lang="en-GB" sz="1400" dirty="0">
                          <a:solidFill>
                            <a:srgbClr val="000000"/>
                          </a:solidFill>
                          <a:effectLst/>
                          <a:latin typeface="Arial"/>
                          <a:ea typeface="Calibri"/>
                          <a:cs typeface="Arial"/>
                        </a:rPr>
                        <a:t> </a:t>
                      </a:r>
                      <a:endParaRPr lang="en-GB" sz="1400" dirty="0">
                        <a:effectLst/>
                        <a:latin typeface="Calibri"/>
                        <a:ea typeface="Calibri"/>
                        <a:cs typeface="Arial"/>
                      </a:endParaRPr>
                    </a:p>
                  </a:txBody>
                  <a:tcPr marL="68580" marR="68580" marT="0" marB="0" anchor="b">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600"/>
                        </a:spcBef>
                        <a:spcAft>
                          <a:spcPts val="600"/>
                        </a:spcAft>
                      </a:pPr>
                      <a:r>
                        <a:rPr lang="en-GB" sz="1600" b="1" dirty="0">
                          <a:solidFill>
                            <a:srgbClr val="000000"/>
                          </a:solidFill>
                          <a:effectLst/>
                          <a:latin typeface="Arial"/>
                          <a:ea typeface="Calibri"/>
                          <a:cs typeface="Arial"/>
                        </a:rPr>
                        <a:t>Average loss per </a:t>
                      </a:r>
                      <a:br>
                        <a:rPr lang="en-GB" sz="1600" b="1" dirty="0">
                          <a:solidFill>
                            <a:srgbClr val="000000"/>
                          </a:solidFill>
                          <a:effectLst/>
                          <a:latin typeface="Arial"/>
                          <a:ea typeface="Calibri"/>
                          <a:cs typeface="Arial"/>
                        </a:rPr>
                      </a:br>
                      <a:r>
                        <a:rPr lang="en-GB" sz="1600" b="1" dirty="0">
                          <a:solidFill>
                            <a:srgbClr val="000000"/>
                          </a:solidFill>
                          <a:effectLst/>
                          <a:latin typeface="Arial"/>
                          <a:ea typeface="Calibri"/>
                          <a:cs typeface="Arial"/>
                        </a:rPr>
                        <a:t>affected </a:t>
                      </a:r>
                      <a:r>
                        <a:rPr lang="en-GB" sz="1600" b="1" dirty="0" smtClean="0">
                          <a:solidFill>
                            <a:srgbClr val="000000"/>
                          </a:solidFill>
                          <a:effectLst/>
                          <a:latin typeface="Arial"/>
                          <a:ea typeface="Calibri"/>
                          <a:cs typeface="Arial"/>
                        </a:rPr>
                        <a:t>h'hold/individual</a:t>
                      </a:r>
                      <a:r>
                        <a:rPr lang="en-GB" sz="1600" b="1" dirty="0">
                          <a:solidFill>
                            <a:srgbClr val="000000"/>
                          </a:solidFill>
                          <a:effectLst/>
                          <a:latin typeface="Arial"/>
                          <a:ea typeface="Calibri"/>
                          <a:cs typeface="Arial"/>
                        </a:rPr>
                        <a:t/>
                      </a:r>
                      <a:br>
                        <a:rPr lang="en-GB" sz="1600" b="1" dirty="0">
                          <a:solidFill>
                            <a:srgbClr val="000000"/>
                          </a:solidFill>
                          <a:effectLst/>
                          <a:latin typeface="Arial"/>
                          <a:ea typeface="Calibri"/>
                          <a:cs typeface="Arial"/>
                        </a:rPr>
                      </a:br>
                      <a:r>
                        <a:rPr lang="en-GB" sz="1600" b="1" dirty="0">
                          <a:solidFill>
                            <a:srgbClr val="000000"/>
                          </a:solidFill>
                          <a:effectLst/>
                          <a:latin typeface="Arial"/>
                          <a:ea typeface="Calibri"/>
                          <a:cs typeface="Arial"/>
                        </a:rPr>
                        <a:t> £ p.a.</a:t>
                      </a:r>
                      <a:endParaRPr lang="en-GB" sz="1600" dirty="0">
                        <a:effectLst/>
                        <a:latin typeface="Calibri"/>
                        <a:ea typeface="Calibri"/>
                        <a:cs typeface="Arial"/>
                      </a:endParaRPr>
                    </a:p>
                  </a:txBody>
                  <a:tcPr marL="68580" marR="68580" marT="0" marB="0">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354761">
                <a:tc>
                  <a:txBody>
                    <a:bodyPr/>
                    <a:lstStyle/>
                    <a:p>
                      <a:pPr>
                        <a:lnSpc>
                          <a:spcPct val="115000"/>
                        </a:lnSpc>
                        <a:spcAft>
                          <a:spcPts val="600"/>
                        </a:spcAft>
                      </a:pPr>
                      <a:r>
                        <a:rPr lang="en-GB" sz="1800" b="0" dirty="0">
                          <a:solidFill>
                            <a:srgbClr val="880A3D"/>
                          </a:solidFill>
                          <a:effectLst/>
                          <a:latin typeface="Arial"/>
                          <a:ea typeface="Calibri"/>
                          <a:cs typeface="Arial"/>
                        </a:rPr>
                        <a:t>HB: 18-21 year olds</a:t>
                      </a:r>
                      <a:endParaRPr lang="en-GB" sz="1800" b="0" dirty="0">
                        <a:solidFill>
                          <a:srgbClr val="880A3D"/>
                        </a:solidFill>
                        <a:effectLst/>
                        <a:latin typeface="Calibri"/>
                        <a:ea typeface="Calibri"/>
                        <a:cs typeface="Arial"/>
                      </a:endParaRPr>
                    </a:p>
                  </a:txBody>
                  <a:tcPr marL="68580" marR="68580" marT="0" marB="0" anchor="b">
                    <a:lnL>
                      <a:noFill/>
                    </a:lnL>
                    <a:lnR>
                      <a:noFill/>
                    </a:lnR>
                    <a:lnT w="19050" cap="flat" cmpd="sng" algn="ctr">
                      <a:noFill/>
                      <a:prstDash val="solid"/>
                      <a:round/>
                      <a:headEnd type="none" w="med" len="med"/>
                      <a:tailEnd type="none" w="med" len="med"/>
                    </a:lnT>
                    <a:lnB>
                      <a:noFill/>
                    </a:lnB>
                  </a:tcPr>
                </a:tc>
                <a:tc>
                  <a:txBody>
                    <a:bodyPr/>
                    <a:lstStyle/>
                    <a:p>
                      <a:pPr algn="ctr">
                        <a:lnSpc>
                          <a:spcPct val="115000"/>
                        </a:lnSpc>
                        <a:spcAft>
                          <a:spcPts val="600"/>
                        </a:spcAft>
                        <a:tabLst>
                          <a:tab pos="792480" algn="dec"/>
                        </a:tabLst>
                      </a:pPr>
                      <a:r>
                        <a:rPr lang="en-GB" sz="1800" b="0" dirty="0">
                          <a:solidFill>
                            <a:srgbClr val="880A3D"/>
                          </a:solidFill>
                          <a:effectLst/>
                          <a:latin typeface="Arial"/>
                          <a:ea typeface="Calibri"/>
                          <a:cs typeface="Arial"/>
                        </a:rPr>
                        <a:t>2,600</a:t>
                      </a:r>
                      <a:endParaRPr lang="en-GB" sz="1800" b="0" dirty="0">
                        <a:solidFill>
                          <a:srgbClr val="880A3D"/>
                        </a:solidFill>
                        <a:effectLst/>
                        <a:latin typeface="Calibri"/>
                        <a:ea typeface="Calibri"/>
                        <a:cs typeface="Arial"/>
                      </a:endParaRPr>
                    </a:p>
                  </a:txBody>
                  <a:tcPr marL="68580" marR="68580" marT="0" marB="0" anchor="b">
                    <a:lnL>
                      <a:noFill/>
                    </a:lnL>
                    <a:lnR>
                      <a:noFill/>
                    </a:lnR>
                    <a:lnT w="19050" cap="flat" cmpd="sng" algn="ctr">
                      <a:noFill/>
                      <a:prstDash val="solid"/>
                      <a:round/>
                      <a:headEnd type="none" w="med" len="med"/>
                      <a:tailEnd type="none" w="med" len="med"/>
                    </a:lnT>
                    <a:lnB>
                      <a:noFill/>
                    </a:lnB>
                  </a:tcPr>
                </a:tc>
              </a:tr>
              <a:tr h="354761">
                <a:tc>
                  <a:txBody>
                    <a:bodyPr/>
                    <a:lstStyle/>
                    <a:p>
                      <a:pPr>
                        <a:lnSpc>
                          <a:spcPct val="115000"/>
                        </a:lnSpc>
                        <a:spcAft>
                          <a:spcPts val="0"/>
                        </a:spcAft>
                      </a:pPr>
                      <a:r>
                        <a:rPr lang="en-GB" sz="1800" b="0" dirty="0">
                          <a:solidFill>
                            <a:srgbClr val="880A3D"/>
                          </a:solidFill>
                          <a:effectLst/>
                          <a:latin typeface="Arial"/>
                          <a:ea typeface="Calibri"/>
                          <a:cs typeface="Arial"/>
                        </a:rPr>
                        <a:t>Benefit cap</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c>
                  <a:txBody>
                    <a:bodyPr/>
                    <a:lstStyle/>
                    <a:p>
                      <a:pPr algn="ctr">
                        <a:lnSpc>
                          <a:spcPct val="115000"/>
                        </a:lnSpc>
                        <a:spcAft>
                          <a:spcPts val="0"/>
                        </a:spcAft>
                        <a:tabLst>
                          <a:tab pos="792480" algn="dec"/>
                        </a:tabLst>
                      </a:pPr>
                      <a:r>
                        <a:rPr lang="en-GB" sz="1800" b="0" dirty="0">
                          <a:solidFill>
                            <a:srgbClr val="880A3D"/>
                          </a:solidFill>
                          <a:effectLst/>
                          <a:latin typeface="Arial"/>
                          <a:ea typeface="Calibri"/>
                          <a:cs typeface="Arial"/>
                        </a:rPr>
                        <a:t>2,350</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r>
              <a:tr h="354761">
                <a:tc>
                  <a:txBody>
                    <a:bodyPr/>
                    <a:lstStyle/>
                    <a:p>
                      <a:pPr>
                        <a:lnSpc>
                          <a:spcPct val="115000"/>
                        </a:lnSpc>
                        <a:spcAft>
                          <a:spcPts val="0"/>
                        </a:spcAft>
                      </a:pPr>
                      <a:r>
                        <a:rPr lang="en-GB" sz="1800" b="0" dirty="0">
                          <a:solidFill>
                            <a:srgbClr val="880A3D"/>
                          </a:solidFill>
                          <a:effectLst/>
                          <a:latin typeface="Arial"/>
                          <a:ea typeface="Calibri"/>
                          <a:cs typeface="Arial"/>
                        </a:rPr>
                        <a:t>‘Pay to stay’</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c>
                  <a:txBody>
                    <a:bodyPr/>
                    <a:lstStyle/>
                    <a:p>
                      <a:pPr algn="ctr">
                        <a:lnSpc>
                          <a:spcPct val="115000"/>
                        </a:lnSpc>
                        <a:spcAft>
                          <a:spcPts val="0"/>
                        </a:spcAft>
                        <a:tabLst>
                          <a:tab pos="792480" algn="dec"/>
                        </a:tabLst>
                      </a:pPr>
                      <a:r>
                        <a:rPr lang="en-GB" sz="1800" b="0" dirty="0">
                          <a:solidFill>
                            <a:srgbClr val="880A3D"/>
                          </a:solidFill>
                          <a:effectLst/>
                          <a:latin typeface="Arial"/>
                          <a:ea typeface="Calibri"/>
                          <a:cs typeface="Arial"/>
                        </a:rPr>
                        <a:t>1,850</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r>
              <a:tr h="354761">
                <a:tc>
                  <a:txBody>
                    <a:bodyPr/>
                    <a:lstStyle/>
                    <a:p>
                      <a:pPr>
                        <a:lnSpc>
                          <a:spcPct val="115000"/>
                        </a:lnSpc>
                        <a:spcAft>
                          <a:spcPts val="0"/>
                        </a:spcAft>
                      </a:pPr>
                      <a:r>
                        <a:rPr lang="en-GB" sz="1800" b="0" dirty="0">
                          <a:solidFill>
                            <a:srgbClr val="880A3D"/>
                          </a:solidFill>
                          <a:effectLst/>
                          <a:latin typeface="Arial"/>
                          <a:ea typeface="Calibri"/>
                          <a:cs typeface="Arial"/>
                        </a:rPr>
                        <a:t>LHA cap in social rented sector</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c>
                  <a:txBody>
                    <a:bodyPr/>
                    <a:lstStyle/>
                    <a:p>
                      <a:pPr algn="ctr">
                        <a:lnSpc>
                          <a:spcPct val="115000"/>
                        </a:lnSpc>
                        <a:spcAft>
                          <a:spcPts val="0"/>
                        </a:spcAft>
                        <a:tabLst>
                          <a:tab pos="792480" algn="dec"/>
                        </a:tabLst>
                      </a:pPr>
                      <a:r>
                        <a:rPr lang="en-GB" sz="1800" b="0" dirty="0" smtClean="0">
                          <a:solidFill>
                            <a:srgbClr val="880A3D"/>
                          </a:solidFill>
                          <a:effectLst/>
                          <a:latin typeface="Arial"/>
                          <a:ea typeface="Calibri"/>
                          <a:cs typeface="Arial"/>
                        </a:rPr>
                        <a:t>   750</a:t>
                      </a:r>
                      <a:endParaRPr lang="en-GB" sz="1800" b="0" dirty="0">
                        <a:solidFill>
                          <a:srgbClr val="880A3D"/>
                        </a:solidFill>
                        <a:effectLst/>
                        <a:latin typeface="Calibri"/>
                        <a:ea typeface="Calibri"/>
                        <a:cs typeface="Arial"/>
                      </a:endParaRPr>
                    </a:p>
                  </a:txBody>
                  <a:tcPr marL="68580" marR="68580" marT="0" marB="0" anchor="b">
                    <a:lnL>
                      <a:noFill/>
                    </a:lnL>
                    <a:lnR>
                      <a:noFill/>
                    </a:lnR>
                    <a:lnT>
                      <a:noFill/>
                    </a:lnT>
                    <a:lnB>
                      <a:noFill/>
                    </a:lnB>
                  </a:tcPr>
                </a:tc>
              </a:tr>
            </a:tbl>
          </a:graphicData>
        </a:graphic>
      </p:graphicFrame>
      <p:sp>
        <p:nvSpPr>
          <p:cNvPr id="8" name="Rectangle 7"/>
          <p:cNvSpPr/>
          <p:nvPr/>
        </p:nvSpPr>
        <p:spPr>
          <a:xfrm>
            <a:off x="179512" y="6394156"/>
            <a:ext cx="7416824" cy="430887"/>
          </a:xfrm>
          <a:prstGeom prst="rect">
            <a:avLst/>
          </a:prstGeom>
        </p:spPr>
        <p:txBody>
          <a:bodyPr wrap="square">
            <a:spAutoFit/>
          </a:bodyPr>
          <a:lstStyle/>
          <a:p>
            <a:r>
              <a:rPr lang="en-GB" sz="1100" b="1" baseline="30000" dirty="0"/>
              <a:t>(1) </a:t>
            </a:r>
            <a:r>
              <a:rPr lang="en-GB" sz="1100" b="1" dirty="0"/>
              <a:t>Additional post-2015-16 impact of pre-2015 reform </a:t>
            </a:r>
          </a:p>
          <a:p>
            <a:r>
              <a:rPr lang="en-GB" sz="1100" b="1" dirty="0" smtClean="0"/>
              <a:t>Sources</a:t>
            </a:r>
            <a:r>
              <a:rPr lang="en-GB" sz="1100" b="1" dirty="0"/>
              <a:t>: HM Treasury, Impact Assessments and Sheffield Hallam estimates based on official data</a:t>
            </a:r>
          </a:p>
        </p:txBody>
      </p:sp>
    </p:spTree>
    <p:extLst>
      <p:ext uri="{BB962C8B-B14F-4D97-AF65-F5344CB8AC3E}">
        <p14:creationId xmlns:p14="http://schemas.microsoft.com/office/powerpoint/2010/main" val="729859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How are housing market(s) changing across the LEP area? How does this affect housing opportunities for low income families?</a:t>
            </a:r>
          </a:p>
          <a:p>
            <a:pPr marL="0" indent="0">
              <a:buNone/>
            </a:pPr>
            <a:endParaRPr lang="en-GB" dirty="0" smtClean="0"/>
          </a:p>
          <a:p>
            <a:r>
              <a:rPr lang="en-GB" dirty="0" smtClean="0"/>
              <a:t>What are the housing challenges facing low income households? How does these vary across different groups? And at what scale?</a:t>
            </a:r>
          </a:p>
          <a:p>
            <a:endParaRPr lang="en-GB" dirty="0"/>
          </a:p>
          <a:p>
            <a:r>
              <a:rPr lang="en-GB" dirty="0"/>
              <a:t>What is the impact of national policy on i) housing markets and ii) low income households?</a:t>
            </a:r>
          </a:p>
          <a:p>
            <a:endParaRPr lang="en-GB" dirty="0"/>
          </a:p>
        </p:txBody>
      </p:sp>
      <p:sp>
        <p:nvSpPr>
          <p:cNvPr id="3" name="Title 2"/>
          <p:cNvSpPr>
            <a:spLocks noGrp="1"/>
          </p:cNvSpPr>
          <p:nvPr>
            <p:ph type="title"/>
          </p:nvPr>
        </p:nvSpPr>
        <p:spPr/>
        <p:txBody>
          <a:bodyPr/>
          <a:lstStyle/>
          <a:p>
            <a:r>
              <a:rPr lang="en-GB" dirty="0" smtClean="0"/>
              <a:t>For discussion (1) </a:t>
            </a:r>
            <a:endParaRPr lang="en-GB" dirty="0"/>
          </a:p>
        </p:txBody>
      </p:sp>
    </p:spTree>
    <p:extLst>
      <p:ext uri="{BB962C8B-B14F-4D97-AF65-F5344CB8AC3E}">
        <p14:creationId xmlns:p14="http://schemas.microsoft.com/office/powerpoint/2010/main" val="1681925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1682750"/>
            <a:ext cx="6472238" cy="3323987"/>
          </a:xfrm>
        </p:spPr>
        <p:txBody>
          <a:bodyPr/>
          <a:lstStyle/>
          <a:p>
            <a:r>
              <a:rPr lang="en-GB" sz="3600" dirty="0" smtClean="0"/>
              <a:t>Session 2:</a:t>
            </a:r>
            <a:br>
              <a:rPr lang="en-GB" sz="3600" dirty="0" smtClean="0"/>
            </a:br>
            <a:r>
              <a:rPr lang="en-GB" sz="3600" dirty="0" smtClean="0"/>
              <a:t>To what extent does housing and planning policy at the city regional level support poverty reduction, affordable housing and inclusive growth?</a:t>
            </a:r>
            <a:endParaRPr lang="en-GB" sz="3600" dirty="0"/>
          </a:p>
        </p:txBody>
      </p:sp>
    </p:spTree>
    <p:extLst>
      <p:ext uri="{BB962C8B-B14F-4D97-AF65-F5344CB8AC3E}">
        <p14:creationId xmlns:p14="http://schemas.microsoft.com/office/powerpoint/2010/main" val="3436626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2400" dirty="0" smtClean="0"/>
              <a:t>SEPs: A narrow growth agenda?</a:t>
            </a:r>
            <a:endParaRPr lang="en-GB" sz="2400"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55576" y="1268760"/>
            <a:ext cx="8107118" cy="4862482"/>
          </a:xfrm>
          <a:prstGeom prst="rect">
            <a:avLst/>
          </a:prstGeom>
          <a:noFill/>
          <a:ln>
            <a:noFill/>
          </a:ln>
        </p:spPr>
      </p:pic>
    </p:spTree>
    <p:extLst>
      <p:ext uri="{BB962C8B-B14F-4D97-AF65-F5344CB8AC3E}">
        <p14:creationId xmlns:p14="http://schemas.microsoft.com/office/powerpoint/2010/main" val="271380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00200"/>
            <a:ext cx="7931224" cy="5069160"/>
          </a:xfrm>
        </p:spPr>
        <p:txBody>
          <a:bodyPr>
            <a:normAutofit fontScale="32500" lnSpcReduction="20000"/>
          </a:bodyPr>
          <a:lstStyle/>
          <a:p>
            <a:r>
              <a:rPr lang="en-GB" sz="5500" b="1" dirty="0" smtClean="0"/>
              <a:t>Regulating the PRS: </a:t>
            </a:r>
            <a:r>
              <a:rPr lang="en-GB" sz="5500" dirty="0" smtClean="0"/>
              <a:t>Using Housing Benefit as a lever to enforce quality (Lancashire and South East); establish commercial vehicle to acquire and manage stake in PRS (Lancashire) </a:t>
            </a:r>
          </a:p>
          <a:p>
            <a:endParaRPr lang="en-GB" sz="5500" dirty="0" smtClean="0"/>
          </a:p>
          <a:p>
            <a:r>
              <a:rPr lang="en-GB" sz="5500" b="1" dirty="0" smtClean="0"/>
              <a:t>Subsidising housing costs: </a:t>
            </a:r>
            <a:r>
              <a:rPr lang="en-GB" sz="5500" dirty="0" smtClean="0"/>
              <a:t>Using LGF to subsidise rents for affordable housing (Leeds CR)</a:t>
            </a:r>
          </a:p>
          <a:p>
            <a:endParaRPr lang="en-GB" sz="5500" dirty="0" smtClean="0"/>
          </a:p>
          <a:p>
            <a:r>
              <a:rPr lang="en-GB" sz="5500" b="1" dirty="0" smtClean="0"/>
              <a:t>Housing finance: </a:t>
            </a:r>
            <a:r>
              <a:rPr lang="en-GB" sz="5500" dirty="0" smtClean="0"/>
              <a:t>Launching a REIT to raise investment for affordable housing</a:t>
            </a:r>
            <a:r>
              <a:rPr lang="en-GB" sz="5500" b="1" dirty="0" smtClean="0"/>
              <a:t> </a:t>
            </a:r>
            <a:r>
              <a:rPr lang="en-GB" sz="5500" dirty="0" smtClean="0"/>
              <a:t>(Buckinghamshire TV)</a:t>
            </a:r>
          </a:p>
          <a:p>
            <a:endParaRPr lang="en-GB" sz="5500" dirty="0" smtClean="0"/>
          </a:p>
          <a:p>
            <a:r>
              <a:rPr lang="en-GB" sz="5500" b="1" dirty="0" smtClean="0"/>
              <a:t>Large scale housing-led regen: </a:t>
            </a:r>
            <a:r>
              <a:rPr lang="en-GB" sz="5500" dirty="0" smtClean="0"/>
              <a:t>Growth Deal outlines plans to refurbish 4,500 homes (Humber) </a:t>
            </a:r>
          </a:p>
          <a:p>
            <a:endParaRPr lang="en-GB" sz="5500" dirty="0" smtClean="0"/>
          </a:p>
          <a:p>
            <a:r>
              <a:rPr lang="en-GB" sz="5500" b="1" dirty="0" smtClean="0"/>
              <a:t>Supporting employment: </a:t>
            </a:r>
            <a:r>
              <a:rPr lang="en-GB" sz="5500" dirty="0" smtClean="0"/>
              <a:t>Linking ex-offenders to job opportunities in construction (Heart of the South West)</a:t>
            </a:r>
          </a:p>
          <a:p>
            <a:endParaRPr lang="en-GB" sz="5500" dirty="0" smtClean="0"/>
          </a:p>
          <a:p>
            <a:r>
              <a:rPr lang="en-GB" sz="5500" b="1" dirty="0" smtClean="0"/>
              <a:t>Promoting local labour in construction: </a:t>
            </a:r>
            <a:r>
              <a:rPr lang="en-GB" sz="5500" dirty="0" smtClean="0"/>
              <a:t>Developing local supply chain and workforce through procurement frameworks (Leeds CR)</a:t>
            </a:r>
            <a:endParaRPr lang="en-GB" dirty="0"/>
          </a:p>
        </p:txBody>
      </p:sp>
      <p:sp>
        <p:nvSpPr>
          <p:cNvPr id="3" name="Title 2"/>
          <p:cNvSpPr>
            <a:spLocks noGrp="1"/>
          </p:cNvSpPr>
          <p:nvPr>
            <p:ph type="title"/>
          </p:nvPr>
        </p:nvSpPr>
        <p:spPr/>
        <p:txBody>
          <a:bodyPr/>
          <a:lstStyle/>
          <a:p>
            <a:r>
              <a:rPr lang="en-GB" sz="2800" dirty="0"/>
              <a:t>Innovation (of a </a:t>
            </a:r>
            <a:r>
              <a:rPr lang="en-GB" sz="2800" dirty="0" smtClean="0"/>
              <a:t>sort) in SEPs + Growth Deals</a:t>
            </a:r>
            <a:endParaRPr lang="en-GB" dirty="0"/>
          </a:p>
        </p:txBody>
      </p:sp>
    </p:spTree>
    <p:extLst>
      <p:ext uri="{BB962C8B-B14F-4D97-AF65-F5344CB8AC3E}">
        <p14:creationId xmlns:p14="http://schemas.microsoft.com/office/powerpoint/2010/main" val="1512448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00200"/>
            <a:ext cx="7931224" cy="4997152"/>
          </a:xfrm>
        </p:spPr>
        <p:txBody>
          <a:bodyPr>
            <a:normAutofit/>
          </a:bodyPr>
          <a:lstStyle/>
          <a:p>
            <a:r>
              <a:rPr lang="en-GB" sz="1600" b="1" dirty="0" smtClean="0"/>
              <a:t>New strategic partnerships: </a:t>
            </a:r>
            <a:r>
              <a:rPr lang="en-GB" sz="1600" dirty="0" smtClean="0"/>
              <a:t>GM's MoU gives housing providers  strategic role; commits to tackling poverty; cuts across policy areas (e.g. health and housing).</a:t>
            </a:r>
          </a:p>
          <a:p>
            <a:pPr marL="0" indent="0">
              <a:buNone/>
            </a:pPr>
            <a:endParaRPr lang="en-GB" sz="1600" dirty="0" smtClean="0"/>
          </a:p>
          <a:p>
            <a:r>
              <a:rPr lang="en-GB" sz="1600" b="1" dirty="0" smtClean="0"/>
              <a:t>Direct delivery</a:t>
            </a:r>
            <a:r>
              <a:rPr lang="en-GB" sz="1600" dirty="0" smtClean="0"/>
              <a:t>/ </a:t>
            </a:r>
            <a:r>
              <a:rPr lang="en-GB" sz="1600" b="1" dirty="0"/>
              <a:t>Joint ventures: </a:t>
            </a:r>
            <a:endParaRPr lang="en-GB" sz="1600" dirty="0" smtClean="0"/>
          </a:p>
          <a:p>
            <a:pPr lvl="1"/>
            <a:r>
              <a:rPr lang="en-GB" sz="1600" dirty="0" smtClean="0"/>
              <a:t>Birmingham CC's Municipal </a:t>
            </a:r>
            <a:r>
              <a:rPr lang="en-GB" sz="1600" dirty="0"/>
              <a:t>Housing Trust (BMHT</a:t>
            </a:r>
            <a:r>
              <a:rPr lang="en-GB" sz="1600" dirty="0" smtClean="0"/>
              <a:t>) built 1,000 homes for rent and 7,100 for sale 2010-15. Scope for scaling up?</a:t>
            </a:r>
          </a:p>
          <a:p>
            <a:pPr lvl="1"/>
            <a:r>
              <a:rPr lang="en-GB" sz="1600" dirty="0" smtClean="0"/>
              <a:t>Liverpool CC exploring Rent to Buy model</a:t>
            </a:r>
          </a:p>
          <a:p>
            <a:pPr lvl="1"/>
            <a:r>
              <a:rPr lang="en-GB" sz="1600" dirty="0" smtClean="0"/>
              <a:t>Bristol CC looking to set up a housing company to deliver council + HA housing plus shared </a:t>
            </a:r>
            <a:r>
              <a:rPr lang="en-GB" sz="1600" dirty="0"/>
              <a:t>ownership as well as housing for sale, with profits used to subsidise lower cost housing. </a:t>
            </a:r>
            <a:endParaRPr lang="en-GB" sz="1600" dirty="0" smtClean="0"/>
          </a:p>
          <a:p>
            <a:endParaRPr lang="en-GB" sz="1600" dirty="0" smtClean="0"/>
          </a:p>
          <a:p>
            <a:r>
              <a:rPr lang="en-GB" sz="1600" b="1" dirty="0" smtClean="0"/>
              <a:t>Reducing housing + fuel costs</a:t>
            </a:r>
            <a:r>
              <a:rPr lang="en-GB" sz="1600" dirty="0" smtClean="0"/>
              <a:t>: Leeds CR investing in off-site manufacture.</a:t>
            </a:r>
          </a:p>
          <a:p>
            <a:pPr marL="0" indent="0">
              <a:buNone/>
            </a:pPr>
            <a:endParaRPr lang="en-GB" sz="1600" dirty="0" smtClean="0"/>
          </a:p>
          <a:p>
            <a:r>
              <a:rPr lang="en-GB" sz="1600" b="1" dirty="0" smtClean="0"/>
              <a:t>Tackling fuel poverty: </a:t>
            </a:r>
            <a:r>
              <a:rPr lang="en-GB" sz="1600" dirty="0" smtClean="0"/>
              <a:t>Leeds CR/WYCA investing £10m in Better Homes programme to improve energy efficiency in PRS.</a:t>
            </a:r>
            <a:endParaRPr lang="en-GB" sz="1600" dirty="0"/>
          </a:p>
        </p:txBody>
      </p:sp>
      <p:sp>
        <p:nvSpPr>
          <p:cNvPr id="3" name="Title 2"/>
          <p:cNvSpPr>
            <a:spLocks noGrp="1"/>
          </p:cNvSpPr>
          <p:nvPr>
            <p:ph type="title"/>
          </p:nvPr>
        </p:nvSpPr>
        <p:spPr/>
        <p:txBody>
          <a:bodyPr/>
          <a:lstStyle/>
          <a:p>
            <a:r>
              <a:rPr lang="en-GB" dirty="0" smtClean="0"/>
              <a:t>Innovation across city regions (1)</a:t>
            </a:r>
            <a:endParaRPr lang="en-GB" dirty="0"/>
          </a:p>
        </p:txBody>
      </p:sp>
    </p:spTree>
    <p:extLst>
      <p:ext uri="{BB962C8B-B14F-4D97-AF65-F5344CB8AC3E}">
        <p14:creationId xmlns:p14="http://schemas.microsoft.com/office/powerpoint/2010/main" val="2635094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00200"/>
            <a:ext cx="7931224" cy="4997152"/>
          </a:xfrm>
        </p:spPr>
        <p:txBody>
          <a:bodyPr>
            <a:normAutofit fontScale="62500" lnSpcReduction="20000"/>
          </a:bodyPr>
          <a:lstStyle/>
          <a:p>
            <a:r>
              <a:rPr lang="en-GB" sz="2900" b="1" dirty="0"/>
              <a:t>Area regeneration</a:t>
            </a:r>
            <a:r>
              <a:rPr lang="en-GB" sz="2900" dirty="0" smtClean="0"/>
              <a:t>:  </a:t>
            </a:r>
            <a:r>
              <a:rPr lang="en-GB" sz="2900" dirty="0"/>
              <a:t>Leeds CC Neighbourhood Approach = street-by-street multi-agency programme to tackle </a:t>
            </a:r>
            <a:r>
              <a:rPr lang="en-GB" sz="2900" dirty="0" smtClean="0"/>
              <a:t>empty </a:t>
            </a:r>
            <a:r>
              <a:rPr lang="en-GB" sz="2900" dirty="0"/>
              <a:t>h</a:t>
            </a:r>
            <a:r>
              <a:rPr lang="en-GB" sz="2900" dirty="0" smtClean="0"/>
              <a:t>omes</a:t>
            </a:r>
            <a:r>
              <a:rPr lang="en-GB" sz="2900" dirty="0"/>
              <a:t>, inspect 100% of PRS properties, deliver wider physical improvements + support residents through initiatives such as employment support, energy efficiency advice, fire safety checks and benefits advice</a:t>
            </a:r>
            <a:r>
              <a:rPr lang="en-GB" sz="2900" dirty="0" smtClean="0"/>
              <a:t>.</a:t>
            </a:r>
          </a:p>
          <a:p>
            <a:pPr marL="0" indent="0">
              <a:buNone/>
            </a:pPr>
            <a:endParaRPr lang="en-GB" sz="2900" dirty="0"/>
          </a:p>
          <a:p>
            <a:r>
              <a:rPr lang="en-GB" sz="2900" b="1" dirty="0" smtClean="0"/>
              <a:t>Improving quality in PRS:</a:t>
            </a:r>
          </a:p>
          <a:p>
            <a:pPr lvl="1"/>
            <a:r>
              <a:rPr lang="en-GB" sz="2900" dirty="0" smtClean="0"/>
              <a:t>Lancashire </a:t>
            </a:r>
            <a:r>
              <a:rPr lang="en-GB" sz="2900" dirty="0"/>
              <a:t>devolution discussion </a:t>
            </a:r>
            <a:r>
              <a:rPr lang="en-GB" sz="2900" dirty="0" smtClean="0"/>
              <a:t>exploring </a:t>
            </a:r>
            <a:r>
              <a:rPr lang="en-GB" sz="2900" dirty="0"/>
              <a:t>possibilities with DWP for reducing </a:t>
            </a:r>
            <a:r>
              <a:rPr lang="en-GB" sz="2900" dirty="0" smtClean="0"/>
              <a:t>LHA </a:t>
            </a:r>
            <a:r>
              <a:rPr lang="en-GB" sz="2900" dirty="0"/>
              <a:t>payments for properties that fail to meet minimum space </a:t>
            </a:r>
            <a:r>
              <a:rPr lang="en-GB" sz="2900" dirty="0" smtClean="0"/>
              <a:t>standards.</a:t>
            </a:r>
          </a:p>
          <a:p>
            <a:pPr lvl="1"/>
            <a:r>
              <a:rPr lang="en-GB" sz="2900" dirty="0" smtClean="0"/>
              <a:t>South </a:t>
            </a:r>
            <a:r>
              <a:rPr lang="en-GB" sz="2900" dirty="0"/>
              <a:t>East </a:t>
            </a:r>
            <a:r>
              <a:rPr lang="en-GB" sz="2900" dirty="0" smtClean="0"/>
              <a:t>used </a:t>
            </a:r>
            <a:r>
              <a:rPr lang="en-GB" sz="2900" dirty="0"/>
              <a:t>a £</a:t>
            </a:r>
            <a:r>
              <a:rPr lang="en-GB" sz="2900" dirty="0" smtClean="0"/>
              <a:t>2 million LGF to tackle 'problem’ </a:t>
            </a:r>
            <a:r>
              <a:rPr lang="en-GB" sz="2900" dirty="0"/>
              <a:t>PRS/HMO </a:t>
            </a:r>
            <a:r>
              <a:rPr lang="en-GB" sz="2900" dirty="0" smtClean="0"/>
              <a:t>housing e.g. converting 40 HMO ‘spaces’ into eight houses. </a:t>
            </a:r>
          </a:p>
          <a:p>
            <a:pPr marL="457200" lvl="1" indent="0">
              <a:buNone/>
            </a:pPr>
            <a:endParaRPr lang="en-GB" sz="2900" dirty="0" smtClean="0"/>
          </a:p>
          <a:p>
            <a:r>
              <a:rPr lang="en-GB" sz="2900" b="1" dirty="0" smtClean="0"/>
              <a:t>Aligning policy areas/public </a:t>
            </a:r>
            <a:r>
              <a:rPr lang="en-GB" sz="2900" b="1" dirty="0"/>
              <a:t>s</a:t>
            </a:r>
            <a:r>
              <a:rPr lang="en-GB" sz="2900" b="1" dirty="0" smtClean="0"/>
              <a:t>ervice </a:t>
            </a:r>
            <a:r>
              <a:rPr lang="en-GB" sz="2900" b="1" dirty="0"/>
              <a:t>r</a:t>
            </a:r>
            <a:r>
              <a:rPr lang="en-GB" sz="2900" b="1" dirty="0" smtClean="0"/>
              <a:t>eform: </a:t>
            </a:r>
          </a:p>
          <a:p>
            <a:pPr lvl="1"/>
            <a:r>
              <a:rPr lang="en-GB" sz="2900" dirty="0" smtClean="0"/>
              <a:t>GM looking to scale up Hospital </a:t>
            </a:r>
            <a:r>
              <a:rPr lang="en-GB" sz="2900" dirty="0"/>
              <a:t>Discharge and Readmission Prevention pilot </a:t>
            </a:r>
            <a:r>
              <a:rPr lang="en-GB" sz="2900" dirty="0" smtClean="0"/>
              <a:t>(HA staff in hospitals); housing elements in Health and Social Care plan</a:t>
            </a:r>
          </a:p>
          <a:p>
            <a:pPr lvl="1"/>
            <a:r>
              <a:rPr lang="en-GB" sz="2900" dirty="0" smtClean="0"/>
              <a:t>Leeds undertaking Health Impact Assessment to inform co-design of health + housing intervention with CCGs</a:t>
            </a:r>
          </a:p>
          <a:p>
            <a:pPr lvl="1"/>
            <a:endParaRPr lang="en-GB" b="1" dirty="0"/>
          </a:p>
        </p:txBody>
      </p:sp>
      <p:sp>
        <p:nvSpPr>
          <p:cNvPr id="3" name="Title 2"/>
          <p:cNvSpPr>
            <a:spLocks noGrp="1"/>
          </p:cNvSpPr>
          <p:nvPr>
            <p:ph type="title"/>
          </p:nvPr>
        </p:nvSpPr>
        <p:spPr/>
        <p:txBody>
          <a:bodyPr/>
          <a:lstStyle/>
          <a:p>
            <a:r>
              <a:rPr lang="en-GB" dirty="0" smtClean="0"/>
              <a:t>Innovation across city regions (2)</a:t>
            </a:r>
            <a:endParaRPr lang="en-GB" dirty="0"/>
          </a:p>
        </p:txBody>
      </p:sp>
    </p:spTree>
    <p:extLst>
      <p:ext uri="{BB962C8B-B14F-4D97-AF65-F5344CB8AC3E}">
        <p14:creationId xmlns:p14="http://schemas.microsoft.com/office/powerpoint/2010/main" val="2579190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00200"/>
            <a:ext cx="7931224" cy="5069160"/>
          </a:xfrm>
        </p:spPr>
        <p:txBody>
          <a:bodyPr>
            <a:normAutofit fontScale="55000" lnSpcReduction="20000"/>
          </a:bodyPr>
          <a:lstStyle/>
          <a:p>
            <a:r>
              <a:rPr lang="en-GB" b="1" dirty="0" smtClean="0"/>
              <a:t>Policy: </a:t>
            </a:r>
            <a:r>
              <a:rPr lang="en-GB" dirty="0" smtClean="0"/>
              <a:t>National policies e.g. Starter Homes do not meet local needs or undermine local activities e.g. bedroom tax +  cut in social rents</a:t>
            </a:r>
          </a:p>
          <a:p>
            <a:endParaRPr lang="en-GB" dirty="0" smtClean="0"/>
          </a:p>
          <a:p>
            <a:r>
              <a:rPr lang="en-GB" b="1" dirty="0" smtClean="0"/>
              <a:t>Caution: </a:t>
            </a:r>
            <a:r>
              <a:rPr lang="en-GB" dirty="0" smtClean="0"/>
              <a:t>City regions ask for what they can get</a:t>
            </a:r>
          </a:p>
          <a:p>
            <a:endParaRPr lang="en-GB" dirty="0" smtClean="0"/>
          </a:p>
          <a:p>
            <a:r>
              <a:rPr lang="en-GB" b="1" dirty="0" smtClean="0"/>
              <a:t>Geography: </a:t>
            </a:r>
            <a:r>
              <a:rPr lang="en-GB" dirty="0" smtClean="0"/>
              <a:t>City region not always appropriate spatial scale e.g. for tackling poor quality PRS</a:t>
            </a:r>
          </a:p>
          <a:p>
            <a:endParaRPr lang="en-GB" dirty="0" smtClean="0"/>
          </a:p>
          <a:p>
            <a:r>
              <a:rPr lang="en-GB" b="1" dirty="0" smtClean="0"/>
              <a:t>Politics: </a:t>
            </a:r>
            <a:r>
              <a:rPr lang="en-GB" dirty="0" smtClean="0"/>
              <a:t>Different political affiliations plus tensions with cross-boundary working e.g. greenbelt development</a:t>
            </a:r>
          </a:p>
          <a:p>
            <a:endParaRPr lang="en-GB" dirty="0" smtClean="0"/>
          </a:p>
          <a:p>
            <a:r>
              <a:rPr lang="en-GB" b="1" dirty="0" smtClean="0"/>
              <a:t>Institutional capacity</a:t>
            </a:r>
            <a:r>
              <a:rPr lang="en-GB" dirty="0" smtClean="0"/>
              <a:t>: Difficult to tackle complex issues while institution building alongside staff cuts in LAs</a:t>
            </a:r>
          </a:p>
          <a:p>
            <a:endParaRPr lang="en-GB" dirty="0" smtClean="0"/>
          </a:p>
          <a:p>
            <a:r>
              <a:rPr lang="en-GB" b="1" dirty="0" smtClean="0"/>
              <a:t>Austerity: </a:t>
            </a:r>
            <a:r>
              <a:rPr lang="en-GB" dirty="0" smtClean="0"/>
              <a:t>Limits scope for action and determines priorities e.g. maximisation of receipts from land sales</a:t>
            </a:r>
          </a:p>
          <a:p>
            <a:endParaRPr lang="en-GB" dirty="0" smtClean="0"/>
          </a:p>
          <a:p>
            <a:r>
              <a:rPr lang="en-GB" b="1" dirty="0" smtClean="0"/>
              <a:t>Asks knocked back: </a:t>
            </a:r>
            <a:r>
              <a:rPr lang="en-GB" dirty="0" smtClean="0"/>
              <a:t>Request for full devolution of HCA funding not granted (yet).</a:t>
            </a:r>
          </a:p>
          <a:p>
            <a:endParaRPr lang="en-GB" dirty="0"/>
          </a:p>
        </p:txBody>
      </p:sp>
      <p:sp>
        <p:nvSpPr>
          <p:cNvPr id="3" name="Title 2"/>
          <p:cNvSpPr>
            <a:spLocks noGrp="1"/>
          </p:cNvSpPr>
          <p:nvPr>
            <p:ph type="title"/>
          </p:nvPr>
        </p:nvSpPr>
        <p:spPr/>
        <p:txBody>
          <a:bodyPr/>
          <a:lstStyle/>
          <a:p>
            <a:r>
              <a:rPr lang="en-GB" dirty="0" smtClean="0"/>
              <a:t>The limits of devolution?</a:t>
            </a:r>
            <a:endParaRPr lang="en-GB" dirty="0"/>
          </a:p>
        </p:txBody>
      </p:sp>
    </p:spTree>
    <p:extLst>
      <p:ext uri="{BB962C8B-B14F-4D97-AF65-F5344CB8AC3E}">
        <p14:creationId xmlns:p14="http://schemas.microsoft.com/office/powerpoint/2010/main" val="3243776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628800"/>
            <a:ext cx="7931224" cy="4525963"/>
          </a:xfrm>
        </p:spPr>
        <p:txBody>
          <a:bodyPr>
            <a:normAutofit fontScale="92500" lnSpcReduction="20000"/>
          </a:bodyPr>
          <a:lstStyle/>
          <a:p>
            <a:pPr marL="0" indent="0">
              <a:buNone/>
            </a:pPr>
            <a:r>
              <a:rPr lang="en-GB" dirty="0" smtClean="0"/>
              <a:t>'Talk of </a:t>
            </a:r>
            <a:r>
              <a:rPr lang="en-GB" dirty="0"/>
              <a:t>devolution almost always </a:t>
            </a:r>
            <a:r>
              <a:rPr lang="en-GB" dirty="0" smtClean="0"/>
              <a:t>seems </a:t>
            </a:r>
            <a:r>
              <a:rPr lang="en-GB" dirty="0"/>
              <a:t>to assume it would end up in a more left wing social democratic </a:t>
            </a:r>
            <a:r>
              <a:rPr lang="en-GB" dirty="0" smtClean="0"/>
              <a:t>solution...The </a:t>
            </a:r>
            <a:r>
              <a:rPr lang="en-GB" dirty="0"/>
              <a:t>experience in London is that it hasn’t necessarily ended up being more socially democratic </a:t>
            </a:r>
            <a:r>
              <a:rPr lang="en-GB" dirty="0" smtClean="0"/>
              <a:t>...it </a:t>
            </a:r>
            <a:r>
              <a:rPr lang="en-GB" dirty="0"/>
              <a:t>depends on the people they </a:t>
            </a:r>
            <a:r>
              <a:rPr lang="en-GB" dirty="0" smtClean="0"/>
              <a:t>elect...</a:t>
            </a:r>
            <a:r>
              <a:rPr lang="en-GB" dirty="0"/>
              <a:t> but we’re setting up over the next few years the emerging city regions with elected mayors like Bristol, Manchester who are going to be Labour trying to get powers out of the Tory government, that’s </a:t>
            </a:r>
            <a:r>
              <a:rPr lang="en-GB" dirty="0" smtClean="0"/>
              <a:t>interesting'.</a:t>
            </a:r>
            <a:endParaRPr lang="en-GB" dirty="0"/>
          </a:p>
        </p:txBody>
      </p:sp>
      <p:sp>
        <p:nvSpPr>
          <p:cNvPr id="3" name="Title 2"/>
          <p:cNvSpPr>
            <a:spLocks noGrp="1"/>
          </p:cNvSpPr>
          <p:nvPr>
            <p:ph type="title"/>
          </p:nvPr>
        </p:nvSpPr>
        <p:spPr/>
        <p:txBody>
          <a:bodyPr/>
          <a:lstStyle/>
          <a:p>
            <a:r>
              <a:rPr lang="en-GB" dirty="0" smtClean="0"/>
              <a:t>CR as a bulwark to national policy?</a:t>
            </a:r>
            <a:endParaRPr lang="en-GB" dirty="0"/>
          </a:p>
        </p:txBody>
      </p:sp>
    </p:spTree>
    <p:extLst>
      <p:ext uri="{BB962C8B-B14F-4D97-AF65-F5344CB8AC3E}">
        <p14:creationId xmlns:p14="http://schemas.microsoft.com/office/powerpoint/2010/main" val="2119359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700808"/>
            <a:ext cx="6734324" cy="2088232"/>
          </a:xfrm>
        </p:spPr>
        <p:txBody>
          <a:bodyPr/>
          <a:lstStyle/>
          <a:p>
            <a:r>
              <a:rPr lang="en-GB" sz="3600" dirty="0"/>
              <a:t> </a:t>
            </a:r>
            <a:r>
              <a:rPr lang="en-GB" sz="3600" dirty="0" smtClean="0"/>
              <a:t>  Workshop 1</a:t>
            </a:r>
            <a:br>
              <a:rPr lang="en-GB" sz="3600" dirty="0" smtClean="0"/>
            </a:br>
            <a:r>
              <a:rPr lang="en-GB" sz="3600" dirty="0"/>
              <a:t/>
            </a:r>
            <a:br>
              <a:rPr lang="en-GB" sz="3600" dirty="0"/>
            </a:br>
            <a:endParaRPr lang="en-GB" sz="3600" dirty="0"/>
          </a:p>
        </p:txBody>
      </p:sp>
      <p:sp>
        <p:nvSpPr>
          <p:cNvPr id="3" name="Content Placeholder 2"/>
          <p:cNvSpPr>
            <a:spLocks noGrp="1"/>
          </p:cNvSpPr>
          <p:nvPr>
            <p:ph idx="1"/>
          </p:nvPr>
        </p:nvSpPr>
        <p:spPr/>
        <p:txBody>
          <a:bodyPr>
            <a:normAutofit/>
          </a:bodyPr>
          <a:lstStyle/>
          <a:p>
            <a:r>
              <a:rPr lang="en-GB" sz="3600" dirty="0"/>
              <a:t>Housing and poverty - what are the </a:t>
            </a:r>
            <a:r>
              <a:rPr lang="en-GB" sz="3600" dirty="0" smtClean="0"/>
              <a:t>challenges </a:t>
            </a:r>
            <a:r>
              <a:rPr lang="en-GB" sz="3600" dirty="0"/>
              <a:t>and how are these being </a:t>
            </a:r>
            <a:r>
              <a:rPr lang="en-GB" sz="3600" dirty="0" smtClean="0"/>
              <a:t>addressed</a:t>
            </a:r>
            <a:r>
              <a:rPr lang="en-GB" sz="3600" dirty="0"/>
              <a:t>?</a:t>
            </a:r>
          </a:p>
        </p:txBody>
      </p:sp>
    </p:spTree>
    <p:extLst>
      <p:ext uri="{BB962C8B-B14F-4D97-AF65-F5344CB8AC3E}">
        <p14:creationId xmlns:p14="http://schemas.microsoft.com/office/powerpoint/2010/main" val="2037136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What are the current housing and planning priorities in the South East LEP area? To what extent are they likely to support 'poverty reduction, affordable housing and inclusive growth'?</a:t>
            </a:r>
          </a:p>
          <a:p>
            <a:pPr marL="0" indent="0">
              <a:buNone/>
            </a:pPr>
            <a:endParaRPr lang="en-GB" dirty="0" smtClean="0"/>
          </a:p>
          <a:p>
            <a:r>
              <a:rPr lang="en-GB" dirty="0" smtClean="0"/>
              <a:t>What innovations/good practice in the </a:t>
            </a:r>
            <a:r>
              <a:rPr lang="en-GB" dirty="0"/>
              <a:t>South East LEP area? </a:t>
            </a:r>
            <a:r>
              <a:rPr lang="en-GB" dirty="0" smtClean="0"/>
              <a:t>And could you adopt examples from elsewhere?</a:t>
            </a:r>
          </a:p>
          <a:p>
            <a:pPr marL="0" indent="0">
              <a:buNone/>
            </a:pPr>
            <a:endParaRPr lang="en-GB" dirty="0" smtClean="0"/>
          </a:p>
          <a:p>
            <a:r>
              <a:rPr lang="en-GB" dirty="0" smtClean="0"/>
              <a:t>What stops you from doing </a:t>
            </a:r>
            <a:r>
              <a:rPr lang="en-GB" dirty="0"/>
              <a:t>more?</a:t>
            </a:r>
          </a:p>
          <a:p>
            <a:endParaRPr lang="en-GB" dirty="0"/>
          </a:p>
        </p:txBody>
      </p:sp>
      <p:sp>
        <p:nvSpPr>
          <p:cNvPr id="3" name="Title 2"/>
          <p:cNvSpPr>
            <a:spLocks noGrp="1"/>
          </p:cNvSpPr>
          <p:nvPr>
            <p:ph type="title"/>
          </p:nvPr>
        </p:nvSpPr>
        <p:spPr/>
        <p:txBody>
          <a:bodyPr/>
          <a:lstStyle/>
          <a:p>
            <a:r>
              <a:rPr lang="en-GB" dirty="0" smtClean="0"/>
              <a:t>For discussion (2)</a:t>
            </a:r>
            <a:endParaRPr lang="en-GB" dirty="0"/>
          </a:p>
        </p:txBody>
      </p:sp>
    </p:spTree>
    <p:extLst>
      <p:ext uri="{BB962C8B-B14F-4D97-AF65-F5344CB8AC3E}">
        <p14:creationId xmlns:p14="http://schemas.microsoft.com/office/powerpoint/2010/main" val="243348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Aim = </a:t>
            </a:r>
            <a:r>
              <a:rPr lang="en-GB" i="1" dirty="0" smtClean="0"/>
              <a:t>explore</a:t>
            </a:r>
            <a:r>
              <a:rPr lang="x-none" i="1" smtClean="0"/>
              <a:t> </a:t>
            </a:r>
            <a:r>
              <a:rPr lang="x-none" i="1"/>
              <a:t>the scope for, and value of, embedding </a:t>
            </a:r>
            <a:r>
              <a:rPr lang="x-none" b="1" i="1"/>
              <a:t>'poverty reduction, affordable housing and inclusive growth' </a:t>
            </a:r>
            <a:r>
              <a:rPr lang="x-none" i="1"/>
              <a:t>in housing and planning at the </a:t>
            </a:r>
            <a:r>
              <a:rPr lang="en-GB" i="1" dirty="0"/>
              <a:t>city-regional</a:t>
            </a:r>
            <a:r>
              <a:rPr lang="x-none" i="1"/>
              <a:t> </a:t>
            </a:r>
            <a:r>
              <a:rPr lang="x-none" i="1" smtClean="0"/>
              <a:t>leve</a:t>
            </a:r>
            <a:r>
              <a:rPr lang="en-GB" i="1" dirty="0" smtClean="0"/>
              <a:t>l</a:t>
            </a:r>
            <a:endParaRPr lang="en-GB" b="1" dirty="0"/>
          </a:p>
          <a:p>
            <a:endParaRPr lang="en-GB" dirty="0" smtClean="0"/>
          </a:p>
          <a:p>
            <a:r>
              <a:rPr lang="en-GB" dirty="0" smtClean="0"/>
              <a:t>Objectives:</a:t>
            </a:r>
          </a:p>
          <a:p>
            <a:endParaRPr lang="en-GB" dirty="0" smtClean="0"/>
          </a:p>
          <a:p>
            <a:pPr lvl="1"/>
            <a:r>
              <a:rPr lang="en-GB" dirty="0" smtClean="0"/>
              <a:t>Understand logics of housing and planning policy</a:t>
            </a:r>
          </a:p>
          <a:p>
            <a:pPr lvl="1"/>
            <a:r>
              <a:rPr lang="en-GB" dirty="0" smtClean="0"/>
              <a:t>Explore how devolved funding and powers are being used</a:t>
            </a:r>
          </a:p>
          <a:p>
            <a:pPr lvl="1"/>
            <a:r>
              <a:rPr lang="en-GB" dirty="0" smtClean="0"/>
              <a:t>Identify where city regions can add value (or not)</a:t>
            </a:r>
          </a:p>
          <a:p>
            <a:pPr lvl="1"/>
            <a:r>
              <a:rPr lang="en-GB" dirty="0" smtClean="0"/>
              <a:t>Explore options for future freedoms and flexibilities</a:t>
            </a:r>
          </a:p>
          <a:p>
            <a:pPr lvl="0"/>
            <a:endParaRPr lang="en-GB" dirty="0"/>
          </a:p>
          <a:p>
            <a:endParaRPr lang="en-GB" dirty="0"/>
          </a:p>
        </p:txBody>
      </p:sp>
      <p:sp>
        <p:nvSpPr>
          <p:cNvPr id="3" name="Title 2"/>
          <p:cNvSpPr>
            <a:spLocks noGrp="1"/>
          </p:cNvSpPr>
          <p:nvPr>
            <p:ph type="title"/>
          </p:nvPr>
        </p:nvSpPr>
        <p:spPr/>
        <p:txBody>
          <a:bodyPr>
            <a:normAutofit/>
          </a:bodyPr>
          <a:lstStyle/>
          <a:p>
            <a:r>
              <a:rPr lang="en-GB" sz="3600" dirty="0" smtClean="0"/>
              <a:t>Research objectives</a:t>
            </a:r>
            <a:endParaRPr lang="en-GB" sz="3600" dirty="0"/>
          </a:p>
        </p:txBody>
      </p:sp>
    </p:spTree>
    <p:extLst>
      <p:ext uri="{BB962C8B-B14F-4D97-AF65-F5344CB8AC3E}">
        <p14:creationId xmlns:p14="http://schemas.microsoft.com/office/powerpoint/2010/main" val="3687951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dirty="0" smtClean="0"/>
              <a:t>Evidence </a:t>
            </a:r>
            <a:r>
              <a:rPr lang="en-GB" dirty="0"/>
              <a:t>review </a:t>
            </a:r>
          </a:p>
          <a:p>
            <a:pPr lvl="0"/>
            <a:r>
              <a:rPr lang="en-GB" dirty="0" smtClean="0"/>
              <a:t>Analysis </a:t>
            </a:r>
            <a:r>
              <a:rPr lang="en-GB" dirty="0"/>
              <a:t>of </a:t>
            </a:r>
            <a:r>
              <a:rPr lang="en-GB" dirty="0" smtClean="0"/>
              <a:t>documents</a:t>
            </a:r>
            <a:endParaRPr lang="en-GB" dirty="0"/>
          </a:p>
          <a:p>
            <a:pPr lvl="0"/>
            <a:r>
              <a:rPr lang="en-GB" dirty="0" smtClean="0"/>
              <a:t>Stakeholder interviews</a:t>
            </a:r>
            <a:r>
              <a:rPr lang="en-GB" dirty="0"/>
              <a:t> </a:t>
            </a:r>
            <a:r>
              <a:rPr lang="en-GB" dirty="0" smtClean="0"/>
              <a:t>(c.45)</a:t>
            </a:r>
            <a:endParaRPr lang="en-GB" dirty="0"/>
          </a:p>
          <a:p>
            <a:pPr lvl="0"/>
            <a:r>
              <a:rPr lang="en-GB" dirty="0" smtClean="0"/>
              <a:t>Policy workshops in five areas</a:t>
            </a:r>
            <a:endParaRPr lang="en-GB" dirty="0"/>
          </a:p>
        </p:txBody>
      </p:sp>
      <p:sp>
        <p:nvSpPr>
          <p:cNvPr id="3" name="Title 2"/>
          <p:cNvSpPr>
            <a:spLocks noGrp="1"/>
          </p:cNvSpPr>
          <p:nvPr>
            <p:ph type="title"/>
          </p:nvPr>
        </p:nvSpPr>
        <p:spPr/>
        <p:txBody>
          <a:bodyPr>
            <a:normAutofit/>
          </a:bodyPr>
          <a:lstStyle/>
          <a:p>
            <a:r>
              <a:rPr lang="en-GB" sz="3600" dirty="0" smtClean="0"/>
              <a:t>Our approach</a:t>
            </a:r>
            <a:endParaRPr lang="en-GB" sz="3600" dirty="0"/>
          </a:p>
        </p:txBody>
      </p:sp>
    </p:spTree>
    <p:extLst>
      <p:ext uri="{BB962C8B-B14F-4D97-AF65-F5344CB8AC3E}">
        <p14:creationId xmlns:p14="http://schemas.microsoft.com/office/powerpoint/2010/main" val="4042597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does the evidence say?</a:t>
            </a:r>
            <a:endParaRPr lang="en-GB" dirty="0"/>
          </a:p>
        </p:txBody>
      </p:sp>
      <p:sp>
        <p:nvSpPr>
          <p:cNvPr id="6" name="Content Placeholder 5"/>
          <p:cNvSpPr>
            <a:spLocks noGrp="1"/>
          </p:cNvSpPr>
          <p:nvPr>
            <p:ph idx="1"/>
          </p:nvPr>
        </p:nvSpPr>
        <p:spPr>
          <a:xfrm>
            <a:off x="755576" y="1600200"/>
            <a:ext cx="4032448" cy="4525963"/>
          </a:xfrm>
        </p:spPr>
        <p:txBody>
          <a:bodyPr>
            <a:normAutofit fontScale="92500" lnSpcReduction="10000"/>
          </a:bodyPr>
          <a:lstStyle/>
          <a:p>
            <a:r>
              <a:rPr lang="en-GB" sz="2400" dirty="0"/>
              <a:t>N</a:t>
            </a:r>
            <a:r>
              <a:rPr lang="en-GB" sz="2400" dirty="0" smtClean="0"/>
              <a:t>ational policies on housing and planning are </a:t>
            </a:r>
            <a:r>
              <a:rPr lang="en-GB" sz="2400" i="1" dirty="0" smtClean="0"/>
              <a:t>reducing</a:t>
            </a:r>
            <a:r>
              <a:rPr lang="en-GB" sz="2400" dirty="0" smtClean="0"/>
              <a:t> capacity of  housing to buffer against poverty</a:t>
            </a:r>
          </a:p>
          <a:p>
            <a:r>
              <a:rPr lang="en-GB" sz="2400" dirty="0" smtClean="0"/>
              <a:t>City regional policy reflects national emphasis on accelerating supply + supporting growth</a:t>
            </a:r>
          </a:p>
          <a:p>
            <a:r>
              <a:rPr lang="en-GB" sz="2400" dirty="0" smtClean="0"/>
              <a:t>Limited appetite to address factors that link housing and poverty at CR level</a:t>
            </a:r>
          </a:p>
          <a:p>
            <a:r>
              <a:rPr lang="en-GB" sz="2400" dirty="0" smtClean="0"/>
              <a:t>Missed </a:t>
            </a:r>
            <a:r>
              <a:rPr lang="en-GB" sz="2400" dirty="0"/>
              <a:t>opportunities to ensure growth is more </a:t>
            </a:r>
            <a:r>
              <a:rPr lang="en-GB" sz="2400" dirty="0" smtClean="0"/>
              <a:t>inclusive?</a:t>
            </a:r>
            <a:endParaRPr lang="en-GB" sz="2400" dirty="0"/>
          </a:p>
          <a:p>
            <a:endParaRPr lang="en-GB" dirty="0"/>
          </a:p>
          <a:p>
            <a:endParaRPr lang="en-GB" dirty="0" smtClean="0"/>
          </a:p>
          <a:p>
            <a:endParaRPr lang="en-GB" dirty="0" smtClean="0"/>
          </a:p>
          <a:p>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340769"/>
            <a:ext cx="2952328" cy="4227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337212" y="5733256"/>
            <a:ext cx="2862064" cy="553998"/>
          </a:xfrm>
          <a:prstGeom prst="rect">
            <a:avLst/>
          </a:prstGeom>
        </p:spPr>
        <p:txBody>
          <a:bodyPr wrap="square">
            <a:spAutoFit/>
          </a:bodyPr>
          <a:lstStyle/>
          <a:p>
            <a:r>
              <a:rPr lang="en-GB" sz="1000" dirty="0">
                <a:hlinkClick r:id="rId4"/>
              </a:rPr>
              <a:t>http://</a:t>
            </a:r>
            <a:r>
              <a:rPr lang="en-GB" sz="1000" dirty="0" smtClean="0">
                <a:hlinkClick r:id="rId4"/>
              </a:rPr>
              <a:t>www4.shu.ac.uk/research/cresr/sites/shu.ac.uk/files/tackling-poverty-housing-planning-city-regions.pdf</a:t>
            </a:r>
            <a:r>
              <a:rPr lang="en-GB" sz="1000" dirty="0" smtClean="0"/>
              <a:t> </a:t>
            </a:r>
            <a:endParaRPr lang="en-GB" sz="1000" dirty="0"/>
          </a:p>
        </p:txBody>
      </p:sp>
    </p:spTree>
    <p:extLst>
      <p:ext uri="{BB962C8B-B14F-4D97-AF65-F5344CB8AC3E}">
        <p14:creationId xmlns:p14="http://schemas.microsoft.com/office/powerpoint/2010/main" val="2201535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700808"/>
            <a:ext cx="6472238" cy="1661993"/>
          </a:xfrm>
        </p:spPr>
        <p:txBody>
          <a:bodyPr/>
          <a:lstStyle/>
          <a:p>
            <a:r>
              <a:rPr lang="en-GB" sz="3600" dirty="0" smtClean="0"/>
              <a:t>Session 1</a:t>
            </a:r>
            <a:r>
              <a:rPr lang="en-GB" sz="3600" dirty="0"/>
              <a:t>: </a:t>
            </a:r>
            <a:r>
              <a:rPr lang="en-GB" sz="3600" dirty="0" smtClean="0"/>
              <a:t>What are the housing challenges faced by low income households?</a:t>
            </a:r>
            <a:endParaRPr lang="en-GB" sz="3600" dirty="0"/>
          </a:p>
        </p:txBody>
      </p:sp>
    </p:spTree>
    <p:extLst>
      <p:ext uri="{BB962C8B-B14F-4D97-AF65-F5344CB8AC3E}">
        <p14:creationId xmlns:p14="http://schemas.microsoft.com/office/powerpoint/2010/main" val="220579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Key policy aims post 2010:</a:t>
            </a:r>
          </a:p>
          <a:p>
            <a:pPr marL="0" indent="0">
              <a:buNone/>
            </a:pPr>
            <a:endParaRPr lang="en-GB" dirty="0" smtClean="0"/>
          </a:p>
          <a:p>
            <a:pPr lvl="1"/>
            <a:r>
              <a:rPr lang="en-GB" dirty="0" smtClean="0"/>
              <a:t>Increase </a:t>
            </a:r>
            <a:r>
              <a:rPr lang="en-GB" b="1" dirty="0" smtClean="0"/>
              <a:t>supply</a:t>
            </a:r>
            <a:r>
              <a:rPr lang="en-GB" dirty="0" smtClean="0"/>
              <a:t> through planning reforms (e.g. NHB), new housing delivery vehicles (e.g. Housing Zones) and new forms of finance (e.g. Build to Rent)</a:t>
            </a:r>
          </a:p>
          <a:p>
            <a:pPr lvl="1"/>
            <a:r>
              <a:rPr lang="en-GB" dirty="0" smtClean="0"/>
              <a:t>Support </a:t>
            </a:r>
            <a:r>
              <a:rPr lang="en-GB" b="1" dirty="0" smtClean="0"/>
              <a:t>access to home ownership </a:t>
            </a:r>
            <a:r>
              <a:rPr lang="en-GB" dirty="0" smtClean="0"/>
              <a:t>(e.g. Help to Buy, Starter Homes, RTB)</a:t>
            </a:r>
          </a:p>
          <a:p>
            <a:pPr lvl="1"/>
            <a:r>
              <a:rPr lang="en-GB" dirty="0" smtClean="0"/>
              <a:t>Tackle </a:t>
            </a:r>
            <a:r>
              <a:rPr lang="en-GB" b="1" dirty="0" smtClean="0"/>
              <a:t>dependency</a:t>
            </a:r>
            <a:r>
              <a:rPr lang="en-GB" dirty="0" smtClean="0"/>
              <a:t> and </a:t>
            </a:r>
            <a:r>
              <a:rPr lang="en-GB" b="1" dirty="0" smtClean="0"/>
              <a:t>reduce spend </a:t>
            </a:r>
            <a:r>
              <a:rPr lang="en-GB" dirty="0" smtClean="0"/>
              <a:t>(removal of </a:t>
            </a:r>
            <a:r>
              <a:rPr lang="en-GB" dirty="0"/>
              <a:t>subsidies for </a:t>
            </a:r>
            <a:r>
              <a:rPr lang="en-GB" dirty="0" smtClean="0"/>
              <a:t>social rented housing, affordable rents, decreased levels of LHA/HB)</a:t>
            </a:r>
          </a:p>
          <a:p>
            <a:pPr lvl="1"/>
            <a:r>
              <a:rPr lang="en-GB" dirty="0" smtClean="0"/>
              <a:t>Make more </a:t>
            </a:r>
            <a:r>
              <a:rPr lang="en-GB" b="1" dirty="0" smtClean="0"/>
              <a:t>efficient use of social housing </a:t>
            </a:r>
            <a:r>
              <a:rPr lang="en-GB" dirty="0"/>
              <a:t>(reduced security of </a:t>
            </a:r>
            <a:r>
              <a:rPr lang="en-GB" dirty="0" smtClean="0"/>
              <a:t>tenure, Pay to Stay, RSRS)</a:t>
            </a:r>
          </a:p>
          <a:p>
            <a:pPr lvl="1"/>
            <a:endParaRPr lang="en-GB" dirty="0"/>
          </a:p>
          <a:p>
            <a:pPr marL="0" indent="0" algn="ctr">
              <a:buNone/>
            </a:pPr>
            <a:r>
              <a:rPr lang="en-GB" dirty="0" smtClean="0"/>
              <a:t>'</a:t>
            </a:r>
            <a:r>
              <a:rPr lang="en-GB" i="1" dirty="0" smtClean="0"/>
              <a:t>A </a:t>
            </a:r>
            <a:r>
              <a:rPr lang="en-GB" i="1" dirty="0"/>
              <a:t>lot of people that are poor will not be helped by </a:t>
            </a:r>
            <a:r>
              <a:rPr lang="en-GB" dirty="0" smtClean="0"/>
              <a:t>[the Housing and Planning Act 2016] </a:t>
            </a:r>
            <a:r>
              <a:rPr lang="en-GB" i="1" dirty="0" smtClean="0"/>
              <a:t>whatsoever' </a:t>
            </a:r>
            <a:r>
              <a:rPr lang="en-GB" dirty="0"/>
              <a:t>(London).</a:t>
            </a:r>
            <a:endParaRPr lang="en-GB" dirty="0" smtClean="0"/>
          </a:p>
          <a:p>
            <a:pPr marL="457200" lvl="1" indent="0">
              <a:buNone/>
            </a:pPr>
            <a:endParaRPr lang="en-GB" dirty="0"/>
          </a:p>
        </p:txBody>
      </p:sp>
      <p:sp>
        <p:nvSpPr>
          <p:cNvPr id="3" name="Title 2"/>
          <p:cNvSpPr>
            <a:spLocks noGrp="1"/>
          </p:cNvSpPr>
          <p:nvPr>
            <p:ph type="title"/>
          </p:nvPr>
        </p:nvSpPr>
        <p:spPr/>
        <p:txBody>
          <a:bodyPr>
            <a:normAutofit/>
          </a:bodyPr>
          <a:lstStyle/>
          <a:p>
            <a:r>
              <a:rPr lang="en-GB" dirty="0"/>
              <a:t>N</a:t>
            </a:r>
            <a:r>
              <a:rPr lang="en-GB" dirty="0" smtClean="0"/>
              <a:t>ational policy marginalising housing need? </a:t>
            </a:r>
            <a:endParaRPr lang="en-GB" dirty="0"/>
          </a:p>
        </p:txBody>
      </p:sp>
    </p:spTree>
    <p:extLst>
      <p:ext uri="{BB962C8B-B14F-4D97-AF65-F5344CB8AC3E}">
        <p14:creationId xmlns:p14="http://schemas.microsoft.com/office/powerpoint/2010/main" val="1541853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'Devolution revolution':</a:t>
            </a:r>
          </a:p>
          <a:p>
            <a:pPr lvl="1"/>
            <a:r>
              <a:rPr lang="en-GB" dirty="0" smtClean="0"/>
              <a:t>Creation of LEPs and combined authorities</a:t>
            </a:r>
          </a:p>
          <a:p>
            <a:pPr lvl="1"/>
            <a:r>
              <a:rPr lang="en-GB" dirty="0" smtClean="0"/>
              <a:t>Growth Deals</a:t>
            </a:r>
          </a:p>
          <a:p>
            <a:pPr lvl="1"/>
            <a:r>
              <a:rPr lang="en-GB" dirty="0" smtClean="0"/>
              <a:t>Devolution Deals</a:t>
            </a:r>
          </a:p>
          <a:p>
            <a:pPr lvl="1"/>
            <a:r>
              <a:rPr lang="en-GB" dirty="0" smtClean="0"/>
              <a:t>'Metro mayors' (Cities and Devolution Bill)</a:t>
            </a:r>
          </a:p>
          <a:p>
            <a:pPr lvl="1"/>
            <a:r>
              <a:rPr lang="en-GB" dirty="0" smtClean="0"/>
              <a:t>New powers around H&amp;P (Mayoral call-in + CPO powers, spatial frameworks, CIL etc)</a:t>
            </a:r>
          </a:p>
          <a:p>
            <a:pPr lvl="1"/>
            <a:endParaRPr lang="en-GB" dirty="0"/>
          </a:p>
        </p:txBody>
      </p:sp>
      <p:sp>
        <p:nvSpPr>
          <p:cNvPr id="3" name="Title 2"/>
          <p:cNvSpPr>
            <a:spLocks noGrp="1"/>
          </p:cNvSpPr>
          <p:nvPr>
            <p:ph type="title"/>
          </p:nvPr>
        </p:nvSpPr>
        <p:spPr/>
        <p:txBody>
          <a:bodyPr/>
          <a:lstStyle/>
          <a:p>
            <a:r>
              <a:rPr lang="en-GB" dirty="0" smtClean="0"/>
              <a:t>But new opportunities for tackling poverty?</a:t>
            </a:r>
            <a:endParaRPr lang="en-GB" dirty="0"/>
          </a:p>
        </p:txBody>
      </p:sp>
    </p:spTree>
    <p:extLst>
      <p:ext uri="{BB962C8B-B14F-4D97-AF65-F5344CB8AC3E}">
        <p14:creationId xmlns:p14="http://schemas.microsoft.com/office/powerpoint/2010/main" val="203455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t>The link between housing and poverty</a:t>
            </a:r>
            <a:endParaRPr lang="en-GB" sz="3200" dirty="0"/>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512" y="1916832"/>
            <a:ext cx="8856984" cy="4536504"/>
          </a:xfrm>
          <a:prstGeom prst="rect">
            <a:avLst/>
          </a:prstGeom>
          <a:noFill/>
          <a:ln>
            <a:noFill/>
          </a:ln>
        </p:spPr>
      </p:pic>
    </p:spTree>
    <p:extLst>
      <p:ext uri="{BB962C8B-B14F-4D97-AF65-F5344CB8AC3E}">
        <p14:creationId xmlns:p14="http://schemas.microsoft.com/office/powerpoint/2010/main" val="1980821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Presentation4</Template>
  <TotalTime>6073</TotalTime>
  <Words>1223</Words>
  <Application>Microsoft Office PowerPoint</Application>
  <PresentationFormat>On-screen Show (4:3)</PresentationFormat>
  <Paragraphs>147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Presentation4</vt:lpstr>
      <vt:lpstr>Tackling poverty through housing and planning policy in city regions</vt:lpstr>
      <vt:lpstr>   Workshop 1  </vt:lpstr>
      <vt:lpstr>Research objectives</vt:lpstr>
      <vt:lpstr>Our approach</vt:lpstr>
      <vt:lpstr>What does the evidence say?</vt:lpstr>
      <vt:lpstr>Session 1: What are the housing challenges faced by low income households?</vt:lpstr>
      <vt:lpstr>National policy marginalising housing need? </vt:lpstr>
      <vt:lpstr>But new opportunities for tackling poverty?</vt:lpstr>
      <vt:lpstr>The link between housing and poverty</vt:lpstr>
      <vt:lpstr>Housing costs impact on poverty</vt:lpstr>
      <vt:lpstr>And housing reforms cut incomes</vt:lpstr>
      <vt:lpstr>For discussion (1) </vt:lpstr>
      <vt:lpstr>Session 2: To what extent does housing and planning policy at the city regional level support poverty reduction, affordable housing and inclusive growth?</vt:lpstr>
      <vt:lpstr>SEPs: A narrow growth agenda?</vt:lpstr>
      <vt:lpstr>Innovation (of a sort) in SEPs + Growth Deals</vt:lpstr>
      <vt:lpstr>Innovation across city regions (1)</vt:lpstr>
      <vt:lpstr>Innovation across city regions (2)</vt:lpstr>
      <vt:lpstr>The limits of devolution?</vt:lpstr>
      <vt:lpstr>CR as a bulwark to national policy?</vt:lpstr>
      <vt:lpstr>For discussion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Caught Between the State and the Market: voluntary and community sector policy making in the UK</dc:title>
  <dc:creator>Louise South</dc:creator>
  <cp:lastModifiedBy>Rebecca Smith [Sykes]</cp:lastModifiedBy>
  <cp:revision>374</cp:revision>
  <cp:lastPrinted>2016-09-08T15:01:49Z</cp:lastPrinted>
  <dcterms:created xsi:type="dcterms:W3CDTF">2012-09-27T14:46:33Z</dcterms:created>
  <dcterms:modified xsi:type="dcterms:W3CDTF">2016-09-12T13:27:47Z</dcterms:modified>
</cp:coreProperties>
</file>