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3" r:id="rId3"/>
    <p:sldId id="301" r:id="rId4"/>
    <p:sldId id="328" r:id="rId5"/>
    <p:sldId id="340" r:id="rId6"/>
    <p:sldId id="330" r:id="rId7"/>
    <p:sldId id="323" r:id="rId8"/>
    <p:sldId id="344" r:id="rId9"/>
    <p:sldId id="342" r:id="rId10"/>
    <p:sldId id="343" r:id="rId11"/>
    <p:sldId id="345" r:id="rId12"/>
    <p:sldId id="331" r:id="rId13"/>
    <p:sldId id="346" r:id="rId14"/>
    <p:sldId id="332" r:id="rId15"/>
    <p:sldId id="33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A9C6E1"/>
    <a:srgbClr val="A5C3DF"/>
    <a:srgbClr val="727FFA"/>
    <a:srgbClr val="7188FB"/>
    <a:srgbClr val="6D85FB"/>
    <a:srgbClr val="758BFB"/>
    <a:srgbClr val="7D92FB"/>
    <a:srgbClr val="8F8F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88402" autoAdjust="0"/>
  </p:normalViewPr>
  <p:slideViewPr>
    <p:cSldViewPr>
      <p:cViewPr>
        <p:scale>
          <a:sx n="66" d="100"/>
          <a:sy n="66" d="100"/>
        </p:scale>
        <p:origin x="-141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>
        <p:scale>
          <a:sx n="80" d="100"/>
          <a:sy n="80" d="100"/>
        </p:scale>
        <p:origin x="-2364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34074-D0A0-46CC-9AAA-5250B4E7E700}" type="datetimeFigureOut">
              <a:rPr lang="en-GB" smtClean="0"/>
              <a:pPr/>
              <a:t>26/09/2016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77B48-CD1F-4F8E-B3C5-31EF50AC8C4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00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AB376-3E02-451A-A471-6502D0405ED0}" type="datetimeFigureOut">
              <a:rPr lang="en-GB" smtClean="0"/>
              <a:pPr/>
              <a:t>26/09/2016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23C0E-295C-49AF-8E2D-27C38A55C1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05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4F524B-CE0C-4B05-90DD-97DDF50EEF3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Focus on here and now.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19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04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527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50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1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398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731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2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3C0E-295C-49AF-8E2D-27C38A55C19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5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pPr/>
              <a:t>26/09/2016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809750" y="1682750"/>
            <a:ext cx="6472238" cy="4616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108000" tIns="0" rIns="0" bIns="0" rtlCol="0" anchor="t" anchorCtr="0">
            <a:sp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12925" y="2214563"/>
            <a:ext cx="6480175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pPr/>
              <a:t>26/09/2016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720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458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458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pPr/>
              <a:t>26/09/2016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755576" y="476672"/>
            <a:ext cx="7931224" cy="720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>
                <a:solidFill>
                  <a:srgbClr val="B70D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.7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42863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923646"/>
            <a:ext cx="6480175" cy="432857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1900"/>
              </a:lnSpc>
              <a:buNone/>
              <a:defRPr lang="en-US" sz="1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432048"/>
          </a:xfr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98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pPr/>
              <a:t>26/09/2016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720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B70D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5696" y="1682750"/>
            <a:ext cx="6446292" cy="16022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800" dirty="0" smtClean="0"/>
              <a:t>Tackling poverty through housing and planning policy in city regions: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Workshop 2: Future freedoms and flexibilities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sz="2800" dirty="0"/>
          </a:p>
        </p:txBody>
      </p:sp>
      <p:sp>
        <p:nvSpPr>
          <p:cNvPr id="21505" name="Content Placeholder 3"/>
          <p:cNvSpPr>
            <a:spLocks noGrp="1"/>
          </p:cNvSpPr>
          <p:nvPr>
            <p:ph idx="1"/>
          </p:nvPr>
        </p:nvSpPr>
        <p:spPr>
          <a:xfrm>
            <a:off x="1908249" y="3861048"/>
            <a:ext cx="6480175" cy="194421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Will </a:t>
            </a:r>
            <a:r>
              <a:rPr lang="en-GB" dirty="0" err="1" smtClean="0"/>
              <a:t>Eadson</a:t>
            </a:r>
            <a:endParaRPr lang="en-GB" dirty="0" smtClean="0"/>
          </a:p>
          <a:p>
            <a:r>
              <a:rPr lang="en-GB" dirty="0" smtClean="0"/>
              <a:t>Aidan While</a:t>
            </a:r>
          </a:p>
          <a:p>
            <a:endParaRPr lang="en-GB" dirty="0" smtClean="0"/>
          </a:p>
          <a:p>
            <a:r>
              <a:rPr lang="en-GB" dirty="0" smtClean="0"/>
              <a:t>Ashford, 26</a:t>
            </a:r>
            <a:r>
              <a:rPr lang="en-GB" baseline="30000" dirty="0" smtClean="0"/>
              <a:t>th</a:t>
            </a:r>
            <a:r>
              <a:rPr lang="en-GB" dirty="0" smtClean="0"/>
              <a:t> September 2016</a:t>
            </a:r>
          </a:p>
          <a:p>
            <a:pPr marL="0" indent="0" eaLnBrk="1" hangingPunct="1">
              <a:buNone/>
            </a:pPr>
            <a:endParaRPr lang="en-GB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76216"/>
            <a:ext cx="3450709" cy="68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Land value tax (2)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17793"/>
              </p:ext>
            </p:extLst>
          </p:nvPr>
        </p:nvGraphicFramePr>
        <p:xfrm>
          <a:off x="1403648" y="1844824"/>
          <a:ext cx="6096000" cy="429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48680">
                <a:tc>
                  <a:txBody>
                    <a:bodyPr/>
                    <a:lstStyle/>
                    <a:p>
                      <a:r>
                        <a:rPr lang="en-GB" dirty="0" smtClean="0"/>
                        <a:t>Pros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Stabilise house prices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Difficulties in valuing</a:t>
                      </a:r>
                      <a:r>
                        <a:rPr lang="en-GB" baseline="0" dirty="0" smtClean="0"/>
                        <a:t> land separately from buildings (30% not in Land Registry)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Dampen speculation + asset</a:t>
                      </a:r>
                      <a:r>
                        <a:rPr lang="en-GB" baseline="0" dirty="0" smtClean="0"/>
                        <a:t> booms without </a:t>
                      </a:r>
                      <a:r>
                        <a:rPr lang="en-GB" baseline="0" dirty="0" err="1" smtClean="0"/>
                        <a:t>disincentivising</a:t>
                      </a:r>
                      <a:r>
                        <a:rPr lang="en-GB" baseline="0" dirty="0" smtClean="0"/>
                        <a:t> development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Penalises asset-rich and cash poor - 'Devon</a:t>
                      </a:r>
                      <a:r>
                        <a:rPr lang="en-GB" baseline="0" dirty="0" smtClean="0"/>
                        <a:t> pensioner'</a:t>
                      </a:r>
                      <a:endParaRPr lang="en-GB" dirty="0"/>
                    </a:p>
                  </a:txBody>
                  <a:tcPr/>
                </a:tc>
              </a:tr>
              <a:tr h="732576">
                <a:tc>
                  <a:txBody>
                    <a:bodyPr/>
                    <a:lstStyle/>
                    <a:p>
                      <a:r>
                        <a:rPr lang="en-GB" dirty="0" smtClean="0"/>
                        <a:t>Capture gains from public</a:t>
                      </a:r>
                      <a:r>
                        <a:rPr lang="en-GB" baseline="0" dirty="0" smtClean="0"/>
                        <a:t> investment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 numbers</a:t>
                      </a:r>
                      <a:r>
                        <a:rPr lang="en-GB" baseline="0" dirty="0" smtClean="0"/>
                        <a:t> of 'losers' in marginal seats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Avoids</a:t>
                      </a:r>
                      <a:r>
                        <a:rPr lang="en-GB" baseline="0" dirty="0" smtClean="0"/>
                        <a:t> the pitfalls of one-off 'betterment' taxes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Linked to value of land not no. of households using services (if replaced CT)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8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Growing </a:t>
            </a:r>
            <a:r>
              <a:rPr lang="en-GB" b="1" dirty="0" smtClean="0"/>
              <a:t>interest</a:t>
            </a:r>
            <a:r>
              <a:rPr lang="en-GB" dirty="0" smtClean="0"/>
              <a:t> in some form of rent control</a:t>
            </a:r>
          </a:p>
          <a:p>
            <a:r>
              <a:rPr lang="en-GB" dirty="0" smtClean="0"/>
              <a:t>Rent caps rare but some form of rent stabilisation common overseas:</a:t>
            </a:r>
          </a:p>
          <a:p>
            <a:pPr lvl="1"/>
            <a:r>
              <a:rPr lang="en-GB" dirty="0" smtClean="0"/>
              <a:t>Netherlands: </a:t>
            </a:r>
            <a:r>
              <a:rPr lang="en-GB" dirty="0"/>
              <a:t>72 per cent of private rented dwellings have a regulated rent which is increased annually based on a points system which assesses the quality of each </a:t>
            </a:r>
            <a:r>
              <a:rPr lang="en-GB" dirty="0" smtClean="0"/>
              <a:t>property</a:t>
            </a:r>
          </a:p>
          <a:p>
            <a:pPr lvl="1"/>
            <a:r>
              <a:rPr lang="en-GB" dirty="0"/>
              <a:t>Germany recently introducing the </a:t>
            </a:r>
            <a:r>
              <a:rPr lang="en-GB" dirty="0" err="1"/>
              <a:t>Mietpreisbremse</a:t>
            </a:r>
            <a:r>
              <a:rPr lang="en-GB" dirty="0"/>
              <a:t> (Rental price brake) in larger cities which limits rents on new properties to 10 per cent above existing rental benchmarks </a:t>
            </a:r>
            <a:endParaRPr lang="en-GB" dirty="0" smtClean="0"/>
          </a:p>
          <a:p>
            <a:r>
              <a:rPr lang="en-GB" dirty="0" smtClean="0"/>
              <a:t>Critics (and some evidence) suggests it can discourage investment in sector/stock; reduce access to BTL finance; reduce mobility of tenants; and benefit wealthier households.</a:t>
            </a:r>
          </a:p>
          <a:p>
            <a:r>
              <a:rPr lang="en-GB" dirty="0" smtClean="0"/>
              <a:t>..but </a:t>
            </a:r>
            <a:r>
              <a:rPr lang="en-GB" dirty="0"/>
              <a:t>m</a:t>
            </a:r>
            <a:r>
              <a:rPr lang="en-GB" dirty="0" smtClean="0"/>
              <a:t>odelling </a:t>
            </a:r>
            <a:r>
              <a:rPr lang="en-GB" dirty="0"/>
              <a:t>of different rent control models in the UK suggests that impacts on rents and, subsequently, the size of the PRS would likely be modest (Clarke </a:t>
            </a:r>
            <a:r>
              <a:rPr lang="en-GB" i="1" dirty="0"/>
              <a:t>et al</a:t>
            </a:r>
            <a:r>
              <a:rPr lang="en-GB" dirty="0"/>
              <a:t>., 2015)</a:t>
            </a:r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Rent regulation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9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Ending right-to-buy </a:t>
            </a:r>
            <a:r>
              <a:rPr lang="en-GB" sz="2800" dirty="0" smtClean="0"/>
              <a:t>(Scotland)</a:t>
            </a:r>
          </a:p>
          <a:p>
            <a:r>
              <a:rPr lang="en-GB" sz="2800" b="1" dirty="0"/>
              <a:t>L</a:t>
            </a:r>
            <a:r>
              <a:rPr lang="en-GB" sz="2800" b="1" dirty="0" smtClean="0"/>
              <a:t>and value taxes </a:t>
            </a:r>
            <a:r>
              <a:rPr lang="en-GB" sz="2800" dirty="0" smtClean="0"/>
              <a:t>(Denmark, NZ, USA)</a:t>
            </a:r>
          </a:p>
          <a:p>
            <a:r>
              <a:rPr lang="en-GB" sz="2800" b="1" dirty="0"/>
              <a:t>R</a:t>
            </a:r>
            <a:r>
              <a:rPr lang="en-GB" sz="2800" b="1" dirty="0" smtClean="0"/>
              <a:t>ent regulation </a:t>
            </a:r>
            <a:r>
              <a:rPr lang="en-GB" sz="2800" dirty="0" smtClean="0"/>
              <a:t>e.g. Mietpreisbremse in Berlin (also USA, Switzerland, Denmark, Austria, Belgium, Finland)</a:t>
            </a:r>
          </a:p>
          <a:p>
            <a:r>
              <a:rPr lang="en-GB" sz="2800" dirty="0" smtClean="0"/>
              <a:t>Stronger public sector role as </a:t>
            </a:r>
            <a:r>
              <a:rPr lang="en-GB" sz="2800" b="1" dirty="0" smtClean="0"/>
              <a:t>'market makers'</a:t>
            </a:r>
            <a:r>
              <a:rPr lang="en-GB" sz="2800" dirty="0" smtClean="0"/>
              <a:t> in land assembly, infrastructure development and sale of serviced land  (Germany, </a:t>
            </a:r>
            <a:r>
              <a:rPr lang="en-GB" sz="2800" dirty="0"/>
              <a:t>N</a:t>
            </a:r>
            <a:r>
              <a:rPr lang="en-GB" sz="2800" dirty="0" smtClean="0"/>
              <a:t>etherlands)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Learning from overseas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5435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innovations/good practice in the </a:t>
            </a:r>
            <a:r>
              <a:rPr lang="en-GB" dirty="0"/>
              <a:t>South East LEP </a:t>
            </a:r>
            <a:r>
              <a:rPr lang="en-GB" dirty="0" smtClean="0"/>
              <a:t>area (focusing on poverty reduction, affordable housing and inclusive growth)? And could you adopt examples from elsewhere?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stops you from doing </a:t>
            </a:r>
            <a:r>
              <a:rPr lang="en-GB" dirty="0"/>
              <a:t>more?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discussion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2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To what extent could existing 'freedoms </a:t>
            </a:r>
            <a:r>
              <a:rPr lang="en-GB" dirty="0"/>
              <a:t>and flexibilities' </a:t>
            </a:r>
            <a:r>
              <a:rPr lang="en-GB" dirty="0" smtClean="0"/>
              <a:t>be used to support poverty reduction and affordable housing? Is there scope for 'stretch' of these powers to to do this?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further freedoms and flexibilities does the South East need to more directly address poverty through housing and planning policy?</a:t>
            </a:r>
          </a:p>
          <a:p>
            <a:endParaRPr lang="en-GB" dirty="0" smtClean="0"/>
          </a:p>
          <a:p>
            <a:r>
              <a:rPr lang="en-GB" dirty="0" smtClean="0"/>
              <a:t>What should the priorities be in terms of future city regional housing and planning strategies, programmes and funding?</a:t>
            </a:r>
          </a:p>
          <a:p>
            <a:endParaRPr lang="en-GB" dirty="0"/>
          </a:p>
          <a:p>
            <a:r>
              <a:rPr lang="en-GB" dirty="0" smtClean="0"/>
              <a:t>What would stop you from achieving this? Where does government need to give way?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discussion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16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Pick two of those ideas and explain how they might work in the SELEP area (in an ideal world):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- How would the intervention work?</a:t>
            </a:r>
          </a:p>
          <a:p>
            <a:pPr marL="0" indent="0">
              <a:buNone/>
            </a:pPr>
            <a:r>
              <a:rPr lang="en-GB" sz="2800" dirty="0" smtClean="0"/>
              <a:t>- How much might it cost? (ballpark)</a:t>
            </a:r>
          </a:p>
          <a:p>
            <a:pPr marL="0" indent="0">
              <a:buNone/>
            </a:pPr>
            <a:r>
              <a:rPr lang="en-GB" sz="2800" dirty="0" smtClean="0"/>
              <a:t>- Who would deliver it?</a:t>
            </a:r>
          </a:p>
          <a:p>
            <a:pPr marL="0" indent="0">
              <a:buNone/>
            </a:pPr>
            <a:r>
              <a:rPr lang="en-GB" sz="2800" dirty="0" smtClean="0"/>
              <a:t>- Who would benefit? In what way?</a:t>
            </a:r>
          </a:p>
          <a:p>
            <a:pPr marL="0" indent="0">
              <a:buNone/>
            </a:pPr>
            <a:r>
              <a:rPr lang="en-GB" sz="2800" dirty="0" smtClean="0"/>
              <a:t>- What support would you need from central government or other agencies? Where does it need to give way?</a:t>
            </a:r>
          </a:p>
          <a:p>
            <a:pPr marL="0" indent="0">
              <a:buNone/>
            </a:pPr>
            <a:r>
              <a:rPr lang="en-GB" sz="2800" dirty="0" smtClean="0"/>
              <a:t>- What barriers are there to achieving this?</a:t>
            </a:r>
          </a:p>
          <a:p>
            <a:pPr marL="0" indent="0">
              <a:buNone/>
            </a:pPr>
            <a:r>
              <a:rPr lang="en-GB" sz="2800" dirty="0" smtClean="0"/>
              <a:t>- Any unintended or undesired consequences?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720080"/>
          </a:xfrm>
        </p:spPr>
        <p:txBody>
          <a:bodyPr>
            <a:noAutofit/>
          </a:bodyPr>
          <a:lstStyle/>
          <a:p>
            <a:r>
              <a:rPr lang="en-GB" sz="2400" dirty="0"/>
              <a:t>F</a:t>
            </a:r>
            <a:r>
              <a:rPr lang="en-GB" sz="2400" dirty="0" smtClean="0"/>
              <a:t>or discussion (3)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54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Aim = </a:t>
            </a:r>
            <a:r>
              <a:rPr lang="en-GB" i="1" dirty="0" smtClean="0"/>
              <a:t>explore</a:t>
            </a:r>
            <a:r>
              <a:rPr lang="x-none" i="1" smtClean="0"/>
              <a:t> </a:t>
            </a:r>
            <a:r>
              <a:rPr lang="x-none" i="1"/>
              <a:t>the scope for, and value of, embedding </a:t>
            </a:r>
            <a:r>
              <a:rPr lang="x-none" b="1" i="1"/>
              <a:t>'poverty reduction, affordable housing and inclusive growth' </a:t>
            </a:r>
            <a:r>
              <a:rPr lang="x-none" i="1"/>
              <a:t>in housing and planning at the </a:t>
            </a:r>
            <a:r>
              <a:rPr lang="en-GB" i="1" dirty="0"/>
              <a:t>city-regional</a:t>
            </a:r>
            <a:r>
              <a:rPr lang="x-none" i="1"/>
              <a:t> level</a:t>
            </a:r>
            <a:r>
              <a:rPr lang="x-none"/>
              <a:t>.</a:t>
            </a:r>
            <a:endParaRPr lang="en-GB" b="1" dirty="0"/>
          </a:p>
          <a:p>
            <a:endParaRPr lang="en-GB" dirty="0" smtClean="0"/>
          </a:p>
          <a:p>
            <a:r>
              <a:rPr lang="en-GB" dirty="0" smtClean="0"/>
              <a:t>Objectives: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Understand logics </a:t>
            </a:r>
          </a:p>
          <a:p>
            <a:pPr lvl="1"/>
            <a:r>
              <a:rPr lang="en-GB" dirty="0" smtClean="0"/>
              <a:t>Explore how devolved funding and powers are being used</a:t>
            </a:r>
          </a:p>
          <a:p>
            <a:pPr lvl="1"/>
            <a:r>
              <a:rPr lang="en-GB" dirty="0" smtClean="0"/>
              <a:t>Identify where city regions can add value (or not)</a:t>
            </a:r>
          </a:p>
          <a:p>
            <a:pPr lvl="1"/>
            <a:r>
              <a:rPr lang="en-GB" dirty="0" smtClean="0"/>
              <a:t>Explore options for future freedoms and flexibilities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Research objectives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79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Evidence </a:t>
            </a:r>
            <a:r>
              <a:rPr lang="en-GB" dirty="0"/>
              <a:t>review </a:t>
            </a:r>
          </a:p>
          <a:p>
            <a:pPr lvl="0"/>
            <a:r>
              <a:rPr lang="en-GB" dirty="0" smtClean="0"/>
              <a:t>Analysis </a:t>
            </a:r>
            <a:r>
              <a:rPr lang="en-GB" dirty="0"/>
              <a:t>of </a:t>
            </a:r>
            <a:r>
              <a:rPr lang="en-GB" dirty="0" smtClean="0"/>
              <a:t>documents</a:t>
            </a:r>
            <a:endParaRPr lang="en-GB" dirty="0"/>
          </a:p>
          <a:p>
            <a:pPr lvl="0"/>
            <a:r>
              <a:rPr lang="en-GB" dirty="0" smtClean="0"/>
              <a:t>Stakeholder interviews</a:t>
            </a:r>
            <a:r>
              <a:rPr lang="en-GB" dirty="0"/>
              <a:t> </a:t>
            </a:r>
            <a:r>
              <a:rPr lang="en-GB" dirty="0" smtClean="0"/>
              <a:t>(c.45)</a:t>
            </a:r>
            <a:endParaRPr lang="en-GB" dirty="0"/>
          </a:p>
          <a:p>
            <a:pPr lvl="0"/>
            <a:r>
              <a:rPr lang="en-GB" dirty="0" smtClean="0"/>
              <a:t>Policy workshops in five areas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approach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5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GB" sz="4400" dirty="0"/>
              <a:t>New forms of </a:t>
            </a:r>
            <a:r>
              <a:rPr lang="en-GB" sz="4400" b="1" dirty="0"/>
              <a:t>financing</a:t>
            </a:r>
            <a:r>
              <a:rPr lang="en-GB" sz="4400" dirty="0"/>
              <a:t> housing development e.g. </a:t>
            </a:r>
            <a:r>
              <a:rPr lang="en-GB" sz="4400" dirty="0" smtClean="0"/>
              <a:t>housing investment funds (GM) + grant funding (East Anglia)</a:t>
            </a:r>
          </a:p>
          <a:p>
            <a:pPr lvl="0"/>
            <a:r>
              <a:rPr lang="en-GB" sz="4400" dirty="0" smtClean="0"/>
              <a:t>Greater </a:t>
            </a:r>
            <a:r>
              <a:rPr lang="en-GB" sz="4400" dirty="0"/>
              <a:t>flexibility in terms of access to, and use of, </a:t>
            </a:r>
            <a:r>
              <a:rPr lang="en-GB" sz="4400" b="1" dirty="0"/>
              <a:t>HCA </a:t>
            </a:r>
            <a:r>
              <a:rPr lang="en-GB" sz="4400" b="1" dirty="0" smtClean="0"/>
              <a:t>funding</a:t>
            </a:r>
            <a:endParaRPr lang="en-GB" sz="4400" dirty="0"/>
          </a:p>
          <a:p>
            <a:pPr lvl="0"/>
            <a:r>
              <a:rPr lang="en-GB" sz="4400" b="1" dirty="0" smtClean="0"/>
              <a:t>Land commissions / joint asset boards </a:t>
            </a:r>
            <a:r>
              <a:rPr lang="en-GB" sz="4400" dirty="0" smtClean="0"/>
              <a:t>to </a:t>
            </a:r>
            <a:r>
              <a:rPr lang="en-GB" sz="4400" dirty="0"/>
              <a:t>manage the identification and disposable of public land and </a:t>
            </a:r>
            <a:r>
              <a:rPr lang="en-GB" sz="4400" dirty="0" smtClean="0"/>
              <a:t>assets</a:t>
            </a:r>
          </a:p>
          <a:p>
            <a:pPr lvl="0"/>
            <a:r>
              <a:rPr lang="en-GB" sz="4400" b="1" dirty="0" smtClean="0"/>
              <a:t>Land remediation funds </a:t>
            </a:r>
            <a:r>
              <a:rPr lang="en-GB" sz="4400" dirty="0" smtClean="0"/>
              <a:t>to bring forward brownfield development (West Midlands)</a:t>
            </a:r>
            <a:endParaRPr lang="en-GB" sz="4400" dirty="0"/>
          </a:p>
          <a:p>
            <a:pPr lvl="0"/>
            <a:r>
              <a:rPr lang="en-GB" sz="4400" dirty="0"/>
              <a:t>Enhanced </a:t>
            </a:r>
            <a:r>
              <a:rPr lang="en-GB" sz="4400" b="1" dirty="0"/>
              <a:t>city regional powers over planning</a:t>
            </a:r>
            <a:r>
              <a:rPr lang="en-GB" sz="4400" dirty="0"/>
              <a:t> (e.g. call in powers over planning </a:t>
            </a:r>
            <a:r>
              <a:rPr lang="en-GB" sz="4400" dirty="0" smtClean="0"/>
              <a:t>applications, </a:t>
            </a:r>
            <a:r>
              <a:rPr lang="en-GB" sz="4400" dirty="0"/>
              <a:t>mayoral development </a:t>
            </a:r>
            <a:r>
              <a:rPr lang="en-GB" sz="4400" dirty="0" smtClean="0"/>
              <a:t>corporations, CPO powers)</a:t>
            </a:r>
          </a:p>
          <a:p>
            <a:pPr lvl="0"/>
            <a:r>
              <a:rPr lang="en-GB" sz="4400" b="1" dirty="0" smtClean="0"/>
              <a:t>Spatial strategies/ frameworks</a:t>
            </a:r>
            <a:r>
              <a:rPr lang="en-GB" sz="4400" dirty="0" smtClean="0"/>
              <a:t> </a:t>
            </a:r>
            <a:r>
              <a:rPr lang="en-GB" sz="4400" dirty="0"/>
              <a:t>to support the delivery of strategic housing and employment sites across the </a:t>
            </a:r>
            <a:r>
              <a:rPr lang="en-GB" sz="4400" dirty="0" smtClean="0"/>
              <a:t>city-region</a:t>
            </a:r>
          </a:p>
          <a:p>
            <a:pPr lvl="0"/>
            <a:r>
              <a:rPr lang="en-GB" sz="4400" dirty="0" smtClean="0"/>
              <a:t>Powers to </a:t>
            </a:r>
            <a:r>
              <a:rPr lang="en-GB" sz="4400" b="1" dirty="0" smtClean="0"/>
              <a:t>raise funds for </a:t>
            </a:r>
            <a:r>
              <a:rPr lang="en-GB" sz="4400" dirty="0" smtClean="0"/>
              <a:t>transport and infrastructure (Business rate supplement, CIL)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Devolution: new funds + freedoms and flexibilities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2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1000" dirty="0" smtClean="0"/>
              <a:t>Taken from  Hunter (2016) </a:t>
            </a:r>
            <a:r>
              <a:rPr lang="en-GB" sz="1000" i="1" dirty="0" smtClean="0"/>
              <a:t>devo-housing: the emerging agenda</a:t>
            </a:r>
            <a:endParaRPr lang="en-GB" sz="1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devolved powers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2" y="1484784"/>
            <a:ext cx="8790227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1484784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5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Exempting </a:t>
            </a:r>
            <a:r>
              <a:rPr lang="en-GB" dirty="0"/>
              <a:t>London from the National Planning Policy Framework (NPPF) and giving </a:t>
            </a:r>
            <a:r>
              <a:rPr lang="en-GB" dirty="0" smtClean="0"/>
              <a:t>mayor’s </a:t>
            </a:r>
            <a:r>
              <a:rPr lang="en-GB" dirty="0"/>
              <a:t>London Plan </a:t>
            </a:r>
            <a:r>
              <a:rPr lang="en-GB" dirty="0" smtClean="0"/>
              <a:t>same </a:t>
            </a:r>
            <a:r>
              <a:rPr lang="en-GB" dirty="0"/>
              <a:t>status as the </a:t>
            </a:r>
            <a:r>
              <a:rPr lang="en-GB" dirty="0" smtClean="0"/>
              <a:t>NPPF; power </a:t>
            </a:r>
            <a:r>
              <a:rPr lang="en-GB" dirty="0"/>
              <a:t>to force boroughs to change </a:t>
            </a:r>
            <a:r>
              <a:rPr lang="en-GB" dirty="0" smtClean="0"/>
              <a:t>plans </a:t>
            </a:r>
            <a:r>
              <a:rPr lang="en-GB" dirty="0"/>
              <a:t>if </a:t>
            </a:r>
            <a:r>
              <a:rPr lang="en-GB" dirty="0" smtClean="0"/>
              <a:t>not </a:t>
            </a:r>
            <a:r>
              <a:rPr lang="en-GB" dirty="0"/>
              <a:t>identifying enough land for housing. </a:t>
            </a:r>
          </a:p>
          <a:p>
            <a:pPr lvl="0"/>
            <a:r>
              <a:rPr lang="en-GB" dirty="0"/>
              <a:t>Allowing the London Housing Committee to </a:t>
            </a:r>
            <a:r>
              <a:rPr lang="en-GB" b="1" dirty="0"/>
              <a:t>set planning fees</a:t>
            </a:r>
            <a:r>
              <a:rPr lang="en-GB" dirty="0"/>
              <a:t> for London. </a:t>
            </a:r>
          </a:p>
          <a:p>
            <a:pPr lvl="0"/>
            <a:r>
              <a:rPr lang="en-GB" dirty="0"/>
              <a:t>Permitting </a:t>
            </a:r>
            <a:r>
              <a:rPr lang="en-GB" dirty="0" smtClean="0"/>
              <a:t>GLA </a:t>
            </a:r>
            <a:r>
              <a:rPr lang="en-GB" dirty="0"/>
              <a:t>and </a:t>
            </a:r>
            <a:r>
              <a:rPr lang="en-GB" dirty="0" smtClean="0"/>
              <a:t>boroughs </a:t>
            </a:r>
            <a:r>
              <a:rPr lang="en-GB" dirty="0"/>
              <a:t>to </a:t>
            </a:r>
            <a:r>
              <a:rPr lang="en-GB" b="1" dirty="0"/>
              <a:t>borrow more </a:t>
            </a:r>
            <a:r>
              <a:rPr lang="en-GB" dirty="0"/>
              <a:t>for housebuilding and infrastructure.  </a:t>
            </a:r>
          </a:p>
          <a:p>
            <a:pPr lvl="0"/>
            <a:r>
              <a:rPr lang="en-GB" b="1" dirty="0"/>
              <a:t>Devolving stamp duty </a:t>
            </a:r>
            <a:r>
              <a:rPr lang="en-GB" dirty="0"/>
              <a:t>on the same model as </a:t>
            </a:r>
            <a:r>
              <a:rPr lang="en-GB" dirty="0" smtClean="0"/>
              <a:t>business </a:t>
            </a:r>
            <a:r>
              <a:rPr lang="en-GB" dirty="0"/>
              <a:t>rates to local </a:t>
            </a:r>
            <a:r>
              <a:rPr lang="en-GB" dirty="0" smtClean="0"/>
              <a:t>authorities.</a:t>
            </a:r>
            <a:endParaRPr lang="en-GB" dirty="0"/>
          </a:p>
          <a:p>
            <a:pPr lvl="0"/>
            <a:r>
              <a:rPr lang="en-GB" dirty="0"/>
              <a:t>Allowing boroughs to levy </a:t>
            </a:r>
            <a:r>
              <a:rPr lang="en-GB" b="1" dirty="0" smtClean="0"/>
              <a:t>discretionary tax </a:t>
            </a:r>
            <a:r>
              <a:rPr lang="en-GB" b="1" dirty="0"/>
              <a:t>on </a:t>
            </a:r>
            <a:r>
              <a:rPr lang="en-GB" b="1" dirty="0" smtClean="0"/>
              <a:t>developers </a:t>
            </a:r>
            <a:r>
              <a:rPr lang="en-GB" dirty="0" smtClean="0"/>
              <a:t>that </a:t>
            </a:r>
            <a:r>
              <a:rPr lang="en-GB" dirty="0"/>
              <a:t>fail to meet agreed building targets and also to create their own landlord </a:t>
            </a:r>
            <a:r>
              <a:rPr lang="en-GB" b="1" dirty="0"/>
              <a:t>licensing schemes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radical asks (1): London </a:t>
            </a:r>
            <a:r>
              <a:rPr lang="en-GB" dirty="0"/>
              <a:t>H</a:t>
            </a:r>
            <a:r>
              <a:rPr lang="en-GB" dirty="0" smtClean="0"/>
              <a:t>ousing Commission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1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 b="1" dirty="0" smtClean="0"/>
              <a:t>Capturing land value uplift: </a:t>
            </a:r>
            <a:r>
              <a:rPr lang="en-GB" sz="1600" dirty="0" smtClean="0"/>
              <a:t>Some interest e.g. GM exploring </a:t>
            </a:r>
            <a:r>
              <a:rPr lang="en-GB" sz="1600" dirty="0"/>
              <a:t>options similar to powers for New Towns to purchase land at use value and </a:t>
            </a:r>
            <a:r>
              <a:rPr lang="en-GB" sz="1600" dirty="0" smtClean="0"/>
              <a:t>benefit </a:t>
            </a:r>
            <a:r>
              <a:rPr lang="en-GB" sz="1600" dirty="0"/>
              <a:t>from the uplift</a:t>
            </a:r>
            <a:r>
              <a:rPr lang="en-GB" sz="1600" dirty="0" smtClean="0"/>
              <a:t>.</a:t>
            </a:r>
          </a:p>
          <a:p>
            <a:r>
              <a:rPr lang="en-GB" sz="1600" b="1" dirty="0" smtClean="0"/>
              <a:t>Land </a:t>
            </a:r>
            <a:r>
              <a:rPr lang="en-GB" sz="1600" b="1" dirty="0"/>
              <a:t>value </a:t>
            </a:r>
            <a:r>
              <a:rPr lang="en-GB" sz="1600" b="1" dirty="0" smtClean="0"/>
              <a:t>tax: </a:t>
            </a:r>
            <a:r>
              <a:rPr lang="en-GB" sz="1600" dirty="0"/>
              <a:t> 'biggest </a:t>
            </a:r>
            <a:r>
              <a:rPr lang="en-GB" sz="1600" dirty="0" smtClean="0"/>
              <a:t>missed </a:t>
            </a:r>
            <a:r>
              <a:rPr lang="en-GB" sz="1600" dirty="0"/>
              <a:t>opportunity</a:t>
            </a:r>
            <a:r>
              <a:rPr lang="en-GB" sz="1600" dirty="0" smtClean="0"/>
              <a:t>' or limited relevance for areas with low land values?</a:t>
            </a:r>
            <a:endParaRPr lang="en-GB" sz="1600" b="1" dirty="0"/>
          </a:p>
          <a:p>
            <a:r>
              <a:rPr lang="en-GB" sz="1600" b="1" dirty="0"/>
              <a:t>Rent </a:t>
            </a:r>
            <a:r>
              <a:rPr lang="en-GB" sz="1600" b="1" dirty="0" smtClean="0"/>
              <a:t>regulation: </a:t>
            </a:r>
            <a:r>
              <a:rPr lang="en-GB" sz="1600" dirty="0" smtClean="0"/>
              <a:t>Interest in using rent regulation e.g. as lever to encourage investment in energy efficiency; but concerns about large-scale disinvestment.</a:t>
            </a:r>
            <a:endParaRPr lang="en-GB" sz="1600" dirty="0"/>
          </a:p>
          <a:p>
            <a:r>
              <a:rPr lang="en-GB" sz="1600" b="1" dirty="0"/>
              <a:t>Devolution of Housing </a:t>
            </a:r>
            <a:r>
              <a:rPr lang="en-GB" sz="1600" b="1" dirty="0" smtClean="0"/>
              <a:t>Benefit</a:t>
            </a:r>
            <a:r>
              <a:rPr lang="en-GB" sz="1600" dirty="0" smtClean="0"/>
              <a:t>: Some support for 'benefits to bricks' approach but only in context of stable and long-term settlement (CTB = how not to do it)</a:t>
            </a:r>
            <a:endParaRPr lang="en-GB" sz="1600" dirty="0"/>
          </a:p>
          <a:p>
            <a:r>
              <a:rPr lang="en-GB" sz="1600" b="1" dirty="0"/>
              <a:t>Devolution of land and property </a:t>
            </a:r>
            <a:r>
              <a:rPr lang="en-GB" sz="1600" b="1" dirty="0" smtClean="0"/>
              <a:t>taxes: </a:t>
            </a:r>
          </a:p>
          <a:p>
            <a:pPr lvl="1"/>
            <a:r>
              <a:rPr lang="en-GB" sz="1600" dirty="0" smtClean="0"/>
              <a:t>Support in high value areas (</a:t>
            </a:r>
            <a:r>
              <a:rPr lang="en-GB" sz="1600" dirty="0"/>
              <a:t>L</a:t>
            </a:r>
            <a:r>
              <a:rPr lang="en-GB" sz="1600" dirty="0" smtClean="0"/>
              <a:t>ondon) but concern about race to bottom + competition for development elsewhere </a:t>
            </a:r>
          </a:p>
          <a:p>
            <a:pPr lvl="1"/>
            <a:r>
              <a:rPr lang="en-GB" sz="1600" dirty="0" smtClean="0"/>
              <a:t>Interest in linking increase in Stamp Duty for </a:t>
            </a:r>
            <a:r>
              <a:rPr lang="en-GB" sz="1600" dirty="0"/>
              <a:t>P</a:t>
            </a:r>
            <a:r>
              <a:rPr lang="en-GB" sz="1600" dirty="0" smtClean="0"/>
              <a:t>RS landlords to fund stock improvements (</a:t>
            </a:r>
            <a:r>
              <a:rPr lang="en-GB" sz="1600" dirty="0"/>
              <a:t>L</a:t>
            </a:r>
            <a:r>
              <a:rPr lang="en-GB" sz="1600" dirty="0" smtClean="0"/>
              <a:t>eeds CR)</a:t>
            </a:r>
          </a:p>
          <a:p>
            <a:r>
              <a:rPr lang="en-GB" sz="1600" b="1" dirty="0"/>
              <a:t>Additional planning powers to tackle land banking: </a:t>
            </a:r>
            <a:r>
              <a:rPr lang="en-GB" sz="1600" dirty="0"/>
              <a:t>The Leeds City Region LEP has put forward a proposal in its devolution submission to acquire stronger compulsory purchase order (CPO) </a:t>
            </a:r>
            <a:r>
              <a:rPr lang="en-GB" sz="1600" dirty="0" smtClean="0"/>
              <a:t>powers</a:t>
            </a:r>
          </a:p>
          <a:p>
            <a:pPr lvl="1"/>
            <a:endParaRPr lang="en-GB" sz="1600" dirty="0"/>
          </a:p>
          <a:p>
            <a:endParaRPr lang="en-GB" sz="1600" i="1" dirty="0" smtClean="0"/>
          </a:p>
          <a:p>
            <a:endParaRPr lang="en-GB" sz="1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31224" cy="720080"/>
          </a:xfrm>
        </p:spPr>
        <p:txBody>
          <a:bodyPr>
            <a:normAutofit/>
          </a:bodyPr>
          <a:lstStyle/>
          <a:p>
            <a:r>
              <a:rPr lang="en-GB" dirty="0" smtClean="0"/>
              <a:t>More radical asks (2): The view of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1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Recapture of unearned element of rise in land values that results from change in land use or public investment</a:t>
            </a:r>
          </a:p>
          <a:p>
            <a:r>
              <a:rPr lang="en-GB" dirty="0" smtClean="0"/>
              <a:t>Existing measures (s106 and CIL) increasingly less effective for realising planning gain</a:t>
            </a:r>
          </a:p>
          <a:p>
            <a:r>
              <a:rPr lang="en-GB" dirty="0" smtClean="0"/>
              <a:t>Other options:</a:t>
            </a:r>
          </a:p>
          <a:p>
            <a:pPr lvl="1"/>
            <a:r>
              <a:rPr lang="en-GB" b="1" dirty="0" smtClean="0"/>
              <a:t>Market maker role: </a:t>
            </a:r>
            <a:r>
              <a:rPr lang="en-GB" dirty="0" smtClean="0"/>
              <a:t>Buying land at existing use value (backed by credible threat of CPO) and selling once planning permission granted or as serviced land</a:t>
            </a:r>
          </a:p>
          <a:p>
            <a:pPr lvl="1"/>
            <a:r>
              <a:rPr lang="en-GB" b="1" dirty="0" smtClean="0"/>
              <a:t>Land value tax</a:t>
            </a:r>
          </a:p>
          <a:p>
            <a:r>
              <a:rPr lang="en-GB" dirty="0" smtClean="0"/>
              <a:t>Indirect mechanisms for capturing value uplift: </a:t>
            </a:r>
          </a:p>
          <a:p>
            <a:pPr lvl="1"/>
            <a:r>
              <a:rPr lang="en-GB" dirty="0" smtClean="0"/>
              <a:t>Business rates supplement; TIF; devolving land and property taxes; mayoral CIL; and hypothecated payroll taxes.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Capturing land value uplift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00808"/>
            <a:ext cx="7931224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An </a:t>
            </a:r>
            <a:r>
              <a:rPr lang="en-GB" b="1" dirty="0" smtClean="0"/>
              <a:t>annual levy </a:t>
            </a:r>
            <a:r>
              <a:rPr lang="en-GB" dirty="0" smtClean="0"/>
              <a:t>on the capital or rental value of land</a:t>
            </a:r>
          </a:p>
          <a:p>
            <a:r>
              <a:rPr lang="en-GB" dirty="0" smtClean="0"/>
              <a:t>Could replace Council Tax and Business Rates</a:t>
            </a:r>
          </a:p>
          <a:p>
            <a:r>
              <a:rPr lang="en-GB" dirty="0" smtClean="0"/>
              <a:t>No serious attempt to introduce LVT but interest in </a:t>
            </a:r>
            <a:r>
              <a:rPr lang="en-GB" b="1" dirty="0" smtClean="0"/>
              <a:t>'mansion tax</a:t>
            </a:r>
            <a:r>
              <a:rPr lang="en-GB" dirty="0" smtClean="0"/>
              <a:t>' as abridged form (1% levy on properties over £2m)</a:t>
            </a:r>
          </a:p>
          <a:p>
            <a:r>
              <a:rPr lang="en-GB" dirty="0" smtClean="0"/>
              <a:t>Reforming </a:t>
            </a:r>
            <a:r>
              <a:rPr lang="en-GB" b="1" dirty="0" smtClean="0"/>
              <a:t>council tax: </a:t>
            </a:r>
            <a:r>
              <a:rPr lang="en-GB" dirty="0" smtClean="0"/>
              <a:t>Wales introduced new Council Tax band I</a:t>
            </a:r>
          </a:p>
          <a:p>
            <a:r>
              <a:rPr lang="en-GB" dirty="0" smtClean="0"/>
              <a:t>Some form of LVT exists in over 700 cities</a:t>
            </a:r>
          </a:p>
          <a:p>
            <a:r>
              <a:rPr lang="en-GB" dirty="0" smtClean="0"/>
              <a:t>NSW = tax on vacant land, holiday homes, investment properties and commercial properties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31224" cy="720080"/>
          </a:xfrm>
        </p:spPr>
        <p:txBody>
          <a:bodyPr/>
          <a:lstStyle/>
          <a:p>
            <a:r>
              <a:rPr lang="en-GB" dirty="0" smtClean="0"/>
              <a:t>Land value tax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4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Presentation4</Template>
  <TotalTime>5668</TotalTime>
  <Words>1250</Words>
  <Application>Microsoft Office PowerPoint</Application>
  <PresentationFormat>On-screen Show (4:3)</PresentationFormat>
  <Paragraphs>126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Presentation4</vt:lpstr>
      <vt:lpstr>Tackling poverty through housing and planning policy in city regions:  Workshop 2: Future freedoms and flexibilities </vt:lpstr>
      <vt:lpstr>Research objectives</vt:lpstr>
      <vt:lpstr>Our approach</vt:lpstr>
      <vt:lpstr>Devolution: new funds + freedoms and flexibilities</vt:lpstr>
      <vt:lpstr>New devolved powers</vt:lpstr>
      <vt:lpstr>More radical asks (1): London Housing Commission</vt:lpstr>
      <vt:lpstr>More radical asks (2): The view of stakeholders</vt:lpstr>
      <vt:lpstr>Capturing land value uplift</vt:lpstr>
      <vt:lpstr>Land value tax (1)</vt:lpstr>
      <vt:lpstr>Land value tax (2)</vt:lpstr>
      <vt:lpstr>Rent regulation</vt:lpstr>
      <vt:lpstr>Learning from overseas</vt:lpstr>
      <vt:lpstr>For discussion (1)</vt:lpstr>
      <vt:lpstr>For discussion (2)</vt:lpstr>
      <vt:lpstr>For discussion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Caught Between the State and the Market: voluntary and community sector policy making in the UK</dc:title>
  <dc:creator>Louise South</dc:creator>
  <cp:lastModifiedBy>Rebecca Smith [Sykes]</cp:lastModifiedBy>
  <cp:revision>365</cp:revision>
  <cp:lastPrinted>2016-07-21T08:19:09Z</cp:lastPrinted>
  <dcterms:created xsi:type="dcterms:W3CDTF">2012-09-27T14:46:33Z</dcterms:created>
  <dcterms:modified xsi:type="dcterms:W3CDTF">2016-09-26T13:57:07Z</dcterms:modified>
</cp:coreProperties>
</file>