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2" r:id="rId2"/>
  </p:sldMasterIdLst>
  <p:notesMasterIdLst>
    <p:notesMasterId r:id="rId22"/>
  </p:notesMasterIdLst>
  <p:handoutMasterIdLst>
    <p:handoutMasterId r:id="rId23"/>
  </p:handoutMasterIdLst>
  <p:sldIdLst>
    <p:sldId id="295" r:id="rId3"/>
    <p:sldId id="348" r:id="rId4"/>
    <p:sldId id="354" r:id="rId5"/>
    <p:sldId id="385" r:id="rId6"/>
    <p:sldId id="358" r:id="rId7"/>
    <p:sldId id="359" r:id="rId8"/>
    <p:sldId id="383" r:id="rId9"/>
    <p:sldId id="386" r:id="rId10"/>
    <p:sldId id="387" r:id="rId11"/>
    <p:sldId id="388" r:id="rId12"/>
    <p:sldId id="379" r:id="rId13"/>
    <p:sldId id="382" r:id="rId14"/>
    <p:sldId id="389" r:id="rId15"/>
    <p:sldId id="380" r:id="rId16"/>
    <p:sldId id="390" r:id="rId17"/>
    <p:sldId id="350" r:id="rId18"/>
    <p:sldId id="353" r:id="rId19"/>
    <p:sldId id="375" r:id="rId20"/>
    <p:sldId id="271" r:id="rId21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arshall" initials="DM" lastIdx="22" clrIdx="0">
    <p:extLst/>
  </p:cmAuthor>
  <p:cmAuthor id="2" name="PC2" initials="P" lastIdx="1" clrIdx="1"/>
  <p:cmAuthor id="3" name="Susan" initials="S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E9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77" autoAdjust="0"/>
    <p:restoredTop sz="94705" autoAdjust="0"/>
  </p:normalViewPr>
  <p:slideViewPr>
    <p:cSldViewPr snapToGrid="0" snapToObjects="1">
      <p:cViewPr varScale="1">
        <p:scale>
          <a:sx n="127" d="100"/>
          <a:sy n="127" d="100"/>
        </p:scale>
        <p:origin x="34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E14A3-092F-4126-8742-1FE8AABD7CF0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9B79C4C-EFCE-4B8F-9719-499AE964D82B}">
      <dgm:prSet phldrT="[Text]" custT="1"/>
      <dgm:spPr/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Homes built to building regulations and Rentplus standards</a:t>
          </a:r>
          <a:endParaRPr lang="en-GB" sz="1500" dirty="0"/>
        </a:p>
      </dgm:t>
    </dgm:pt>
    <dgm:pt modelId="{0E9A50A6-38D6-4CC2-ADD3-F3DD5F4C8A19}" type="parTrans" cxnId="{B68747A9-041B-4E15-8EB4-9C899862B7FA}">
      <dgm:prSet/>
      <dgm:spPr/>
      <dgm:t>
        <a:bodyPr/>
        <a:lstStyle/>
        <a:p>
          <a:endParaRPr lang="en-GB"/>
        </a:p>
      </dgm:t>
    </dgm:pt>
    <dgm:pt modelId="{6E00791D-2298-4B2D-8763-4AE9266CB4A8}" type="sibTrans" cxnId="{B68747A9-041B-4E15-8EB4-9C899862B7FA}">
      <dgm:prSet/>
      <dgm:spPr/>
      <dgm:t>
        <a:bodyPr/>
        <a:lstStyle/>
        <a:p>
          <a:endParaRPr lang="en-GB"/>
        </a:p>
      </dgm:t>
    </dgm:pt>
    <dgm:pt modelId="{4B9F3343-753F-4136-8E2E-9C1E33DB5842}">
      <dgm:prSet phldrT="[Text]" custT="1"/>
      <dgm:spPr/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25% of Rentplus homes are sold at years 5, 10, 15 and 20</a:t>
          </a:r>
          <a:endParaRPr lang="en-GB" sz="1500" dirty="0"/>
        </a:p>
      </dgm:t>
    </dgm:pt>
    <dgm:pt modelId="{C9F0E334-D7B2-4E20-84FA-3CA0139C1956}" type="parTrans" cxnId="{BD940184-3C88-4566-B1D8-BAD3C34C861B}">
      <dgm:prSet/>
      <dgm:spPr/>
      <dgm:t>
        <a:bodyPr/>
        <a:lstStyle/>
        <a:p>
          <a:endParaRPr lang="en-GB"/>
        </a:p>
      </dgm:t>
    </dgm:pt>
    <dgm:pt modelId="{0844170D-509A-41A7-B7F6-04AD61AE466D}" type="sibTrans" cxnId="{BD940184-3C88-4566-B1D8-BAD3C34C861B}">
      <dgm:prSet/>
      <dgm:spPr/>
      <dgm:t>
        <a:bodyPr/>
        <a:lstStyle/>
        <a:p>
          <a:endParaRPr lang="en-GB"/>
        </a:p>
      </dgm:t>
    </dgm:pt>
    <dgm:pt modelId="{32889990-D10E-4626-8689-D83DBF3B33FB}">
      <dgm:prSet custT="1"/>
      <dgm:spPr/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Rentplus homes leased to local partner Registered Providers (RP) for up to 20 years </a:t>
          </a:r>
          <a:endParaRPr lang="en-GB" sz="1500" dirty="0"/>
        </a:p>
      </dgm:t>
    </dgm:pt>
    <dgm:pt modelId="{07E877A3-B767-46C8-BD30-30E7F5CC1A19}" type="parTrans" cxnId="{6F55EE42-2808-41DA-99EC-A7A2A249A5CC}">
      <dgm:prSet/>
      <dgm:spPr/>
      <dgm:t>
        <a:bodyPr/>
        <a:lstStyle/>
        <a:p>
          <a:endParaRPr lang="en-GB"/>
        </a:p>
      </dgm:t>
    </dgm:pt>
    <dgm:pt modelId="{C3ACF403-5654-4D70-B586-D039E1DA7CE8}" type="sibTrans" cxnId="{6F55EE42-2808-41DA-99EC-A7A2A249A5CC}">
      <dgm:prSet/>
      <dgm:spPr/>
      <dgm:t>
        <a:bodyPr/>
        <a:lstStyle/>
        <a:p>
          <a:endParaRPr lang="en-GB"/>
        </a:p>
      </dgm:t>
    </dgm:pt>
    <dgm:pt modelId="{532C19AC-1D1C-413B-A713-CB62625575F5}">
      <dgm:prSet custT="1"/>
      <dgm:spPr/>
      <dgm:t>
        <a:bodyPr/>
        <a:lstStyle/>
        <a:p>
          <a:r>
            <a:rPr lang="en-GB" sz="1500" dirty="0" smtClean="0">
              <a:latin typeface="Arial" pitchFamily="34" charset="0"/>
              <a:cs typeface="Arial" pitchFamily="34" charset="0"/>
            </a:rPr>
            <a:t>Homes initial let at 80% market rent or LHA (incl. service charges) to meet both LA affordable housing &amp; market demand</a:t>
          </a:r>
        </a:p>
      </dgm:t>
    </dgm:pt>
    <dgm:pt modelId="{FE3CCD23-6318-46CA-AB8F-1F995F8C0CF4}" type="parTrans" cxnId="{D05D5292-021F-4F9E-8CCA-18D5F883F142}">
      <dgm:prSet/>
      <dgm:spPr/>
      <dgm:t>
        <a:bodyPr/>
        <a:lstStyle/>
        <a:p>
          <a:endParaRPr lang="en-GB"/>
        </a:p>
      </dgm:t>
    </dgm:pt>
    <dgm:pt modelId="{4A3432CD-CCED-4B61-9EF2-8F3B1292E36D}" type="sibTrans" cxnId="{D05D5292-021F-4F9E-8CCA-18D5F883F142}">
      <dgm:prSet/>
      <dgm:spPr/>
      <dgm:t>
        <a:bodyPr/>
        <a:lstStyle/>
        <a:p>
          <a:endParaRPr lang="en-GB"/>
        </a:p>
      </dgm:t>
    </dgm:pt>
    <dgm:pt modelId="{D753F553-E4C0-423F-B4DA-905F2FD8450E}">
      <dgm:prSet custT="1"/>
      <dgm:spPr/>
      <dgm:t>
        <a:bodyPr/>
        <a:lstStyle/>
        <a:p>
          <a:r>
            <a:rPr lang="en-GB" sz="1500" dirty="0" smtClean="0">
              <a:latin typeface="Arial" panose="020B0604020202020204" pitchFamily="34" charset="0"/>
              <a:cs typeface="Arial" panose="020B0604020202020204" pitchFamily="34" charset="0"/>
            </a:rPr>
            <a:t>Homes funded by institutional investors</a:t>
          </a:r>
          <a:endParaRPr lang="en-GB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3AB5A-4BE4-42DC-BB5D-BEE322C5A2BC}" type="parTrans" cxnId="{BD337D01-63B0-4E6E-BE53-612A0E3FC183}">
      <dgm:prSet/>
      <dgm:spPr/>
      <dgm:t>
        <a:bodyPr/>
        <a:lstStyle/>
        <a:p>
          <a:endParaRPr lang="en-GB"/>
        </a:p>
      </dgm:t>
    </dgm:pt>
    <dgm:pt modelId="{7A6BFE90-62C0-4FDD-952E-81CAAE5B3206}" type="sibTrans" cxnId="{BD337D01-63B0-4E6E-BE53-612A0E3FC183}">
      <dgm:prSet/>
      <dgm:spPr/>
      <dgm:t>
        <a:bodyPr/>
        <a:lstStyle/>
        <a:p>
          <a:endParaRPr lang="en-GB"/>
        </a:p>
      </dgm:t>
    </dgm:pt>
    <dgm:pt modelId="{5463C8D0-E63A-4EEE-A895-F0A59F0A21BF}">
      <dgm:prSet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As homes are sold, Rentplus intends                                                         to replace them to maintain numbers of affordable homes </a:t>
          </a:r>
          <a:endParaRPr lang="en-GB" dirty="0"/>
        </a:p>
      </dgm:t>
    </dgm:pt>
    <dgm:pt modelId="{94DA82EF-68C4-49E6-946E-95B74268651D}" type="parTrans" cxnId="{5E44BE16-CD8C-40A4-8F2B-8CDCC02F72EE}">
      <dgm:prSet/>
      <dgm:spPr/>
      <dgm:t>
        <a:bodyPr/>
        <a:lstStyle/>
        <a:p>
          <a:endParaRPr lang="en-GB"/>
        </a:p>
      </dgm:t>
    </dgm:pt>
    <dgm:pt modelId="{F2188127-5BF5-4F83-91EE-EC618FFA824A}" type="sibTrans" cxnId="{5E44BE16-CD8C-40A4-8F2B-8CDCC02F72EE}">
      <dgm:prSet/>
      <dgm:spPr/>
      <dgm:t>
        <a:bodyPr/>
        <a:lstStyle/>
        <a:p>
          <a:endParaRPr lang="en-GB"/>
        </a:p>
      </dgm:t>
    </dgm:pt>
    <dgm:pt modelId="{78040D0F-4794-43F1-AD2C-F89B15300F26}" type="pres">
      <dgm:prSet presAssocID="{F4BE14A3-092F-4126-8742-1FE8AABD7C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4483B1B-A21B-4BD8-A8BE-BB06E083C9D4}" type="pres">
      <dgm:prSet presAssocID="{D753F553-E4C0-423F-B4DA-905F2FD8450E}" presName="node" presStyleLbl="node1" presStyleIdx="0" presStyleCnt="6" custLinFactX="-5180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941742-F6E4-4D9F-AEAB-56DD787AA309}" type="pres">
      <dgm:prSet presAssocID="{7A6BFE90-62C0-4FDD-952E-81CAAE5B3206}" presName="sibTrans" presStyleCnt="0"/>
      <dgm:spPr/>
    </dgm:pt>
    <dgm:pt modelId="{8B83BD94-305B-4B48-AECA-50A0DB824718}" type="pres">
      <dgm:prSet presAssocID="{19B79C4C-EFCE-4B8F-9719-499AE964D82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AC1F82-B3E1-43CB-BF9E-D48D958103D5}" type="pres">
      <dgm:prSet presAssocID="{6E00791D-2298-4B2D-8763-4AE9266CB4A8}" presName="sibTrans" presStyleCnt="0"/>
      <dgm:spPr/>
    </dgm:pt>
    <dgm:pt modelId="{A0A099EB-54D7-4E5D-B160-3490F1B9BEBD}" type="pres">
      <dgm:prSet presAssocID="{32889990-D10E-4626-8689-D83DBF3B33F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E28F0C-BA74-4135-9FCE-12AA24B7BFF8}" type="pres">
      <dgm:prSet presAssocID="{C3ACF403-5654-4D70-B586-D039E1DA7CE8}" presName="sibTrans" presStyleCnt="0"/>
      <dgm:spPr/>
    </dgm:pt>
    <dgm:pt modelId="{977C9226-542A-41ED-8680-2BCC05AA4CC2}" type="pres">
      <dgm:prSet presAssocID="{532C19AC-1D1C-413B-A713-CB62625575F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A14342-FE11-491C-8531-AE5B903948C6}" type="pres">
      <dgm:prSet presAssocID="{4A3432CD-CCED-4B61-9EF2-8F3B1292E36D}" presName="sibTrans" presStyleCnt="0"/>
      <dgm:spPr/>
    </dgm:pt>
    <dgm:pt modelId="{081EF995-DF13-4E81-9762-6B406C94505C}" type="pres">
      <dgm:prSet presAssocID="{4B9F3343-753F-4136-8E2E-9C1E33DB5842}" presName="node" presStyleLbl="node1" presStyleIdx="4" presStyleCnt="6" custLinFactNeighborX="1360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FD5713-AE2D-4393-B0E1-5854FE8804E7}" type="pres">
      <dgm:prSet presAssocID="{0844170D-509A-41A7-B7F6-04AD61AE466D}" presName="sibTrans" presStyleCnt="0"/>
      <dgm:spPr/>
    </dgm:pt>
    <dgm:pt modelId="{626B5BE2-96BA-45D3-9B2E-A07806592054}" type="pres">
      <dgm:prSet presAssocID="{5463C8D0-E63A-4EEE-A895-F0A59F0A21B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068FAFC-FE1F-4C64-ABA3-EAD31FACE816}" type="presOf" srcId="{32889990-D10E-4626-8689-D83DBF3B33FB}" destId="{A0A099EB-54D7-4E5D-B160-3490F1B9BEBD}" srcOrd="0" destOrd="0" presId="urn:microsoft.com/office/officeart/2005/8/layout/hList6"/>
    <dgm:cxn modelId="{B68747A9-041B-4E15-8EB4-9C899862B7FA}" srcId="{F4BE14A3-092F-4126-8742-1FE8AABD7CF0}" destId="{19B79C4C-EFCE-4B8F-9719-499AE964D82B}" srcOrd="1" destOrd="0" parTransId="{0E9A50A6-38D6-4CC2-ADD3-F3DD5F4C8A19}" sibTransId="{6E00791D-2298-4B2D-8763-4AE9266CB4A8}"/>
    <dgm:cxn modelId="{7C94E5E4-B655-4D8A-9D63-A2FCE16864CF}" type="presOf" srcId="{19B79C4C-EFCE-4B8F-9719-499AE964D82B}" destId="{8B83BD94-305B-4B48-AECA-50A0DB824718}" srcOrd="0" destOrd="0" presId="urn:microsoft.com/office/officeart/2005/8/layout/hList6"/>
    <dgm:cxn modelId="{A58C2E5D-DDD6-4226-A55A-33CA5650CD8B}" type="presOf" srcId="{F4BE14A3-092F-4126-8742-1FE8AABD7CF0}" destId="{78040D0F-4794-43F1-AD2C-F89B15300F26}" srcOrd="0" destOrd="0" presId="urn:microsoft.com/office/officeart/2005/8/layout/hList6"/>
    <dgm:cxn modelId="{44523CE5-C358-4B40-960A-35260A0EFD6E}" type="presOf" srcId="{4B9F3343-753F-4136-8E2E-9C1E33DB5842}" destId="{081EF995-DF13-4E81-9762-6B406C94505C}" srcOrd="0" destOrd="0" presId="urn:microsoft.com/office/officeart/2005/8/layout/hList6"/>
    <dgm:cxn modelId="{5E44BE16-CD8C-40A4-8F2B-8CDCC02F72EE}" srcId="{F4BE14A3-092F-4126-8742-1FE8AABD7CF0}" destId="{5463C8D0-E63A-4EEE-A895-F0A59F0A21BF}" srcOrd="5" destOrd="0" parTransId="{94DA82EF-68C4-49E6-946E-95B74268651D}" sibTransId="{F2188127-5BF5-4F83-91EE-EC618FFA824A}"/>
    <dgm:cxn modelId="{D05D5292-021F-4F9E-8CCA-18D5F883F142}" srcId="{F4BE14A3-092F-4126-8742-1FE8AABD7CF0}" destId="{532C19AC-1D1C-413B-A713-CB62625575F5}" srcOrd="3" destOrd="0" parTransId="{FE3CCD23-6318-46CA-AB8F-1F995F8C0CF4}" sibTransId="{4A3432CD-CCED-4B61-9EF2-8F3B1292E36D}"/>
    <dgm:cxn modelId="{BD940184-3C88-4566-B1D8-BAD3C34C861B}" srcId="{F4BE14A3-092F-4126-8742-1FE8AABD7CF0}" destId="{4B9F3343-753F-4136-8E2E-9C1E33DB5842}" srcOrd="4" destOrd="0" parTransId="{C9F0E334-D7B2-4E20-84FA-3CA0139C1956}" sibTransId="{0844170D-509A-41A7-B7F6-04AD61AE466D}"/>
    <dgm:cxn modelId="{6F55EE42-2808-41DA-99EC-A7A2A249A5CC}" srcId="{F4BE14A3-092F-4126-8742-1FE8AABD7CF0}" destId="{32889990-D10E-4626-8689-D83DBF3B33FB}" srcOrd="2" destOrd="0" parTransId="{07E877A3-B767-46C8-BD30-30E7F5CC1A19}" sibTransId="{C3ACF403-5654-4D70-B586-D039E1DA7CE8}"/>
    <dgm:cxn modelId="{BD337D01-63B0-4E6E-BE53-612A0E3FC183}" srcId="{F4BE14A3-092F-4126-8742-1FE8AABD7CF0}" destId="{D753F553-E4C0-423F-B4DA-905F2FD8450E}" srcOrd="0" destOrd="0" parTransId="{DA03AB5A-4BE4-42DC-BB5D-BEE322C5A2BC}" sibTransId="{7A6BFE90-62C0-4FDD-952E-81CAAE5B3206}"/>
    <dgm:cxn modelId="{301B76CB-9A28-42C7-9E20-D90520CCCF8C}" type="presOf" srcId="{D753F553-E4C0-423F-B4DA-905F2FD8450E}" destId="{04483B1B-A21B-4BD8-A8BE-BB06E083C9D4}" srcOrd="0" destOrd="0" presId="urn:microsoft.com/office/officeart/2005/8/layout/hList6"/>
    <dgm:cxn modelId="{87E537E1-B254-4C9E-BCC9-027F58D32B2A}" type="presOf" srcId="{532C19AC-1D1C-413B-A713-CB62625575F5}" destId="{977C9226-542A-41ED-8680-2BCC05AA4CC2}" srcOrd="0" destOrd="0" presId="urn:microsoft.com/office/officeart/2005/8/layout/hList6"/>
    <dgm:cxn modelId="{CC84092D-9445-439E-A668-A8F432E875C2}" type="presOf" srcId="{5463C8D0-E63A-4EEE-A895-F0A59F0A21BF}" destId="{626B5BE2-96BA-45D3-9B2E-A07806592054}" srcOrd="0" destOrd="0" presId="urn:microsoft.com/office/officeart/2005/8/layout/hList6"/>
    <dgm:cxn modelId="{BB0853EB-76B6-43C0-8C2B-1FFD7F6D1ED9}" type="presParOf" srcId="{78040D0F-4794-43F1-AD2C-F89B15300F26}" destId="{04483B1B-A21B-4BD8-A8BE-BB06E083C9D4}" srcOrd="0" destOrd="0" presId="urn:microsoft.com/office/officeart/2005/8/layout/hList6"/>
    <dgm:cxn modelId="{1027378A-AF0D-4250-B987-B871F69C9886}" type="presParOf" srcId="{78040D0F-4794-43F1-AD2C-F89B15300F26}" destId="{20941742-F6E4-4D9F-AEAB-56DD787AA309}" srcOrd="1" destOrd="0" presId="urn:microsoft.com/office/officeart/2005/8/layout/hList6"/>
    <dgm:cxn modelId="{0FF16363-0834-4476-A9C2-AF785FD51F6C}" type="presParOf" srcId="{78040D0F-4794-43F1-AD2C-F89B15300F26}" destId="{8B83BD94-305B-4B48-AECA-50A0DB824718}" srcOrd="2" destOrd="0" presId="urn:microsoft.com/office/officeart/2005/8/layout/hList6"/>
    <dgm:cxn modelId="{7F734BCD-43CB-40ED-8E6A-990874F28C04}" type="presParOf" srcId="{78040D0F-4794-43F1-AD2C-F89B15300F26}" destId="{D1AC1F82-B3E1-43CB-BF9E-D48D958103D5}" srcOrd="3" destOrd="0" presId="urn:microsoft.com/office/officeart/2005/8/layout/hList6"/>
    <dgm:cxn modelId="{E0FF5638-CFD3-4BAE-B844-D1B1969FDABB}" type="presParOf" srcId="{78040D0F-4794-43F1-AD2C-F89B15300F26}" destId="{A0A099EB-54D7-4E5D-B160-3490F1B9BEBD}" srcOrd="4" destOrd="0" presId="urn:microsoft.com/office/officeart/2005/8/layout/hList6"/>
    <dgm:cxn modelId="{231C905F-481B-499C-8B1A-A4F8C3BD965D}" type="presParOf" srcId="{78040D0F-4794-43F1-AD2C-F89B15300F26}" destId="{9BE28F0C-BA74-4135-9FCE-12AA24B7BFF8}" srcOrd="5" destOrd="0" presId="urn:microsoft.com/office/officeart/2005/8/layout/hList6"/>
    <dgm:cxn modelId="{D65C19B0-3ED6-48EA-95D5-B741529DCA65}" type="presParOf" srcId="{78040D0F-4794-43F1-AD2C-F89B15300F26}" destId="{977C9226-542A-41ED-8680-2BCC05AA4CC2}" srcOrd="6" destOrd="0" presId="urn:microsoft.com/office/officeart/2005/8/layout/hList6"/>
    <dgm:cxn modelId="{337A62E8-C8DA-44F1-9A2C-DDB68F1C50E0}" type="presParOf" srcId="{78040D0F-4794-43F1-AD2C-F89B15300F26}" destId="{B2A14342-FE11-491C-8531-AE5B903948C6}" srcOrd="7" destOrd="0" presId="urn:microsoft.com/office/officeart/2005/8/layout/hList6"/>
    <dgm:cxn modelId="{E73DA02A-ACD3-4DE2-80A1-618D08EF749E}" type="presParOf" srcId="{78040D0F-4794-43F1-AD2C-F89B15300F26}" destId="{081EF995-DF13-4E81-9762-6B406C94505C}" srcOrd="8" destOrd="0" presId="urn:microsoft.com/office/officeart/2005/8/layout/hList6"/>
    <dgm:cxn modelId="{B11FD704-1A73-4E2C-B885-3967DCFC55E0}" type="presParOf" srcId="{78040D0F-4794-43F1-AD2C-F89B15300F26}" destId="{AFFD5713-AE2D-4393-B0E1-5854FE8804E7}" srcOrd="9" destOrd="0" presId="urn:microsoft.com/office/officeart/2005/8/layout/hList6"/>
    <dgm:cxn modelId="{D9135EB1-0547-4233-ADCD-BA4A6E474300}" type="presParOf" srcId="{78040D0F-4794-43F1-AD2C-F89B15300F26}" destId="{626B5BE2-96BA-45D3-9B2E-A07806592054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BE14A3-092F-4126-8742-1FE8AABD7CF0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9B79C4C-EFCE-4B8F-9719-499AE964D82B}">
      <dgm:prSet phldrT="[Text]" custT="1"/>
      <dgm:spPr/>
      <dgm:t>
        <a:bodyPr/>
        <a:lstStyle/>
        <a:p>
          <a:r>
            <a:rPr lang="en-GB" sz="1400" dirty="0" smtClean="0">
              <a:latin typeface="Arial" pitchFamily="34" charset="0"/>
              <a:cs typeface="Arial" pitchFamily="34" charset="0"/>
            </a:rPr>
            <a:t>Tenants supported and enabled to move into home ownership by RP</a:t>
          </a:r>
          <a:endParaRPr lang="en-GB" sz="1400" dirty="0"/>
        </a:p>
      </dgm:t>
    </dgm:pt>
    <dgm:pt modelId="{0E9A50A6-38D6-4CC2-ADD3-F3DD5F4C8A19}" type="parTrans" cxnId="{B68747A9-041B-4E15-8EB4-9C899862B7FA}">
      <dgm:prSet/>
      <dgm:spPr/>
      <dgm:t>
        <a:bodyPr/>
        <a:lstStyle/>
        <a:p>
          <a:endParaRPr lang="en-GB"/>
        </a:p>
      </dgm:t>
    </dgm:pt>
    <dgm:pt modelId="{6E00791D-2298-4B2D-8763-4AE9266CB4A8}" type="sibTrans" cxnId="{B68747A9-041B-4E15-8EB4-9C899862B7FA}">
      <dgm:prSet/>
      <dgm:spPr/>
      <dgm:t>
        <a:bodyPr/>
        <a:lstStyle/>
        <a:p>
          <a:endParaRPr lang="en-GB"/>
        </a:p>
      </dgm:t>
    </dgm:pt>
    <dgm:pt modelId="{4B9F3343-753F-4136-8E2E-9C1E33DB5842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S106 cascade allows for substitute tenant, RP discounted purchase or sale on open market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F0E334-D7B2-4E20-84FA-3CA0139C1956}" type="parTrans" cxnId="{BD940184-3C88-4566-B1D8-BAD3C34C861B}">
      <dgm:prSet/>
      <dgm:spPr/>
      <dgm:t>
        <a:bodyPr/>
        <a:lstStyle/>
        <a:p>
          <a:endParaRPr lang="en-GB"/>
        </a:p>
      </dgm:t>
    </dgm:pt>
    <dgm:pt modelId="{0844170D-509A-41A7-B7F6-04AD61AE466D}" type="sibTrans" cxnId="{BD940184-3C88-4566-B1D8-BAD3C34C861B}">
      <dgm:prSet/>
      <dgm:spPr/>
      <dgm:t>
        <a:bodyPr/>
        <a:lstStyle/>
        <a:p>
          <a:endParaRPr lang="en-GB"/>
        </a:p>
      </dgm:t>
    </dgm:pt>
    <dgm:pt modelId="{32889990-D10E-4626-8689-D83DBF3B33FB}">
      <dgm:prSet custT="1"/>
      <dgm:spPr/>
      <dgm:t>
        <a:bodyPr/>
        <a:lstStyle/>
        <a:p>
          <a:r>
            <a:rPr lang="en-GB" sz="1400" dirty="0" smtClean="0">
              <a:latin typeface="Arial" pitchFamily="34" charset="0"/>
              <a:cs typeface="Arial" pitchFamily="34" charset="0"/>
            </a:rPr>
            <a:t>Tenant agrees at sign-up when their home is available to purchase; 5-year renewable tenancies until then</a:t>
          </a:r>
          <a:endParaRPr lang="en-GB" sz="1400" dirty="0"/>
        </a:p>
      </dgm:t>
    </dgm:pt>
    <dgm:pt modelId="{07E877A3-B767-46C8-BD30-30E7F5CC1A19}" type="parTrans" cxnId="{6F55EE42-2808-41DA-99EC-A7A2A249A5CC}">
      <dgm:prSet/>
      <dgm:spPr/>
      <dgm:t>
        <a:bodyPr/>
        <a:lstStyle/>
        <a:p>
          <a:endParaRPr lang="en-GB"/>
        </a:p>
      </dgm:t>
    </dgm:pt>
    <dgm:pt modelId="{C3ACF403-5654-4D70-B586-D039E1DA7CE8}" type="sibTrans" cxnId="{6F55EE42-2808-41DA-99EC-A7A2A249A5CC}">
      <dgm:prSet/>
      <dgm:spPr/>
      <dgm:t>
        <a:bodyPr/>
        <a:lstStyle/>
        <a:p>
          <a:endParaRPr lang="en-GB"/>
        </a:p>
      </dgm:t>
    </dgm:pt>
    <dgm:pt modelId="{532C19AC-1D1C-413B-A713-CB62625575F5}">
      <dgm:prSet custT="1"/>
      <dgm:spPr/>
      <dgm:t>
        <a:bodyPr/>
        <a:lstStyle/>
        <a:p>
          <a:r>
            <a:rPr lang="en-GB" sz="1400" dirty="0" smtClean="0">
              <a:latin typeface="Arial" pitchFamily="34" charset="0"/>
              <a:cs typeface="Arial" pitchFamily="34" charset="0"/>
            </a:rPr>
            <a:t>10% OMV gifted deposit provided by Rentplus for tenants at purchase</a:t>
          </a:r>
        </a:p>
      </dgm:t>
    </dgm:pt>
    <dgm:pt modelId="{FE3CCD23-6318-46CA-AB8F-1F995F8C0CF4}" type="parTrans" cxnId="{D05D5292-021F-4F9E-8CCA-18D5F883F142}">
      <dgm:prSet/>
      <dgm:spPr/>
      <dgm:t>
        <a:bodyPr/>
        <a:lstStyle/>
        <a:p>
          <a:endParaRPr lang="en-GB"/>
        </a:p>
      </dgm:t>
    </dgm:pt>
    <dgm:pt modelId="{4A3432CD-CCED-4B61-9EF2-8F3B1292E36D}" type="sibTrans" cxnId="{D05D5292-021F-4F9E-8CCA-18D5F883F142}">
      <dgm:prSet/>
      <dgm:spPr/>
      <dgm:t>
        <a:bodyPr/>
        <a:lstStyle/>
        <a:p>
          <a:endParaRPr lang="en-GB"/>
        </a:p>
      </dgm:t>
    </dgm:pt>
    <dgm:pt modelId="{64932283-55A6-43A9-8F6B-68382E057376}">
      <dgm:prSet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RP partner manages Rentplus homes including repairs service, collects rent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43154-843F-43B5-A550-5E7D93443589}" type="parTrans" cxnId="{330E9F42-F4C8-4446-A639-1C9BE7C615B2}">
      <dgm:prSet/>
      <dgm:spPr/>
      <dgm:t>
        <a:bodyPr/>
        <a:lstStyle/>
        <a:p>
          <a:endParaRPr lang="en-GB"/>
        </a:p>
      </dgm:t>
    </dgm:pt>
    <dgm:pt modelId="{A532778F-843E-4814-ADA9-915B326CF1B1}" type="sibTrans" cxnId="{330E9F42-F4C8-4446-A639-1C9BE7C615B2}">
      <dgm:prSet/>
      <dgm:spPr/>
      <dgm:t>
        <a:bodyPr/>
        <a:lstStyle/>
        <a:p>
          <a:endParaRPr lang="en-GB"/>
        </a:p>
      </dgm:t>
    </dgm:pt>
    <dgm:pt modelId="{12E3F580-AE87-4074-A012-1557B40530C3}">
      <dgm:prSet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Rents increased by CPI +1% annually; rebased every 5 years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E4327-AD5D-4E42-A632-DF4ECD5F8086}" type="parTrans" cxnId="{F5550EB2-01E4-418D-8A3F-B95F25C08923}">
      <dgm:prSet/>
      <dgm:spPr/>
      <dgm:t>
        <a:bodyPr/>
        <a:lstStyle/>
        <a:p>
          <a:endParaRPr lang="en-GB"/>
        </a:p>
      </dgm:t>
    </dgm:pt>
    <dgm:pt modelId="{E7B56332-D871-4C6F-9253-CAC473BB9214}" type="sibTrans" cxnId="{F5550EB2-01E4-418D-8A3F-B95F25C08923}">
      <dgm:prSet/>
      <dgm:spPr/>
      <dgm:t>
        <a:bodyPr/>
        <a:lstStyle/>
        <a:p>
          <a:endParaRPr lang="en-GB"/>
        </a:p>
      </dgm:t>
    </dgm:pt>
    <dgm:pt modelId="{78040D0F-4794-43F1-AD2C-F89B15300F26}" type="pres">
      <dgm:prSet presAssocID="{F4BE14A3-092F-4126-8742-1FE8AABD7C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B83BD94-305B-4B48-AECA-50A0DB824718}" type="pres">
      <dgm:prSet presAssocID="{19B79C4C-EFCE-4B8F-9719-499AE964D82B}" presName="node" presStyleLbl="node1" presStyleIdx="0" presStyleCnt="6" custLinFactNeighborX="-3376" custLinFactNeighborY="5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AC1F82-B3E1-43CB-BF9E-D48D958103D5}" type="pres">
      <dgm:prSet presAssocID="{6E00791D-2298-4B2D-8763-4AE9266CB4A8}" presName="sibTrans" presStyleCnt="0"/>
      <dgm:spPr/>
    </dgm:pt>
    <dgm:pt modelId="{52A9AA98-B097-4D04-8F4E-FB6649263D59}" type="pres">
      <dgm:prSet presAssocID="{64932283-55A6-43A9-8F6B-68382E05737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F4623-76BA-4F70-891E-1A1735CE1251}" type="pres">
      <dgm:prSet presAssocID="{A532778F-843E-4814-ADA9-915B326CF1B1}" presName="sibTrans" presStyleCnt="0"/>
      <dgm:spPr/>
    </dgm:pt>
    <dgm:pt modelId="{07F64A57-9D0B-4AB3-9177-55302F976E84}" type="pres">
      <dgm:prSet presAssocID="{12E3F580-AE87-4074-A012-1557B40530C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B4C597-1DC1-4F0B-93CE-60CAE63882DB}" type="pres">
      <dgm:prSet presAssocID="{E7B56332-D871-4C6F-9253-CAC473BB9214}" presName="sibTrans" presStyleCnt="0"/>
      <dgm:spPr/>
    </dgm:pt>
    <dgm:pt modelId="{A0A099EB-54D7-4E5D-B160-3490F1B9BEBD}" type="pres">
      <dgm:prSet presAssocID="{32889990-D10E-4626-8689-D83DBF3B33F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E28F0C-BA74-4135-9FCE-12AA24B7BFF8}" type="pres">
      <dgm:prSet presAssocID="{C3ACF403-5654-4D70-B586-D039E1DA7CE8}" presName="sibTrans" presStyleCnt="0"/>
      <dgm:spPr/>
    </dgm:pt>
    <dgm:pt modelId="{977C9226-542A-41ED-8680-2BCC05AA4CC2}" type="pres">
      <dgm:prSet presAssocID="{532C19AC-1D1C-413B-A713-CB62625575F5}" presName="node" presStyleLbl="node1" presStyleIdx="4" presStyleCnt="6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A14342-FE11-491C-8531-AE5B903948C6}" type="pres">
      <dgm:prSet presAssocID="{4A3432CD-CCED-4B61-9EF2-8F3B1292E36D}" presName="sibTrans" presStyleCnt="0"/>
      <dgm:spPr/>
    </dgm:pt>
    <dgm:pt modelId="{081EF995-DF13-4E81-9762-6B406C94505C}" type="pres">
      <dgm:prSet presAssocID="{4B9F3343-753F-4136-8E2E-9C1E33DB5842}" presName="node" presStyleLbl="node1" presStyleIdx="5" presStyleCnt="6" custLinFactNeighborX="1360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9CF77C-1FD8-4CED-928F-72E2478D449B}" type="presOf" srcId="{4B9F3343-753F-4136-8E2E-9C1E33DB5842}" destId="{081EF995-DF13-4E81-9762-6B406C94505C}" srcOrd="0" destOrd="0" presId="urn:microsoft.com/office/officeart/2005/8/layout/hList6"/>
    <dgm:cxn modelId="{BFBED7D6-796C-417D-8298-37CB3B535E6D}" type="presOf" srcId="{64932283-55A6-43A9-8F6B-68382E057376}" destId="{52A9AA98-B097-4D04-8F4E-FB6649263D59}" srcOrd="0" destOrd="0" presId="urn:microsoft.com/office/officeart/2005/8/layout/hList6"/>
    <dgm:cxn modelId="{382B46A8-073F-48EF-95DA-CF4E6817EB82}" type="presOf" srcId="{F4BE14A3-092F-4126-8742-1FE8AABD7CF0}" destId="{78040D0F-4794-43F1-AD2C-F89B15300F26}" srcOrd="0" destOrd="0" presId="urn:microsoft.com/office/officeart/2005/8/layout/hList6"/>
    <dgm:cxn modelId="{B68747A9-041B-4E15-8EB4-9C899862B7FA}" srcId="{F4BE14A3-092F-4126-8742-1FE8AABD7CF0}" destId="{19B79C4C-EFCE-4B8F-9719-499AE964D82B}" srcOrd="0" destOrd="0" parTransId="{0E9A50A6-38D6-4CC2-ADD3-F3DD5F4C8A19}" sibTransId="{6E00791D-2298-4B2D-8763-4AE9266CB4A8}"/>
    <dgm:cxn modelId="{02744B6F-BDF9-4B2D-843C-4A2A157C504B}" type="presOf" srcId="{19B79C4C-EFCE-4B8F-9719-499AE964D82B}" destId="{8B83BD94-305B-4B48-AECA-50A0DB824718}" srcOrd="0" destOrd="0" presId="urn:microsoft.com/office/officeart/2005/8/layout/hList6"/>
    <dgm:cxn modelId="{D05D5292-021F-4F9E-8CCA-18D5F883F142}" srcId="{F4BE14A3-092F-4126-8742-1FE8AABD7CF0}" destId="{532C19AC-1D1C-413B-A713-CB62625575F5}" srcOrd="4" destOrd="0" parTransId="{FE3CCD23-6318-46CA-AB8F-1F995F8C0CF4}" sibTransId="{4A3432CD-CCED-4B61-9EF2-8F3B1292E36D}"/>
    <dgm:cxn modelId="{8DA2DAD3-AB2F-406D-8312-DCAD3F66281C}" type="presOf" srcId="{12E3F580-AE87-4074-A012-1557B40530C3}" destId="{07F64A57-9D0B-4AB3-9177-55302F976E84}" srcOrd="0" destOrd="0" presId="urn:microsoft.com/office/officeart/2005/8/layout/hList6"/>
    <dgm:cxn modelId="{BD940184-3C88-4566-B1D8-BAD3C34C861B}" srcId="{F4BE14A3-092F-4126-8742-1FE8AABD7CF0}" destId="{4B9F3343-753F-4136-8E2E-9C1E33DB5842}" srcOrd="5" destOrd="0" parTransId="{C9F0E334-D7B2-4E20-84FA-3CA0139C1956}" sibTransId="{0844170D-509A-41A7-B7F6-04AD61AE466D}"/>
    <dgm:cxn modelId="{6F55EE42-2808-41DA-99EC-A7A2A249A5CC}" srcId="{F4BE14A3-092F-4126-8742-1FE8AABD7CF0}" destId="{32889990-D10E-4626-8689-D83DBF3B33FB}" srcOrd="3" destOrd="0" parTransId="{07E877A3-B767-46C8-BD30-30E7F5CC1A19}" sibTransId="{C3ACF403-5654-4D70-B586-D039E1DA7CE8}"/>
    <dgm:cxn modelId="{C7735E6C-CA4D-4008-AEA1-14092DDFDA5B}" type="presOf" srcId="{532C19AC-1D1C-413B-A713-CB62625575F5}" destId="{977C9226-542A-41ED-8680-2BCC05AA4CC2}" srcOrd="0" destOrd="0" presId="urn:microsoft.com/office/officeart/2005/8/layout/hList6"/>
    <dgm:cxn modelId="{F5550EB2-01E4-418D-8A3F-B95F25C08923}" srcId="{F4BE14A3-092F-4126-8742-1FE8AABD7CF0}" destId="{12E3F580-AE87-4074-A012-1557B40530C3}" srcOrd="2" destOrd="0" parTransId="{031E4327-AD5D-4E42-A632-DF4ECD5F8086}" sibTransId="{E7B56332-D871-4C6F-9253-CAC473BB9214}"/>
    <dgm:cxn modelId="{72F2FA60-0C21-455A-B287-AD839C806C46}" type="presOf" srcId="{32889990-D10E-4626-8689-D83DBF3B33FB}" destId="{A0A099EB-54D7-4E5D-B160-3490F1B9BEBD}" srcOrd="0" destOrd="0" presId="urn:microsoft.com/office/officeart/2005/8/layout/hList6"/>
    <dgm:cxn modelId="{330E9F42-F4C8-4446-A639-1C9BE7C615B2}" srcId="{F4BE14A3-092F-4126-8742-1FE8AABD7CF0}" destId="{64932283-55A6-43A9-8F6B-68382E057376}" srcOrd="1" destOrd="0" parTransId="{0F743154-843F-43B5-A550-5E7D93443589}" sibTransId="{A532778F-843E-4814-ADA9-915B326CF1B1}"/>
    <dgm:cxn modelId="{C47ACC74-3072-4D89-821E-4874969A10BA}" type="presParOf" srcId="{78040D0F-4794-43F1-AD2C-F89B15300F26}" destId="{8B83BD94-305B-4B48-AECA-50A0DB824718}" srcOrd="0" destOrd="0" presId="urn:microsoft.com/office/officeart/2005/8/layout/hList6"/>
    <dgm:cxn modelId="{C38AA1FA-8BB8-4E1F-B58C-5E3D5B900121}" type="presParOf" srcId="{78040D0F-4794-43F1-AD2C-F89B15300F26}" destId="{D1AC1F82-B3E1-43CB-BF9E-D48D958103D5}" srcOrd="1" destOrd="0" presId="urn:microsoft.com/office/officeart/2005/8/layout/hList6"/>
    <dgm:cxn modelId="{9E834E45-E927-46E4-BB60-465E7B7AAA69}" type="presParOf" srcId="{78040D0F-4794-43F1-AD2C-F89B15300F26}" destId="{52A9AA98-B097-4D04-8F4E-FB6649263D59}" srcOrd="2" destOrd="0" presId="urn:microsoft.com/office/officeart/2005/8/layout/hList6"/>
    <dgm:cxn modelId="{08087305-DE8D-456C-9FAC-3452A4401D2C}" type="presParOf" srcId="{78040D0F-4794-43F1-AD2C-F89B15300F26}" destId="{931F4623-76BA-4F70-891E-1A1735CE1251}" srcOrd="3" destOrd="0" presId="urn:microsoft.com/office/officeart/2005/8/layout/hList6"/>
    <dgm:cxn modelId="{07B3E148-0BAE-4776-BB3F-077EAC5ADCB4}" type="presParOf" srcId="{78040D0F-4794-43F1-AD2C-F89B15300F26}" destId="{07F64A57-9D0B-4AB3-9177-55302F976E84}" srcOrd="4" destOrd="0" presId="urn:microsoft.com/office/officeart/2005/8/layout/hList6"/>
    <dgm:cxn modelId="{0E9C91E4-3251-4700-90A8-25E7CCC8E238}" type="presParOf" srcId="{78040D0F-4794-43F1-AD2C-F89B15300F26}" destId="{C5B4C597-1DC1-4F0B-93CE-60CAE63882DB}" srcOrd="5" destOrd="0" presId="urn:microsoft.com/office/officeart/2005/8/layout/hList6"/>
    <dgm:cxn modelId="{0382AB63-08E5-430A-A872-A42D6F379A5D}" type="presParOf" srcId="{78040D0F-4794-43F1-AD2C-F89B15300F26}" destId="{A0A099EB-54D7-4E5D-B160-3490F1B9BEBD}" srcOrd="6" destOrd="0" presId="urn:microsoft.com/office/officeart/2005/8/layout/hList6"/>
    <dgm:cxn modelId="{6F4D0AA9-711D-4598-BEE0-CDA03BB48357}" type="presParOf" srcId="{78040D0F-4794-43F1-AD2C-F89B15300F26}" destId="{9BE28F0C-BA74-4135-9FCE-12AA24B7BFF8}" srcOrd="7" destOrd="0" presId="urn:microsoft.com/office/officeart/2005/8/layout/hList6"/>
    <dgm:cxn modelId="{D74CD83E-D4A7-4B6B-86D9-F00D8F402DED}" type="presParOf" srcId="{78040D0F-4794-43F1-AD2C-F89B15300F26}" destId="{977C9226-542A-41ED-8680-2BCC05AA4CC2}" srcOrd="8" destOrd="0" presId="urn:microsoft.com/office/officeart/2005/8/layout/hList6"/>
    <dgm:cxn modelId="{15C0EB79-8BC8-49F7-A742-2C9CF0702237}" type="presParOf" srcId="{78040D0F-4794-43F1-AD2C-F89B15300F26}" destId="{B2A14342-FE11-491C-8531-AE5B903948C6}" srcOrd="9" destOrd="0" presId="urn:microsoft.com/office/officeart/2005/8/layout/hList6"/>
    <dgm:cxn modelId="{6E8FC953-2F06-473E-871D-0E6A926FD1F4}" type="presParOf" srcId="{78040D0F-4794-43F1-AD2C-F89B15300F26}" destId="{081EF995-DF13-4E81-9762-6B406C94505C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1B13F3-35AB-46DD-B5A3-4EF01BC1782A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B0412E4-0169-4705-ABCB-0D22A153DF73}">
      <dgm:prSet phldrT="[Text]"/>
      <dgm:spPr/>
      <dgm:t>
        <a:bodyPr/>
        <a:lstStyle/>
        <a:p>
          <a:r>
            <a:rPr lang="en-GB" dirty="0" smtClean="0"/>
            <a:t>Rentplus</a:t>
          </a:r>
          <a:endParaRPr lang="en-GB" dirty="0"/>
        </a:p>
      </dgm:t>
    </dgm:pt>
    <dgm:pt modelId="{8612C994-C9AD-45AD-A33F-F71F72D50495}" type="parTrans" cxnId="{1C385AFD-C8C6-4F56-82E0-E740168325A9}">
      <dgm:prSet/>
      <dgm:spPr/>
      <dgm:t>
        <a:bodyPr/>
        <a:lstStyle/>
        <a:p>
          <a:endParaRPr lang="en-GB"/>
        </a:p>
      </dgm:t>
    </dgm:pt>
    <dgm:pt modelId="{D637FC45-28B9-4E80-882B-CC510EADFA49}" type="sibTrans" cxnId="{1C385AFD-C8C6-4F56-82E0-E740168325A9}">
      <dgm:prSet/>
      <dgm:spPr/>
      <dgm:t>
        <a:bodyPr/>
        <a:lstStyle/>
        <a:p>
          <a:endParaRPr lang="en-GB"/>
        </a:p>
      </dgm:t>
    </dgm:pt>
    <dgm:pt modelId="{B3385B54-BE75-403C-AA07-998589E4C570}">
      <dgm:prSet phldrT="[Text]"/>
      <dgm:spPr/>
      <dgm:t>
        <a:bodyPr/>
        <a:lstStyle/>
        <a:p>
          <a:r>
            <a:rPr lang="en-GB" b="1" dirty="0" smtClean="0"/>
            <a:t>Local Authorities</a:t>
          </a:r>
          <a:endParaRPr lang="en-GB" b="1" dirty="0"/>
        </a:p>
      </dgm:t>
    </dgm:pt>
    <dgm:pt modelId="{EEB9CCA9-60D0-45CB-BA25-9083936D7730}" type="parTrans" cxnId="{95DDCF4B-2F49-40E7-8572-2978D793D888}">
      <dgm:prSet/>
      <dgm:spPr/>
      <dgm:t>
        <a:bodyPr/>
        <a:lstStyle/>
        <a:p>
          <a:endParaRPr lang="en-GB" dirty="0"/>
        </a:p>
      </dgm:t>
    </dgm:pt>
    <dgm:pt modelId="{873CD634-7773-4719-BC63-F262D8F1D7CA}" type="sibTrans" cxnId="{95DDCF4B-2F49-40E7-8572-2978D793D888}">
      <dgm:prSet/>
      <dgm:spPr/>
      <dgm:t>
        <a:bodyPr/>
        <a:lstStyle/>
        <a:p>
          <a:endParaRPr lang="en-GB"/>
        </a:p>
      </dgm:t>
    </dgm:pt>
    <dgm:pt modelId="{668644C9-5652-4D08-856F-20673EC6C780}">
      <dgm:prSet phldrT="[Text]"/>
      <dgm:spPr/>
      <dgm:t>
        <a:bodyPr/>
        <a:lstStyle/>
        <a:p>
          <a:r>
            <a:rPr lang="en-GB" b="1" dirty="0" smtClean="0"/>
            <a:t>Housebuilders and Land promoters</a:t>
          </a:r>
          <a:endParaRPr lang="en-GB" b="1" dirty="0"/>
        </a:p>
      </dgm:t>
    </dgm:pt>
    <dgm:pt modelId="{CEC4AD40-3D7E-47D5-80C4-2BD680EE99B3}" type="parTrans" cxnId="{D3FF2997-0DBB-41B1-8B83-DFCE27C1E3DF}">
      <dgm:prSet/>
      <dgm:spPr/>
      <dgm:t>
        <a:bodyPr/>
        <a:lstStyle/>
        <a:p>
          <a:endParaRPr lang="en-GB" dirty="0"/>
        </a:p>
      </dgm:t>
    </dgm:pt>
    <dgm:pt modelId="{39DBBCBF-93E7-4AA2-B1FB-8E3AE0FA147A}" type="sibTrans" cxnId="{D3FF2997-0DBB-41B1-8B83-DFCE27C1E3DF}">
      <dgm:prSet/>
      <dgm:spPr/>
      <dgm:t>
        <a:bodyPr/>
        <a:lstStyle/>
        <a:p>
          <a:endParaRPr lang="en-GB"/>
        </a:p>
      </dgm:t>
    </dgm:pt>
    <dgm:pt modelId="{6D237C5E-BAE8-41C4-911C-5CCEC27FEC26}">
      <dgm:prSet phldrT="[Text]"/>
      <dgm:spPr/>
      <dgm:t>
        <a:bodyPr/>
        <a:lstStyle/>
        <a:p>
          <a:r>
            <a:rPr lang="en-GB" b="1" dirty="0" smtClean="0"/>
            <a:t>Registered Providers</a:t>
          </a:r>
          <a:endParaRPr lang="en-GB" b="1" dirty="0"/>
        </a:p>
      </dgm:t>
    </dgm:pt>
    <dgm:pt modelId="{3659F558-67C7-4C96-9A67-DB1EBFB3DAE5}" type="parTrans" cxnId="{CB82638E-50CC-4E50-98D9-7B8231CCE678}">
      <dgm:prSet/>
      <dgm:spPr/>
      <dgm:t>
        <a:bodyPr/>
        <a:lstStyle/>
        <a:p>
          <a:endParaRPr lang="en-GB" dirty="0"/>
        </a:p>
      </dgm:t>
    </dgm:pt>
    <dgm:pt modelId="{A1582370-D74B-4AC9-8AF7-8D3610BB04C4}" type="sibTrans" cxnId="{CB82638E-50CC-4E50-98D9-7B8231CCE678}">
      <dgm:prSet/>
      <dgm:spPr/>
      <dgm:t>
        <a:bodyPr/>
        <a:lstStyle/>
        <a:p>
          <a:endParaRPr lang="en-GB"/>
        </a:p>
      </dgm:t>
    </dgm:pt>
    <dgm:pt modelId="{CD6F91F6-D83B-4F18-9BFD-C8BC87270434}">
      <dgm:prSet phldrT="[Text]"/>
      <dgm:spPr/>
      <dgm:t>
        <a:bodyPr/>
        <a:lstStyle/>
        <a:p>
          <a:r>
            <a:rPr lang="en-GB" b="1" dirty="0" smtClean="0"/>
            <a:t>Funders/</a:t>
          </a:r>
        </a:p>
        <a:p>
          <a:r>
            <a:rPr lang="en-GB" b="1" dirty="0" smtClean="0"/>
            <a:t>HCA</a:t>
          </a:r>
          <a:endParaRPr lang="en-GB" b="1" dirty="0"/>
        </a:p>
      </dgm:t>
    </dgm:pt>
    <dgm:pt modelId="{197F521A-3591-4C87-89E4-968B3C1FE93B}" type="parTrans" cxnId="{86EB4B1C-8C01-4E93-BAF9-1A586873ECD7}">
      <dgm:prSet/>
      <dgm:spPr/>
      <dgm:t>
        <a:bodyPr/>
        <a:lstStyle/>
        <a:p>
          <a:endParaRPr lang="en-GB" dirty="0"/>
        </a:p>
      </dgm:t>
    </dgm:pt>
    <dgm:pt modelId="{98FC3448-4D5C-4087-A7D8-5836A9D8BB1B}" type="sibTrans" cxnId="{86EB4B1C-8C01-4E93-BAF9-1A586873ECD7}">
      <dgm:prSet/>
      <dgm:spPr/>
      <dgm:t>
        <a:bodyPr/>
        <a:lstStyle/>
        <a:p>
          <a:endParaRPr lang="en-GB"/>
        </a:p>
      </dgm:t>
    </dgm:pt>
    <dgm:pt modelId="{729F0C48-DA91-42DA-ACF1-B949770C6AA3}" type="pres">
      <dgm:prSet presAssocID="{911B13F3-35AB-46DD-B5A3-4EF01BC178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54DF707-156A-407C-B414-2736127D543B}" type="pres">
      <dgm:prSet presAssocID="{FB0412E4-0169-4705-ABCB-0D22A153DF73}" presName="centerShape" presStyleLbl="node0" presStyleIdx="0" presStyleCnt="1"/>
      <dgm:spPr/>
      <dgm:t>
        <a:bodyPr/>
        <a:lstStyle/>
        <a:p>
          <a:endParaRPr lang="en-GB"/>
        </a:p>
      </dgm:t>
    </dgm:pt>
    <dgm:pt modelId="{E8D2A750-FDCD-4646-A3F5-93318A5DAC7F}" type="pres">
      <dgm:prSet presAssocID="{EEB9CCA9-60D0-45CB-BA25-9083936D7730}" presName="Name9" presStyleLbl="parChTrans1D2" presStyleIdx="0" presStyleCnt="4"/>
      <dgm:spPr/>
      <dgm:t>
        <a:bodyPr/>
        <a:lstStyle/>
        <a:p>
          <a:endParaRPr lang="en-GB"/>
        </a:p>
      </dgm:t>
    </dgm:pt>
    <dgm:pt modelId="{4C1D472F-5125-4C00-A49F-DB2CEB285D1C}" type="pres">
      <dgm:prSet presAssocID="{EEB9CCA9-60D0-45CB-BA25-9083936D7730}" presName="connTx" presStyleLbl="parChTrans1D2" presStyleIdx="0" presStyleCnt="4"/>
      <dgm:spPr/>
      <dgm:t>
        <a:bodyPr/>
        <a:lstStyle/>
        <a:p>
          <a:endParaRPr lang="en-GB"/>
        </a:p>
      </dgm:t>
    </dgm:pt>
    <dgm:pt modelId="{BBFBD868-1825-4C69-819D-B333A09EAB02}" type="pres">
      <dgm:prSet presAssocID="{B3385B54-BE75-403C-AA07-998589E4C57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4778D1-6F29-45E1-848F-35DB956570C8}" type="pres">
      <dgm:prSet presAssocID="{CEC4AD40-3D7E-47D5-80C4-2BD680EE99B3}" presName="Name9" presStyleLbl="parChTrans1D2" presStyleIdx="1" presStyleCnt="4"/>
      <dgm:spPr/>
      <dgm:t>
        <a:bodyPr/>
        <a:lstStyle/>
        <a:p>
          <a:endParaRPr lang="en-GB"/>
        </a:p>
      </dgm:t>
    </dgm:pt>
    <dgm:pt modelId="{DC3764B6-6C63-4D75-A0E0-3E6A4A86CFB9}" type="pres">
      <dgm:prSet presAssocID="{CEC4AD40-3D7E-47D5-80C4-2BD680EE99B3}" presName="connTx" presStyleLbl="parChTrans1D2" presStyleIdx="1" presStyleCnt="4"/>
      <dgm:spPr/>
      <dgm:t>
        <a:bodyPr/>
        <a:lstStyle/>
        <a:p>
          <a:endParaRPr lang="en-GB"/>
        </a:p>
      </dgm:t>
    </dgm:pt>
    <dgm:pt modelId="{FD99DD8C-9F2E-4AEA-BD13-392B91FC5EDE}" type="pres">
      <dgm:prSet presAssocID="{668644C9-5652-4D08-856F-20673EC6C78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F6BC36-D793-4FE3-AE5B-F703AC72D36E}" type="pres">
      <dgm:prSet presAssocID="{3659F558-67C7-4C96-9A67-DB1EBFB3DAE5}" presName="Name9" presStyleLbl="parChTrans1D2" presStyleIdx="2" presStyleCnt="4"/>
      <dgm:spPr/>
      <dgm:t>
        <a:bodyPr/>
        <a:lstStyle/>
        <a:p>
          <a:endParaRPr lang="en-GB"/>
        </a:p>
      </dgm:t>
    </dgm:pt>
    <dgm:pt modelId="{7A6D1F3F-41C3-4C7C-8DDF-E8F4D4769116}" type="pres">
      <dgm:prSet presAssocID="{3659F558-67C7-4C96-9A67-DB1EBFB3DAE5}" presName="connTx" presStyleLbl="parChTrans1D2" presStyleIdx="2" presStyleCnt="4"/>
      <dgm:spPr/>
      <dgm:t>
        <a:bodyPr/>
        <a:lstStyle/>
        <a:p>
          <a:endParaRPr lang="en-GB"/>
        </a:p>
      </dgm:t>
    </dgm:pt>
    <dgm:pt modelId="{1A89CB07-3984-4B04-B01F-6F532C1F4A64}" type="pres">
      <dgm:prSet presAssocID="{6D237C5E-BAE8-41C4-911C-5CCEC27FEC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E17BA8-C57C-4995-9D59-F2D5C38121DE}" type="pres">
      <dgm:prSet presAssocID="{197F521A-3591-4C87-89E4-968B3C1FE93B}" presName="Name9" presStyleLbl="parChTrans1D2" presStyleIdx="3" presStyleCnt="4"/>
      <dgm:spPr/>
      <dgm:t>
        <a:bodyPr/>
        <a:lstStyle/>
        <a:p>
          <a:endParaRPr lang="en-GB"/>
        </a:p>
      </dgm:t>
    </dgm:pt>
    <dgm:pt modelId="{ACC396EC-A898-4367-B5FC-C559A87A2E30}" type="pres">
      <dgm:prSet presAssocID="{197F521A-3591-4C87-89E4-968B3C1FE93B}" presName="connTx" presStyleLbl="parChTrans1D2" presStyleIdx="3" presStyleCnt="4"/>
      <dgm:spPr/>
      <dgm:t>
        <a:bodyPr/>
        <a:lstStyle/>
        <a:p>
          <a:endParaRPr lang="en-GB"/>
        </a:p>
      </dgm:t>
    </dgm:pt>
    <dgm:pt modelId="{8A790FE6-CB9C-45EF-BAC1-D9CD5589F357}" type="pres">
      <dgm:prSet presAssocID="{CD6F91F6-D83B-4F18-9BFD-C8BC872704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82638E-50CC-4E50-98D9-7B8231CCE678}" srcId="{FB0412E4-0169-4705-ABCB-0D22A153DF73}" destId="{6D237C5E-BAE8-41C4-911C-5CCEC27FEC26}" srcOrd="2" destOrd="0" parTransId="{3659F558-67C7-4C96-9A67-DB1EBFB3DAE5}" sibTransId="{A1582370-D74B-4AC9-8AF7-8D3610BB04C4}"/>
    <dgm:cxn modelId="{D3FF2997-0DBB-41B1-8B83-DFCE27C1E3DF}" srcId="{FB0412E4-0169-4705-ABCB-0D22A153DF73}" destId="{668644C9-5652-4D08-856F-20673EC6C780}" srcOrd="1" destOrd="0" parTransId="{CEC4AD40-3D7E-47D5-80C4-2BD680EE99B3}" sibTransId="{39DBBCBF-93E7-4AA2-B1FB-8E3AE0FA147A}"/>
    <dgm:cxn modelId="{B60274DD-1D92-4B8F-9B69-BA1F0828D62C}" type="presOf" srcId="{B3385B54-BE75-403C-AA07-998589E4C570}" destId="{BBFBD868-1825-4C69-819D-B333A09EAB02}" srcOrd="0" destOrd="0" presId="urn:microsoft.com/office/officeart/2005/8/layout/radial1"/>
    <dgm:cxn modelId="{86EB4B1C-8C01-4E93-BAF9-1A586873ECD7}" srcId="{FB0412E4-0169-4705-ABCB-0D22A153DF73}" destId="{CD6F91F6-D83B-4F18-9BFD-C8BC87270434}" srcOrd="3" destOrd="0" parTransId="{197F521A-3591-4C87-89E4-968B3C1FE93B}" sibTransId="{98FC3448-4D5C-4087-A7D8-5836A9D8BB1B}"/>
    <dgm:cxn modelId="{4CB9C385-23FE-421E-B032-75FC1A40D240}" type="presOf" srcId="{CEC4AD40-3D7E-47D5-80C4-2BD680EE99B3}" destId="{DC4778D1-6F29-45E1-848F-35DB956570C8}" srcOrd="0" destOrd="0" presId="urn:microsoft.com/office/officeart/2005/8/layout/radial1"/>
    <dgm:cxn modelId="{DDA90AAB-C60B-4FF4-8DEF-FACD418287AC}" type="presOf" srcId="{FB0412E4-0169-4705-ABCB-0D22A153DF73}" destId="{F54DF707-156A-407C-B414-2736127D543B}" srcOrd="0" destOrd="0" presId="urn:microsoft.com/office/officeart/2005/8/layout/radial1"/>
    <dgm:cxn modelId="{2E5848D5-2054-4D6D-A236-20F35C379ED2}" type="presOf" srcId="{197F521A-3591-4C87-89E4-968B3C1FE93B}" destId="{ACC396EC-A898-4367-B5FC-C559A87A2E30}" srcOrd="1" destOrd="0" presId="urn:microsoft.com/office/officeart/2005/8/layout/radial1"/>
    <dgm:cxn modelId="{41E948D7-9D58-400D-B1E1-CF0F4773354F}" type="presOf" srcId="{668644C9-5652-4D08-856F-20673EC6C780}" destId="{FD99DD8C-9F2E-4AEA-BD13-392B91FC5EDE}" srcOrd="0" destOrd="0" presId="urn:microsoft.com/office/officeart/2005/8/layout/radial1"/>
    <dgm:cxn modelId="{65AB3114-4250-49CA-8004-931B3E458932}" type="presOf" srcId="{197F521A-3591-4C87-89E4-968B3C1FE93B}" destId="{00E17BA8-C57C-4995-9D59-F2D5C38121DE}" srcOrd="0" destOrd="0" presId="urn:microsoft.com/office/officeart/2005/8/layout/radial1"/>
    <dgm:cxn modelId="{566ACEDA-F2C5-4EE5-A55B-BF5BBF0AC662}" type="presOf" srcId="{6D237C5E-BAE8-41C4-911C-5CCEC27FEC26}" destId="{1A89CB07-3984-4B04-B01F-6F532C1F4A64}" srcOrd="0" destOrd="0" presId="urn:microsoft.com/office/officeart/2005/8/layout/radial1"/>
    <dgm:cxn modelId="{6D6C3A18-5E8E-4B16-8AC9-1D2BFA6DE99C}" type="presOf" srcId="{3659F558-67C7-4C96-9A67-DB1EBFB3DAE5}" destId="{7A6D1F3F-41C3-4C7C-8DDF-E8F4D4769116}" srcOrd="1" destOrd="0" presId="urn:microsoft.com/office/officeart/2005/8/layout/radial1"/>
    <dgm:cxn modelId="{1C385AFD-C8C6-4F56-82E0-E740168325A9}" srcId="{911B13F3-35AB-46DD-B5A3-4EF01BC1782A}" destId="{FB0412E4-0169-4705-ABCB-0D22A153DF73}" srcOrd="0" destOrd="0" parTransId="{8612C994-C9AD-45AD-A33F-F71F72D50495}" sibTransId="{D637FC45-28B9-4E80-882B-CC510EADFA49}"/>
    <dgm:cxn modelId="{06004F97-A36F-4A3B-B91E-76A9C1ADA1ED}" type="presOf" srcId="{EEB9CCA9-60D0-45CB-BA25-9083936D7730}" destId="{E8D2A750-FDCD-4646-A3F5-93318A5DAC7F}" srcOrd="0" destOrd="0" presId="urn:microsoft.com/office/officeart/2005/8/layout/radial1"/>
    <dgm:cxn modelId="{115AAB95-B110-4BBC-90DF-615F02DC7E7C}" type="presOf" srcId="{CD6F91F6-D83B-4F18-9BFD-C8BC87270434}" destId="{8A790FE6-CB9C-45EF-BAC1-D9CD5589F357}" srcOrd="0" destOrd="0" presId="urn:microsoft.com/office/officeart/2005/8/layout/radial1"/>
    <dgm:cxn modelId="{42F2ED9D-7AA8-4948-85C1-BA11E664772F}" type="presOf" srcId="{911B13F3-35AB-46DD-B5A3-4EF01BC1782A}" destId="{729F0C48-DA91-42DA-ACF1-B949770C6AA3}" srcOrd="0" destOrd="0" presId="urn:microsoft.com/office/officeart/2005/8/layout/radial1"/>
    <dgm:cxn modelId="{53CE0E50-1BF0-40E8-922D-C5FF304F14FA}" type="presOf" srcId="{CEC4AD40-3D7E-47D5-80C4-2BD680EE99B3}" destId="{DC3764B6-6C63-4D75-A0E0-3E6A4A86CFB9}" srcOrd="1" destOrd="0" presId="urn:microsoft.com/office/officeart/2005/8/layout/radial1"/>
    <dgm:cxn modelId="{95DDCF4B-2F49-40E7-8572-2978D793D888}" srcId="{FB0412E4-0169-4705-ABCB-0D22A153DF73}" destId="{B3385B54-BE75-403C-AA07-998589E4C570}" srcOrd="0" destOrd="0" parTransId="{EEB9CCA9-60D0-45CB-BA25-9083936D7730}" sibTransId="{873CD634-7773-4719-BC63-F262D8F1D7CA}"/>
    <dgm:cxn modelId="{F74CDDDC-C4A3-48FA-805B-7AB50870A21A}" type="presOf" srcId="{3659F558-67C7-4C96-9A67-DB1EBFB3DAE5}" destId="{A3F6BC36-D793-4FE3-AE5B-F703AC72D36E}" srcOrd="0" destOrd="0" presId="urn:microsoft.com/office/officeart/2005/8/layout/radial1"/>
    <dgm:cxn modelId="{A6D1D35F-3048-4AE1-84E9-54AF8BCC70CA}" type="presOf" srcId="{EEB9CCA9-60D0-45CB-BA25-9083936D7730}" destId="{4C1D472F-5125-4C00-A49F-DB2CEB285D1C}" srcOrd="1" destOrd="0" presId="urn:microsoft.com/office/officeart/2005/8/layout/radial1"/>
    <dgm:cxn modelId="{51645946-2B40-439E-99D6-7C66199B39BD}" type="presParOf" srcId="{729F0C48-DA91-42DA-ACF1-B949770C6AA3}" destId="{F54DF707-156A-407C-B414-2736127D543B}" srcOrd="0" destOrd="0" presId="urn:microsoft.com/office/officeart/2005/8/layout/radial1"/>
    <dgm:cxn modelId="{7F87B37F-5FFD-487D-8C6C-ED49223687B5}" type="presParOf" srcId="{729F0C48-DA91-42DA-ACF1-B949770C6AA3}" destId="{E8D2A750-FDCD-4646-A3F5-93318A5DAC7F}" srcOrd="1" destOrd="0" presId="urn:microsoft.com/office/officeart/2005/8/layout/radial1"/>
    <dgm:cxn modelId="{A360EE59-02C5-4796-8F30-5A04EB2C1B78}" type="presParOf" srcId="{E8D2A750-FDCD-4646-A3F5-93318A5DAC7F}" destId="{4C1D472F-5125-4C00-A49F-DB2CEB285D1C}" srcOrd="0" destOrd="0" presId="urn:microsoft.com/office/officeart/2005/8/layout/radial1"/>
    <dgm:cxn modelId="{128005DF-79CB-471F-A417-ECEDBDA7F1AA}" type="presParOf" srcId="{729F0C48-DA91-42DA-ACF1-B949770C6AA3}" destId="{BBFBD868-1825-4C69-819D-B333A09EAB02}" srcOrd="2" destOrd="0" presId="urn:microsoft.com/office/officeart/2005/8/layout/radial1"/>
    <dgm:cxn modelId="{94F0F6BC-8D5D-4B1F-BD07-B2BCE9E29A50}" type="presParOf" srcId="{729F0C48-DA91-42DA-ACF1-B949770C6AA3}" destId="{DC4778D1-6F29-45E1-848F-35DB956570C8}" srcOrd="3" destOrd="0" presId="urn:microsoft.com/office/officeart/2005/8/layout/radial1"/>
    <dgm:cxn modelId="{F92BCFA0-6655-4F52-B4F0-93F65B0C1365}" type="presParOf" srcId="{DC4778D1-6F29-45E1-848F-35DB956570C8}" destId="{DC3764B6-6C63-4D75-A0E0-3E6A4A86CFB9}" srcOrd="0" destOrd="0" presId="urn:microsoft.com/office/officeart/2005/8/layout/radial1"/>
    <dgm:cxn modelId="{1C5C2F74-4B23-413C-83B4-BCFCBD708E5C}" type="presParOf" srcId="{729F0C48-DA91-42DA-ACF1-B949770C6AA3}" destId="{FD99DD8C-9F2E-4AEA-BD13-392B91FC5EDE}" srcOrd="4" destOrd="0" presId="urn:microsoft.com/office/officeart/2005/8/layout/radial1"/>
    <dgm:cxn modelId="{5EF69EB3-A994-4A1E-AA98-0743754E0277}" type="presParOf" srcId="{729F0C48-DA91-42DA-ACF1-B949770C6AA3}" destId="{A3F6BC36-D793-4FE3-AE5B-F703AC72D36E}" srcOrd="5" destOrd="0" presId="urn:microsoft.com/office/officeart/2005/8/layout/radial1"/>
    <dgm:cxn modelId="{5981C1CA-D891-47A5-A16E-534EBCC1B95F}" type="presParOf" srcId="{A3F6BC36-D793-4FE3-AE5B-F703AC72D36E}" destId="{7A6D1F3F-41C3-4C7C-8DDF-E8F4D4769116}" srcOrd="0" destOrd="0" presId="urn:microsoft.com/office/officeart/2005/8/layout/radial1"/>
    <dgm:cxn modelId="{E1C91B1A-5967-4D0C-A76F-037D6B2E8DE9}" type="presParOf" srcId="{729F0C48-DA91-42DA-ACF1-B949770C6AA3}" destId="{1A89CB07-3984-4B04-B01F-6F532C1F4A64}" srcOrd="6" destOrd="0" presId="urn:microsoft.com/office/officeart/2005/8/layout/radial1"/>
    <dgm:cxn modelId="{9006904B-2940-4EAF-B39E-870039E80672}" type="presParOf" srcId="{729F0C48-DA91-42DA-ACF1-B949770C6AA3}" destId="{00E17BA8-C57C-4995-9D59-F2D5C38121DE}" srcOrd="7" destOrd="0" presId="urn:microsoft.com/office/officeart/2005/8/layout/radial1"/>
    <dgm:cxn modelId="{2272F164-3FE8-4AAB-9881-35F8133B1364}" type="presParOf" srcId="{00E17BA8-C57C-4995-9D59-F2D5C38121DE}" destId="{ACC396EC-A898-4367-B5FC-C559A87A2E30}" srcOrd="0" destOrd="0" presId="urn:microsoft.com/office/officeart/2005/8/layout/radial1"/>
    <dgm:cxn modelId="{AEE65613-D00D-4F14-A3E0-4A3ACB05B46A}" type="presParOf" srcId="{729F0C48-DA91-42DA-ACF1-B949770C6AA3}" destId="{8A790FE6-CB9C-45EF-BAC1-D9CD5589F35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83B1B-A21B-4BD8-A8BE-BB06E083C9D4}">
      <dsp:nvSpPr>
        <dsp:cNvPr id="0" name=""/>
        <dsp:cNvSpPr/>
      </dsp:nvSpPr>
      <dsp:spPr>
        <a:xfrm rot="16200000">
          <a:off x="-1481471" y="1481471"/>
          <a:ext cx="4136697" cy="117375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Homes funded by institutional investors</a:t>
          </a:r>
          <a:endParaRPr lang="en-GB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" y="827338"/>
        <a:ext cx="1173753" cy="2482019"/>
      </dsp:txXfrm>
    </dsp:sp>
    <dsp:sp modelId="{8B83BD94-305B-4B48-AECA-50A0DB824718}">
      <dsp:nvSpPr>
        <dsp:cNvPr id="0" name=""/>
        <dsp:cNvSpPr/>
      </dsp:nvSpPr>
      <dsp:spPr>
        <a:xfrm rot="16200000">
          <a:off x="-216715" y="1481471"/>
          <a:ext cx="4136697" cy="1173753"/>
        </a:xfrm>
        <a:prstGeom prst="flowChartManualOperation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Homes built to building regulations and Rentplus standards</a:t>
          </a:r>
          <a:endParaRPr lang="en-GB" sz="1500" kern="1200" dirty="0"/>
        </a:p>
      </dsp:txBody>
      <dsp:txXfrm rot="5400000">
        <a:off x="1264757" y="827338"/>
        <a:ext cx="1173753" cy="2482019"/>
      </dsp:txXfrm>
    </dsp:sp>
    <dsp:sp modelId="{A0A099EB-54D7-4E5D-B160-3490F1B9BEBD}">
      <dsp:nvSpPr>
        <dsp:cNvPr id="0" name=""/>
        <dsp:cNvSpPr/>
      </dsp:nvSpPr>
      <dsp:spPr>
        <a:xfrm rot="16200000">
          <a:off x="1045069" y="1481471"/>
          <a:ext cx="4136697" cy="1173753"/>
        </a:xfrm>
        <a:prstGeom prst="flowChartManualOperation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Rentplus homes leased to local partner Registered Providers (RP) for up to 20 years </a:t>
          </a:r>
          <a:endParaRPr lang="en-GB" sz="1500" kern="1200" dirty="0"/>
        </a:p>
      </dsp:txBody>
      <dsp:txXfrm rot="5400000">
        <a:off x="2526541" y="827338"/>
        <a:ext cx="1173753" cy="2482019"/>
      </dsp:txXfrm>
    </dsp:sp>
    <dsp:sp modelId="{977C9226-542A-41ED-8680-2BCC05AA4CC2}">
      <dsp:nvSpPr>
        <dsp:cNvPr id="0" name=""/>
        <dsp:cNvSpPr/>
      </dsp:nvSpPr>
      <dsp:spPr>
        <a:xfrm rot="16200000">
          <a:off x="2306853" y="1481471"/>
          <a:ext cx="4136697" cy="1173753"/>
        </a:xfrm>
        <a:prstGeom prst="flowChartManualOperation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Homes initial let at 80% market rent or LHA (incl. service charges) to meet both LA affordable housing &amp; market demand</a:t>
          </a:r>
        </a:p>
      </dsp:txBody>
      <dsp:txXfrm rot="5400000">
        <a:off x="3788325" y="827338"/>
        <a:ext cx="1173753" cy="2482019"/>
      </dsp:txXfrm>
    </dsp:sp>
    <dsp:sp modelId="{081EF995-DF13-4E81-9762-6B406C94505C}">
      <dsp:nvSpPr>
        <dsp:cNvPr id="0" name=""/>
        <dsp:cNvSpPr/>
      </dsp:nvSpPr>
      <dsp:spPr>
        <a:xfrm rot="16200000">
          <a:off x="3569836" y="1481471"/>
          <a:ext cx="4136697" cy="1173753"/>
        </a:xfrm>
        <a:prstGeom prst="flowChartManualOperation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latin typeface="Arial" pitchFamily="34" charset="0"/>
              <a:cs typeface="Arial" pitchFamily="34" charset="0"/>
            </a:rPr>
            <a:t>25% of Rentplus homes are sold at years 5, 10, 15 and 20</a:t>
          </a:r>
          <a:endParaRPr lang="en-GB" sz="1500" kern="1200" dirty="0"/>
        </a:p>
      </dsp:txBody>
      <dsp:txXfrm rot="5400000">
        <a:off x="5051308" y="827338"/>
        <a:ext cx="1173753" cy="2482019"/>
      </dsp:txXfrm>
    </dsp:sp>
    <dsp:sp modelId="{626B5BE2-96BA-45D3-9B2E-A07806592054}">
      <dsp:nvSpPr>
        <dsp:cNvPr id="0" name=""/>
        <dsp:cNvSpPr/>
      </dsp:nvSpPr>
      <dsp:spPr>
        <a:xfrm rot="16200000">
          <a:off x="4830423" y="1481471"/>
          <a:ext cx="4136697" cy="1173753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430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itchFamily="34" charset="0"/>
              <a:cs typeface="Arial" pitchFamily="34" charset="0"/>
            </a:rPr>
            <a:t>As homes are sold, Rentplus intends                                                         to replace them to maintain numbers of affordable homes </a:t>
          </a:r>
          <a:endParaRPr lang="en-GB" sz="1600" kern="1200" dirty="0"/>
        </a:p>
      </dsp:txBody>
      <dsp:txXfrm rot="5400000">
        <a:off x="6311895" y="827338"/>
        <a:ext cx="1173753" cy="2482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3BD94-305B-4B48-AECA-50A0DB824718}">
      <dsp:nvSpPr>
        <dsp:cNvPr id="0" name=""/>
        <dsp:cNvSpPr/>
      </dsp:nvSpPr>
      <dsp:spPr>
        <a:xfrm rot="16200000">
          <a:off x="-1474069" y="1474069"/>
          <a:ext cx="4064000" cy="1115860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itchFamily="34" charset="0"/>
              <a:cs typeface="Arial" pitchFamily="34" charset="0"/>
            </a:rPr>
            <a:t>Tenants supported and enabled to move into home ownership by RP</a:t>
          </a:r>
          <a:endParaRPr lang="en-GB" sz="1400" kern="1200" dirty="0"/>
        </a:p>
      </dsp:txBody>
      <dsp:txXfrm rot="5400000">
        <a:off x="1" y="812799"/>
        <a:ext cx="1115860" cy="2438400"/>
      </dsp:txXfrm>
    </dsp:sp>
    <dsp:sp modelId="{52A9AA98-B097-4D04-8F4E-FB6649263D59}">
      <dsp:nvSpPr>
        <dsp:cNvPr id="0" name=""/>
        <dsp:cNvSpPr/>
      </dsp:nvSpPr>
      <dsp:spPr>
        <a:xfrm rot="16200000">
          <a:off x="-271695" y="1474069"/>
          <a:ext cx="4064000" cy="1115860"/>
        </a:xfrm>
        <a:prstGeom prst="flowChartManualOperation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RP partner manages Rentplus homes including repairs service, collects rent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202375" y="812799"/>
        <a:ext cx="1115860" cy="2438400"/>
      </dsp:txXfrm>
    </dsp:sp>
    <dsp:sp modelId="{07F64A57-9D0B-4AB3-9177-55302F976E84}">
      <dsp:nvSpPr>
        <dsp:cNvPr id="0" name=""/>
        <dsp:cNvSpPr/>
      </dsp:nvSpPr>
      <dsp:spPr>
        <a:xfrm rot="16200000">
          <a:off x="927853" y="1474069"/>
          <a:ext cx="4064000" cy="1115860"/>
        </a:xfrm>
        <a:prstGeom prst="flowChartManualOperation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Rents increased by CPI +1% annually; rebased every 5 years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401923" y="812799"/>
        <a:ext cx="1115860" cy="2438400"/>
      </dsp:txXfrm>
    </dsp:sp>
    <dsp:sp modelId="{A0A099EB-54D7-4E5D-B160-3490F1B9BEBD}">
      <dsp:nvSpPr>
        <dsp:cNvPr id="0" name=""/>
        <dsp:cNvSpPr/>
      </dsp:nvSpPr>
      <dsp:spPr>
        <a:xfrm rot="16200000">
          <a:off x="2127403" y="1474069"/>
          <a:ext cx="4064000" cy="1115860"/>
        </a:xfrm>
        <a:prstGeom prst="flowChartManualOperation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itchFamily="34" charset="0"/>
              <a:cs typeface="Arial" pitchFamily="34" charset="0"/>
            </a:rPr>
            <a:t>Tenant agrees at sign-up when their home is available to purchase; 5-year renewable tenancies until then</a:t>
          </a:r>
          <a:endParaRPr lang="en-GB" sz="1400" kern="1200" dirty="0"/>
        </a:p>
      </dsp:txBody>
      <dsp:txXfrm rot="5400000">
        <a:off x="3601473" y="812799"/>
        <a:ext cx="1115860" cy="2438400"/>
      </dsp:txXfrm>
    </dsp:sp>
    <dsp:sp modelId="{977C9226-542A-41ED-8680-2BCC05AA4CC2}">
      <dsp:nvSpPr>
        <dsp:cNvPr id="0" name=""/>
        <dsp:cNvSpPr/>
      </dsp:nvSpPr>
      <dsp:spPr>
        <a:xfrm rot="16200000">
          <a:off x="3326952" y="1474069"/>
          <a:ext cx="4064000" cy="1115860"/>
        </a:xfrm>
        <a:prstGeom prst="flowChartManualOperation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itchFamily="34" charset="0"/>
              <a:cs typeface="Arial" pitchFamily="34" charset="0"/>
            </a:rPr>
            <a:t>10% OMV gifted deposit provided by Rentplus for tenants at purchase</a:t>
          </a:r>
        </a:p>
      </dsp:txBody>
      <dsp:txXfrm rot="5400000">
        <a:off x="4801022" y="812799"/>
        <a:ext cx="1115860" cy="2438400"/>
      </dsp:txXfrm>
    </dsp:sp>
    <dsp:sp modelId="{081EF995-DF13-4E81-9762-6B406C94505C}">
      <dsp:nvSpPr>
        <dsp:cNvPr id="0" name=""/>
        <dsp:cNvSpPr/>
      </dsp:nvSpPr>
      <dsp:spPr>
        <a:xfrm rot="16200000">
          <a:off x="4527640" y="1474069"/>
          <a:ext cx="4064000" cy="1115860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S106 cascade allows for substitute tenant, RP discounted purchase or sale on open market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6001710" y="812799"/>
        <a:ext cx="1115860" cy="24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DF707-156A-407C-B414-2736127D543B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Rentplus</a:t>
          </a:r>
          <a:endParaRPr lang="en-GB" sz="1900" kern="1200" dirty="0"/>
        </a:p>
      </dsp:txBody>
      <dsp:txXfrm>
        <a:off x="3670829" y="1819010"/>
        <a:ext cx="887941" cy="887941"/>
      </dsp:txXfrm>
    </dsp:sp>
    <dsp:sp modelId="{E8D2A750-FDCD-4646-A3F5-93318A5DAC7F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105377" y="1437239"/>
        <a:ext cx="18845" cy="18845"/>
      </dsp:txXfrm>
    </dsp:sp>
    <dsp:sp modelId="{BBFBD868-1825-4C69-819D-B333A09EAB02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Local Authorities</a:t>
          </a:r>
          <a:endParaRPr lang="en-GB" sz="1100" b="1" kern="1200" dirty="0"/>
        </a:p>
      </dsp:txBody>
      <dsp:txXfrm>
        <a:off x="3670829" y="186372"/>
        <a:ext cx="887941" cy="887941"/>
      </dsp:txXfrm>
    </dsp:sp>
    <dsp:sp modelId="{DC4778D1-6F29-45E1-848F-35DB956570C8}">
      <dsp:nvSpPr>
        <dsp:cNvPr id="0" name=""/>
        <dsp:cNvSpPr/>
      </dsp:nvSpPr>
      <dsp:spPr>
        <a:xfrm>
          <a:off x="4742668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921696" y="2253558"/>
        <a:ext cx="18845" cy="18845"/>
      </dsp:txXfrm>
    </dsp:sp>
    <dsp:sp modelId="{FD99DD8C-9F2E-4AEA-BD13-392B91FC5EDE}">
      <dsp:nvSpPr>
        <dsp:cNvPr id="0" name=""/>
        <dsp:cNvSpPr/>
      </dsp:nvSpPr>
      <dsp:spPr>
        <a:xfrm>
          <a:off x="5119569" y="1635112"/>
          <a:ext cx="1255737" cy="1255737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Housebuilders and Land promoters</a:t>
          </a:r>
          <a:endParaRPr lang="en-GB" sz="1100" b="1" kern="1200" dirty="0"/>
        </a:p>
      </dsp:txBody>
      <dsp:txXfrm>
        <a:off x="5303467" y="1819010"/>
        <a:ext cx="887941" cy="887941"/>
      </dsp:txXfrm>
    </dsp:sp>
    <dsp:sp modelId="{A3F6BC36-D793-4FE3-AE5B-F703AC72D36E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105377" y="3069878"/>
        <a:ext cx="18845" cy="18845"/>
      </dsp:txXfrm>
    </dsp:sp>
    <dsp:sp modelId="{1A89CB07-3984-4B04-B01F-6F532C1F4A64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Registered Providers</a:t>
          </a:r>
          <a:endParaRPr lang="en-GB" sz="1100" b="1" kern="1200" dirty="0"/>
        </a:p>
      </dsp:txBody>
      <dsp:txXfrm>
        <a:off x="3670829" y="3451649"/>
        <a:ext cx="887941" cy="887941"/>
      </dsp:txXfrm>
    </dsp:sp>
    <dsp:sp modelId="{00E17BA8-C57C-4995-9D59-F2D5C38121DE}">
      <dsp:nvSpPr>
        <dsp:cNvPr id="0" name=""/>
        <dsp:cNvSpPr/>
      </dsp:nvSpPr>
      <dsp:spPr>
        <a:xfrm rot="10800000">
          <a:off x="3110030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 rot="10800000">
        <a:off x="3289058" y="2253558"/>
        <a:ext cx="18845" cy="18845"/>
      </dsp:txXfrm>
    </dsp:sp>
    <dsp:sp modelId="{8A790FE6-CB9C-45EF-BAC1-D9CD5589F357}">
      <dsp:nvSpPr>
        <dsp:cNvPr id="0" name=""/>
        <dsp:cNvSpPr/>
      </dsp:nvSpPr>
      <dsp:spPr>
        <a:xfrm>
          <a:off x="1854293" y="1635112"/>
          <a:ext cx="1255737" cy="1255737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Funders/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HCA</a:t>
          </a:r>
          <a:endParaRPr lang="en-GB" sz="1100" b="1" kern="1200" dirty="0"/>
        </a:p>
      </dsp:txBody>
      <dsp:txXfrm>
        <a:off x="2038191" y="1819010"/>
        <a:ext cx="887941" cy="887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240" y="1"/>
            <a:ext cx="2949786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9D348-CB64-4E88-8904-38A92BD194B6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467"/>
            <a:ext cx="2949787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240" y="9445467"/>
            <a:ext cx="2949786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504B3-36E7-4960-BBE0-95D9FB99A1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244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21E6-167D-44D3-B824-6DD1A44E2031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C333D-EA16-4462-A000-3A7392084E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9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83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2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58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21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136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410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9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83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335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45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287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610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95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41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4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C333D-EA16-4462-A000-3A7392084EB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7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8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4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76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1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5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2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92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75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93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35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21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03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1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4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6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2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8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3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FCA6-57B2-4F4A-97C6-5439A0E3DFF2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7668-C812-2746-A2AE-4A04C1C1E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2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FCA6-57B2-4F4A-97C6-5439A0E3DF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7668-C812-2746-A2AE-4A04C1C1EC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5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ntplus-uk.com/" TargetMode="External"/><Relationship Id="rId5" Type="http://schemas.openxmlformats.org/officeDocument/2006/relationships/hyperlink" Target="mailto:sheapy@rentplus-uk.com" TargetMode="External"/><Relationship Id="rId4" Type="http://schemas.openxmlformats.org/officeDocument/2006/relationships/hyperlink" Target="mailto:scoulson@rentplus-uk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esentation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67"/>
            <a:ext cx="9144000" cy="6858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0784" y="4052932"/>
            <a:ext cx="7633881" cy="98988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3400" b="1" dirty="0" smtClean="0">
                <a:solidFill>
                  <a:srgbClr val="1E9DDD"/>
                </a:solidFill>
                <a:latin typeface="Futura Book" pitchFamily="50" charset="0"/>
                <a:cs typeface="Arial"/>
              </a:rPr>
              <a:t>Rentplus: An Overview</a:t>
            </a:r>
          </a:p>
          <a:p>
            <a:pPr algn="r"/>
            <a:r>
              <a:rPr lang="en-US" sz="3400" b="1" dirty="0" smtClean="0">
                <a:solidFill>
                  <a:srgbClr val="1E9DDD"/>
                </a:solidFill>
                <a:latin typeface="Futura Book" pitchFamily="50" charset="0"/>
                <a:cs typeface="Arial"/>
              </a:rPr>
              <a:t>Kent Housing Group</a:t>
            </a:r>
            <a:endParaRPr lang="en-US" sz="2600" b="1" dirty="0" smtClean="0">
              <a:solidFill>
                <a:srgbClr val="1E9DDD"/>
              </a:solidFill>
              <a:latin typeface="Futura Book" pitchFamily="50" charset="0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9982" y="5042818"/>
            <a:ext cx="6957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1E9DDD"/>
                </a:solidFill>
                <a:latin typeface="Futura Book" pitchFamily="50" charset="0"/>
                <a:cs typeface="Arial"/>
              </a:rPr>
              <a:t>25 January 2017</a:t>
            </a:r>
          </a:p>
          <a:p>
            <a:pPr algn="r"/>
            <a:endParaRPr lang="en-US" b="1" dirty="0">
              <a:solidFill>
                <a:srgbClr val="1E9DDD"/>
              </a:solidFill>
              <a:latin typeface="Futura Book" pitchFamily="50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2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404"/>
            <a:ext cx="8229600" cy="583233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overview</a:t>
            </a:r>
            <a:b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343"/>
            <a:ext cx="8229600" cy="521802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48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5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 </a:t>
            </a:r>
            <a:r>
              <a:rPr lang="en-US" sz="5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significant increase in the number of homes available at affordable </a:t>
            </a:r>
            <a:r>
              <a:rPr lang="en-US" sz="5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intermediate rents and inward investment into local economy, jobs and training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De-risks schemes with viability issues, unlocks stalled developments, ensures delivery of local affordable housing policy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5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Promotes </a:t>
            </a:r>
            <a:r>
              <a:rPr lang="en-US" sz="5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mixed tenure </a:t>
            </a:r>
            <a:r>
              <a:rPr lang="en-US" sz="5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 accelerates delivery of supply to meet local housing needs </a:t>
            </a:r>
            <a:endParaRPr lang="en-US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GB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No </a:t>
            </a:r>
            <a:r>
              <a:rPr lang="en-GB" sz="55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deposit required, unlike Starter Homes/other LCHO </a:t>
            </a:r>
            <a:r>
              <a:rPr lang="en-GB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products which prevents </a:t>
            </a:r>
            <a:r>
              <a:rPr lang="en-GB" sz="55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local people from accessing home ownership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endParaRPr lang="en-US" sz="55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5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Allocation of homes to local people in accordance with local authority requirements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Facilitates best use of existing affordable housing stock and mitigates impact of right to buy/pay to stay </a:t>
            </a:r>
            <a:r>
              <a:rPr lang="en-US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e.g. </a:t>
            </a:r>
            <a:r>
              <a:rPr lang="en-US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Rentplus homes to households in existing </a:t>
            </a:r>
            <a:r>
              <a:rPr lang="en-US" sz="55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social </a:t>
            </a:r>
            <a:r>
              <a:rPr lang="en-US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housing, freeing up homes for other families in </a:t>
            </a:r>
            <a:r>
              <a:rPr lang="en-US" sz="5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need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5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Government focus on home ownership now softening. Rentplus is lobbying the DCLG and HCA to ensure that a Rentplus-type affordable rent-to-buy model is included as a valid alternative in the Starter Home initiative</a:t>
            </a:r>
            <a:endParaRPr lang="en-US" sz="5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en-US" sz="55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48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34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5010"/>
            <a:ext cx="8229600" cy="662628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Delivering </a:t>
            </a:r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housing in Kent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651"/>
            <a:ext cx="8229600" cy="47141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Kent 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has a diverse housing 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market</a:t>
            </a:r>
            <a:r>
              <a:rPr lang="en-US" altLang="en-US" sz="14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house prices vary hugely across the 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county, demand 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affordable homes far </a:t>
            </a:r>
            <a:r>
              <a:rPr lang="en-US" altLang="en-US" sz="14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exceeds 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supply</a:t>
            </a:r>
            <a: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/>
            </a:r>
            <a:br>
              <a:rPr lang="en-US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endParaRPr lang="en-US" altLang="en-US" sz="14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 to build on Kent’s strong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track record in creating cross-sector and innovative partnerships to deliver county-wide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including housing, promote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inward investment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enable delivery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new affordable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housing, work with RPs to increase portfolio, efficiencies and grow income</a:t>
            </a:r>
          </a:p>
          <a:p>
            <a:pPr>
              <a:lnSpc>
                <a:spcPct val="120000"/>
              </a:lnSpc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14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Ebbsfleet Garden City </a:t>
            </a:r>
            <a:r>
              <a:rPr lang="en-GB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currently </a:t>
            </a:r>
            <a:r>
              <a:rPr lang="en-GB" altLang="en-US" sz="14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construction to deliver 15,000 </a:t>
            </a:r>
            <a:r>
              <a:rPr lang="en-GB" altLang="en-US" sz="14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homes; </a:t>
            </a:r>
            <a:r>
              <a:rPr lang="en-GB" altLang="en-US" sz="14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opportunity to include a range of housing tenures to meet the needs of all local households</a:t>
            </a:r>
          </a:p>
          <a:p>
            <a:pPr>
              <a:lnSpc>
                <a:spcPct val="120000"/>
              </a:lnSpc>
            </a:pPr>
            <a:endParaRPr lang="en-GB" altLang="en-US" sz="14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1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Rentplus can support </a:t>
            </a:r>
            <a:r>
              <a:rPr lang="en-GB" altLang="en-US" sz="1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emerging </a:t>
            </a:r>
            <a:r>
              <a:rPr lang="en-GB" altLang="en-US" sz="1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Local Housing </a:t>
            </a:r>
            <a:r>
              <a:rPr lang="en-GB" altLang="en-US" sz="1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company(ies) and/or ALMOs </a:t>
            </a:r>
            <a:r>
              <a:rPr lang="en-GB" altLang="en-US" sz="1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 deliver social rented homes cross subsidised by the s106 Rentplus homes</a:t>
            </a:r>
          </a:p>
          <a:p>
            <a:pPr>
              <a:lnSpc>
                <a:spcPct val="120000"/>
              </a:lnSpc>
            </a:pPr>
            <a:endParaRPr lang="en-GB" altLang="en-US" sz="14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14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Supporting SME developers/contractors to bring forward stalled sites through forward funding of affordable housing and accelerate delivery</a:t>
            </a:r>
          </a:p>
          <a:p>
            <a:pPr>
              <a:lnSpc>
                <a:spcPct val="120000"/>
              </a:lnSpc>
            </a:pPr>
            <a:endParaRPr lang="en-GB" altLang="en-US" sz="14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en-US" sz="14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404"/>
            <a:ext cx="8229600" cy="583233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Local Authorities </a:t>
            </a:r>
            <a:b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589"/>
            <a:ext cx="8229600" cy="503295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</a:t>
            </a: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ignificant </a:t>
            </a:r>
            <a:r>
              <a:rPr lang="en-US" sz="13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increase in the number of </a:t>
            </a: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affordable homes </a:t>
            </a:r>
            <a:r>
              <a:rPr lang="en-US" sz="13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available </a:t>
            </a: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 </a:t>
            </a:r>
            <a:r>
              <a:rPr lang="en-US" sz="13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New Homes Bonus </a:t>
            </a: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payments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 approved s106 affordable housing tenure with scope to increase levels of affordable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housing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Local lettings plan agreed with LA; applications made through local CBL </a:t>
            </a: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scheme or agreed alternatives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30%+ of Rentplus tenants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moved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from existing social housing, freeing up homes for households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on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the housing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register; further 30+% housed through CBL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Opportunities to unlock stalled developments; accelerates delivery to meet local housing needs </a:t>
            </a:r>
            <a:endParaRPr lang="en-US" sz="13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If </a:t>
            </a:r>
            <a:r>
              <a:rPr lang="en-US" sz="13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the home is sold on the open market, 7.5%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of </a:t>
            </a:r>
            <a:r>
              <a:rPr lang="en-US" sz="13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sale proceeds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given </a:t>
            </a:r>
            <a:r>
              <a:rPr lang="en-US" sz="13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 LA to invest in future affordable </a:t>
            </a: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housing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MOU to maintain pipeline of properties to replace sold </a:t>
            </a:r>
            <a:r>
              <a:rPr lang="en-US" sz="13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homes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13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13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Bespoke strategic partnership opportunities</a:t>
            </a:r>
            <a:endParaRPr lang="en-US" altLang="en-US" sz="13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661"/>
            <a:ext cx="8229600" cy="583233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Registered Providers (RPs)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008"/>
            <a:ext cx="8229600" cy="488939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384"/>
              </a:spcBef>
              <a:buNone/>
              <a:defRPr/>
            </a:pPr>
            <a:r>
              <a:rPr lang="en-US" sz="5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en-US" sz="5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partnership with local RP </a:t>
            </a:r>
            <a:r>
              <a:rPr lang="en-US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partner(s) to deliver great customer and landlord services for Rentplus </a:t>
            </a:r>
            <a:r>
              <a:rPr lang="en-US" sz="5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tenants</a:t>
            </a:r>
            <a:r>
              <a:rPr lang="en-US" sz="5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5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Partnership based on framework agreement and site specific 20 </a:t>
            </a: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year </a:t>
            </a: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operating leases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56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</a:t>
            </a:r>
            <a:r>
              <a:rPr lang="en-US" sz="5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ff balance sheet – no requirement for additional borrowing or using financial capacity to grow/consolidate portfolio; in addition to planned development programme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56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Bringing sites forward, with joint appraisals and bids, to create a pipeline of future homes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56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Control over allocations, in accordance with LA </a:t>
            </a:r>
            <a:r>
              <a:rPr lang="en-US" sz="5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requirements</a:t>
            </a:r>
            <a:endParaRPr lang="en-US" sz="5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56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Additional income stream from retained rent </a:t>
            </a: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income, </a:t>
            </a: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project management </a:t>
            </a: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&amp; introduction fees, estate management service delivery</a:t>
            </a:r>
            <a:endParaRPr lang="en-US" sz="56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56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VfM and efficiencies through consolidation of stock portfolio and reduction in overheads</a:t>
            </a: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56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r>
              <a:rPr lang="en-US" sz="56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Opportunities to purchase properties with 10% discount if tenant unable to proceed with their purchase</a:t>
            </a:r>
          </a:p>
          <a:p>
            <a:pPr marL="0" lvl="0" indent="0">
              <a:lnSpc>
                <a:spcPct val="120000"/>
              </a:lnSpc>
              <a:spcBef>
                <a:spcPts val="384"/>
              </a:spcBef>
              <a:buNone/>
            </a:pPr>
            <a:endParaRPr 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384"/>
              </a:spcBef>
              <a:buNone/>
            </a:pPr>
            <a:endParaRPr lang="en-US" sz="60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384"/>
              </a:spcBef>
            </a:pPr>
            <a:endParaRPr 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384"/>
              </a:spcBef>
              <a:buNone/>
            </a:pPr>
            <a:endParaRPr lang="en-US" sz="6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404"/>
            <a:ext cx="8229600" cy="583233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Tenants 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335"/>
            <a:ext cx="8229600" cy="42350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384"/>
              </a:spcBef>
            </a:pPr>
            <a:r>
              <a:rPr lang="en-GB" sz="1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Offers a route to home ownership for working/in training low income households who can’t get on the housing </a:t>
            </a:r>
            <a:r>
              <a:rPr lang="en-GB" sz="17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ladder</a:t>
            </a:r>
          </a:p>
          <a:p>
            <a:pPr marL="0" indent="0">
              <a:lnSpc>
                <a:spcPct val="110000"/>
              </a:lnSpc>
              <a:spcBef>
                <a:spcPts val="384"/>
              </a:spcBef>
              <a:buNone/>
            </a:pPr>
            <a:endParaRPr lang="en-GB" sz="17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384"/>
              </a:spcBef>
              <a:defRPr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 build credit history to help mortgage application and to save with Help to Buy  or Lifetime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</a:p>
          <a:p>
            <a:pPr marL="0" lvl="0" indent="0">
              <a:lnSpc>
                <a:spcPct val="110000"/>
              </a:lnSpc>
              <a:spcBef>
                <a:spcPts val="384"/>
              </a:spcBef>
              <a:buNone/>
              <a:defRPr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GB" sz="17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Provides real opportunity for people in housing need who aspire to home ownership and are unable to save a deposit</a:t>
            </a:r>
          </a:p>
          <a:p>
            <a:pPr>
              <a:lnSpc>
                <a:spcPct val="110000"/>
              </a:lnSpc>
              <a:defRPr/>
            </a:pP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New home at an Affordable intermediate rent with support to achieve home ownership</a:t>
            </a:r>
          </a:p>
          <a:p>
            <a:pPr>
              <a:lnSpc>
                <a:spcPct val="110000"/>
              </a:lnSpc>
              <a:defRPr/>
            </a:pP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7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repairing obligations during the rental period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n-GB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Gifted deposit of 10% of the open market value of the property at the time of 100% purchase</a:t>
            </a:r>
          </a:p>
          <a:p>
            <a:pPr>
              <a:defRPr/>
            </a:pPr>
            <a:endParaRPr lang="en-GB" sz="17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7700" y="2470125"/>
            <a:ext cx="6891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delivery</a:t>
            </a:r>
          </a:p>
          <a:p>
            <a:pPr algn="ctr">
              <a:spcBef>
                <a:spcPct val="0"/>
              </a:spcBef>
              <a:defRPr/>
            </a:pPr>
            <a:endParaRPr lang="en-US" sz="28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902"/>
            <a:ext cx="8229600" cy="723954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delivery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701"/>
            <a:ext cx="8460089" cy="4738993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en-GB" sz="1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Ambitious </a:t>
            </a:r>
            <a:r>
              <a:rPr lang="en-GB" sz="15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business plan approved to deliver an initial </a:t>
            </a:r>
            <a:r>
              <a:rPr lang="en-GB" sz="15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5,000 </a:t>
            </a:r>
            <a:r>
              <a:rPr lang="en-GB" sz="15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completed homes </a:t>
            </a:r>
            <a:r>
              <a:rPr lang="en-GB" sz="15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by March 2020 as </a:t>
            </a:r>
            <a:r>
              <a:rPr lang="en-GB" sz="15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part of </a:t>
            </a:r>
            <a:r>
              <a:rPr lang="en-GB" sz="15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GB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8,500 </a:t>
            </a:r>
            <a:r>
              <a:rPr lang="en-GB" sz="15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home </a:t>
            </a:r>
            <a:r>
              <a:rPr lang="en-GB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programme </a:t>
            </a:r>
            <a:r>
              <a:rPr lang="en-GB" sz="15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nationally; scalable to deliver government home ownership targets &amp; growing across the South, East, Midlands and into London and </a:t>
            </a:r>
            <a:r>
              <a:rPr lang="en-GB" sz="15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South-East</a:t>
            </a:r>
            <a:r>
              <a:rPr lang="en-GB" sz="15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15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The first affordable housing product to attract significant institutional </a:t>
            </a:r>
            <a:r>
              <a:rPr lang="en-GB" sz="1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investment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15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Finances upfront delivery of </a:t>
            </a:r>
            <a:r>
              <a:rPr lang="en-US" sz="15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affordable </a:t>
            </a:r>
            <a:r>
              <a:rPr lang="en-US" sz="1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homes on new developments, giving housebuilders confidence to build, unlocking stalled developments and meeting demand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5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Discussions with HCA under specific Rent to Buy programmes to support housing delivery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5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5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“Plan B” for Starter Homes programme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15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1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The </a:t>
            </a:r>
            <a:r>
              <a:rPr lang="en-US" sz="1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Rentplus </a:t>
            </a:r>
            <a:r>
              <a:rPr lang="en-US" sz="1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model can be grown </a:t>
            </a:r>
            <a:r>
              <a:rPr lang="en-US" sz="1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significantly, at scale and pace through </a:t>
            </a:r>
            <a:r>
              <a:rPr lang="en-US" sz="15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further investment of </a:t>
            </a:r>
            <a:r>
              <a:rPr lang="en-US" sz="1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capital, to meet government or LA </a:t>
            </a:r>
            <a:r>
              <a:rPr lang="en-US" sz="15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objectives</a:t>
            </a:r>
            <a:endParaRPr lang="en-US" sz="15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16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16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907"/>
            <a:ext cx="8229600" cy="583233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delivery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37609"/>
            <a:ext cx="8452532" cy="472488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en-US" altLang="en-US" sz="2400" b="1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en-US" altLang="en-US" sz="60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institutional investors:</a:t>
            </a:r>
            <a:r>
              <a:rPr lang="en-US" alt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a sustainable and robust financial model with a blended rental yield and capital return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en-US" altLang="en-US" sz="6000" b="1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government:</a:t>
            </a:r>
            <a:r>
              <a:rPr lang="en-US" altLang="en-US" sz="6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supports momentum in delivering 1m homes; the model is robust against market correction; protects against risk of reduced appetite for home ownership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300"/>
              </a:spcBef>
            </a:pPr>
            <a:r>
              <a:rPr lang="en-US" altLang="en-US" sz="60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local authorities:</a:t>
            </a:r>
            <a:r>
              <a:rPr lang="en-US" alt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certainty of delivery of s106 Affordable housing obligations by developers &amp; housebuilders.</a:t>
            </a:r>
            <a:r>
              <a:rPr lang="en-US" sz="6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Facilitates best use of existing affordable housing stock – typically </a:t>
            </a:r>
            <a:r>
              <a:rPr 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more than 30</a:t>
            </a:r>
            <a:r>
              <a:rPr lang="en-US" sz="6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% of Rentplus tenants come from existing social housing freeing up homes for other families in </a:t>
            </a:r>
            <a:r>
              <a:rPr 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need. Bespoke strategic partnership with LA Local Housing Company and /or council housebuilding programme.</a:t>
            </a: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en-US" altLang="en-US" sz="6000" b="1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RPs:</a:t>
            </a:r>
            <a:r>
              <a:rPr lang="en-US" altLang="en-US" sz="6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complementary to existing development programme, growth and income generation without additional borrowing or sales risks, or impact of a reduced appetite for shared ownership and open market sales.</a:t>
            </a:r>
            <a:endParaRPr lang="en-US" altLang="en-US" sz="60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en-US" altLang="en-US" sz="60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housebuilders:</a:t>
            </a:r>
            <a:r>
              <a:rPr lang="en-US" alt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competitive prices, improved viability to unlock stalled sites, certainty of purchase for Affordable housing; upfront financing; de-risks Starter Homes programme (“Plan B”); doesn’t compete with open market sales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altLang="en-US" sz="56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5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7700" y="2470125"/>
            <a:ext cx="6891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discussion</a:t>
            </a:r>
          </a:p>
          <a:p>
            <a:pPr algn="ctr">
              <a:spcBef>
                <a:spcPct val="0"/>
              </a:spcBef>
              <a:defRPr/>
            </a:pPr>
            <a:endParaRPr lang="en-US" sz="28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24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460" y="1107347"/>
            <a:ext cx="718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 or questions please contact:</a:t>
            </a:r>
            <a:endParaRPr lang="en-GB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283" y="1976442"/>
            <a:ext cx="35441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Coulson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Partnerships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Mob: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07402 064415  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scoulson@rentplus-uk.com</a:t>
            </a: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Shirley Heapy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&amp; Enabling Manager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Mob: 07397 554586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sheapy@rentplus-uk.com</a:t>
            </a: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 office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01752 388940</a:t>
            </a: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www.rentplus-uk.com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PC3\Pictures\House 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172" y="2039007"/>
            <a:ext cx="4252270" cy="390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8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2607"/>
            <a:ext cx="8229600" cy="662628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Why?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00709"/>
            <a:ext cx="8512988" cy="465422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en-US" alt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Saving for a deposit continues to be one of the biggest obstacles to home ownership</a:t>
            </a:r>
          </a:p>
          <a:p>
            <a:pPr marL="0" indent="0" algn="just">
              <a:lnSpc>
                <a:spcPct val="120000"/>
              </a:lnSpc>
              <a:spcBef>
                <a:spcPts val="384"/>
              </a:spcBef>
              <a:buNone/>
            </a:pPr>
            <a:endParaRPr lang="en-US" altLang="en-US" sz="6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6000" dirty="0" smtClean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Desire for home ownership is high - 86% of people would like to own their own home - but are locked out due to the need for a deposit.</a:t>
            </a:r>
            <a:r>
              <a:rPr lang="en-GB" sz="60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 Shelter figures show that nearly half of renters are unable to save for any deposit at all, and a further 25% are only able to save £100 or less a month. </a:t>
            </a:r>
            <a:endParaRPr lang="en-GB" sz="6000" dirty="0" smtClean="0">
              <a:solidFill>
                <a:srgbClr val="000099"/>
              </a:solidFill>
              <a:latin typeface="Arial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en-GB" sz="6000" dirty="0">
              <a:latin typeface="Arial"/>
              <a:ea typeface="Calibri" panose="020F0502020204030204" pitchFamily="34" charset="0"/>
              <a:cs typeface="Times New Roman"/>
            </a:endParaRP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needs to be a more flexible approach to tenure and ownership; </a:t>
            </a:r>
            <a:r>
              <a:rPr lang="en-GB" sz="6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 solutions are required to solve the housing </a:t>
            </a:r>
            <a:r>
              <a:rPr lang="en-GB" sz="6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crisis</a:t>
            </a:r>
          </a:p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endParaRPr lang="en-GB" sz="6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en-GB" sz="6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Traditional affordable housing solutions are not delivering at pace and scale; housing market uncertainty means we need to sustain momentum to maintain confidence and delivery</a:t>
            </a:r>
          </a:p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endParaRPr lang="en-US" sz="6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en-US" altLang="en-US" sz="6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Affordable rent to buy offers an accessible route to home ownership for those who are currently excluded, with the opportunity to rent, save &amp; </a:t>
            </a:r>
            <a:r>
              <a:rPr lang="en-US" altLang="en-US" sz="6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own</a:t>
            </a:r>
          </a:p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endParaRPr lang="en-US" altLang="en-US" sz="6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en-US" altLang="en-US" sz="6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Rentplus offers an opportunity for local households who ‘just manage’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Rentplus: background</a:t>
            </a:r>
          </a:p>
          <a:p>
            <a:endParaRPr lang="en-GB" sz="17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700" dirty="0" smtClean="0">
                <a:latin typeface="Arial" pitchFamily="34" charset="0"/>
                <a:cs typeface="Arial" pitchFamily="34" charset="0"/>
              </a:rPr>
              <a:t>Developed by a regional developer, a local authority and a housing association to address the issues identified with access to, and the quality of, affordable housing</a:t>
            </a:r>
          </a:p>
          <a:p>
            <a:pPr algn="just"/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7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Established 2012 in the South West and now growing at scale across the country </a:t>
            </a:r>
          </a:p>
          <a:p>
            <a:pPr algn="just"/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1700" dirty="0" smtClean="0">
                <a:latin typeface="Arial" pitchFamily="34" charset="0"/>
                <a:cs typeface="Arial" pitchFamily="34" charset="0"/>
              </a:rPr>
              <a:t>3 completed schemes in Devon, Dorset &amp; Cotswolds with a pipeline of 12,000 already identified and being progressed. </a:t>
            </a:r>
          </a:p>
          <a:p>
            <a:pPr marL="0" indent="0" algn="just">
              <a:buNone/>
            </a:pPr>
            <a:endParaRPr lang="en-GB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484"/>
            <a:ext cx="8229600" cy="651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Rentplus model</a:t>
            </a:r>
            <a:endParaRPr lang="en-US" sz="4800" b="1" dirty="0"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4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PC3\Pictures\House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05" y="2407752"/>
            <a:ext cx="3871244" cy="34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PC3\Pictures\House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172" y="2226833"/>
            <a:ext cx="4252270" cy="371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404"/>
            <a:ext cx="8229600" cy="583233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Rentplus: </a:t>
            </a:r>
            <a:r>
              <a:rPr lang="en-US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how does it work?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00246359"/>
              </p:ext>
            </p:extLst>
          </p:nvPr>
        </p:nvGraphicFramePr>
        <p:xfrm>
          <a:off x="772511" y="1396999"/>
          <a:ext cx="7488620" cy="413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90943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404"/>
            <a:ext cx="8229600" cy="583233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Rentplus: </a:t>
            </a:r>
            <a:r>
              <a:rPr lang="en-US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managing the tenancies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85653272"/>
              </p:ext>
            </p:extLst>
          </p:nvPr>
        </p:nvGraphicFramePr>
        <p:xfrm>
          <a:off x="979337" y="1397000"/>
          <a:ext cx="711925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7097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4404"/>
            <a:ext cx="8229600" cy="583233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Rentplus: working in partnership</a:t>
            </a:r>
            <a:endParaRPr lang="en-US" sz="2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7898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3018" y="1982805"/>
            <a:ext cx="3190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Partnership to identify suitable sites for Rentplus homes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0791" y="1982805"/>
            <a:ext cx="322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Rentplus homes included in new developments to improve the mix of tenures – currently through s106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019" y="4860758"/>
            <a:ext cx="3022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Rentplus homes can increase the % and range of affordable tenures on new developments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9844" y="4860758"/>
            <a:ext cx="3204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“Plan B” for Starter Homes programmes; opportunity to use RTB receipts</a:t>
            </a:r>
            <a:endParaRPr lang="en-GB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684"/>
            <a:ext cx="8229600" cy="723954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status </a:t>
            </a:r>
            <a:endParaRPr lang="en-US" sz="2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396"/>
            <a:ext cx="8229600" cy="48017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Already an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NPPF compliant affordable housing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tenure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Meets the test of </a:t>
            </a:r>
            <a:r>
              <a:rPr lang="en-GB" sz="20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 perpetuity</a:t>
            </a: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over 20 years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Best endeavours 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replace on one to one basis in each LA area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Supported </a:t>
            </a: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by government as an affordable housing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tenure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Complements </a:t>
            </a:r>
            <a:r>
              <a:rPr lang="en-GB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existing models of affordable housing and home ownership offering </a:t>
            </a:r>
            <a:r>
              <a:rPr lang="en-GB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greater range of tenures &amp; </a:t>
            </a:r>
            <a:r>
              <a:rPr lang="en-GB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choice </a:t>
            </a:r>
            <a:endParaRPr lang="en-GB" sz="20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0099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Fully funded by institutional investors – no public subsidy or grant required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Pre-requisites </a:t>
            </a:r>
            <a:r>
              <a:rPr lang="en-US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for delivery: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Local authority inclusion of rent to buy tenure in affordable housing provision in s106 agreements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Registered Provider partner to lease and manage our homes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Funding</a:t>
            </a:r>
            <a:endParaRPr lang="en-US" sz="2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20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2000" dirty="0" smtClean="0">
              <a:solidFill>
                <a:srgbClr val="000099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7700" y="2470125"/>
            <a:ext cx="6891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Rentplus: the benefits</a:t>
            </a:r>
          </a:p>
          <a:p>
            <a:pPr algn="ctr">
              <a:spcBef>
                <a:spcPct val="0"/>
              </a:spcBef>
              <a:defRPr/>
            </a:pPr>
            <a:endParaRPr lang="en-US" sz="28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1489</Words>
  <Application>Microsoft Office PowerPoint</Application>
  <PresentationFormat>On-screen Show (4:3)</PresentationFormat>
  <Paragraphs>202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Futura Book</vt:lpstr>
      <vt:lpstr>Times New Roman</vt:lpstr>
      <vt:lpstr>Wingdings</vt:lpstr>
      <vt:lpstr>Office Theme</vt:lpstr>
      <vt:lpstr>1_Office Theme</vt:lpstr>
      <vt:lpstr>PowerPoint Presentation</vt:lpstr>
      <vt:lpstr>Rentplus: Why?</vt:lpstr>
      <vt:lpstr>PowerPoint Presentation</vt:lpstr>
      <vt:lpstr>PowerPoint Presentation</vt:lpstr>
      <vt:lpstr>Rentplus: how does it work?</vt:lpstr>
      <vt:lpstr>Rentplus: managing the tenancies</vt:lpstr>
      <vt:lpstr>Rentplus: working in partnership</vt:lpstr>
      <vt:lpstr>Rentplus: status </vt:lpstr>
      <vt:lpstr>PowerPoint Presentation</vt:lpstr>
      <vt:lpstr>Rentplus: overview </vt:lpstr>
      <vt:lpstr>Rentplus: Delivering affordable housing in Kent</vt:lpstr>
      <vt:lpstr>Rentplus: Local Authorities  </vt:lpstr>
      <vt:lpstr>Rentplus: Registered Providers (RPs)</vt:lpstr>
      <vt:lpstr>Rentplus: Tenants </vt:lpstr>
      <vt:lpstr>PowerPoint Presentation</vt:lpstr>
      <vt:lpstr>Rentplus: delivery</vt:lpstr>
      <vt:lpstr>Rentplus: delivery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</dc:creator>
  <cp:lastModifiedBy>Susan</cp:lastModifiedBy>
  <cp:revision>671</cp:revision>
  <cp:lastPrinted>2016-12-23T14:34:41Z</cp:lastPrinted>
  <dcterms:created xsi:type="dcterms:W3CDTF">2015-02-18T10:00:06Z</dcterms:created>
  <dcterms:modified xsi:type="dcterms:W3CDTF">2017-01-19T11:22:52Z</dcterms:modified>
</cp:coreProperties>
</file>