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5"/>
  </p:notesMasterIdLst>
  <p:sldIdLst>
    <p:sldId id="256" r:id="rId2"/>
    <p:sldId id="298" r:id="rId3"/>
    <p:sldId id="262" r:id="rId4"/>
    <p:sldId id="299" r:id="rId5"/>
    <p:sldId id="277" r:id="rId6"/>
    <p:sldId id="286" r:id="rId7"/>
    <p:sldId id="287" r:id="rId8"/>
    <p:sldId id="301" r:id="rId9"/>
    <p:sldId id="302" r:id="rId10"/>
    <p:sldId id="303" r:id="rId11"/>
    <p:sldId id="304" r:id="rId12"/>
    <p:sldId id="295" r:id="rId13"/>
    <p:sldId id="297" r:id="rId14"/>
  </p:sldIdLst>
  <p:sldSz cx="9906000" cy="6858000" type="A4"/>
  <p:notesSz cx="6858000" cy="9144000"/>
  <p:defaultTextStyle>
    <a:defPPr>
      <a:defRPr lang="en-US"/>
    </a:defPPr>
    <a:lvl1pPr marL="0" algn="l" defTabSz="914342" rtl="0" eaLnBrk="1" latinLnBrk="0" hangingPunct="1">
      <a:defRPr sz="1800" kern="1200">
        <a:solidFill>
          <a:schemeClr val="tx1"/>
        </a:solidFill>
        <a:latin typeface="+mn-lt"/>
        <a:ea typeface="+mn-ea"/>
        <a:cs typeface="+mn-cs"/>
      </a:defRPr>
    </a:lvl1pPr>
    <a:lvl2pPr marL="457171" algn="l" defTabSz="914342" rtl="0" eaLnBrk="1" latinLnBrk="0" hangingPunct="1">
      <a:defRPr sz="1800" kern="1200">
        <a:solidFill>
          <a:schemeClr val="tx1"/>
        </a:solidFill>
        <a:latin typeface="+mn-lt"/>
        <a:ea typeface="+mn-ea"/>
        <a:cs typeface="+mn-cs"/>
      </a:defRPr>
    </a:lvl2pPr>
    <a:lvl3pPr marL="914342" algn="l" defTabSz="914342" rtl="0" eaLnBrk="1" latinLnBrk="0" hangingPunct="1">
      <a:defRPr sz="1800" kern="1200">
        <a:solidFill>
          <a:schemeClr val="tx1"/>
        </a:solidFill>
        <a:latin typeface="+mn-lt"/>
        <a:ea typeface="+mn-ea"/>
        <a:cs typeface="+mn-cs"/>
      </a:defRPr>
    </a:lvl3pPr>
    <a:lvl4pPr marL="1371513" algn="l" defTabSz="914342" rtl="0" eaLnBrk="1" latinLnBrk="0" hangingPunct="1">
      <a:defRPr sz="1800" kern="1200">
        <a:solidFill>
          <a:schemeClr val="tx1"/>
        </a:solidFill>
        <a:latin typeface="+mn-lt"/>
        <a:ea typeface="+mn-ea"/>
        <a:cs typeface="+mn-cs"/>
      </a:defRPr>
    </a:lvl4pPr>
    <a:lvl5pPr marL="1828684" algn="l" defTabSz="914342" rtl="0" eaLnBrk="1" latinLnBrk="0" hangingPunct="1">
      <a:defRPr sz="1800" kern="1200">
        <a:solidFill>
          <a:schemeClr val="tx1"/>
        </a:solidFill>
        <a:latin typeface="+mn-lt"/>
        <a:ea typeface="+mn-ea"/>
        <a:cs typeface="+mn-cs"/>
      </a:defRPr>
    </a:lvl5pPr>
    <a:lvl6pPr marL="2285855" algn="l" defTabSz="914342" rtl="0" eaLnBrk="1" latinLnBrk="0" hangingPunct="1">
      <a:defRPr sz="1800" kern="1200">
        <a:solidFill>
          <a:schemeClr val="tx1"/>
        </a:solidFill>
        <a:latin typeface="+mn-lt"/>
        <a:ea typeface="+mn-ea"/>
        <a:cs typeface="+mn-cs"/>
      </a:defRPr>
    </a:lvl6pPr>
    <a:lvl7pPr marL="2743026" algn="l" defTabSz="914342" rtl="0" eaLnBrk="1" latinLnBrk="0" hangingPunct="1">
      <a:defRPr sz="1800" kern="1200">
        <a:solidFill>
          <a:schemeClr val="tx1"/>
        </a:solidFill>
        <a:latin typeface="+mn-lt"/>
        <a:ea typeface="+mn-ea"/>
        <a:cs typeface="+mn-cs"/>
      </a:defRPr>
    </a:lvl7pPr>
    <a:lvl8pPr marL="3200198" algn="l" defTabSz="914342" rtl="0" eaLnBrk="1" latinLnBrk="0" hangingPunct="1">
      <a:defRPr sz="1800" kern="1200">
        <a:solidFill>
          <a:schemeClr val="tx1"/>
        </a:solidFill>
        <a:latin typeface="+mn-lt"/>
        <a:ea typeface="+mn-ea"/>
        <a:cs typeface="+mn-cs"/>
      </a:defRPr>
    </a:lvl8pPr>
    <a:lvl9pPr marL="3657369" algn="l" defTabSz="9143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0">
          <p15:clr>
            <a:srgbClr val="A4A3A4"/>
          </p15:clr>
        </p15:guide>
        <p15:guide id="2" orient="horz">
          <p15:clr>
            <a:srgbClr val="A4A3A4"/>
          </p15:clr>
        </p15:guide>
        <p15:guide id="3" orient="horz" pos="890">
          <p15:clr>
            <a:srgbClr val="A4A3A4"/>
          </p15:clr>
        </p15:guide>
        <p15:guide id="4" orient="horz" pos="3668">
          <p15:clr>
            <a:srgbClr val="A4A3A4"/>
          </p15:clr>
        </p15:guide>
        <p15:guide id="5" orient="horz" pos="1026">
          <p15:clr>
            <a:srgbClr val="A4A3A4"/>
          </p15:clr>
        </p15:guide>
        <p15:guide id="6" pos="262">
          <p15:clr>
            <a:srgbClr val="A4A3A4"/>
          </p15:clr>
        </p15:guide>
        <p15:guide id="7" pos="5978">
          <p15:clr>
            <a:srgbClr val="A4A3A4"/>
          </p15:clr>
        </p15:guide>
        <p15:guide id="8" pos="4798">
          <p15:clr>
            <a:srgbClr val="A4A3A4"/>
          </p15:clr>
        </p15:guide>
        <p15:guide id="9" pos="3710">
          <p15:clr>
            <a:srgbClr val="A4A3A4"/>
          </p15:clr>
        </p15:guide>
        <p15:guide id="10" pos="1351">
          <p15:clr>
            <a:srgbClr val="A4A3A4"/>
          </p15:clr>
        </p15:guide>
        <p15:guide id="11" pos="1442">
          <p15:clr>
            <a:srgbClr val="A4A3A4"/>
          </p15:clr>
        </p15:guide>
        <p15:guide id="12" pos="2530">
          <p15:clr>
            <a:srgbClr val="A4A3A4"/>
          </p15:clr>
        </p15:guide>
        <p15:guide id="13" pos="3619">
          <p15:clr>
            <a:srgbClr val="A4A3A4"/>
          </p15:clr>
        </p15:guide>
        <p15:guide id="14" pos="4889">
          <p15:clr>
            <a:srgbClr val="A4A3A4"/>
          </p15:clr>
        </p15:guide>
        <p15:guide id="15" pos="262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95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CEF6447A-24EA-4742-A8FB-1DF080B5CEFA}">
  <a:tblStyle styleId="{CEF6447A-24EA-4742-A8FB-1DF080B5CEFA}" styleName="Arlingclose Table">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lt1"/>
              </a:solidFill>
            </a:ln>
          </a:insideV>
        </a:tcBdr>
      </a:tcStyle>
    </a:wholeTbl>
    <a:band1H>
      <a:tcStyle>
        <a:tcBdr/>
      </a:tcStyle>
    </a:band1H>
    <a:band2H>
      <a:tcStyle>
        <a:tcBdr/>
      </a:tcStyle>
    </a:band2H>
    <a:band1V>
      <a:tcStyle>
        <a:tcBdr/>
      </a:tcStyle>
    </a:band1V>
    <a:band2V>
      <a:tcStyle>
        <a:tcBdr/>
      </a:tcStyle>
    </a:band2V>
    <a:lastCol>
      <a:tcTxStyle b="on">
        <a:fontRef idx="minor">
          <a:prstClr val="black"/>
        </a:fontRef>
        <a:schemeClr val="lt1"/>
      </a:tcTxStyle>
      <a:tcStyle>
        <a:tcBdr/>
      </a:tcStyle>
    </a:lastCol>
    <a:firstCol>
      <a:tcTxStyle b="on">
        <a:fontRef idx="minor">
          <a:prstClr val="black"/>
        </a:fontRef>
        <a:schemeClr val="lt1"/>
      </a:tcTxStyle>
      <a:tcStyle>
        <a:tcBdr/>
      </a:tcStyle>
    </a:firstCol>
    <a:lastRow>
      <a:tcTxStyle>
        <a:fontRef idx="minor">
          <a:prstClr val="black"/>
        </a:fontRef>
        <a:schemeClr val="dk1"/>
      </a:tcTxStyle>
      <a:tcStyle>
        <a:tcBdr/>
      </a:tcStyle>
    </a:lastRow>
    <a:firstRow>
      <a:tcTxStyle b="on">
        <a:fontRef idx="minor">
          <a:prstClr val="black"/>
        </a:fontRef>
        <a:schemeClr val="dk1"/>
      </a:tcTxStyle>
      <a:tcStyle>
        <a:tcBdr>
          <a:top>
            <a:ln w="50800" cmpd="sng">
              <a:solidFill>
                <a:schemeClr val="accent2"/>
              </a:solidFill>
            </a:ln>
          </a:top>
        </a:tcBdr>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52" autoAdjust="0"/>
    <p:restoredTop sz="86450" autoAdjust="0"/>
  </p:normalViewPr>
  <p:slideViewPr>
    <p:cSldViewPr showGuides="1">
      <p:cViewPr>
        <p:scale>
          <a:sx n="81" d="100"/>
          <a:sy n="81" d="100"/>
        </p:scale>
        <p:origin x="-882" y="-36"/>
      </p:cViewPr>
      <p:guideLst>
        <p:guide orient="horz" pos="300"/>
        <p:guide orient="horz"/>
        <p:guide orient="horz" pos="890"/>
        <p:guide orient="horz" pos="3668"/>
        <p:guide orient="horz" pos="1026"/>
        <p:guide pos="262"/>
        <p:guide pos="5978"/>
        <p:guide pos="4798"/>
        <p:guide pos="3710"/>
        <p:guide pos="1351"/>
        <p:guide pos="1442"/>
        <p:guide pos="2530"/>
        <p:guide pos="3619"/>
        <p:guide pos="4889"/>
        <p:guide pos="2621"/>
      </p:guideLst>
    </p:cSldViewPr>
  </p:slideViewPr>
  <p:outlineViewPr>
    <p:cViewPr>
      <p:scale>
        <a:sx n="33" d="100"/>
        <a:sy n="33" d="100"/>
      </p:scale>
      <p:origin x="252"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3A274C-C9C6-4949-A8E9-450F7DE7AC13}" type="datetimeFigureOut">
              <a:rPr lang="en-GB" smtClean="0"/>
              <a:pPr/>
              <a:t>18/10/2016</a:t>
            </a:fld>
            <a:endParaRPr lang="en-GB"/>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1B492F-E6BA-4409-9212-AB9CAE5B4C56}" type="slidenum">
              <a:rPr lang="en-GB" smtClean="0"/>
              <a:pPr/>
              <a:t>‹#›</a:t>
            </a:fld>
            <a:endParaRPr lang="en-GB"/>
          </a:p>
        </p:txBody>
      </p:sp>
    </p:spTree>
    <p:extLst>
      <p:ext uri="{BB962C8B-B14F-4D97-AF65-F5344CB8AC3E}">
        <p14:creationId xmlns:p14="http://schemas.microsoft.com/office/powerpoint/2010/main" val="3221382279"/>
      </p:ext>
    </p:extLst>
  </p:cSld>
  <p:clrMap bg1="lt1" tx1="dk1" bg2="lt2" tx2="dk2" accent1="accent1" accent2="accent2" accent3="accent3" accent4="accent4" accent5="accent5" accent6="accent6" hlink="hlink" folHlink="folHlink"/>
  <p:notesStyle>
    <a:lvl1pPr marL="0" algn="l" defTabSz="839694" rtl="0" eaLnBrk="1" latinLnBrk="0" hangingPunct="1">
      <a:defRPr sz="1100" kern="1200">
        <a:solidFill>
          <a:schemeClr val="tx1"/>
        </a:solidFill>
        <a:latin typeface="+mn-lt"/>
        <a:ea typeface="+mn-ea"/>
        <a:cs typeface="+mn-cs"/>
      </a:defRPr>
    </a:lvl1pPr>
    <a:lvl2pPr marL="419847" algn="l" defTabSz="839694" rtl="0" eaLnBrk="1" latinLnBrk="0" hangingPunct="1">
      <a:defRPr sz="1100" kern="1200">
        <a:solidFill>
          <a:schemeClr val="tx1"/>
        </a:solidFill>
        <a:latin typeface="+mn-lt"/>
        <a:ea typeface="+mn-ea"/>
        <a:cs typeface="+mn-cs"/>
      </a:defRPr>
    </a:lvl2pPr>
    <a:lvl3pPr marL="839694" algn="l" defTabSz="839694" rtl="0" eaLnBrk="1" latinLnBrk="0" hangingPunct="1">
      <a:defRPr sz="1100" kern="1200">
        <a:solidFill>
          <a:schemeClr val="tx1"/>
        </a:solidFill>
        <a:latin typeface="+mn-lt"/>
        <a:ea typeface="+mn-ea"/>
        <a:cs typeface="+mn-cs"/>
      </a:defRPr>
    </a:lvl3pPr>
    <a:lvl4pPr marL="1259540" algn="l" defTabSz="839694" rtl="0" eaLnBrk="1" latinLnBrk="0" hangingPunct="1">
      <a:defRPr sz="1100" kern="1200">
        <a:solidFill>
          <a:schemeClr val="tx1"/>
        </a:solidFill>
        <a:latin typeface="+mn-lt"/>
        <a:ea typeface="+mn-ea"/>
        <a:cs typeface="+mn-cs"/>
      </a:defRPr>
    </a:lvl4pPr>
    <a:lvl5pPr marL="1679387" algn="l" defTabSz="839694" rtl="0" eaLnBrk="1" latinLnBrk="0" hangingPunct="1">
      <a:defRPr sz="1100" kern="1200">
        <a:solidFill>
          <a:schemeClr val="tx1"/>
        </a:solidFill>
        <a:latin typeface="+mn-lt"/>
        <a:ea typeface="+mn-ea"/>
        <a:cs typeface="+mn-cs"/>
      </a:defRPr>
    </a:lvl5pPr>
    <a:lvl6pPr marL="2099234" algn="l" defTabSz="839694" rtl="0" eaLnBrk="1" latinLnBrk="0" hangingPunct="1">
      <a:defRPr sz="1100" kern="1200">
        <a:solidFill>
          <a:schemeClr val="tx1"/>
        </a:solidFill>
        <a:latin typeface="+mn-lt"/>
        <a:ea typeface="+mn-ea"/>
        <a:cs typeface="+mn-cs"/>
      </a:defRPr>
    </a:lvl6pPr>
    <a:lvl7pPr marL="2519081" algn="l" defTabSz="839694" rtl="0" eaLnBrk="1" latinLnBrk="0" hangingPunct="1">
      <a:defRPr sz="1100" kern="1200">
        <a:solidFill>
          <a:schemeClr val="tx1"/>
        </a:solidFill>
        <a:latin typeface="+mn-lt"/>
        <a:ea typeface="+mn-ea"/>
        <a:cs typeface="+mn-cs"/>
      </a:defRPr>
    </a:lvl7pPr>
    <a:lvl8pPr marL="2938927" algn="l" defTabSz="839694" rtl="0" eaLnBrk="1" latinLnBrk="0" hangingPunct="1">
      <a:defRPr sz="1100" kern="1200">
        <a:solidFill>
          <a:schemeClr val="tx1"/>
        </a:solidFill>
        <a:latin typeface="+mn-lt"/>
        <a:ea typeface="+mn-ea"/>
        <a:cs typeface="+mn-cs"/>
      </a:defRPr>
    </a:lvl8pPr>
    <a:lvl9pPr marL="3358774" algn="l" defTabSz="839694" rtl="0" eaLnBrk="1" latinLnBrk="0" hangingPunct="1">
      <a:defRPr sz="11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2289175" y="2224800"/>
            <a:ext cx="7172326" cy="1292400"/>
          </a:xfrm>
        </p:spPr>
        <p:txBody>
          <a:bodyPr vert="horz" lIns="0" tIns="0" rIns="0" bIns="0" rtlCol="0" anchor="b" anchorCtr="0">
            <a:noAutofit/>
          </a:bodyPr>
          <a:lstStyle>
            <a:lvl1pPr algn="l" defTabSz="914342" rtl="0" eaLnBrk="1" latinLnBrk="0" hangingPunct="1">
              <a:spcBef>
                <a:spcPct val="0"/>
              </a:spcBef>
              <a:buNone/>
              <a:defRPr lang="en-GB" sz="4200" b="1" kern="1200" noProof="0">
                <a:solidFill>
                  <a:schemeClr val="accent1"/>
                </a:solidFill>
                <a:latin typeface="+mj-lt"/>
                <a:ea typeface="+mj-ea"/>
                <a:cs typeface="+mj-cs"/>
              </a:defRPr>
            </a:lvl1pPr>
          </a:lstStyle>
          <a:p>
            <a:r>
              <a:rPr lang="en-GB" noProof="0" smtClean="0"/>
              <a:t>Click to insert presentation title</a:t>
            </a:r>
            <a:endParaRPr lang="en-GB" noProof="0"/>
          </a:p>
        </p:txBody>
      </p:sp>
      <p:sp>
        <p:nvSpPr>
          <p:cNvPr id="3" name="Subtitle 2"/>
          <p:cNvSpPr>
            <a:spLocks noGrp="1"/>
          </p:cNvSpPr>
          <p:nvPr>
            <p:ph type="subTitle" idx="1"/>
          </p:nvPr>
        </p:nvSpPr>
        <p:spPr bwMode="gray">
          <a:xfrm>
            <a:off x="2289175" y="3794328"/>
            <a:ext cx="7172326" cy="207749"/>
          </a:xfrm>
        </p:spPr>
        <p:txBody>
          <a:bodyPr wrap="square">
            <a:spAutoFit/>
          </a:bodyPr>
          <a:lstStyle>
            <a:lvl1pPr marL="0" indent="0" algn="l">
              <a:lnSpc>
                <a:spcPct val="90000"/>
              </a:lnSpc>
              <a:spcBef>
                <a:spcPts val="0"/>
              </a:spcBef>
              <a:buNone/>
              <a:defRPr sz="1500" b="0" baseline="0">
                <a:solidFill>
                  <a:schemeClr val="tx1"/>
                </a:solidFill>
              </a:defRPr>
            </a:lvl1pPr>
            <a:lvl2pPr marL="457171" indent="0" algn="ctr">
              <a:buNone/>
              <a:defRPr>
                <a:solidFill>
                  <a:schemeClr val="tx1">
                    <a:tint val="75000"/>
                  </a:schemeClr>
                </a:solidFill>
              </a:defRPr>
            </a:lvl2pPr>
            <a:lvl3pPr marL="914342" indent="0" algn="ctr">
              <a:buNone/>
              <a:defRPr>
                <a:solidFill>
                  <a:schemeClr val="tx1">
                    <a:tint val="75000"/>
                  </a:schemeClr>
                </a:solidFill>
              </a:defRPr>
            </a:lvl3pPr>
            <a:lvl4pPr marL="1371513" indent="0" algn="ctr">
              <a:buNone/>
              <a:defRPr>
                <a:solidFill>
                  <a:schemeClr val="tx1">
                    <a:tint val="75000"/>
                  </a:schemeClr>
                </a:solidFill>
              </a:defRPr>
            </a:lvl4pPr>
            <a:lvl5pPr marL="1828684" indent="0" algn="ctr">
              <a:buNone/>
              <a:defRPr>
                <a:solidFill>
                  <a:schemeClr val="tx1">
                    <a:tint val="75000"/>
                  </a:schemeClr>
                </a:solidFill>
              </a:defRPr>
            </a:lvl5pPr>
            <a:lvl6pPr marL="2285855" indent="0" algn="ctr">
              <a:buNone/>
              <a:defRPr>
                <a:solidFill>
                  <a:schemeClr val="tx1">
                    <a:tint val="75000"/>
                  </a:schemeClr>
                </a:solidFill>
              </a:defRPr>
            </a:lvl6pPr>
            <a:lvl7pPr marL="2743026" indent="0" algn="ctr">
              <a:buNone/>
              <a:defRPr>
                <a:solidFill>
                  <a:schemeClr val="tx1">
                    <a:tint val="75000"/>
                  </a:schemeClr>
                </a:solidFill>
              </a:defRPr>
            </a:lvl7pPr>
            <a:lvl8pPr marL="3200198" indent="0" algn="ctr">
              <a:buNone/>
              <a:defRPr>
                <a:solidFill>
                  <a:schemeClr val="tx1">
                    <a:tint val="75000"/>
                  </a:schemeClr>
                </a:solidFill>
              </a:defRPr>
            </a:lvl8pPr>
            <a:lvl9pPr marL="3657369" indent="0" algn="ctr">
              <a:buNone/>
              <a:defRPr>
                <a:solidFill>
                  <a:schemeClr val="tx1">
                    <a:tint val="75000"/>
                  </a:schemeClr>
                </a:solidFill>
              </a:defRPr>
            </a:lvl9pPr>
          </a:lstStyle>
          <a:p>
            <a:r>
              <a:rPr lang="en-US" noProof="0" smtClean="0"/>
              <a:t>Click to edit Master subtitle style</a:t>
            </a:r>
            <a:endParaRPr lang="en-GB" noProof="0"/>
          </a:p>
        </p:txBody>
      </p:sp>
      <p:pic>
        <p:nvPicPr>
          <p:cNvPr id="7" name="Picture 3"/>
          <p:cNvPicPr>
            <a:picLocks noChangeAspect="1" noChangeArrowheads="1"/>
          </p:cNvPicPr>
          <p:nvPr userDrawn="1"/>
        </p:nvPicPr>
        <p:blipFill>
          <a:blip r:embed="rId2" cstate="print"/>
          <a:srcRect l="1860" t="1474"/>
          <a:stretch>
            <a:fillRect/>
          </a:stretch>
        </p:blipFill>
        <p:spPr bwMode="gray">
          <a:xfrm>
            <a:off x="415925" y="476250"/>
            <a:ext cx="1724005" cy="1092200"/>
          </a:xfrm>
          <a:prstGeom prst="rect">
            <a:avLst/>
          </a:prstGeom>
          <a:noFill/>
          <a:ln w="9525">
            <a:noFill/>
            <a:miter lim="800000"/>
            <a:headEnd/>
            <a:tailEnd/>
          </a:ln>
        </p:spPr>
      </p:pic>
      <p:sp>
        <p:nvSpPr>
          <p:cNvPr id="8" name="TextBox 7"/>
          <p:cNvSpPr txBox="1"/>
          <p:nvPr userDrawn="1"/>
        </p:nvSpPr>
        <p:spPr bwMode="gray">
          <a:xfrm>
            <a:off x="2289174" y="855762"/>
            <a:ext cx="3499433" cy="430887"/>
          </a:xfrm>
          <a:prstGeom prst="rect">
            <a:avLst/>
          </a:prstGeom>
          <a:noFill/>
        </p:spPr>
        <p:txBody>
          <a:bodyPr wrap="square" lIns="0" tIns="0" rIns="0" bIns="0" rtlCol="0">
            <a:spAutoFit/>
          </a:bodyPr>
          <a:lstStyle/>
          <a:p>
            <a:r>
              <a:rPr lang="en-GB" sz="1400" b="1" dirty="0" smtClean="0">
                <a:solidFill>
                  <a:schemeClr val="accent2"/>
                </a:solidFill>
              </a:rPr>
              <a:t>Arlingclose Ltd:</a:t>
            </a:r>
          </a:p>
          <a:p>
            <a:r>
              <a:rPr lang="en-GB" sz="1400" dirty="0" smtClean="0">
                <a:solidFill>
                  <a:schemeClr val="accent2"/>
                </a:solidFill>
              </a:rPr>
              <a:t>Independent treasury management services</a:t>
            </a:r>
          </a:p>
        </p:txBody>
      </p:sp>
      <p:sp>
        <p:nvSpPr>
          <p:cNvPr id="14" name="TextBox 13"/>
          <p:cNvSpPr txBox="1"/>
          <p:nvPr userDrawn="1"/>
        </p:nvSpPr>
        <p:spPr bwMode="gray">
          <a:xfrm>
            <a:off x="415925" y="5945897"/>
            <a:ext cx="1431219" cy="492443"/>
          </a:xfrm>
          <a:prstGeom prst="rect">
            <a:avLst/>
          </a:prstGeom>
          <a:noFill/>
        </p:spPr>
        <p:txBody>
          <a:bodyPr wrap="square" lIns="0" tIns="0" rIns="0" bIns="0" rtlCol="0">
            <a:spAutoFit/>
          </a:bodyPr>
          <a:lstStyle/>
          <a:p>
            <a:r>
              <a:rPr lang="en-GB" sz="800" b="0" smtClean="0">
                <a:solidFill>
                  <a:schemeClr val="tx1"/>
                </a:solidFill>
              </a:rPr>
              <a:t>60 Moorgate London EC2R 6EL </a:t>
            </a:r>
          </a:p>
          <a:p>
            <a:r>
              <a:rPr lang="en-GB" sz="800" b="0" smtClean="0">
                <a:solidFill>
                  <a:schemeClr val="tx1"/>
                </a:solidFill>
              </a:rPr>
              <a:t>Tel +44(0)8448 808 200 </a:t>
            </a:r>
          </a:p>
          <a:p>
            <a:r>
              <a:rPr lang="en-GB" sz="800" b="0" smtClean="0">
                <a:solidFill>
                  <a:schemeClr val="tx1"/>
                </a:solidFill>
              </a:rPr>
              <a:t>Fax +44(0)8448 808 205 </a:t>
            </a:r>
          </a:p>
          <a:p>
            <a:r>
              <a:rPr lang="en-GB" sz="800" b="0" smtClean="0">
                <a:solidFill>
                  <a:schemeClr val="tx1"/>
                </a:solidFill>
              </a:rPr>
              <a:t>www.arlingclose.com</a:t>
            </a:r>
            <a:endParaRPr lang="en-GB" sz="800" b="0" dirty="0" smtClean="0">
              <a:solidFill>
                <a:schemeClr val="tx1"/>
              </a:solidFill>
            </a:endParaRPr>
          </a:p>
        </p:txBody>
      </p:sp>
      <p:sp>
        <p:nvSpPr>
          <p:cNvPr id="15" name="TextBox 14"/>
          <p:cNvSpPr txBox="1"/>
          <p:nvPr userDrawn="1"/>
        </p:nvSpPr>
        <p:spPr bwMode="gray">
          <a:xfrm>
            <a:off x="2289175" y="5945897"/>
            <a:ext cx="3506788" cy="492443"/>
          </a:xfrm>
          <a:prstGeom prst="rect">
            <a:avLst/>
          </a:prstGeom>
          <a:noFill/>
        </p:spPr>
        <p:txBody>
          <a:bodyPr wrap="square" lIns="0" tIns="0" rIns="0" bIns="0" rtlCol="0">
            <a:spAutoFit/>
          </a:bodyPr>
          <a:lstStyle/>
          <a:p>
            <a:r>
              <a:rPr lang="en-GB" sz="800" b="0" dirty="0" smtClean="0">
                <a:solidFill>
                  <a:schemeClr val="tx1"/>
                </a:solidFill>
              </a:rPr>
              <a:t>Registered Office Barclays Bank Chambers Stratford-upon-Avon CV37 6AH</a:t>
            </a:r>
          </a:p>
          <a:p>
            <a:r>
              <a:rPr lang="en-GB" sz="800" b="0" dirty="0" smtClean="0">
                <a:solidFill>
                  <a:schemeClr val="tx1"/>
                </a:solidFill>
              </a:rPr>
              <a:t>Registered in England</a:t>
            </a:r>
            <a:r>
              <a:rPr lang="en-GB" sz="800" b="0" baseline="0" dirty="0" smtClean="0">
                <a:solidFill>
                  <a:schemeClr val="tx1"/>
                </a:solidFill>
              </a:rPr>
              <a:t> No 2853836</a:t>
            </a:r>
          </a:p>
          <a:p>
            <a:r>
              <a:rPr lang="en-GB" sz="800" b="0" baseline="0" dirty="0" smtClean="0">
                <a:solidFill>
                  <a:schemeClr val="tx1"/>
                </a:solidFill>
              </a:rPr>
              <a:t>Regulated by the Financial Services Authority No 417722</a:t>
            </a:r>
          </a:p>
          <a:p>
            <a:r>
              <a:rPr lang="en-GB" sz="800" b="0" baseline="0" dirty="0" smtClean="0">
                <a:solidFill>
                  <a:schemeClr val="tx1"/>
                </a:solidFill>
              </a:rPr>
              <a:t>Arlingclose Limited provides independent advice</a:t>
            </a:r>
            <a:endParaRPr lang="en-GB" sz="800" b="0" dirty="0" smtClean="0">
              <a:solidFill>
                <a:schemeClr val="tx1"/>
              </a:solidFill>
            </a:endParaRPr>
          </a:p>
        </p:txBody>
      </p:sp>
      <p:sp>
        <p:nvSpPr>
          <p:cNvPr id="11" name="Rectangle 10"/>
          <p:cNvSpPr/>
          <p:nvPr userDrawn="1"/>
        </p:nvSpPr>
        <p:spPr bwMode="gray">
          <a:xfrm>
            <a:off x="415925" y="5822950"/>
            <a:ext cx="1728788"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sz="1400" dirty="0" err="1" smtClean="0"/>
          </a:p>
        </p:txBody>
      </p:sp>
      <p:sp>
        <p:nvSpPr>
          <p:cNvPr id="12" name="Rectangle 11"/>
          <p:cNvSpPr/>
          <p:nvPr userDrawn="1"/>
        </p:nvSpPr>
        <p:spPr bwMode="gray">
          <a:xfrm>
            <a:off x="2287585" y="5822950"/>
            <a:ext cx="720248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sz="1400" dirty="0" err="1"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0" name="Title 19"/>
          <p:cNvSpPr>
            <a:spLocks noGrp="1"/>
          </p:cNvSpPr>
          <p:nvPr>
            <p:ph type="title"/>
          </p:nvPr>
        </p:nvSpPr>
        <p:spPr bwMode="gray"/>
        <p:txBody>
          <a:bodyPr/>
          <a:lstStyle/>
          <a:p>
            <a:r>
              <a:rPr lang="en-US" smtClean="0"/>
              <a:t>Click to edit Master title style</a:t>
            </a:r>
            <a:endParaRPr lang="en-GB"/>
          </a:p>
        </p:txBody>
      </p:sp>
      <p:sp>
        <p:nvSpPr>
          <p:cNvPr id="22" name="Content Placeholder 21"/>
          <p:cNvSpPr>
            <a:spLocks noGrp="1"/>
          </p:cNvSpPr>
          <p:nvPr>
            <p:ph sz="quarter" idx="17"/>
          </p:nvPr>
        </p:nvSpPr>
        <p:spPr bwMode="gray"/>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3" name="Slide Number Placeholder 22"/>
          <p:cNvSpPr>
            <a:spLocks noGrp="1"/>
          </p:cNvSpPr>
          <p:nvPr>
            <p:ph type="sldNum" sz="quarter" idx="18"/>
          </p:nvPr>
        </p:nvSpPr>
        <p:spPr bwMode="gray"/>
        <p:txBody>
          <a:bodyPr/>
          <a:lstStyle/>
          <a:p>
            <a:fld id="{9BD6FA6A-A86D-4D06-AFF9-1E656D8048A1}" type="slidenum">
              <a:rPr lang="en-GB" smtClean="0"/>
              <a:pPr/>
              <a:t>‹#›</a:t>
            </a:fld>
            <a:endParaRPr lang="en-GB"/>
          </a:p>
        </p:txBody>
      </p:sp>
      <p:sp>
        <p:nvSpPr>
          <p:cNvPr id="24" name="Footer Placeholder 23"/>
          <p:cNvSpPr>
            <a:spLocks noGrp="1"/>
          </p:cNvSpPr>
          <p:nvPr>
            <p:ph type="ftr" sz="quarter" idx="19"/>
          </p:nvPr>
        </p:nvSpPr>
        <p:spPr bwMode="gray"/>
        <p:txBody>
          <a:bodyPr/>
          <a:lstStyle/>
          <a:p>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417651" y="1628775"/>
            <a:ext cx="9072423" cy="1137153"/>
          </a:xfrm>
        </p:spPr>
        <p:txBody>
          <a:bodyPr anchor="t"/>
          <a:lstStyle>
            <a:lvl1pPr algn="l">
              <a:defRPr sz="4000" b="1" cap="none" baseline="0"/>
            </a:lvl1pPr>
          </a:lstStyle>
          <a:p>
            <a:r>
              <a:rPr lang="en-GB" noProof="0" smtClean="0"/>
              <a:t>Click to insert section title</a:t>
            </a:r>
            <a:endParaRPr lang="en-GB" noProof="0"/>
          </a:p>
        </p:txBody>
      </p:sp>
      <p:sp>
        <p:nvSpPr>
          <p:cNvPr id="3" name="Text Placeholder 2"/>
          <p:cNvSpPr>
            <a:spLocks noGrp="1"/>
          </p:cNvSpPr>
          <p:nvPr>
            <p:ph type="body" idx="1" hasCustomPrompt="1"/>
          </p:nvPr>
        </p:nvSpPr>
        <p:spPr bwMode="gray">
          <a:xfrm>
            <a:off x="417652" y="2996952"/>
            <a:ext cx="5327511" cy="1409948"/>
          </a:xfrm>
        </p:spPr>
        <p:txBody>
          <a:bodyPr anchor="t"/>
          <a:lstStyle>
            <a:lvl1pPr marL="0" indent="0">
              <a:buNone/>
              <a:defRPr sz="2800" b="0">
                <a:solidFill>
                  <a:schemeClr val="tx1">
                    <a:tint val="75000"/>
                  </a:schemeClr>
                </a:solidFill>
              </a:defRPr>
            </a:lvl1pPr>
            <a:lvl2pPr marL="457171" indent="0">
              <a:buNone/>
              <a:defRPr sz="1800">
                <a:solidFill>
                  <a:schemeClr val="tx1">
                    <a:tint val="75000"/>
                  </a:schemeClr>
                </a:solidFill>
              </a:defRPr>
            </a:lvl2pPr>
            <a:lvl3pPr marL="914342" indent="0">
              <a:buNone/>
              <a:defRPr sz="1600">
                <a:solidFill>
                  <a:schemeClr val="tx1">
                    <a:tint val="75000"/>
                  </a:schemeClr>
                </a:solidFill>
              </a:defRPr>
            </a:lvl3pPr>
            <a:lvl4pPr marL="1371513" indent="0">
              <a:buNone/>
              <a:defRPr sz="1400">
                <a:solidFill>
                  <a:schemeClr val="tx1">
                    <a:tint val="75000"/>
                  </a:schemeClr>
                </a:solidFill>
              </a:defRPr>
            </a:lvl4pPr>
            <a:lvl5pPr marL="1828684" indent="0">
              <a:buNone/>
              <a:defRPr sz="1400">
                <a:solidFill>
                  <a:schemeClr val="tx1">
                    <a:tint val="75000"/>
                  </a:schemeClr>
                </a:solidFill>
              </a:defRPr>
            </a:lvl5pPr>
            <a:lvl6pPr marL="2285855" indent="0">
              <a:buNone/>
              <a:defRPr sz="1400">
                <a:solidFill>
                  <a:schemeClr val="tx1">
                    <a:tint val="75000"/>
                  </a:schemeClr>
                </a:solidFill>
              </a:defRPr>
            </a:lvl6pPr>
            <a:lvl7pPr marL="2743026" indent="0">
              <a:buNone/>
              <a:defRPr sz="1400">
                <a:solidFill>
                  <a:schemeClr val="tx1">
                    <a:tint val="75000"/>
                  </a:schemeClr>
                </a:solidFill>
              </a:defRPr>
            </a:lvl7pPr>
            <a:lvl8pPr marL="3200198" indent="0">
              <a:buNone/>
              <a:defRPr sz="1400">
                <a:solidFill>
                  <a:schemeClr val="tx1">
                    <a:tint val="75000"/>
                  </a:schemeClr>
                </a:solidFill>
              </a:defRPr>
            </a:lvl8pPr>
            <a:lvl9pPr marL="3657369" indent="0">
              <a:buNone/>
              <a:defRPr sz="1400">
                <a:solidFill>
                  <a:schemeClr val="tx1">
                    <a:tint val="75000"/>
                  </a:schemeClr>
                </a:solidFill>
              </a:defRPr>
            </a:lvl9pPr>
          </a:lstStyle>
          <a:p>
            <a:pPr lvl="0"/>
            <a:r>
              <a:rPr lang="en-GB" noProof="0" dirty="0" smtClean="0"/>
              <a:t>Click to insert short section summary or sub title</a:t>
            </a:r>
          </a:p>
        </p:txBody>
      </p:sp>
      <p:sp>
        <p:nvSpPr>
          <p:cNvPr id="10" name="Slide Number Placeholder 9"/>
          <p:cNvSpPr>
            <a:spLocks noGrp="1"/>
          </p:cNvSpPr>
          <p:nvPr>
            <p:ph type="sldNum" sz="quarter" idx="10"/>
          </p:nvPr>
        </p:nvSpPr>
        <p:spPr bwMode="gray"/>
        <p:txBody>
          <a:bodyPr/>
          <a:lstStyle/>
          <a:p>
            <a:fld id="{9BD6FA6A-A86D-4D06-AFF9-1E656D8048A1}" type="slidenum">
              <a:rPr lang="en-GB" smtClean="0"/>
              <a:pPr/>
              <a:t>‹#›</a:t>
            </a:fld>
            <a:endParaRPr lang="en-GB"/>
          </a:p>
        </p:txBody>
      </p:sp>
      <p:sp>
        <p:nvSpPr>
          <p:cNvPr id="11" name="Footer Placeholder 10"/>
          <p:cNvSpPr>
            <a:spLocks noGrp="1"/>
          </p:cNvSpPr>
          <p:nvPr>
            <p:ph type="ftr" sz="quarter" idx="11"/>
          </p:nvPr>
        </p:nvSpPr>
        <p:spPr bwMode="gray"/>
        <p:txBody>
          <a:bodyPr/>
          <a:lstStyle/>
          <a:p>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5" name="Title 14"/>
          <p:cNvSpPr>
            <a:spLocks noGrp="1"/>
          </p:cNvSpPr>
          <p:nvPr>
            <p:ph type="title"/>
          </p:nvPr>
        </p:nvSpPr>
        <p:spPr bwMode="gray"/>
        <p:txBody>
          <a:bodyPr/>
          <a:lstStyle/>
          <a:p>
            <a:r>
              <a:rPr lang="en-US" smtClean="0"/>
              <a:t>Click to edit Master title style</a:t>
            </a:r>
            <a:endParaRPr lang="en-GB"/>
          </a:p>
        </p:txBody>
      </p:sp>
      <p:sp>
        <p:nvSpPr>
          <p:cNvPr id="16" name="Slide Number Placeholder 15"/>
          <p:cNvSpPr>
            <a:spLocks noGrp="1"/>
          </p:cNvSpPr>
          <p:nvPr>
            <p:ph type="sldNum" sz="quarter" idx="15"/>
          </p:nvPr>
        </p:nvSpPr>
        <p:spPr bwMode="gray"/>
        <p:txBody>
          <a:bodyPr/>
          <a:lstStyle/>
          <a:p>
            <a:fld id="{9BD6FA6A-A86D-4D06-AFF9-1E656D8048A1}" type="slidenum">
              <a:rPr lang="en-GB" smtClean="0"/>
              <a:pPr/>
              <a:t>‹#›</a:t>
            </a:fld>
            <a:endParaRPr lang="en-GB"/>
          </a:p>
        </p:txBody>
      </p:sp>
      <p:sp>
        <p:nvSpPr>
          <p:cNvPr id="17" name="Footer Placeholder 16"/>
          <p:cNvSpPr>
            <a:spLocks noGrp="1"/>
          </p:cNvSpPr>
          <p:nvPr>
            <p:ph type="ftr" sz="quarter" idx="16"/>
          </p:nvPr>
        </p:nvSpPr>
        <p:spPr bwMode="gray"/>
        <p:txBody>
          <a:bodyPr/>
          <a:lstStyle/>
          <a:p>
            <a:endParaRPr lang="en-GB" dirty="0"/>
          </a:p>
        </p:txBody>
      </p:sp>
      <p:sp>
        <p:nvSpPr>
          <p:cNvPr id="19" name="Content Placeholder 18"/>
          <p:cNvSpPr>
            <a:spLocks noGrp="1"/>
          </p:cNvSpPr>
          <p:nvPr>
            <p:ph sz="quarter" idx="17"/>
          </p:nvPr>
        </p:nvSpPr>
        <p:spPr bwMode="gray">
          <a:xfrm>
            <a:off x="415925" y="1628775"/>
            <a:ext cx="4465638" cy="4194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0" name="Content Placeholder 18"/>
          <p:cNvSpPr>
            <a:spLocks noGrp="1"/>
          </p:cNvSpPr>
          <p:nvPr>
            <p:ph sz="quarter" idx="18"/>
          </p:nvPr>
        </p:nvSpPr>
        <p:spPr bwMode="gray">
          <a:xfrm>
            <a:off x="5024438" y="1628775"/>
            <a:ext cx="4465637" cy="4194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4" name="Title 13"/>
          <p:cNvSpPr>
            <a:spLocks noGrp="1"/>
          </p:cNvSpPr>
          <p:nvPr>
            <p:ph type="title"/>
          </p:nvPr>
        </p:nvSpPr>
        <p:spPr bwMode="gray"/>
        <p:txBody>
          <a:bodyPr/>
          <a:lstStyle/>
          <a:p>
            <a:r>
              <a:rPr lang="en-US" smtClean="0"/>
              <a:t>Click to edit Master title style</a:t>
            </a:r>
            <a:endParaRPr lang="en-GB"/>
          </a:p>
        </p:txBody>
      </p:sp>
      <p:sp>
        <p:nvSpPr>
          <p:cNvPr id="15" name="Slide Number Placeholder 14"/>
          <p:cNvSpPr>
            <a:spLocks noGrp="1"/>
          </p:cNvSpPr>
          <p:nvPr>
            <p:ph type="sldNum" sz="quarter" idx="10"/>
          </p:nvPr>
        </p:nvSpPr>
        <p:spPr bwMode="gray"/>
        <p:txBody>
          <a:bodyPr/>
          <a:lstStyle/>
          <a:p>
            <a:fld id="{9BD6FA6A-A86D-4D06-AFF9-1E656D8048A1}" type="slidenum">
              <a:rPr lang="en-GB" smtClean="0"/>
              <a:pPr/>
              <a:t>‹#›</a:t>
            </a:fld>
            <a:endParaRPr lang="en-GB"/>
          </a:p>
        </p:txBody>
      </p:sp>
      <p:sp>
        <p:nvSpPr>
          <p:cNvPr id="16" name="Footer Placeholder 15"/>
          <p:cNvSpPr>
            <a:spLocks noGrp="1"/>
          </p:cNvSpPr>
          <p:nvPr>
            <p:ph type="ftr" sz="quarter" idx="11"/>
          </p:nvPr>
        </p:nvSpPr>
        <p:spPr bwMode="gray"/>
        <p:txBody>
          <a:bodyPr/>
          <a:lstStyle/>
          <a:p>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1" name="Slide Number Placeholder 10"/>
          <p:cNvSpPr>
            <a:spLocks noGrp="1"/>
          </p:cNvSpPr>
          <p:nvPr>
            <p:ph type="sldNum" sz="quarter" idx="10"/>
          </p:nvPr>
        </p:nvSpPr>
        <p:spPr bwMode="gray"/>
        <p:txBody>
          <a:bodyPr/>
          <a:lstStyle/>
          <a:p>
            <a:fld id="{9BD6FA6A-A86D-4D06-AFF9-1E656D8048A1}" type="slidenum">
              <a:rPr lang="en-GB" smtClean="0"/>
              <a:pPr/>
              <a:t>‹#›</a:t>
            </a:fld>
            <a:endParaRPr lang="en-GB"/>
          </a:p>
        </p:txBody>
      </p:sp>
      <p:sp>
        <p:nvSpPr>
          <p:cNvPr id="12" name="Footer Placeholder 11"/>
          <p:cNvSpPr>
            <a:spLocks noGrp="1"/>
          </p:cNvSpPr>
          <p:nvPr>
            <p:ph type="ftr" sz="quarter" idx="11"/>
          </p:nvPr>
        </p:nvSpPr>
        <p:spPr bwMode="gray"/>
        <p:txBody>
          <a:bodyPr/>
          <a:lstStyle/>
          <a:p>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15925" y="460375"/>
            <a:ext cx="9074150" cy="950913"/>
          </a:xfrm>
          <a:prstGeom prst="rect">
            <a:avLst/>
          </a:prstGeom>
        </p:spPr>
        <p:txBody>
          <a:bodyPr vert="horz" lIns="0" tIns="0" rIns="0" bIns="0" rtlCol="0" anchor="t">
            <a:noAutofit/>
          </a:bodyPr>
          <a:lstStyle/>
          <a:p>
            <a:r>
              <a:rPr lang="en-US" noProof="0" smtClean="0"/>
              <a:t>Click to edit Master title style</a:t>
            </a:r>
            <a:endParaRPr lang="en-GB" noProof="0" dirty="0"/>
          </a:p>
        </p:txBody>
      </p:sp>
      <p:sp>
        <p:nvSpPr>
          <p:cNvPr id="3" name="Text Placeholder 2"/>
          <p:cNvSpPr>
            <a:spLocks noGrp="1"/>
          </p:cNvSpPr>
          <p:nvPr>
            <p:ph type="body" idx="1"/>
          </p:nvPr>
        </p:nvSpPr>
        <p:spPr bwMode="gray">
          <a:xfrm>
            <a:off x="415925" y="1628775"/>
            <a:ext cx="9074150" cy="4194175"/>
          </a:xfrm>
          <a:prstGeom prst="rect">
            <a:avLst/>
          </a:prstGeom>
        </p:spPr>
        <p:txBody>
          <a:bodyPr vert="horz" wrap="square"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Footer Placeholder 4"/>
          <p:cNvSpPr>
            <a:spLocks noGrp="1"/>
          </p:cNvSpPr>
          <p:nvPr>
            <p:ph type="ftr" sz="quarter" idx="3"/>
          </p:nvPr>
        </p:nvSpPr>
        <p:spPr bwMode="gray">
          <a:xfrm>
            <a:off x="2271713" y="6093297"/>
            <a:ext cx="7218362" cy="144000"/>
          </a:xfrm>
          <a:prstGeom prst="rect">
            <a:avLst/>
          </a:prstGeom>
        </p:spPr>
        <p:txBody>
          <a:bodyPr vert="horz" lIns="0" tIns="0" rIns="0" bIns="0" rtlCol="0" anchor="t"/>
          <a:lstStyle>
            <a:lvl1pPr algn="l">
              <a:lnSpc>
                <a:spcPct val="90000"/>
              </a:lnSpc>
              <a:defRPr sz="1200">
                <a:solidFill>
                  <a:schemeClr val="tx1"/>
                </a:solidFill>
              </a:defRPr>
            </a:lvl1pPr>
          </a:lstStyle>
          <a:p>
            <a:endParaRPr lang="en-GB" dirty="0"/>
          </a:p>
        </p:txBody>
      </p:sp>
      <p:sp>
        <p:nvSpPr>
          <p:cNvPr id="6" name="Slide Number Placeholder 5"/>
          <p:cNvSpPr>
            <a:spLocks noGrp="1"/>
          </p:cNvSpPr>
          <p:nvPr>
            <p:ph type="sldNum" sz="quarter" idx="4"/>
          </p:nvPr>
        </p:nvSpPr>
        <p:spPr bwMode="gray">
          <a:xfrm>
            <a:off x="415925" y="6093296"/>
            <a:ext cx="792659" cy="492443"/>
          </a:xfrm>
          <a:prstGeom prst="rect">
            <a:avLst/>
          </a:prstGeom>
        </p:spPr>
        <p:txBody>
          <a:bodyPr vert="horz" wrap="square" lIns="0" tIns="0" rIns="0" bIns="0" rtlCol="0" anchor="ctr">
            <a:noAutofit/>
          </a:bodyPr>
          <a:lstStyle>
            <a:lvl1pPr marL="0" algn="l" defTabSz="914342" rtl="0" eaLnBrk="1" latinLnBrk="0" hangingPunct="1">
              <a:defRPr kumimoji="0" lang="en-GB" sz="3200" b="0" i="0" u="none" strike="noStrike" kern="1200" cap="none" spc="0" normalizeH="0" baseline="0" noProof="0" smtClean="0">
                <a:ln>
                  <a:noFill/>
                </a:ln>
                <a:solidFill>
                  <a:schemeClr val="tx1"/>
                </a:solidFill>
                <a:effectLst/>
                <a:uLnTx/>
                <a:uFillTx/>
                <a:latin typeface="+mn-lt"/>
                <a:ea typeface="+mn-ea"/>
                <a:cs typeface="+mn-cs"/>
              </a:defRPr>
            </a:lvl1pPr>
          </a:lstStyle>
          <a:p>
            <a:fld id="{9BD6FA6A-A86D-4D06-AFF9-1E656D8048A1}" type="slidenum">
              <a:rPr lang="en-GB" smtClean="0"/>
              <a:pPr/>
              <a:t>‹#›</a:t>
            </a:fld>
            <a:endParaRPr lang="en-GB"/>
          </a:p>
        </p:txBody>
      </p:sp>
      <p:sp>
        <p:nvSpPr>
          <p:cNvPr id="11" name="Rectangle 10"/>
          <p:cNvSpPr/>
          <p:nvPr/>
        </p:nvSpPr>
        <p:spPr bwMode="gray">
          <a:xfrm>
            <a:off x="415925" y="5980233"/>
            <a:ext cx="1728788"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sz="1400" dirty="0" err="1" smtClean="0"/>
          </a:p>
        </p:txBody>
      </p:sp>
      <p:sp>
        <p:nvSpPr>
          <p:cNvPr id="12" name="Rectangle 11"/>
          <p:cNvSpPr/>
          <p:nvPr/>
        </p:nvSpPr>
        <p:spPr bwMode="gray">
          <a:xfrm>
            <a:off x="2287585" y="5980233"/>
            <a:ext cx="720248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sz="1400" dirty="0" err="1" smtClean="0"/>
          </a:p>
        </p:txBody>
      </p:sp>
      <p:sp>
        <p:nvSpPr>
          <p:cNvPr id="13" name="TextBox 12"/>
          <p:cNvSpPr txBox="1"/>
          <p:nvPr/>
        </p:nvSpPr>
        <p:spPr bwMode="gray">
          <a:xfrm>
            <a:off x="2289175" y="6278840"/>
            <a:ext cx="3281348" cy="166199"/>
          </a:xfrm>
          <a:prstGeom prst="rect">
            <a:avLst/>
          </a:prstGeom>
        </p:spPr>
        <p:txBody>
          <a:bodyPr vert="horz" lIns="0" tIns="0" rIns="0" bIns="0" rtlCol="0" anchor="t"/>
          <a:lstStyle/>
          <a:p>
            <a:pPr marL="0" algn="l" defTabSz="914342" rtl="0" eaLnBrk="1" latinLnBrk="0" hangingPunct="1">
              <a:lnSpc>
                <a:spcPct val="90000"/>
              </a:lnSpc>
            </a:pPr>
            <a:r>
              <a:rPr lang="en-GB" sz="1200" kern="1200" smtClean="0">
                <a:solidFill>
                  <a:schemeClr val="tx1"/>
                </a:solidFill>
                <a:latin typeface="+mn-lt"/>
                <a:ea typeface="+mn-ea"/>
                <a:cs typeface="+mn-cs"/>
              </a:rPr>
              <a:t>Confidential - not for disclosure to third parties</a:t>
            </a:r>
            <a:endParaRPr lang="en-GB" sz="1200" kern="1200" dirty="0" smtClean="0">
              <a:solidFill>
                <a:schemeClr val="tx1"/>
              </a:solidFill>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sldNum="0" hdr="0"/>
  <p:txStyles>
    <p:titleStyle>
      <a:lvl1pPr algn="l" defTabSz="914342" rtl="0" eaLnBrk="1" latinLnBrk="0" hangingPunct="1">
        <a:lnSpc>
          <a:spcPct val="90000"/>
        </a:lnSpc>
        <a:spcBef>
          <a:spcPct val="0"/>
        </a:spcBef>
        <a:buNone/>
        <a:defRPr sz="3200" b="1" kern="1200">
          <a:solidFill>
            <a:schemeClr val="accent1"/>
          </a:solidFill>
          <a:latin typeface="+mj-lt"/>
          <a:ea typeface="+mj-ea"/>
          <a:cs typeface="+mj-cs"/>
        </a:defRPr>
      </a:lvl1pPr>
    </p:titleStyle>
    <p:bodyStyle>
      <a:lvl1pPr marL="0" indent="0" algn="l" defTabSz="914342" rtl="0" eaLnBrk="1" latinLnBrk="0" hangingPunct="1">
        <a:spcBef>
          <a:spcPts val="1500"/>
        </a:spcBef>
        <a:buFont typeface="Arial" pitchFamily="34" charset="0"/>
        <a:buNone/>
        <a:defRPr lang="en-GB" sz="1400" b="1" kern="1200" noProof="0" dirty="0" smtClean="0">
          <a:solidFill>
            <a:schemeClr val="accent1"/>
          </a:solidFill>
          <a:latin typeface="+mn-lt"/>
          <a:ea typeface="+mn-ea"/>
          <a:cs typeface="+mn-cs"/>
        </a:defRPr>
      </a:lvl1pPr>
      <a:lvl2pPr marL="0" indent="0" algn="l" defTabSz="914342" rtl="0" eaLnBrk="1" latinLnBrk="0" hangingPunct="1">
        <a:spcBef>
          <a:spcPts val="600"/>
        </a:spcBef>
        <a:buFont typeface="Arial" pitchFamily="34" charset="0"/>
        <a:buNone/>
        <a:defRPr lang="en-GB" sz="1400" b="0" kern="1200" noProof="0" dirty="0" smtClean="0">
          <a:solidFill>
            <a:schemeClr val="tx1"/>
          </a:solidFill>
          <a:latin typeface="+mn-lt"/>
          <a:ea typeface="+mn-ea"/>
          <a:cs typeface="+mn-cs"/>
        </a:defRPr>
      </a:lvl2pPr>
      <a:lvl3pPr marL="179388" indent="-179388" algn="l" defTabSz="914342" rtl="0" eaLnBrk="1" latinLnBrk="0" hangingPunct="1">
        <a:spcBef>
          <a:spcPts val="600"/>
        </a:spcBef>
        <a:buClr>
          <a:schemeClr val="accent1"/>
        </a:buClr>
        <a:buFont typeface="Trebuchet MS" pitchFamily="34" charset="0"/>
        <a:buChar char="—"/>
        <a:defRPr lang="en-GB" sz="1400" b="0" kern="1200" noProof="0" dirty="0" smtClean="0">
          <a:solidFill>
            <a:schemeClr val="tx1"/>
          </a:solidFill>
          <a:latin typeface="+mn-lt"/>
          <a:ea typeface="+mn-ea"/>
          <a:cs typeface="+mn-cs"/>
        </a:defRPr>
      </a:lvl3pPr>
      <a:lvl4pPr marL="360363" indent="-180975" algn="l" defTabSz="914342" rtl="0" eaLnBrk="1" latinLnBrk="0" hangingPunct="1">
        <a:spcBef>
          <a:spcPts val="600"/>
        </a:spcBef>
        <a:buFont typeface="Trebuchet MS" pitchFamily="34" charset="0"/>
        <a:buChar char="—"/>
        <a:defRPr lang="en-GB" sz="1400" b="0" kern="1200" noProof="0" dirty="0" smtClean="0">
          <a:solidFill>
            <a:schemeClr val="tx1"/>
          </a:solidFill>
          <a:latin typeface="+mn-lt"/>
          <a:ea typeface="+mn-ea"/>
          <a:cs typeface="+mn-cs"/>
        </a:defRPr>
      </a:lvl4pPr>
      <a:lvl5pPr marL="538163" indent="-177800" algn="l" defTabSz="914342" rtl="0" eaLnBrk="1" latinLnBrk="0" hangingPunct="1">
        <a:spcBef>
          <a:spcPts val="600"/>
        </a:spcBef>
        <a:buFont typeface="Trebuchet MS" pitchFamily="34" charset="0"/>
        <a:buChar char="—"/>
        <a:tabLst/>
        <a:defRPr lang="en-GB" sz="1400" b="0" kern="1200" noProof="0" dirty="0">
          <a:solidFill>
            <a:schemeClr val="tx1"/>
          </a:solidFill>
          <a:latin typeface="+mn-lt"/>
          <a:ea typeface="+mn-ea"/>
          <a:cs typeface="+mn-cs"/>
        </a:defRPr>
      </a:lvl5pPr>
      <a:lvl6pPr marL="2514441" indent="-228586" algn="l" defTabSz="9143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12" indent="-228586" algn="l" defTabSz="9143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83" indent="-228586" algn="l" defTabSz="9143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954" indent="-228586" algn="l" defTabSz="9143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42" rtl="0" eaLnBrk="1" latinLnBrk="0" hangingPunct="1">
        <a:defRPr sz="1400" kern="1200">
          <a:solidFill>
            <a:schemeClr val="tx1"/>
          </a:solidFill>
          <a:latin typeface="+mn-lt"/>
          <a:ea typeface="+mn-ea"/>
          <a:cs typeface="+mn-cs"/>
        </a:defRPr>
      </a:lvl1pPr>
      <a:lvl2pPr marL="457171" algn="l" defTabSz="914342" rtl="0" eaLnBrk="1" latinLnBrk="0" hangingPunct="1">
        <a:defRPr sz="1400" kern="1200">
          <a:solidFill>
            <a:schemeClr val="tx1"/>
          </a:solidFill>
          <a:latin typeface="+mn-lt"/>
          <a:ea typeface="+mn-ea"/>
          <a:cs typeface="+mn-cs"/>
        </a:defRPr>
      </a:lvl2pPr>
      <a:lvl3pPr marL="914342" algn="l" defTabSz="914342" rtl="0" eaLnBrk="1" latinLnBrk="0" hangingPunct="1">
        <a:defRPr sz="1400" kern="1200">
          <a:solidFill>
            <a:schemeClr val="tx1"/>
          </a:solidFill>
          <a:latin typeface="+mn-lt"/>
          <a:ea typeface="+mn-ea"/>
          <a:cs typeface="+mn-cs"/>
        </a:defRPr>
      </a:lvl3pPr>
      <a:lvl4pPr marL="1371513" algn="l" defTabSz="914342" rtl="0" eaLnBrk="1" latinLnBrk="0" hangingPunct="1">
        <a:defRPr sz="1400" kern="1200">
          <a:solidFill>
            <a:schemeClr val="tx1"/>
          </a:solidFill>
          <a:latin typeface="+mn-lt"/>
          <a:ea typeface="+mn-ea"/>
          <a:cs typeface="+mn-cs"/>
        </a:defRPr>
      </a:lvl4pPr>
      <a:lvl5pPr marL="1828684" algn="l" defTabSz="914342" rtl="0" eaLnBrk="1" latinLnBrk="0" hangingPunct="1">
        <a:defRPr sz="1400" kern="1200">
          <a:solidFill>
            <a:schemeClr val="tx1"/>
          </a:solidFill>
          <a:latin typeface="+mn-lt"/>
          <a:ea typeface="+mn-ea"/>
          <a:cs typeface="+mn-cs"/>
        </a:defRPr>
      </a:lvl5pPr>
      <a:lvl6pPr marL="2285855" algn="l" defTabSz="914342" rtl="0" eaLnBrk="1" latinLnBrk="0" hangingPunct="1">
        <a:defRPr sz="1400" kern="1200">
          <a:solidFill>
            <a:schemeClr val="tx1"/>
          </a:solidFill>
          <a:latin typeface="+mn-lt"/>
          <a:ea typeface="+mn-ea"/>
          <a:cs typeface="+mn-cs"/>
        </a:defRPr>
      </a:lvl6pPr>
      <a:lvl7pPr marL="2743026" algn="l" defTabSz="914342" rtl="0" eaLnBrk="1" latinLnBrk="0" hangingPunct="1">
        <a:defRPr sz="1400" kern="1200">
          <a:solidFill>
            <a:schemeClr val="tx1"/>
          </a:solidFill>
          <a:latin typeface="+mn-lt"/>
          <a:ea typeface="+mn-ea"/>
          <a:cs typeface="+mn-cs"/>
        </a:defRPr>
      </a:lvl7pPr>
      <a:lvl8pPr marL="3200198" algn="l" defTabSz="914342" rtl="0" eaLnBrk="1" latinLnBrk="0" hangingPunct="1">
        <a:defRPr sz="1400" kern="1200">
          <a:solidFill>
            <a:schemeClr val="tx1"/>
          </a:solidFill>
          <a:latin typeface="+mn-lt"/>
          <a:ea typeface="+mn-ea"/>
          <a:cs typeface="+mn-cs"/>
        </a:defRPr>
      </a:lvl8pPr>
      <a:lvl9pPr marL="3657369" algn="l" defTabSz="914342"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booth@arlingclose.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bwMode="gray">
          <a:xfrm>
            <a:off x="776536" y="1772816"/>
            <a:ext cx="8684965" cy="1744384"/>
          </a:xfrm>
        </p:spPr>
        <p:txBody>
          <a:bodyPr/>
          <a:lstStyle/>
          <a:p>
            <a:r>
              <a:rPr lang="en-GB" sz="4400" dirty="0"/>
              <a:t>Bespoke / </a:t>
            </a:r>
            <a:r>
              <a:rPr lang="en-GB" sz="4400" dirty="0" smtClean="0"/>
              <a:t>Custom Build Mortgages</a:t>
            </a:r>
            <a:r>
              <a:rPr lang="en-GB" dirty="0" smtClean="0"/>
              <a:t/>
            </a:r>
            <a:br>
              <a:rPr lang="en-GB" dirty="0" smtClean="0"/>
            </a:br>
            <a:endParaRPr lang="en-GB" sz="1800" dirty="0"/>
          </a:p>
        </p:txBody>
      </p:sp>
      <p:sp>
        <p:nvSpPr>
          <p:cNvPr id="8" name="Subtitle 7"/>
          <p:cNvSpPr>
            <a:spLocks noGrp="1"/>
          </p:cNvSpPr>
          <p:nvPr>
            <p:ph type="subTitle" idx="1"/>
          </p:nvPr>
        </p:nvSpPr>
        <p:spPr bwMode="gray">
          <a:xfrm>
            <a:off x="2289174" y="3794328"/>
            <a:ext cx="5544145" cy="415498"/>
          </a:xfrm>
        </p:spPr>
        <p:txBody>
          <a:bodyPr/>
          <a:lstStyle/>
          <a:p>
            <a:r>
              <a:rPr lang="en-GB" dirty="0" err="1" smtClean="0"/>
              <a:t>Cecilie</a:t>
            </a:r>
            <a:r>
              <a:rPr lang="en-GB" dirty="0" smtClean="0"/>
              <a:t> Booth, CPFA, </a:t>
            </a:r>
            <a:r>
              <a:rPr lang="en-GB" dirty="0" smtClean="0">
                <a:hlinkClick r:id="rId2"/>
              </a:rPr>
              <a:t>cbooth@arlingclose.com</a:t>
            </a:r>
            <a:r>
              <a:rPr lang="en-GB" dirty="0" smtClean="0"/>
              <a:t> Tel 07557 650852</a:t>
            </a:r>
          </a:p>
          <a:p>
            <a:endParaRPr lang="en-GB"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BCB </a:t>
            </a:r>
            <a:r>
              <a:rPr lang="en-GB" dirty="0"/>
              <a:t>– How does it work? </a:t>
            </a:r>
            <a:r>
              <a:rPr lang="en-GB" dirty="0" smtClean="0"/>
              <a:t>(3)</a:t>
            </a:r>
            <a:endParaRPr lang="en-GB" dirty="0"/>
          </a:p>
        </p:txBody>
      </p:sp>
      <p:sp>
        <p:nvSpPr>
          <p:cNvPr id="3" name="Content Placeholder 2"/>
          <p:cNvSpPr>
            <a:spLocks noGrp="1"/>
          </p:cNvSpPr>
          <p:nvPr>
            <p:ph sz="quarter" idx="17"/>
          </p:nvPr>
        </p:nvSpPr>
        <p:spPr/>
        <p:txBody>
          <a:bodyPr/>
          <a:lstStyle/>
          <a:p>
            <a:pPr lvl="2"/>
            <a:r>
              <a:rPr lang="en-GB" dirty="0"/>
              <a:t>Once the deposit is paid and the mortgage approval is in place, build can commence</a:t>
            </a:r>
          </a:p>
          <a:p>
            <a:pPr lvl="2"/>
            <a:r>
              <a:rPr lang="en-GB" dirty="0"/>
              <a:t>Local Authority can enter into building contract on Council owned land, or provide financial assistance on land owned by a third party</a:t>
            </a:r>
          </a:p>
          <a:p>
            <a:pPr lvl="2"/>
            <a:r>
              <a:rPr lang="en-GB" dirty="0"/>
              <a:t>Building work takes place with Building Control inspections at each stage</a:t>
            </a:r>
          </a:p>
          <a:p>
            <a:pPr lvl="2"/>
            <a:r>
              <a:rPr lang="en-GB" dirty="0"/>
              <a:t>Local Authority's own Building Control team utilised (quality assurance)</a:t>
            </a:r>
          </a:p>
          <a:p>
            <a:pPr lvl="2"/>
            <a:r>
              <a:rPr lang="en-GB" dirty="0"/>
              <a:t>Local Authority funds the cost of build right to the point of completion</a:t>
            </a:r>
          </a:p>
          <a:p>
            <a:pPr lvl="2"/>
            <a:r>
              <a:rPr lang="en-GB" dirty="0"/>
              <a:t>Building Control issues the Completion Certificate</a:t>
            </a:r>
          </a:p>
          <a:p>
            <a:pPr lvl="2"/>
            <a:r>
              <a:rPr lang="en-GB" dirty="0"/>
              <a:t>Lender values the property</a:t>
            </a:r>
          </a:p>
        </p:txBody>
      </p:sp>
      <p:sp>
        <p:nvSpPr>
          <p:cNvPr id="5" name="Footer Placeholder 4"/>
          <p:cNvSpPr>
            <a:spLocks noGrp="1"/>
          </p:cNvSpPr>
          <p:nvPr>
            <p:ph type="ftr" sz="quarter" idx="19"/>
          </p:nvPr>
        </p:nvSpPr>
        <p:spPr/>
        <p:txBody>
          <a:bodyPr/>
          <a:lstStyle/>
          <a:p>
            <a:endParaRPr lang="en-GB" dirty="0"/>
          </a:p>
        </p:txBody>
      </p:sp>
    </p:spTree>
    <p:extLst>
      <p:ext uri="{BB962C8B-B14F-4D97-AF65-F5344CB8AC3E}">
        <p14:creationId xmlns:p14="http://schemas.microsoft.com/office/powerpoint/2010/main" val="2826306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BCB </a:t>
            </a:r>
            <a:r>
              <a:rPr lang="en-GB" dirty="0"/>
              <a:t>– How does it work? </a:t>
            </a:r>
            <a:r>
              <a:rPr lang="en-GB" dirty="0" smtClean="0"/>
              <a:t>(4)</a:t>
            </a:r>
            <a:endParaRPr lang="en-GB" dirty="0"/>
          </a:p>
        </p:txBody>
      </p:sp>
      <p:sp>
        <p:nvSpPr>
          <p:cNvPr id="3" name="Content Placeholder 2"/>
          <p:cNvSpPr>
            <a:spLocks noGrp="1"/>
          </p:cNvSpPr>
          <p:nvPr>
            <p:ph sz="quarter" idx="17"/>
          </p:nvPr>
        </p:nvSpPr>
        <p:spPr/>
        <p:txBody>
          <a:bodyPr/>
          <a:lstStyle/>
          <a:p>
            <a:pPr lvl="2"/>
            <a:r>
              <a:rPr lang="en-GB" dirty="0"/>
              <a:t>On build completion, the pre-approved 95% LTV mortgage will be completed, the Local Authority will recover costs and ownership transfers to the new owner</a:t>
            </a:r>
          </a:p>
          <a:p>
            <a:pPr lvl="2"/>
            <a:r>
              <a:rPr lang="en-GB" dirty="0"/>
              <a:t>Capital receipt is received</a:t>
            </a:r>
          </a:p>
          <a:p>
            <a:pPr lvl="2"/>
            <a:r>
              <a:rPr lang="en-GB" dirty="0"/>
              <a:t>The LAMS arrangements will be the same as for the standard LAMS scheme (but without the MO personal indemnity requirements (Lloyds only))</a:t>
            </a:r>
          </a:p>
          <a:p>
            <a:pPr lvl="2"/>
            <a:r>
              <a:rPr lang="en-GB" dirty="0"/>
              <a:t>The indemnity / guarantee will be on a non cash basis (no matching deposit with the lender)</a:t>
            </a:r>
          </a:p>
          <a:p>
            <a:pPr lvl="2"/>
            <a:r>
              <a:rPr lang="en-GB" dirty="0"/>
              <a:t>The LAMS mortgage will remain in place for 5 years with the (up to) 20% indemnity</a:t>
            </a:r>
          </a:p>
          <a:p>
            <a:pPr lvl="2"/>
            <a:r>
              <a:rPr lang="en-GB" dirty="0"/>
              <a:t>The overall relationship is the same as for LAMS</a:t>
            </a:r>
          </a:p>
        </p:txBody>
      </p:sp>
      <p:sp>
        <p:nvSpPr>
          <p:cNvPr id="5" name="Footer Placeholder 4"/>
          <p:cNvSpPr>
            <a:spLocks noGrp="1"/>
          </p:cNvSpPr>
          <p:nvPr>
            <p:ph type="ftr" sz="quarter" idx="19"/>
          </p:nvPr>
        </p:nvSpPr>
        <p:spPr/>
        <p:txBody>
          <a:bodyPr/>
          <a:lstStyle/>
          <a:p>
            <a:endParaRPr lang="en-GB" dirty="0"/>
          </a:p>
        </p:txBody>
      </p:sp>
    </p:spTree>
    <p:extLst>
      <p:ext uri="{BB962C8B-B14F-4D97-AF65-F5344CB8AC3E}">
        <p14:creationId xmlns:p14="http://schemas.microsoft.com/office/powerpoint/2010/main" val="3996082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BCB – Benefits for Local Authorities</a:t>
            </a:r>
            <a:endParaRPr lang="en-GB" dirty="0"/>
          </a:p>
        </p:txBody>
      </p:sp>
      <p:sp>
        <p:nvSpPr>
          <p:cNvPr id="3" name="Content Placeholder 2"/>
          <p:cNvSpPr>
            <a:spLocks noGrp="1"/>
          </p:cNvSpPr>
          <p:nvPr>
            <p:ph sz="quarter" idx="17"/>
          </p:nvPr>
        </p:nvSpPr>
        <p:spPr/>
        <p:txBody>
          <a:bodyPr/>
          <a:lstStyle/>
          <a:p>
            <a:pPr lvl="2"/>
            <a:r>
              <a:rPr lang="en-GB" dirty="0"/>
              <a:t>Flexibility on meeting local needs and priorities</a:t>
            </a:r>
          </a:p>
          <a:p>
            <a:pPr lvl="2"/>
            <a:r>
              <a:rPr lang="en-GB" dirty="0"/>
              <a:t>Local Authorities are familiar with LAMS and he way it works</a:t>
            </a:r>
          </a:p>
          <a:p>
            <a:pPr lvl="2"/>
            <a:r>
              <a:rPr lang="en-GB" dirty="0"/>
              <a:t>We provide national templates, legal papers, accounting papers etc.</a:t>
            </a:r>
          </a:p>
          <a:p>
            <a:pPr lvl="2"/>
            <a:r>
              <a:rPr lang="en-GB" dirty="0"/>
              <a:t>We support the approval process</a:t>
            </a:r>
          </a:p>
          <a:p>
            <a:pPr lvl="2"/>
            <a:r>
              <a:rPr lang="en-GB" dirty="0"/>
              <a:t>Additional New Homes Bonus and Council Tax</a:t>
            </a:r>
          </a:p>
          <a:p>
            <a:pPr lvl="2"/>
            <a:r>
              <a:rPr lang="en-GB" dirty="0"/>
              <a:t>Overall control is maintained by the Local Authority from start to finish</a:t>
            </a:r>
          </a:p>
          <a:p>
            <a:pPr lvl="2"/>
            <a:r>
              <a:rPr lang="en-GB" dirty="0"/>
              <a:t>Better value for land and properties as better mortgages are available</a:t>
            </a:r>
          </a:p>
          <a:p>
            <a:pPr lvl="2"/>
            <a:r>
              <a:rPr lang="en-GB" dirty="0"/>
              <a:t>Opens the market to people who would not currently be able to embark on a self \ custom build project</a:t>
            </a:r>
          </a:p>
          <a:p>
            <a:pPr lvl="2"/>
            <a:r>
              <a:rPr lang="en-GB" dirty="0"/>
              <a:t>Key risks have been mitigated through partnership with lenders</a:t>
            </a:r>
          </a:p>
        </p:txBody>
      </p:sp>
      <p:sp>
        <p:nvSpPr>
          <p:cNvPr id="5" name="Footer Placeholder 4"/>
          <p:cNvSpPr>
            <a:spLocks noGrp="1"/>
          </p:cNvSpPr>
          <p:nvPr>
            <p:ph type="ftr" sz="quarter" idx="19"/>
          </p:nvPr>
        </p:nvSpPr>
        <p:spPr/>
        <p:txBody>
          <a:bodyPr/>
          <a:lstStyle/>
          <a:p>
            <a:endParaRPr lang="en-GB" dirty="0"/>
          </a:p>
        </p:txBody>
      </p:sp>
    </p:spTree>
    <p:extLst>
      <p:ext uri="{BB962C8B-B14F-4D97-AF65-F5344CB8AC3E}">
        <p14:creationId xmlns:p14="http://schemas.microsoft.com/office/powerpoint/2010/main" val="892361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450950"/>
            <a:ext cx="9074150" cy="950913"/>
          </a:xfrm>
        </p:spPr>
        <p:txBody>
          <a:bodyPr/>
          <a:lstStyle/>
          <a:p>
            <a:r>
              <a:rPr lang="en-GB" dirty="0" smtClean="0"/>
              <a:t>BCB – way forward</a:t>
            </a:r>
            <a:endParaRPr lang="en-GB" dirty="0"/>
          </a:p>
        </p:txBody>
      </p:sp>
      <p:sp>
        <p:nvSpPr>
          <p:cNvPr id="3" name="Content Placeholder 2"/>
          <p:cNvSpPr>
            <a:spLocks noGrp="1"/>
          </p:cNvSpPr>
          <p:nvPr>
            <p:ph sz="quarter" idx="17"/>
          </p:nvPr>
        </p:nvSpPr>
        <p:spPr>
          <a:xfrm>
            <a:off x="415925" y="1196753"/>
            <a:ext cx="9074150" cy="4626198"/>
          </a:xfrm>
        </p:spPr>
        <p:txBody>
          <a:bodyPr/>
          <a:lstStyle/>
          <a:p>
            <a:r>
              <a:rPr lang="en-GB" dirty="0" smtClean="0"/>
              <a:t>Legislation and Regulations are now in place</a:t>
            </a:r>
          </a:p>
          <a:p>
            <a:pPr lvl="2"/>
            <a:r>
              <a:rPr lang="en-GB" dirty="0"/>
              <a:t>Current mortgage availability for self build projects, more options are needed</a:t>
            </a:r>
          </a:p>
          <a:p>
            <a:pPr lvl="2"/>
            <a:r>
              <a:rPr lang="en-GB" dirty="0"/>
              <a:t>Risk management and mitigating controls</a:t>
            </a:r>
          </a:p>
          <a:p>
            <a:pPr lvl="2"/>
            <a:r>
              <a:rPr lang="en-GB" dirty="0"/>
              <a:t>Are developers willing to allocate land to self / custom build?</a:t>
            </a:r>
          </a:p>
          <a:p>
            <a:pPr lvl="2"/>
            <a:r>
              <a:rPr lang="en-GB" dirty="0"/>
              <a:t>Planning policy?</a:t>
            </a:r>
          </a:p>
          <a:p>
            <a:pPr lvl="2"/>
            <a:r>
              <a:rPr lang="en-GB" dirty="0"/>
              <a:t>Are lenders prepared to advance mortgages and make necessary changes to open up this niche market to a wider market?</a:t>
            </a:r>
          </a:p>
          <a:p>
            <a:pPr lvl="2"/>
            <a:r>
              <a:rPr lang="en-GB" dirty="0"/>
              <a:t>Will developments stack up financially?</a:t>
            </a:r>
          </a:p>
          <a:p>
            <a:pPr lvl="2"/>
            <a:r>
              <a:rPr lang="en-GB" dirty="0"/>
              <a:t>We aim to bring together a range of stakeholders, i.e. Local Authorities, Lenders, Mortgage Brokers, National and Local Landowners and Housebuilders to reduce risk for all parties and to make self build and custom build mortgages available to the wider market of aspiring self builders.  </a:t>
            </a:r>
          </a:p>
          <a:p>
            <a:pPr lvl="2"/>
            <a:r>
              <a:rPr lang="en-GB" dirty="0"/>
              <a:t>We also aim to help all parties to deliver the new legislation and government policy</a:t>
            </a:r>
          </a:p>
          <a:p>
            <a:pPr lvl="2"/>
            <a:r>
              <a:rPr lang="en-GB" dirty="0"/>
              <a:t>Some lenders are interested and / or already on board – e.g. Lloyds, Ipswich BS</a:t>
            </a:r>
          </a:p>
          <a:p>
            <a:pPr lvl="2"/>
            <a:r>
              <a:rPr lang="en-GB" dirty="0"/>
              <a:t>Some vanguard Local Authorities have already signed up</a:t>
            </a:r>
          </a:p>
          <a:p>
            <a:endParaRPr lang="en-GB" dirty="0"/>
          </a:p>
        </p:txBody>
      </p:sp>
      <p:sp>
        <p:nvSpPr>
          <p:cNvPr id="5" name="Footer Placeholder 4"/>
          <p:cNvSpPr>
            <a:spLocks noGrp="1"/>
          </p:cNvSpPr>
          <p:nvPr>
            <p:ph type="ftr" sz="quarter" idx="19"/>
          </p:nvPr>
        </p:nvSpPr>
        <p:spPr/>
        <p:txBody>
          <a:bodyPr/>
          <a:lstStyle/>
          <a:p>
            <a:endParaRPr lang="en-GB" dirty="0"/>
          </a:p>
        </p:txBody>
      </p:sp>
    </p:spTree>
    <p:extLst>
      <p:ext uri="{BB962C8B-B14F-4D97-AF65-F5344CB8AC3E}">
        <p14:creationId xmlns:p14="http://schemas.microsoft.com/office/powerpoint/2010/main" val="1655113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bwMode="gray">
          <a:xfrm>
            <a:off x="415925" y="2906713"/>
            <a:ext cx="9074150" cy="736600"/>
          </a:xfrm>
        </p:spPr>
        <p:txBody>
          <a:bodyPr/>
          <a:lstStyle/>
          <a:p>
            <a:r>
              <a:rPr lang="en-GB" dirty="0" smtClean="0"/>
              <a:t>Local Authority Mortgage Scheme (LAMS)</a:t>
            </a:r>
            <a:endParaRPr lang="en-GB" dirty="0"/>
          </a:p>
        </p:txBody>
      </p:sp>
      <p:sp>
        <p:nvSpPr>
          <p:cNvPr id="9" name="Footer Placeholder 8"/>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322828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bwMode="gray"/>
        <p:txBody>
          <a:bodyPr/>
          <a:lstStyle/>
          <a:p>
            <a:r>
              <a:rPr lang="en-GB" dirty="0" smtClean="0"/>
              <a:t>Local Authority Mortgage Scheme (LAMS)</a:t>
            </a:r>
            <a:endParaRPr lang="en-GB" dirty="0"/>
          </a:p>
        </p:txBody>
      </p:sp>
      <p:sp>
        <p:nvSpPr>
          <p:cNvPr id="11" name="Content Placeholder 10"/>
          <p:cNvSpPr>
            <a:spLocks noGrp="1"/>
          </p:cNvSpPr>
          <p:nvPr>
            <p:ph sz="quarter" idx="17"/>
          </p:nvPr>
        </p:nvSpPr>
        <p:spPr bwMode="gray"/>
        <p:txBody>
          <a:bodyPr/>
          <a:lstStyle/>
          <a:p>
            <a:endParaRPr lang="en-GB" dirty="0" smtClean="0"/>
          </a:p>
          <a:p>
            <a:pPr lvl="2"/>
            <a:r>
              <a:rPr lang="en-GB" dirty="0" smtClean="0"/>
              <a:t>National launch in March 2011 and has now come to an end</a:t>
            </a:r>
          </a:p>
          <a:p>
            <a:pPr lvl="2"/>
            <a:r>
              <a:rPr lang="en-GB" dirty="0" smtClean="0"/>
              <a:t>112 Local Authorities signed up and the Scheme is available in 68 Local Authority areas with 98 live schemes</a:t>
            </a:r>
          </a:p>
          <a:p>
            <a:pPr lvl="2"/>
            <a:r>
              <a:rPr lang="en-GB" dirty="0" smtClean="0"/>
              <a:t>To the end of May 2016, 4,400 mortgages, £435m lending</a:t>
            </a:r>
          </a:p>
          <a:p>
            <a:pPr lvl="2"/>
            <a:r>
              <a:rPr lang="en-GB" dirty="0" smtClean="0"/>
              <a:t>No repossessions to date</a:t>
            </a:r>
          </a:p>
          <a:p>
            <a:pPr lvl="2"/>
            <a:r>
              <a:rPr lang="en-GB" dirty="0" smtClean="0"/>
              <a:t>Blackpool and Warrington were first to launch in July 2011, these schemes have now come to an end</a:t>
            </a:r>
          </a:p>
          <a:p>
            <a:pPr lvl="2"/>
            <a:endParaRPr lang="en-GB" dirty="0"/>
          </a:p>
        </p:txBody>
      </p:sp>
      <p:sp>
        <p:nvSpPr>
          <p:cNvPr id="12" name="Footer Placeholder 11"/>
          <p:cNvSpPr>
            <a:spLocks noGrp="1"/>
          </p:cNvSpPr>
          <p:nvPr>
            <p:ph type="ftr" sz="quarter" idx="19"/>
          </p:nvPr>
        </p:nvSpPr>
        <p:spPr/>
        <p:txBody>
          <a:bodyPr/>
          <a:lstStyle/>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LAMS - Outcomes</a:t>
            </a:r>
          </a:p>
        </p:txBody>
      </p:sp>
      <p:pic>
        <p:nvPicPr>
          <p:cNvPr id="6" name="Picture 11" descr=" (photo: )"/>
          <p:cNvPicPr>
            <a:picLocks noGrp="1" noChangeAspect="1" noChangeArrowheads="1"/>
          </p:cNvPicPr>
          <p:nvPr>
            <p:ph idx="4294967295"/>
          </p:nvPr>
        </p:nvPicPr>
        <p:blipFill>
          <a:blip r:embed="rId2" cstate="print"/>
          <a:srcRect/>
          <a:stretch>
            <a:fillRect/>
          </a:stretch>
        </p:blipFill>
        <p:spPr bwMode="auto">
          <a:xfrm>
            <a:off x="2864768" y="2929528"/>
            <a:ext cx="3152701" cy="1515218"/>
          </a:xfrm>
          <a:prstGeom prst="rect">
            <a:avLst/>
          </a:prstGeom>
          <a:noFill/>
        </p:spPr>
      </p:pic>
      <p:pic>
        <p:nvPicPr>
          <p:cNvPr id="7" name="Picture 2" descr="Sean Brand and Charlotte Bowey have bought their first home, helped by getting a mortgage through Broxbourne Council's mortgage scheme. Photo by Steve Weemes"/>
          <p:cNvPicPr>
            <a:picLocks noChangeAspect="1" noChangeArrowheads="1"/>
          </p:cNvPicPr>
          <p:nvPr/>
        </p:nvPicPr>
        <p:blipFill>
          <a:blip r:embed="rId3" cstate="print"/>
          <a:srcRect/>
          <a:stretch>
            <a:fillRect/>
          </a:stretch>
        </p:blipFill>
        <p:spPr bwMode="auto">
          <a:xfrm rot="-840000">
            <a:off x="356695" y="1326818"/>
            <a:ext cx="3095647" cy="1909591"/>
          </a:xfrm>
          <a:prstGeom prst="rect">
            <a:avLst/>
          </a:prstGeom>
          <a:noFill/>
        </p:spPr>
      </p:pic>
      <p:pic>
        <p:nvPicPr>
          <p:cNvPr id="8" name="Picture 9" descr="Lend a Hand helps first couple"/>
          <p:cNvPicPr>
            <a:picLocks noChangeAspect="1" noChangeArrowheads="1"/>
          </p:cNvPicPr>
          <p:nvPr/>
        </p:nvPicPr>
        <p:blipFill>
          <a:blip r:embed="rId4" cstate="print"/>
          <a:srcRect/>
          <a:stretch>
            <a:fillRect/>
          </a:stretch>
        </p:blipFill>
        <p:spPr bwMode="auto">
          <a:xfrm rot="660000">
            <a:off x="6157740" y="3559618"/>
            <a:ext cx="3115440" cy="1770256"/>
          </a:xfrm>
          <a:prstGeom prst="rect">
            <a:avLst/>
          </a:prstGeom>
          <a:noFill/>
        </p:spPr>
      </p:pic>
      <p:sp>
        <p:nvSpPr>
          <p:cNvPr id="9" name="Rounded Rectangular Callout 8"/>
          <p:cNvSpPr/>
          <p:nvPr/>
        </p:nvSpPr>
        <p:spPr>
          <a:xfrm>
            <a:off x="3728864" y="1052736"/>
            <a:ext cx="2940864" cy="1574496"/>
          </a:xfrm>
          <a:prstGeom prst="wedgeRoundRectCallout">
            <a:avLst>
              <a:gd name="adj1" fmla="val -67306"/>
              <a:gd name="adj2" fmla="val 16677"/>
              <a:gd name="adj3" fmla="val 16667"/>
            </a:avLst>
          </a:prstGeom>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1" u="none" strike="noStrike" kern="0" cap="none" spc="0" normalizeH="0" baseline="0" noProof="0" dirty="0" smtClean="0">
                <a:ln>
                  <a:noFill/>
                </a:ln>
                <a:solidFill>
                  <a:srgbClr val="747678"/>
                </a:solidFill>
                <a:effectLst/>
                <a:uLnTx/>
                <a:uFillTx/>
                <a:latin typeface="Arial"/>
                <a:ea typeface="+mn-ea"/>
                <a:cs typeface="+mn-cs"/>
              </a:rPr>
              <a:t>“It was great that we didn’t have to wait another year”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smtClean="0">
                <a:ln>
                  <a:noFill/>
                </a:ln>
                <a:solidFill>
                  <a:srgbClr val="747678"/>
                </a:solidFill>
                <a:effectLst/>
                <a:uLnTx/>
                <a:uFillTx/>
                <a:latin typeface="Arial"/>
                <a:ea typeface="+mn-ea"/>
                <a:cs typeface="+mn-cs"/>
              </a:rPr>
              <a:t>Charlotte Bowie and Sean Brand, Broxbourne Borough Council and Hertfordshire County Council</a:t>
            </a:r>
          </a:p>
        </p:txBody>
      </p:sp>
      <p:sp>
        <p:nvSpPr>
          <p:cNvPr id="10" name="Rounded Rectangular Callout 9"/>
          <p:cNvSpPr/>
          <p:nvPr/>
        </p:nvSpPr>
        <p:spPr>
          <a:xfrm>
            <a:off x="416496" y="4391983"/>
            <a:ext cx="3095647" cy="1503058"/>
          </a:xfrm>
          <a:prstGeom prst="wedgeRoundRectCallout">
            <a:avLst>
              <a:gd name="adj1" fmla="val 82291"/>
              <a:gd name="adj2" fmla="val -50772"/>
              <a:gd name="adj3" fmla="val 16667"/>
            </a:avLst>
          </a:prstGeom>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1" u="none" strike="noStrike" kern="0" cap="none" spc="0" normalizeH="0" baseline="0" noProof="0" dirty="0" smtClean="0">
                <a:ln>
                  <a:noFill/>
                </a:ln>
                <a:solidFill>
                  <a:srgbClr val="747678"/>
                </a:solidFill>
                <a:effectLst/>
                <a:uLnTx/>
                <a:uFillTx/>
                <a:latin typeface="Arial"/>
                <a:ea typeface="+mn-ea"/>
                <a:cs typeface="+mn-cs"/>
              </a:rPr>
              <a:t>“We were in limbo, paying rent but unable to save our deposit, the mortgage is now cheaper than our rent”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smtClean="0">
                <a:ln>
                  <a:noFill/>
                </a:ln>
                <a:solidFill>
                  <a:srgbClr val="747678"/>
                </a:solidFill>
                <a:effectLst/>
                <a:uLnTx/>
                <a:uFillTx/>
                <a:latin typeface="Arial"/>
                <a:ea typeface="+mn-ea"/>
                <a:cs typeface="+mn-cs"/>
              </a:rPr>
              <a:t>Lizzie Bruzas and Henry Rundle, City of Lincoln Council</a:t>
            </a:r>
          </a:p>
        </p:txBody>
      </p:sp>
      <p:sp>
        <p:nvSpPr>
          <p:cNvPr id="11" name="Rounded Rectangular Callout 10"/>
          <p:cNvSpPr/>
          <p:nvPr/>
        </p:nvSpPr>
        <p:spPr>
          <a:xfrm>
            <a:off x="6887778" y="1984290"/>
            <a:ext cx="2476517" cy="1285884"/>
          </a:xfrm>
          <a:prstGeom prst="wedgeRoundRectCallout">
            <a:avLst>
              <a:gd name="adj1" fmla="val -10558"/>
              <a:gd name="adj2" fmla="val 95712"/>
              <a:gd name="adj3" fmla="val 16667"/>
            </a:avLst>
          </a:prstGeom>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1" u="none" strike="noStrike" kern="0" cap="none" spc="0" normalizeH="0" baseline="0" noProof="0" dirty="0" smtClean="0">
                <a:ln>
                  <a:noFill/>
                </a:ln>
                <a:solidFill>
                  <a:srgbClr val="747678"/>
                </a:solidFill>
                <a:effectLst/>
                <a:uLnTx/>
                <a:uFillTx/>
                <a:latin typeface="Arial"/>
                <a:ea typeface="+mn-ea"/>
                <a:cs typeface="+mn-cs"/>
              </a:rPr>
              <a:t>“We could afford the mortgage but not the deposit”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smtClean="0">
                <a:ln>
                  <a:noFill/>
                </a:ln>
                <a:solidFill>
                  <a:srgbClr val="747678"/>
                </a:solidFill>
                <a:effectLst/>
                <a:uLnTx/>
                <a:uFillTx/>
                <a:latin typeface="Arial"/>
                <a:ea typeface="+mn-ea"/>
                <a:cs typeface="+mn-cs"/>
              </a:rPr>
              <a:t>Joanne and John McKie,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smtClean="0">
                <a:ln>
                  <a:noFill/>
                </a:ln>
                <a:solidFill>
                  <a:srgbClr val="747678"/>
                </a:solidFill>
                <a:effectLst/>
                <a:uLnTx/>
                <a:uFillTx/>
                <a:latin typeface="Arial"/>
                <a:ea typeface="+mn-ea"/>
                <a:cs typeface="+mn-cs"/>
              </a:rPr>
              <a:t>Isle of Wight Council</a:t>
            </a:r>
          </a:p>
        </p:txBody>
      </p:sp>
      <p:sp>
        <p:nvSpPr>
          <p:cNvPr id="3" name="Footer Placeholder 2"/>
          <p:cNvSpPr>
            <a:spLocks noGrp="1"/>
          </p:cNvSpPr>
          <p:nvPr>
            <p:ph type="ftr" sz="quarter" idx="19"/>
          </p:nvPr>
        </p:nvSpPr>
        <p:spPr/>
        <p:txBody>
          <a:bodyPr/>
          <a:lstStyle/>
          <a:p>
            <a:endParaRPr lang="en-GB" dirty="0"/>
          </a:p>
        </p:txBody>
      </p:sp>
    </p:spTree>
    <p:extLst>
      <p:ext uri="{BB962C8B-B14F-4D97-AF65-F5344CB8AC3E}">
        <p14:creationId xmlns:p14="http://schemas.microsoft.com/office/powerpoint/2010/main" val="3026409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bwMode="gray"/>
        <p:txBody>
          <a:bodyPr/>
          <a:lstStyle/>
          <a:p>
            <a:r>
              <a:rPr lang="en-GB" dirty="0" smtClean="0"/>
              <a:t>Local Authority Mortgage Scheme (LAMS)</a:t>
            </a:r>
            <a:endParaRPr lang="en-GB" dirty="0"/>
          </a:p>
        </p:txBody>
      </p:sp>
      <p:sp>
        <p:nvSpPr>
          <p:cNvPr id="11" name="Content Placeholder 10"/>
          <p:cNvSpPr>
            <a:spLocks noGrp="1"/>
          </p:cNvSpPr>
          <p:nvPr>
            <p:ph sz="quarter" idx="17"/>
          </p:nvPr>
        </p:nvSpPr>
        <p:spPr bwMode="gray"/>
        <p:txBody>
          <a:bodyPr/>
          <a:lstStyle/>
          <a:p>
            <a:endParaRPr lang="en-GB" dirty="0" smtClean="0"/>
          </a:p>
          <a:p>
            <a:pPr lvl="2"/>
            <a:r>
              <a:rPr lang="en-GB" dirty="0" smtClean="0"/>
              <a:t>Developed to respond to shortage of mortgage funding, the depressed economy and housing market, and to support Local Authorities to develop innovative new schemes to address local issues</a:t>
            </a:r>
          </a:p>
          <a:p>
            <a:pPr lvl="2"/>
            <a:r>
              <a:rPr lang="en-GB" dirty="0" smtClean="0"/>
              <a:t>A true partnership between Local Authorities and residential mortgage lenders</a:t>
            </a:r>
          </a:p>
          <a:p>
            <a:pPr lvl="2"/>
            <a:r>
              <a:rPr lang="en-GB" dirty="0" smtClean="0"/>
              <a:t>Designed for people who can afford the repayments but not the deposit</a:t>
            </a:r>
          </a:p>
          <a:p>
            <a:pPr lvl="2"/>
            <a:r>
              <a:rPr lang="en-GB" dirty="0" smtClean="0"/>
              <a:t>Provides financial assistance to enable 95% LTV mortgages to first time buyers on similar terms to 75% LTV</a:t>
            </a:r>
          </a:p>
          <a:p>
            <a:pPr lvl="2"/>
            <a:r>
              <a:rPr lang="en-GB" dirty="0" smtClean="0"/>
              <a:t>Similar to the Help to Buy Guarantee scheme, which closes at the end of 2016</a:t>
            </a:r>
          </a:p>
          <a:p>
            <a:pPr marL="0" lvl="2" indent="0">
              <a:buNone/>
            </a:pPr>
            <a:endParaRPr lang="en-GB" dirty="0" smtClean="0"/>
          </a:p>
        </p:txBody>
      </p:sp>
      <p:sp>
        <p:nvSpPr>
          <p:cNvPr id="12" name="Footer Placeholder 11"/>
          <p:cNvSpPr>
            <a:spLocks noGrp="1"/>
          </p:cNvSpPr>
          <p:nvPr>
            <p:ph type="ftr" sz="quarter" idx="19"/>
          </p:nvPr>
        </p:nvSpPr>
        <p:spPr/>
        <p:txBody>
          <a:bodyPr/>
          <a:lstStyle/>
          <a:p>
            <a:endParaRPr lang="en-GB" dirty="0"/>
          </a:p>
        </p:txBody>
      </p:sp>
    </p:spTree>
    <p:extLst>
      <p:ext uri="{BB962C8B-B14F-4D97-AF65-F5344CB8AC3E}">
        <p14:creationId xmlns:p14="http://schemas.microsoft.com/office/powerpoint/2010/main" val="444994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bwMode="gray">
          <a:xfrm>
            <a:off x="415925" y="2906713"/>
            <a:ext cx="9074150" cy="736600"/>
          </a:xfrm>
        </p:spPr>
        <p:txBody>
          <a:bodyPr/>
          <a:lstStyle/>
          <a:p>
            <a:r>
              <a:rPr lang="en-GB" dirty="0" smtClean="0"/>
              <a:t>Local Authority Bespoke / Custom Build (BCB)</a:t>
            </a:r>
            <a:endParaRPr lang="en-GB" dirty="0"/>
          </a:p>
        </p:txBody>
      </p:sp>
      <p:sp>
        <p:nvSpPr>
          <p:cNvPr id="9" name="Footer Placeholder 8"/>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957873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Custom and Self Build – what is it?</a:t>
            </a:r>
            <a:endParaRPr lang="en-GB" dirty="0"/>
          </a:p>
        </p:txBody>
      </p:sp>
      <p:sp>
        <p:nvSpPr>
          <p:cNvPr id="3" name="Content Placeholder 2"/>
          <p:cNvSpPr>
            <a:spLocks noGrp="1"/>
          </p:cNvSpPr>
          <p:nvPr>
            <p:ph sz="quarter" idx="17"/>
          </p:nvPr>
        </p:nvSpPr>
        <p:spPr>
          <a:ln>
            <a:solidFill>
              <a:schemeClr val="accent1"/>
            </a:solidFill>
          </a:ln>
        </p:spPr>
        <p:txBody>
          <a:bodyPr/>
          <a:lstStyle/>
          <a:p>
            <a:pPr lvl="3"/>
            <a:r>
              <a:rPr lang="en-GB" b="1" dirty="0">
                <a:solidFill>
                  <a:schemeClr val="accent1"/>
                </a:solidFill>
              </a:rPr>
              <a:t>Self Build </a:t>
            </a:r>
            <a:r>
              <a:rPr lang="en-GB" dirty="0" smtClean="0"/>
              <a:t>– generally refers to an individual buying a plot of land and building a house themselves or engaging with a contractor to complete the house to their own design and specification</a:t>
            </a:r>
          </a:p>
          <a:p>
            <a:pPr lvl="3"/>
            <a:endParaRPr lang="en-GB" dirty="0" smtClean="0"/>
          </a:p>
          <a:p>
            <a:pPr lvl="3"/>
            <a:r>
              <a:rPr lang="en-GB" b="1" dirty="0">
                <a:solidFill>
                  <a:schemeClr val="accent1"/>
                </a:solidFill>
              </a:rPr>
              <a:t>Custom Build </a:t>
            </a:r>
            <a:r>
              <a:rPr lang="en-GB" dirty="0" smtClean="0"/>
              <a:t>– generally refers to a number of houses on a site which have been built by one or more developer, which are bespoke in some manner.  Must include a choice of internal layout.  This is generally facilitated through a developer </a:t>
            </a:r>
            <a:r>
              <a:rPr lang="en-GB" dirty="0"/>
              <a:t>/ framework</a:t>
            </a:r>
            <a:endParaRPr lang="en-GB" dirty="0" smtClean="0"/>
          </a:p>
          <a:p>
            <a:pPr lvl="3"/>
            <a:endParaRPr lang="en-GB" dirty="0" smtClean="0"/>
          </a:p>
          <a:p>
            <a:pPr lvl="3"/>
            <a:r>
              <a:rPr lang="en-GB" b="1" dirty="0" smtClean="0">
                <a:solidFill>
                  <a:schemeClr val="accent1"/>
                </a:solidFill>
              </a:rPr>
              <a:t>BCB</a:t>
            </a:r>
            <a:r>
              <a:rPr lang="en-GB" dirty="0" smtClean="0"/>
              <a:t> enables a Local Authority to provide self build and / or custom build solutions through a single scheme where the Local Authority is in control from start to finish.  </a:t>
            </a:r>
            <a:r>
              <a:rPr lang="en-GB" b="1" dirty="0" smtClean="0">
                <a:solidFill>
                  <a:schemeClr val="accent1"/>
                </a:solidFill>
              </a:rPr>
              <a:t>BCB</a:t>
            </a:r>
            <a:r>
              <a:rPr lang="en-GB" dirty="0" smtClean="0"/>
              <a:t> provides up to 95% LTV mortgages, both on land they own and on land owned by a third party</a:t>
            </a:r>
          </a:p>
          <a:p>
            <a:pPr lvl="3"/>
            <a:endParaRPr lang="en-GB" dirty="0"/>
          </a:p>
        </p:txBody>
      </p:sp>
      <p:sp>
        <p:nvSpPr>
          <p:cNvPr id="5" name="Footer Placeholder 4"/>
          <p:cNvSpPr>
            <a:spLocks noGrp="1"/>
          </p:cNvSpPr>
          <p:nvPr>
            <p:ph type="ftr" sz="quarter" idx="19"/>
          </p:nvPr>
        </p:nvSpPr>
        <p:spPr/>
        <p:txBody>
          <a:bodyPr/>
          <a:lstStyle/>
          <a:p>
            <a:endParaRPr lang="en-GB" dirty="0"/>
          </a:p>
        </p:txBody>
      </p:sp>
    </p:spTree>
    <p:extLst>
      <p:ext uri="{BB962C8B-B14F-4D97-AF65-F5344CB8AC3E}">
        <p14:creationId xmlns:p14="http://schemas.microsoft.com/office/powerpoint/2010/main" val="774025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BCB – How does it work? (1)</a:t>
            </a:r>
            <a:endParaRPr lang="en-GB" dirty="0"/>
          </a:p>
        </p:txBody>
      </p:sp>
      <p:sp>
        <p:nvSpPr>
          <p:cNvPr id="3" name="Content Placeholder 2"/>
          <p:cNvSpPr>
            <a:spLocks noGrp="1"/>
          </p:cNvSpPr>
          <p:nvPr>
            <p:ph sz="quarter" idx="17"/>
          </p:nvPr>
        </p:nvSpPr>
        <p:spPr/>
        <p:txBody>
          <a:bodyPr/>
          <a:lstStyle/>
          <a:p>
            <a:pPr lvl="2"/>
            <a:r>
              <a:rPr lang="en-GB" dirty="0"/>
              <a:t>Local Authority makes a decision to implement the scheme and ‘signs up’ to the national scheme</a:t>
            </a:r>
          </a:p>
          <a:p>
            <a:pPr lvl="2"/>
            <a:r>
              <a:rPr lang="en-GB" dirty="0"/>
              <a:t>Local Authority will be able to focus on local needs and support the local economy</a:t>
            </a:r>
          </a:p>
          <a:p>
            <a:pPr lvl="2"/>
            <a:r>
              <a:rPr lang="en-GB" dirty="0"/>
              <a:t>We provide step by step actions, all standard documentation / templates and support to enable the Local Authority to proceed</a:t>
            </a:r>
          </a:p>
          <a:p>
            <a:pPr lvl="2"/>
            <a:r>
              <a:rPr lang="en-GB" dirty="0"/>
              <a:t>We support the Local Authority with the implementation plans</a:t>
            </a:r>
          </a:p>
          <a:p>
            <a:pPr lvl="2"/>
            <a:r>
              <a:rPr lang="en-GB" dirty="0"/>
              <a:t>Local Authority seeks member approval to proceed and we support the required governance arrangements</a:t>
            </a:r>
          </a:p>
          <a:p>
            <a:pPr lvl="2"/>
            <a:r>
              <a:rPr lang="en-GB" dirty="0"/>
              <a:t>The participating Local Authority retains overall control throughout</a:t>
            </a:r>
          </a:p>
          <a:p>
            <a:pPr lvl="2"/>
            <a:endParaRPr lang="en-GB" dirty="0"/>
          </a:p>
          <a:p>
            <a:endParaRPr lang="en-GB" dirty="0"/>
          </a:p>
        </p:txBody>
      </p:sp>
      <p:sp>
        <p:nvSpPr>
          <p:cNvPr id="5" name="Footer Placeholder 4"/>
          <p:cNvSpPr>
            <a:spLocks noGrp="1"/>
          </p:cNvSpPr>
          <p:nvPr>
            <p:ph type="ftr" sz="quarter" idx="19"/>
          </p:nvPr>
        </p:nvSpPr>
        <p:spPr/>
        <p:txBody>
          <a:bodyPr/>
          <a:lstStyle/>
          <a:p>
            <a:endParaRPr lang="en-GB" dirty="0"/>
          </a:p>
        </p:txBody>
      </p:sp>
    </p:spTree>
    <p:extLst>
      <p:ext uri="{BB962C8B-B14F-4D97-AF65-F5344CB8AC3E}">
        <p14:creationId xmlns:p14="http://schemas.microsoft.com/office/powerpoint/2010/main" val="3260096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BCB </a:t>
            </a:r>
            <a:r>
              <a:rPr lang="en-GB" dirty="0"/>
              <a:t>– How does it work? </a:t>
            </a:r>
            <a:r>
              <a:rPr lang="en-GB" dirty="0" smtClean="0"/>
              <a:t>(2)</a:t>
            </a:r>
            <a:endParaRPr lang="en-GB" dirty="0"/>
          </a:p>
        </p:txBody>
      </p:sp>
      <p:sp>
        <p:nvSpPr>
          <p:cNvPr id="3" name="Content Placeholder 2"/>
          <p:cNvSpPr>
            <a:spLocks noGrp="1"/>
          </p:cNvSpPr>
          <p:nvPr>
            <p:ph sz="quarter" idx="17"/>
          </p:nvPr>
        </p:nvSpPr>
        <p:spPr/>
        <p:txBody>
          <a:bodyPr/>
          <a:lstStyle/>
          <a:p>
            <a:pPr lvl="2"/>
            <a:r>
              <a:rPr lang="en-GB" dirty="0"/>
              <a:t>Local Authority markets the site</a:t>
            </a:r>
          </a:p>
          <a:p>
            <a:pPr lvl="2"/>
            <a:r>
              <a:rPr lang="en-GB" dirty="0"/>
              <a:t>Local Authority selects suitable partners from a panel or interested parties, including architects, brokers, estate agents, lenders etc.</a:t>
            </a:r>
          </a:p>
          <a:p>
            <a:pPr lvl="2"/>
            <a:r>
              <a:rPr lang="en-GB" dirty="0"/>
              <a:t>Sale off-plan</a:t>
            </a:r>
          </a:p>
          <a:p>
            <a:pPr lvl="2"/>
            <a:r>
              <a:rPr lang="en-GB" dirty="0"/>
              <a:t>Applicant secures 95% LTV mortgage from a lender on the Panel</a:t>
            </a:r>
          </a:p>
          <a:p>
            <a:pPr lvl="2"/>
            <a:r>
              <a:rPr lang="en-GB" dirty="0"/>
              <a:t>5% non refundable deposit payable to the Local Authority</a:t>
            </a:r>
          </a:p>
          <a:p>
            <a:pPr lvl="2"/>
            <a:r>
              <a:rPr lang="en-GB" dirty="0"/>
              <a:t>LAMS mortgage approval in place at the outset.  Firm approval is required, valid for 6 months followed by a review to extend it for up to a further 6 months to allow for potential delays</a:t>
            </a:r>
          </a:p>
        </p:txBody>
      </p:sp>
      <p:sp>
        <p:nvSpPr>
          <p:cNvPr id="5" name="Footer Placeholder 4"/>
          <p:cNvSpPr>
            <a:spLocks noGrp="1"/>
          </p:cNvSpPr>
          <p:nvPr>
            <p:ph type="ftr" sz="quarter" idx="19"/>
          </p:nvPr>
        </p:nvSpPr>
        <p:spPr/>
        <p:txBody>
          <a:bodyPr/>
          <a:lstStyle/>
          <a:p>
            <a:endParaRPr lang="en-GB" dirty="0"/>
          </a:p>
        </p:txBody>
      </p:sp>
    </p:spTree>
    <p:extLst>
      <p:ext uri="{BB962C8B-B14F-4D97-AF65-F5344CB8AC3E}">
        <p14:creationId xmlns:p14="http://schemas.microsoft.com/office/powerpoint/2010/main" val="1907309362"/>
      </p:ext>
    </p:extLst>
  </p:cSld>
  <p:clrMapOvr>
    <a:masterClrMapping/>
  </p:clrMapOvr>
</p:sld>
</file>

<file path=ppt/theme/theme1.xml><?xml version="1.0" encoding="utf-8"?>
<a:theme xmlns:a="http://schemas.openxmlformats.org/drawingml/2006/main" name="Arlingclose Template">
  <a:themeElements>
    <a:clrScheme name="Bisquit">
      <a:dk1>
        <a:sysClr val="windowText" lastClr="000000"/>
      </a:dk1>
      <a:lt1>
        <a:sysClr val="window" lastClr="FFFFFF"/>
      </a:lt1>
      <a:dk2>
        <a:srgbClr val="000000"/>
      </a:dk2>
      <a:lt2>
        <a:srgbClr val="D0D1D2"/>
      </a:lt2>
      <a:accent1>
        <a:srgbClr val="AF173B"/>
      </a:accent1>
      <a:accent2>
        <a:srgbClr val="939598"/>
      </a:accent2>
      <a:accent3>
        <a:srgbClr val="00B1B0"/>
      </a:accent3>
      <a:accent4>
        <a:srgbClr val="CCCC99"/>
      </a:accent4>
      <a:accent5>
        <a:srgbClr val="D0D1D2"/>
      </a:accent5>
      <a:accent6>
        <a:srgbClr val="6C252B"/>
      </a:accent6>
      <a:hlink>
        <a:srgbClr val="AF173B"/>
      </a:hlink>
      <a:folHlink>
        <a:srgbClr val="6C252B"/>
      </a:folHlink>
    </a:clrScheme>
    <a:fontScheme name="Bisquit">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lIns="72000" tIns="72000" rIns="72000" bIns="72000" rtlCol="0" anchor="ctr"/>
      <a:lstStyle>
        <a:defPPr algn="ctr">
          <a:defRPr sz="120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sz="13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Arlingclose Template</Template>
  <TotalTime>515</TotalTime>
  <Words>1086</Words>
  <Application>Microsoft Office PowerPoint</Application>
  <PresentationFormat>A4 Paper (210x297 mm)</PresentationFormat>
  <Paragraphs>83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Arlingclose Template</vt:lpstr>
      <vt:lpstr>Bespoke / Custom Build Mortgages </vt:lpstr>
      <vt:lpstr>Local Authority Mortgage Scheme (LAMS)</vt:lpstr>
      <vt:lpstr>Local Authority Mortgage Scheme (LAMS)</vt:lpstr>
      <vt:lpstr>LAMS - Outcomes</vt:lpstr>
      <vt:lpstr>Local Authority Mortgage Scheme (LAMS)</vt:lpstr>
      <vt:lpstr>Local Authority Bespoke / Custom Build (BCB)</vt:lpstr>
      <vt:lpstr>Custom and Self Build – what is it?</vt:lpstr>
      <vt:lpstr>BCB – How does it work? (1)</vt:lpstr>
      <vt:lpstr>BCB – How does it work? (2)</vt:lpstr>
      <vt:lpstr>BCB – How does it work? (3)</vt:lpstr>
      <vt:lpstr>BCB – How does it work? (4)</vt:lpstr>
      <vt:lpstr>BCB – Benefits for Local Authorities</vt:lpstr>
      <vt:lpstr>BCB – way forward</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presentation title here (two lines max)</dc:title>
  <dc:creator>Andrew Cunningham</dc:creator>
  <cp:lastModifiedBy>RSmith</cp:lastModifiedBy>
  <cp:revision>26</cp:revision>
  <dcterms:created xsi:type="dcterms:W3CDTF">2016-07-26T14:54:33Z</dcterms:created>
  <dcterms:modified xsi:type="dcterms:W3CDTF">2016-10-18T08:41:03Z</dcterms:modified>
</cp:coreProperties>
</file>