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71" r:id="rId7"/>
    <p:sldId id="267" r:id="rId8"/>
    <p:sldId id="261" r:id="rId9"/>
    <p:sldId id="268" r:id="rId10"/>
    <p:sldId id="262" r:id="rId11"/>
    <p:sldId id="269" r:id="rId12"/>
    <p:sldId id="264" r:id="rId13"/>
    <p:sldId id="270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826E1-9B7B-4C81-B6D5-A54977C3E16D}" type="datetimeFigureOut">
              <a:rPr lang="en-GB" smtClean="0"/>
              <a:pPr/>
              <a:t>18/01/2017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8F327-2AF9-4BED-9B34-04537F02C2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4511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8F327-2AF9-4BED-9B34-04537F02C28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0583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967D3-9AA0-4449-ADAA-3E0A42EB81A1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886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7C97-CC07-41C4-8D92-3B78D584E683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6525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211C-4007-4BA0-AB24-A974EACFE215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9304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C880-FCB0-42E0-8860-E6229AE75AA6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0042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B9A6-E4B4-47C2-9D7D-77516FF3FC29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4557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BF56-8C62-4112-A151-69B3CA3BE960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5375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2EF6-D9DF-401C-8633-4946BDF2061C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4037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05DE-9045-48CE-AEB6-843B623DE51E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0876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30407-15F5-42FD-A68A-B138C9D8F352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2378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CAEE-2DB7-4B67-B930-7015D24C8265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3429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C705-BD9B-4BAB-A860-9B0BCAF037F4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6021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88969-57E7-42CE-88C0-62F09CF20F32}" type="datetime1">
              <a:rPr lang="en-GB" smtClean="0"/>
              <a:pPr/>
              <a:t>18/01/2017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7CE2D-C0AE-48E3-B4F3-6786EB3248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4507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Askival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new approach to development and regeneration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19" y="557807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933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GB" dirty="0" smtClean="0"/>
              <a:t>rom this...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418" y="1316975"/>
            <a:ext cx="9335193" cy="477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215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this...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793" y="1338521"/>
            <a:ext cx="9318568" cy="475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215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from this...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359" y="1306309"/>
            <a:ext cx="7698971" cy="481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334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To…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359" y="1294879"/>
            <a:ext cx="7690659" cy="48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334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Askival do for you?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Strategic review of assets and prioritisation of delivery options</a:t>
            </a:r>
          </a:p>
          <a:p>
            <a:r>
              <a:rPr lang="en-GB" dirty="0" smtClean="0"/>
              <a:t>Development planning and delivery for schemes using RTB and S106 receipts</a:t>
            </a:r>
          </a:p>
          <a:p>
            <a:r>
              <a:rPr lang="en-GB" dirty="0" smtClean="0"/>
              <a:t>Project appraisal of estate regeneration schemes</a:t>
            </a:r>
          </a:p>
          <a:p>
            <a:r>
              <a:rPr lang="en-GB" dirty="0" smtClean="0"/>
              <a:t>Apply for </a:t>
            </a:r>
            <a:r>
              <a:rPr lang="en-GB" dirty="0" err="1" smtClean="0"/>
              <a:t>Askival</a:t>
            </a:r>
            <a:r>
              <a:rPr lang="en-GB" dirty="0" smtClean="0"/>
              <a:t> funding as capacity building through the 2016/17 Estate Regeneration Programme – so a self-funding approach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75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81125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142059"/>
              </p:ext>
            </p:extLst>
          </p:nvPr>
        </p:nvGraphicFramePr>
        <p:xfrm>
          <a:off x="1619479" y="3028950"/>
          <a:ext cx="8152481" cy="248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1643"/>
                <a:gridCol w="3212908"/>
                <a:gridCol w="2447930"/>
              </a:tblGrid>
              <a:tr h="59822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Name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E mail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 smtClean="0">
                          <a:effectLst/>
                        </a:rPr>
                        <a:t>Contact </a:t>
                      </a:r>
                      <a:r>
                        <a:rPr lang="en-GB" sz="1400" b="1" u="none" strike="noStrike" dirty="0">
                          <a:effectLst/>
                        </a:rPr>
                        <a:t>No.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28134"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Malcolm Ward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Malcolm.Ward@askival.org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07872 449542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28134"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Mike Nestor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 smtClean="0">
                          <a:effectLst/>
                        </a:rPr>
                        <a:t>Mike.Nestor@askival.org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effectLst/>
                        </a:rPr>
                        <a:t>07984 611410</a:t>
                      </a:r>
                      <a:endParaRPr lang="en-GB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28134"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Tony Draper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>
                          <a:effectLst/>
                        </a:rPr>
                        <a:t>Tony.Draper@askival.org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07878 160306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692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Askival?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Askival is a group of experienced professionals, all with director-level experience, who have come together to </a:t>
            </a:r>
            <a:r>
              <a:rPr lang="en-GB" dirty="0" smtClean="0"/>
              <a:t>provide </a:t>
            </a:r>
            <a:r>
              <a:rPr lang="en-GB" dirty="0"/>
              <a:t>a </a:t>
            </a:r>
            <a:r>
              <a:rPr lang="en-GB" dirty="0" smtClean="0"/>
              <a:t>client-based approach to development </a:t>
            </a:r>
            <a:r>
              <a:rPr lang="en-GB" dirty="0"/>
              <a:t>productivity</a:t>
            </a:r>
            <a:r>
              <a:rPr lang="en-GB" dirty="0" smtClean="0"/>
              <a:t>.</a:t>
            </a:r>
          </a:p>
          <a:p>
            <a:pPr>
              <a:buNone/>
            </a:pPr>
            <a:endParaRPr lang="en-GB" dirty="0"/>
          </a:p>
          <a:p>
            <a:pPr marL="1706563"/>
            <a:r>
              <a:rPr lang="en-GB" dirty="0" smtClean="0"/>
              <a:t>Malcolm Ward</a:t>
            </a:r>
          </a:p>
          <a:p>
            <a:pPr marL="1706563"/>
            <a:r>
              <a:rPr lang="en-GB" dirty="0" smtClean="0"/>
              <a:t>Mike </a:t>
            </a:r>
            <a:r>
              <a:rPr lang="en-GB" dirty="0"/>
              <a:t>N</a:t>
            </a:r>
            <a:r>
              <a:rPr lang="en-GB" dirty="0" smtClean="0"/>
              <a:t>estor</a:t>
            </a:r>
          </a:p>
          <a:p>
            <a:pPr marL="1706563"/>
            <a:r>
              <a:rPr lang="en-GB" dirty="0" smtClean="0"/>
              <a:t>Tony Draper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5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Askival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Askival is a dedicated programme delivery agency, a first in the social housing world. </a:t>
            </a:r>
            <a:endParaRPr lang="en-GB" dirty="0" smtClean="0"/>
          </a:p>
          <a:p>
            <a:r>
              <a:rPr lang="en-GB" dirty="0"/>
              <a:t>Our approach is </a:t>
            </a:r>
            <a:r>
              <a:rPr lang="en-GB" dirty="0" smtClean="0"/>
              <a:t>distinct: </a:t>
            </a:r>
          </a:p>
          <a:p>
            <a:pPr lvl="1"/>
            <a:r>
              <a:rPr lang="en-GB" dirty="0" smtClean="0"/>
              <a:t>We </a:t>
            </a:r>
            <a:r>
              <a:rPr lang="en-GB" dirty="0"/>
              <a:t>have a programmatic relationship with our clients rather than one based on individual </a:t>
            </a:r>
            <a:r>
              <a:rPr lang="en-GB" dirty="0" smtClean="0"/>
              <a:t>projects. </a:t>
            </a:r>
          </a:p>
          <a:p>
            <a:pPr lvl="1"/>
            <a:r>
              <a:rPr lang="en-GB" dirty="0" smtClean="0"/>
              <a:t>Given </a:t>
            </a:r>
            <a:r>
              <a:rPr lang="en-GB" dirty="0"/>
              <a:t>the extended timescales of regeneration </a:t>
            </a:r>
            <a:r>
              <a:rPr lang="en-GB" dirty="0" smtClean="0"/>
              <a:t>and development </a:t>
            </a:r>
            <a:r>
              <a:rPr lang="en-GB" dirty="0"/>
              <a:t>projects, </a:t>
            </a:r>
            <a:r>
              <a:rPr lang="en-GB" dirty="0" smtClean="0"/>
              <a:t>our approach is to develop </a:t>
            </a:r>
            <a:r>
              <a:rPr lang="en-GB" dirty="0"/>
              <a:t>long-term partnerships rather than in simply getting things started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We provide an end-to-end delivery service, and can provide an initial scoping exercise or pick up at any point on the way to practical completion.</a:t>
            </a:r>
          </a:p>
          <a:p>
            <a:pPr lvl="1"/>
            <a:r>
              <a:rPr lang="en-GB" dirty="0" smtClean="0"/>
              <a:t>We offer CPO expertise and acquisition experience to secure vacant possession.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60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Askival Activities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Project Organisation</a:t>
            </a:r>
          </a:p>
          <a:p>
            <a:r>
              <a:rPr lang="en-GB" dirty="0" smtClean="0"/>
              <a:t>Project appraisal</a:t>
            </a:r>
          </a:p>
          <a:p>
            <a:r>
              <a:rPr lang="en-GB" dirty="0" smtClean="0"/>
              <a:t>Consultation</a:t>
            </a:r>
          </a:p>
          <a:p>
            <a:r>
              <a:rPr lang="en-GB" dirty="0" smtClean="0"/>
              <a:t>Vacant possession</a:t>
            </a:r>
          </a:p>
          <a:p>
            <a:r>
              <a:rPr lang="en-GB" dirty="0" smtClean="0"/>
              <a:t>Procurement</a:t>
            </a:r>
          </a:p>
          <a:p>
            <a:r>
              <a:rPr lang="en-GB" dirty="0" smtClean="0"/>
              <a:t>Askival </a:t>
            </a:r>
            <a:r>
              <a:rPr lang="en-GB" dirty="0"/>
              <a:t>instructs and manages the technical </a:t>
            </a:r>
            <a:r>
              <a:rPr lang="en-GB" dirty="0" smtClean="0"/>
              <a:t>team</a:t>
            </a:r>
            <a:r>
              <a:rPr lang="en-GB" dirty="0"/>
              <a:t>, </a:t>
            </a:r>
            <a:r>
              <a:rPr lang="en-GB" dirty="0" smtClean="0"/>
              <a:t>including: </a:t>
            </a:r>
            <a:endParaRPr lang="en-GB" dirty="0"/>
          </a:p>
          <a:p>
            <a:pPr lvl="1"/>
            <a:r>
              <a:rPr lang="en-GB" dirty="0"/>
              <a:t>Architect</a:t>
            </a:r>
          </a:p>
          <a:p>
            <a:pPr lvl="1"/>
            <a:r>
              <a:rPr lang="en-GB" dirty="0" smtClean="0"/>
              <a:t>Planning consultant</a:t>
            </a:r>
            <a:endParaRPr lang="en-GB" dirty="0"/>
          </a:p>
          <a:p>
            <a:pPr lvl="1"/>
            <a:r>
              <a:rPr lang="en-GB" dirty="0" smtClean="0"/>
              <a:t>Employer’s Agent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Project Delivery</a:t>
            </a:r>
          </a:p>
          <a:p>
            <a:r>
              <a:rPr lang="en-GB" dirty="0" smtClean="0"/>
              <a:t>Scoping and prioritisation</a:t>
            </a:r>
          </a:p>
          <a:p>
            <a:r>
              <a:rPr lang="en-GB" dirty="0" smtClean="0"/>
              <a:t>Design and consultation</a:t>
            </a:r>
          </a:p>
          <a:p>
            <a:r>
              <a:rPr lang="en-GB" dirty="0" smtClean="0"/>
              <a:t>Acquisition (incl.CPO)</a:t>
            </a:r>
          </a:p>
          <a:p>
            <a:r>
              <a:rPr lang="en-GB" dirty="0" smtClean="0"/>
              <a:t>Legal</a:t>
            </a:r>
          </a:p>
          <a:p>
            <a:r>
              <a:rPr lang="en-GB" dirty="0" smtClean="0"/>
              <a:t>Construction</a:t>
            </a:r>
          </a:p>
          <a:p>
            <a:r>
              <a:rPr lang="en-GB" dirty="0" smtClean="0"/>
              <a:t>Handover</a:t>
            </a:r>
          </a:p>
          <a:p>
            <a:r>
              <a:rPr lang="en-GB" dirty="0" smtClean="0"/>
              <a:t>Sales management</a:t>
            </a:r>
          </a:p>
          <a:p>
            <a:r>
              <a:rPr lang="en-GB" dirty="0" smtClean="0"/>
              <a:t>Finance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69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 we work?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 the past few </a:t>
            </a:r>
            <a:r>
              <a:rPr lang="en-GB" dirty="0" smtClean="0"/>
              <a:t>years we </a:t>
            </a:r>
            <a:r>
              <a:rPr lang="en-GB" dirty="0"/>
              <a:t>have been working </a:t>
            </a:r>
            <a:r>
              <a:rPr lang="en-GB" dirty="0" smtClean="0"/>
              <a:t>within the development team of </a:t>
            </a:r>
            <a:r>
              <a:rPr lang="en-GB" dirty="0"/>
              <a:t>Poplar HARCA in LB Tower Hamlets.</a:t>
            </a:r>
          </a:p>
          <a:p>
            <a:r>
              <a:rPr lang="en-GB" dirty="0"/>
              <a:t> </a:t>
            </a:r>
            <a:r>
              <a:rPr lang="en-GB" dirty="0" smtClean="0"/>
              <a:t>This </a:t>
            </a:r>
            <a:r>
              <a:rPr lang="en-GB" dirty="0"/>
              <a:t>team </a:t>
            </a:r>
            <a:r>
              <a:rPr lang="en-GB" dirty="0" smtClean="0"/>
              <a:t>has </a:t>
            </a:r>
            <a:r>
              <a:rPr lang="en-GB" dirty="0"/>
              <a:t>delivered a transformation of many housing estates in one of the most deprived areas of the country. Since 2009 nearly 2,000 new homes have </a:t>
            </a:r>
            <a:r>
              <a:rPr lang="en-GB" dirty="0" smtClean="0"/>
              <a:t>been built, </a:t>
            </a:r>
            <a:r>
              <a:rPr lang="en-GB" dirty="0"/>
              <a:t>with </a:t>
            </a:r>
            <a:r>
              <a:rPr lang="en-GB" dirty="0" smtClean="0"/>
              <a:t>over </a:t>
            </a:r>
            <a:r>
              <a:rPr lang="en-GB" dirty="0"/>
              <a:t>1,000 </a:t>
            </a:r>
            <a:r>
              <a:rPr lang="en-GB" dirty="0" smtClean="0"/>
              <a:t>more on </a:t>
            </a:r>
            <a:r>
              <a:rPr lang="en-GB" dirty="0"/>
              <a:t>site or contractually committed in phased developments</a:t>
            </a:r>
            <a:r>
              <a:rPr lang="en-GB" dirty="0" smtClean="0"/>
              <a:t>.</a:t>
            </a:r>
          </a:p>
          <a:p>
            <a:r>
              <a:rPr lang="en-GB" dirty="0" smtClean="0"/>
              <a:t>We also currently deliver projects for:</a:t>
            </a:r>
          </a:p>
          <a:p>
            <a:pPr lvl="1"/>
            <a:r>
              <a:rPr lang="en-GB" dirty="0" smtClean="0"/>
              <a:t>London Borough of Lambeth</a:t>
            </a:r>
          </a:p>
          <a:p>
            <a:pPr lvl="1"/>
            <a:r>
              <a:rPr lang="en-GB" dirty="0" smtClean="0"/>
              <a:t>Thrive Homes</a:t>
            </a:r>
          </a:p>
          <a:p>
            <a:pPr lvl="1"/>
            <a:r>
              <a:rPr lang="en-GB" dirty="0" smtClean="0"/>
              <a:t>Eastbourne </a:t>
            </a:r>
            <a:r>
              <a:rPr lang="en-GB" dirty="0" smtClean="0"/>
              <a:t>Borough Council</a:t>
            </a:r>
          </a:p>
          <a:p>
            <a:pPr lvl="1"/>
            <a:r>
              <a:rPr lang="en-GB" dirty="0" smtClean="0"/>
              <a:t>Lewes District Council</a:t>
            </a: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23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this…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050" y="1300075"/>
            <a:ext cx="7615845" cy="475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963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this…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614" y="1266826"/>
            <a:ext cx="7682345" cy="480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963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this...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313412"/>
            <a:ext cx="10516985" cy="472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72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this...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88380"/>
            <a:ext cx="3267075" cy="7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431275"/>
            <a:ext cx="10533612" cy="469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172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</TotalTime>
  <Words>318</Words>
  <Application>Microsoft Office PowerPoint</Application>
  <PresentationFormat>Custom</PresentationFormat>
  <Paragraphs>69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Askival</vt:lpstr>
      <vt:lpstr>Who is Askival?</vt:lpstr>
      <vt:lpstr>What does Askival do?</vt:lpstr>
      <vt:lpstr>Typical Askival Activities</vt:lpstr>
      <vt:lpstr>Where do we work?</vt:lpstr>
      <vt:lpstr>From this…</vt:lpstr>
      <vt:lpstr>To this…</vt:lpstr>
      <vt:lpstr>From this...</vt:lpstr>
      <vt:lpstr>To this...</vt:lpstr>
      <vt:lpstr>From this...</vt:lpstr>
      <vt:lpstr>To this...</vt:lpstr>
      <vt:lpstr>And from this...</vt:lpstr>
      <vt:lpstr>To…</vt:lpstr>
      <vt:lpstr>What can Askival do for you?</vt:lpstr>
      <vt:lpstr>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Askival</dc:title>
  <dc:creator>Tony Draper</dc:creator>
  <cp:lastModifiedBy>Mike Nestor</cp:lastModifiedBy>
  <cp:revision>48</cp:revision>
  <dcterms:created xsi:type="dcterms:W3CDTF">2017-01-14T16:55:11Z</dcterms:created>
  <dcterms:modified xsi:type="dcterms:W3CDTF">2017-01-18T13:40:35Z</dcterms:modified>
</cp:coreProperties>
</file>