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95" r:id="rId4"/>
    <p:sldId id="272" r:id="rId5"/>
    <p:sldId id="273" r:id="rId6"/>
    <p:sldId id="293" r:id="rId7"/>
    <p:sldId id="264" r:id="rId8"/>
    <p:sldId id="268" r:id="rId9"/>
    <p:sldId id="298" r:id="rId10"/>
    <p:sldId id="281" r:id="rId11"/>
    <p:sldId id="296" r:id="rId12"/>
    <p:sldId id="282" r:id="rId13"/>
    <p:sldId id="292" r:id="rId14"/>
    <p:sldId id="284" r:id="rId15"/>
    <p:sldId id="297"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23" autoAdjust="0"/>
  </p:normalViewPr>
  <p:slideViewPr>
    <p:cSldViewPr>
      <p:cViewPr>
        <p:scale>
          <a:sx n="70" d="100"/>
          <a:sy n="70" d="100"/>
        </p:scale>
        <p:origin x="-117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145C3-36E2-45BF-8E85-E08970E5F789}"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GB"/>
        </a:p>
      </dgm:t>
    </dgm:pt>
    <dgm:pt modelId="{B8B3928C-567C-46A3-A677-233844FAAA26}">
      <dgm:prSet phldrT="[Text]" custT="1"/>
      <dgm:spPr/>
      <dgm:t>
        <a:bodyPr/>
        <a:lstStyle/>
        <a:p>
          <a:r>
            <a:rPr lang="en-GB" sz="2000" b="1" dirty="0" smtClean="0">
              <a:latin typeface="+mj-lt"/>
            </a:rPr>
            <a:t>Rent paid</a:t>
          </a:r>
          <a:endParaRPr lang="en-GB" sz="2000" b="1" dirty="0">
            <a:latin typeface="+mj-lt"/>
          </a:endParaRPr>
        </a:p>
      </dgm:t>
    </dgm:pt>
    <dgm:pt modelId="{EFA7D81A-3E22-4413-B428-86C418970391}" type="parTrans" cxnId="{6E63DB9A-B68F-4626-B103-BD14FBA73406}">
      <dgm:prSet/>
      <dgm:spPr/>
      <dgm:t>
        <a:bodyPr/>
        <a:lstStyle/>
        <a:p>
          <a:endParaRPr lang="en-GB" sz="1700" b="1">
            <a:latin typeface="+mj-lt"/>
          </a:endParaRPr>
        </a:p>
      </dgm:t>
    </dgm:pt>
    <dgm:pt modelId="{680F7C21-F743-41AA-A31A-D75942849885}" type="sibTrans" cxnId="{6E63DB9A-B68F-4626-B103-BD14FBA73406}">
      <dgm:prSet/>
      <dgm:spPr/>
      <dgm:t>
        <a:bodyPr/>
        <a:lstStyle/>
        <a:p>
          <a:endParaRPr lang="en-GB" sz="1700" b="1">
            <a:latin typeface="+mj-lt"/>
          </a:endParaRPr>
        </a:p>
      </dgm:t>
    </dgm:pt>
    <dgm:pt modelId="{D8E14491-0019-4E8F-9DE4-25736E3CE4E2}">
      <dgm:prSet phldrT="[Text]" custT="1"/>
      <dgm:spPr/>
      <dgm:t>
        <a:bodyPr/>
        <a:lstStyle/>
        <a:p>
          <a:r>
            <a:rPr lang="en-GB" sz="2000" b="1" dirty="0" smtClean="0">
              <a:latin typeface="+mj-lt"/>
            </a:rPr>
            <a:t>Reduction in anti-social behaviour</a:t>
          </a:r>
          <a:endParaRPr lang="en-GB" sz="2000" b="1" dirty="0">
            <a:latin typeface="+mj-lt"/>
          </a:endParaRPr>
        </a:p>
      </dgm:t>
    </dgm:pt>
    <dgm:pt modelId="{EF751579-B997-49C3-83A0-BE2BE5396C5C}" type="parTrans" cxnId="{B3DE1E33-A43E-459A-9B79-BB42C353A3D8}">
      <dgm:prSet/>
      <dgm:spPr/>
      <dgm:t>
        <a:bodyPr/>
        <a:lstStyle/>
        <a:p>
          <a:endParaRPr lang="en-GB" sz="1700" b="1">
            <a:latin typeface="+mj-lt"/>
          </a:endParaRPr>
        </a:p>
      </dgm:t>
    </dgm:pt>
    <dgm:pt modelId="{073F3707-CD09-434E-BF84-B6121C5501D0}" type="sibTrans" cxnId="{B3DE1E33-A43E-459A-9B79-BB42C353A3D8}">
      <dgm:prSet/>
      <dgm:spPr/>
      <dgm:t>
        <a:bodyPr/>
        <a:lstStyle/>
        <a:p>
          <a:endParaRPr lang="en-GB" sz="1700" b="1">
            <a:latin typeface="+mj-lt"/>
          </a:endParaRPr>
        </a:p>
      </dgm:t>
    </dgm:pt>
    <dgm:pt modelId="{5CD6238B-5D61-4BD6-96F0-32458B5697F2}">
      <dgm:prSet phldrT="[Text]" custT="1"/>
      <dgm:spPr/>
      <dgm:t>
        <a:bodyPr/>
        <a:lstStyle/>
        <a:p>
          <a:r>
            <a:rPr lang="en-GB" sz="2000" b="1" dirty="0" smtClean="0">
              <a:latin typeface="+mj-lt"/>
            </a:rPr>
            <a:t>Improving health and preventing illness</a:t>
          </a:r>
          <a:endParaRPr lang="en-GB" sz="2000" b="1" dirty="0">
            <a:latin typeface="+mj-lt"/>
          </a:endParaRPr>
        </a:p>
      </dgm:t>
    </dgm:pt>
    <dgm:pt modelId="{A4B532B2-70D6-47A4-92C8-398FFB2F3A89}" type="parTrans" cxnId="{AB921E5E-A3F4-4B4B-BE8C-63E14B4DC3CB}">
      <dgm:prSet/>
      <dgm:spPr/>
      <dgm:t>
        <a:bodyPr/>
        <a:lstStyle/>
        <a:p>
          <a:endParaRPr lang="en-GB" sz="1700" b="1">
            <a:latin typeface="+mj-lt"/>
          </a:endParaRPr>
        </a:p>
      </dgm:t>
    </dgm:pt>
    <dgm:pt modelId="{201971F9-BDE6-4733-8553-16B618AFF6FF}" type="sibTrans" cxnId="{AB921E5E-A3F4-4B4B-BE8C-63E14B4DC3CB}">
      <dgm:prSet/>
      <dgm:spPr/>
      <dgm:t>
        <a:bodyPr/>
        <a:lstStyle/>
        <a:p>
          <a:endParaRPr lang="en-GB" sz="1700" b="1">
            <a:latin typeface="+mj-lt"/>
          </a:endParaRPr>
        </a:p>
      </dgm:t>
    </dgm:pt>
    <dgm:pt modelId="{D0479EBD-51D2-43A3-A46C-48DAA7942FEB}">
      <dgm:prSet phldrT="[Text]" custT="1"/>
      <dgm:spPr/>
      <dgm:t>
        <a:bodyPr/>
        <a:lstStyle/>
        <a:p>
          <a:r>
            <a:rPr lang="en-GB" sz="2000" b="1" dirty="0" smtClean="0">
              <a:latin typeface="+mj-lt"/>
            </a:rPr>
            <a:t>Continue independent living </a:t>
          </a:r>
          <a:endParaRPr lang="en-GB" sz="1700" b="1" dirty="0">
            <a:latin typeface="+mj-lt"/>
          </a:endParaRPr>
        </a:p>
      </dgm:t>
    </dgm:pt>
    <dgm:pt modelId="{30478796-33E7-4559-900A-FBD1DB8A6A73}" type="parTrans" cxnId="{061ABB1C-37B2-42F0-BDFC-D1CC386BFEF5}">
      <dgm:prSet/>
      <dgm:spPr/>
      <dgm:t>
        <a:bodyPr/>
        <a:lstStyle/>
        <a:p>
          <a:endParaRPr lang="en-GB" sz="1700" b="1">
            <a:latin typeface="+mj-lt"/>
          </a:endParaRPr>
        </a:p>
      </dgm:t>
    </dgm:pt>
    <dgm:pt modelId="{BF83188A-8BA6-483B-9C4C-EE9EFB92BEEF}" type="sibTrans" cxnId="{061ABB1C-37B2-42F0-BDFC-D1CC386BFEF5}">
      <dgm:prSet/>
      <dgm:spPr/>
      <dgm:t>
        <a:bodyPr/>
        <a:lstStyle/>
        <a:p>
          <a:endParaRPr lang="en-GB" sz="1700" b="1">
            <a:latin typeface="+mj-lt"/>
          </a:endParaRPr>
        </a:p>
      </dgm:t>
    </dgm:pt>
    <dgm:pt modelId="{16688D78-F535-4424-80C4-166BC990393B}">
      <dgm:prSet phldrT="[Text]" custT="1"/>
      <dgm:spPr/>
      <dgm:t>
        <a:bodyPr/>
        <a:lstStyle/>
        <a:p>
          <a:r>
            <a:rPr lang="en-GB" sz="2000" b="1" dirty="0" smtClean="0">
              <a:latin typeface="+mj-lt"/>
            </a:rPr>
            <a:t>Engaging the disengaged</a:t>
          </a:r>
          <a:endParaRPr lang="en-GB" sz="2000" b="1" dirty="0">
            <a:latin typeface="+mj-lt"/>
          </a:endParaRPr>
        </a:p>
      </dgm:t>
    </dgm:pt>
    <dgm:pt modelId="{D302D7EC-0282-4F8F-982E-E8FA86D4ED38}" type="parTrans" cxnId="{18D082EB-8CB5-4DBB-9AE6-7DE576B5474B}">
      <dgm:prSet/>
      <dgm:spPr/>
      <dgm:t>
        <a:bodyPr/>
        <a:lstStyle/>
        <a:p>
          <a:endParaRPr lang="en-GB" sz="1700" b="1">
            <a:latin typeface="+mj-lt"/>
          </a:endParaRPr>
        </a:p>
      </dgm:t>
    </dgm:pt>
    <dgm:pt modelId="{6B716DE6-01C4-4880-8029-A940E14E6DFB}" type="sibTrans" cxnId="{18D082EB-8CB5-4DBB-9AE6-7DE576B5474B}">
      <dgm:prSet/>
      <dgm:spPr/>
      <dgm:t>
        <a:bodyPr/>
        <a:lstStyle/>
        <a:p>
          <a:endParaRPr lang="en-GB" sz="1700" b="1">
            <a:latin typeface="+mj-lt"/>
          </a:endParaRPr>
        </a:p>
      </dgm:t>
    </dgm:pt>
    <dgm:pt modelId="{86526B53-684F-49B6-9E54-8C86647D8414}">
      <dgm:prSet custT="1"/>
      <dgm:spPr/>
      <dgm:t>
        <a:bodyPr/>
        <a:lstStyle/>
        <a:p>
          <a:r>
            <a:rPr lang="en-GB" sz="2000" b="1" dirty="0" smtClean="0">
              <a:latin typeface="+mj-lt"/>
            </a:rPr>
            <a:t>Improved housing conditions</a:t>
          </a:r>
          <a:endParaRPr lang="en-GB" sz="2000" b="1" dirty="0">
            <a:latin typeface="+mj-lt"/>
          </a:endParaRPr>
        </a:p>
      </dgm:t>
    </dgm:pt>
    <dgm:pt modelId="{499EA580-4C7F-4B10-9BB2-13F787748127}" type="parTrans" cxnId="{202D5E5C-40A0-443B-87FC-4B2359924FB5}">
      <dgm:prSet/>
      <dgm:spPr/>
      <dgm:t>
        <a:bodyPr/>
        <a:lstStyle/>
        <a:p>
          <a:endParaRPr lang="en-GB"/>
        </a:p>
      </dgm:t>
    </dgm:pt>
    <dgm:pt modelId="{49CB254B-BB95-4403-95AF-3098B89FEB81}" type="sibTrans" cxnId="{202D5E5C-40A0-443B-87FC-4B2359924FB5}">
      <dgm:prSet/>
      <dgm:spPr/>
      <dgm:t>
        <a:bodyPr/>
        <a:lstStyle/>
        <a:p>
          <a:endParaRPr lang="en-GB"/>
        </a:p>
      </dgm:t>
    </dgm:pt>
    <dgm:pt modelId="{3B87BDCE-55B3-4D41-9F9D-589F360B6566}" type="pres">
      <dgm:prSet presAssocID="{396145C3-36E2-45BF-8E85-E08970E5F789}" presName="compositeShape" presStyleCnt="0">
        <dgm:presLayoutVars>
          <dgm:chMax val="7"/>
          <dgm:dir/>
          <dgm:resizeHandles val="exact"/>
        </dgm:presLayoutVars>
      </dgm:prSet>
      <dgm:spPr/>
      <dgm:t>
        <a:bodyPr/>
        <a:lstStyle/>
        <a:p>
          <a:endParaRPr lang="en-GB"/>
        </a:p>
      </dgm:t>
    </dgm:pt>
    <dgm:pt modelId="{3C6C3098-A411-403C-A141-E45C3937993E}" type="pres">
      <dgm:prSet presAssocID="{396145C3-36E2-45BF-8E85-E08970E5F789}" presName="wedge1" presStyleLbl="node1" presStyleIdx="0" presStyleCnt="6"/>
      <dgm:spPr/>
      <dgm:t>
        <a:bodyPr/>
        <a:lstStyle/>
        <a:p>
          <a:endParaRPr lang="en-GB"/>
        </a:p>
      </dgm:t>
    </dgm:pt>
    <dgm:pt modelId="{A38455BD-E1E0-4562-92A3-2D29E55AB312}" type="pres">
      <dgm:prSet presAssocID="{396145C3-36E2-45BF-8E85-E08970E5F789}" presName="wedge1Tx" presStyleLbl="node1" presStyleIdx="0" presStyleCnt="6">
        <dgm:presLayoutVars>
          <dgm:chMax val="0"/>
          <dgm:chPref val="0"/>
          <dgm:bulletEnabled val="1"/>
        </dgm:presLayoutVars>
      </dgm:prSet>
      <dgm:spPr/>
      <dgm:t>
        <a:bodyPr/>
        <a:lstStyle/>
        <a:p>
          <a:endParaRPr lang="en-GB"/>
        </a:p>
      </dgm:t>
    </dgm:pt>
    <dgm:pt modelId="{E720B8CC-2705-4BCC-AF98-2DE3DFE08FBF}" type="pres">
      <dgm:prSet presAssocID="{396145C3-36E2-45BF-8E85-E08970E5F789}" presName="wedge2" presStyleLbl="node1" presStyleIdx="1" presStyleCnt="6"/>
      <dgm:spPr/>
      <dgm:t>
        <a:bodyPr/>
        <a:lstStyle/>
        <a:p>
          <a:endParaRPr lang="en-GB"/>
        </a:p>
      </dgm:t>
    </dgm:pt>
    <dgm:pt modelId="{B4D8DE20-E514-4988-AD23-15BE52F64142}" type="pres">
      <dgm:prSet presAssocID="{396145C3-36E2-45BF-8E85-E08970E5F789}" presName="wedge2Tx" presStyleLbl="node1" presStyleIdx="1" presStyleCnt="6">
        <dgm:presLayoutVars>
          <dgm:chMax val="0"/>
          <dgm:chPref val="0"/>
          <dgm:bulletEnabled val="1"/>
        </dgm:presLayoutVars>
      </dgm:prSet>
      <dgm:spPr/>
      <dgm:t>
        <a:bodyPr/>
        <a:lstStyle/>
        <a:p>
          <a:endParaRPr lang="en-GB"/>
        </a:p>
      </dgm:t>
    </dgm:pt>
    <dgm:pt modelId="{B127463D-4A6E-4476-950B-BA9BEE40DB06}" type="pres">
      <dgm:prSet presAssocID="{396145C3-36E2-45BF-8E85-E08970E5F789}" presName="wedge3" presStyleLbl="node1" presStyleIdx="2" presStyleCnt="6"/>
      <dgm:spPr/>
      <dgm:t>
        <a:bodyPr/>
        <a:lstStyle/>
        <a:p>
          <a:endParaRPr lang="en-GB"/>
        </a:p>
      </dgm:t>
    </dgm:pt>
    <dgm:pt modelId="{DA91228B-939D-4BAC-BB78-0A455FAEAC57}" type="pres">
      <dgm:prSet presAssocID="{396145C3-36E2-45BF-8E85-E08970E5F789}" presName="wedge3Tx" presStyleLbl="node1" presStyleIdx="2" presStyleCnt="6">
        <dgm:presLayoutVars>
          <dgm:chMax val="0"/>
          <dgm:chPref val="0"/>
          <dgm:bulletEnabled val="1"/>
        </dgm:presLayoutVars>
      </dgm:prSet>
      <dgm:spPr/>
      <dgm:t>
        <a:bodyPr/>
        <a:lstStyle/>
        <a:p>
          <a:endParaRPr lang="en-GB"/>
        </a:p>
      </dgm:t>
    </dgm:pt>
    <dgm:pt modelId="{A7E15F96-B67C-41E9-8BBD-B77ABBE0D1A6}" type="pres">
      <dgm:prSet presAssocID="{396145C3-36E2-45BF-8E85-E08970E5F789}" presName="wedge4" presStyleLbl="node1" presStyleIdx="3" presStyleCnt="6"/>
      <dgm:spPr/>
      <dgm:t>
        <a:bodyPr/>
        <a:lstStyle/>
        <a:p>
          <a:endParaRPr lang="en-GB"/>
        </a:p>
      </dgm:t>
    </dgm:pt>
    <dgm:pt modelId="{46BE1652-8F2B-4F33-BFD1-725D1CAB80C6}" type="pres">
      <dgm:prSet presAssocID="{396145C3-36E2-45BF-8E85-E08970E5F789}" presName="wedge4Tx" presStyleLbl="node1" presStyleIdx="3" presStyleCnt="6">
        <dgm:presLayoutVars>
          <dgm:chMax val="0"/>
          <dgm:chPref val="0"/>
          <dgm:bulletEnabled val="1"/>
        </dgm:presLayoutVars>
      </dgm:prSet>
      <dgm:spPr/>
      <dgm:t>
        <a:bodyPr/>
        <a:lstStyle/>
        <a:p>
          <a:endParaRPr lang="en-GB"/>
        </a:p>
      </dgm:t>
    </dgm:pt>
    <dgm:pt modelId="{F354C1DC-D7FB-4294-8739-CE6768755027}" type="pres">
      <dgm:prSet presAssocID="{396145C3-36E2-45BF-8E85-E08970E5F789}" presName="wedge5" presStyleLbl="node1" presStyleIdx="4" presStyleCnt="6" custScaleY="99010"/>
      <dgm:spPr/>
      <dgm:t>
        <a:bodyPr/>
        <a:lstStyle/>
        <a:p>
          <a:endParaRPr lang="en-GB"/>
        </a:p>
      </dgm:t>
    </dgm:pt>
    <dgm:pt modelId="{2CCB97FE-D8F3-4212-B2D5-BC2DD49535A9}" type="pres">
      <dgm:prSet presAssocID="{396145C3-36E2-45BF-8E85-E08970E5F789}" presName="wedge5Tx" presStyleLbl="node1" presStyleIdx="4" presStyleCnt="6">
        <dgm:presLayoutVars>
          <dgm:chMax val="0"/>
          <dgm:chPref val="0"/>
          <dgm:bulletEnabled val="1"/>
        </dgm:presLayoutVars>
      </dgm:prSet>
      <dgm:spPr/>
      <dgm:t>
        <a:bodyPr/>
        <a:lstStyle/>
        <a:p>
          <a:endParaRPr lang="en-GB"/>
        </a:p>
      </dgm:t>
    </dgm:pt>
    <dgm:pt modelId="{84EB3050-197C-4232-B0EE-955966E3D9F2}" type="pres">
      <dgm:prSet presAssocID="{396145C3-36E2-45BF-8E85-E08970E5F789}" presName="wedge6" presStyleLbl="node1" presStyleIdx="5" presStyleCnt="6"/>
      <dgm:spPr/>
      <dgm:t>
        <a:bodyPr/>
        <a:lstStyle/>
        <a:p>
          <a:endParaRPr lang="en-GB"/>
        </a:p>
      </dgm:t>
    </dgm:pt>
    <dgm:pt modelId="{77C7B219-7E74-4823-9864-DA72577F8571}" type="pres">
      <dgm:prSet presAssocID="{396145C3-36E2-45BF-8E85-E08970E5F789}" presName="wedge6Tx" presStyleLbl="node1" presStyleIdx="5" presStyleCnt="6">
        <dgm:presLayoutVars>
          <dgm:chMax val="0"/>
          <dgm:chPref val="0"/>
          <dgm:bulletEnabled val="1"/>
        </dgm:presLayoutVars>
      </dgm:prSet>
      <dgm:spPr/>
      <dgm:t>
        <a:bodyPr/>
        <a:lstStyle/>
        <a:p>
          <a:endParaRPr lang="en-GB"/>
        </a:p>
      </dgm:t>
    </dgm:pt>
  </dgm:ptLst>
  <dgm:cxnLst>
    <dgm:cxn modelId="{202D5E5C-40A0-443B-87FC-4B2359924FB5}" srcId="{396145C3-36E2-45BF-8E85-E08970E5F789}" destId="{86526B53-684F-49B6-9E54-8C86647D8414}" srcOrd="5" destOrd="0" parTransId="{499EA580-4C7F-4B10-9BB2-13F787748127}" sibTransId="{49CB254B-BB95-4403-95AF-3098B89FEB81}"/>
    <dgm:cxn modelId="{B3DE1E33-A43E-459A-9B79-BB42C353A3D8}" srcId="{396145C3-36E2-45BF-8E85-E08970E5F789}" destId="{D8E14491-0019-4E8F-9DE4-25736E3CE4E2}" srcOrd="1" destOrd="0" parTransId="{EF751579-B997-49C3-83A0-BE2BE5396C5C}" sibTransId="{073F3707-CD09-434E-BF84-B6121C5501D0}"/>
    <dgm:cxn modelId="{6E63DB9A-B68F-4626-B103-BD14FBA73406}" srcId="{396145C3-36E2-45BF-8E85-E08970E5F789}" destId="{B8B3928C-567C-46A3-A677-233844FAAA26}" srcOrd="0" destOrd="0" parTransId="{EFA7D81A-3E22-4413-B428-86C418970391}" sibTransId="{680F7C21-F743-41AA-A31A-D75942849885}"/>
    <dgm:cxn modelId="{061ABB1C-37B2-42F0-BDFC-D1CC386BFEF5}" srcId="{396145C3-36E2-45BF-8E85-E08970E5F789}" destId="{D0479EBD-51D2-43A3-A46C-48DAA7942FEB}" srcOrd="3" destOrd="0" parTransId="{30478796-33E7-4559-900A-FBD1DB8A6A73}" sibTransId="{BF83188A-8BA6-483B-9C4C-EE9EFB92BEEF}"/>
    <dgm:cxn modelId="{F77AC558-723C-4E67-B5BF-530B98C30D58}" type="presOf" srcId="{5CD6238B-5D61-4BD6-96F0-32458B5697F2}" destId="{DA91228B-939D-4BAC-BB78-0A455FAEAC57}" srcOrd="1" destOrd="0" presId="urn:microsoft.com/office/officeart/2005/8/layout/chart3"/>
    <dgm:cxn modelId="{18D082EB-8CB5-4DBB-9AE6-7DE576B5474B}" srcId="{396145C3-36E2-45BF-8E85-E08970E5F789}" destId="{16688D78-F535-4424-80C4-166BC990393B}" srcOrd="4" destOrd="0" parTransId="{D302D7EC-0282-4F8F-982E-E8FA86D4ED38}" sibTransId="{6B716DE6-01C4-4880-8029-A940E14E6DFB}"/>
    <dgm:cxn modelId="{B5E70CB4-4FD0-4F65-B18E-8CAE48A11F3A}" type="presOf" srcId="{16688D78-F535-4424-80C4-166BC990393B}" destId="{F354C1DC-D7FB-4294-8739-CE6768755027}" srcOrd="0" destOrd="0" presId="urn:microsoft.com/office/officeart/2005/8/layout/chart3"/>
    <dgm:cxn modelId="{A008B175-EAFB-45ED-9F13-0DD32EBFFE33}" type="presOf" srcId="{D8E14491-0019-4E8F-9DE4-25736E3CE4E2}" destId="{E720B8CC-2705-4BCC-AF98-2DE3DFE08FBF}" srcOrd="0" destOrd="0" presId="urn:microsoft.com/office/officeart/2005/8/layout/chart3"/>
    <dgm:cxn modelId="{41F35988-77B2-4B24-84E3-FF5A0555EB6E}" type="presOf" srcId="{D0479EBD-51D2-43A3-A46C-48DAA7942FEB}" destId="{46BE1652-8F2B-4F33-BFD1-725D1CAB80C6}" srcOrd="1" destOrd="0" presId="urn:microsoft.com/office/officeart/2005/8/layout/chart3"/>
    <dgm:cxn modelId="{AB921E5E-A3F4-4B4B-BE8C-63E14B4DC3CB}" srcId="{396145C3-36E2-45BF-8E85-E08970E5F789}" destId="{5CD6238B-5D61-4BD6-96F0-32458B5697F2}" srcOrd="2" destOrd="0" parTransId="{A4B532B2-70D6-47A4-92C8-398FFB2F3A89}" sibTransId="{201971F9-BDE6-4733-8553-16B618AFF6FF}"/>
    <dgm:cxn modelId="{B83F832D-0F47-4E08-B0FE-0F2C4E379626}" type="presOf" srcId="{B8B3928C-567C-46A3-A677-233844FAAA26}" destId="{A38455BD-E1E0-4562-92A3-2D29E55AB312}" srcOrd="1" destOrd="0" presId="urn:microsoft.com/office/officeart/2005/8/layout/chart3"/>
    <dgm:cxn modelId="{5DF03FEE-B383-46BE-A8CC-204AE6AFFCA7}" type="presOf" srcId="{5CD6238B-5D61-4BD6-96F0-32458B5697F2}" destId="{B127463D-4A6E-4476-950B-BA9BEE40DB06}" srcOrd="0" destOrd="0" presId="urn:microsoft.com/office/officeart/2005/8/layout/chart3"/>
    <dgm:cxn modelId="{66486295-07DA-44F0-8BAD-DF3184BCD304}" type="presOf" srcId="{D8E14491-0019-4E8F-9DE4-25736E3CE4E2}" destId="{B4D8DE20-E514-4988-AD23-15BE52F64142}" srcOrd="1" destOrd="0" presId="urn:microsoft.com/office/officeart/2005/8/layout/chart3"/>
    <dgm:cxn modelId="{17C8D8E8-3EE8-4EBD-9327-87A0059B703B}" type="presOf" srcId="{86526B53-684F-49B6-9E54-8C86647D8414}" destId="{77C7B219-7E74-4823-9864-DA72577F8571}" srcOrd="1" destOrd="0" presId="urn:microsoft.com/office/officeart/2005/8/layout/chart3"/>
    <dgm:cxn modelId="{2397DA66-F334-464A-ADBC-A68BF2267226}" type="presOf" srcId="{16688D78-F535-4424-80C4-166BC990393B}" destId="{2CCB97FE-D8F3-4212-B2D5-BC2DD49535A9}" srcOrd="1" destOrd="0" presId="urn:microsoft.com/office/officeart/2005/8/layout/chart3"/>
    <dgm:cxn modelId="{211F24F5-B8F1-40D3-944E-5FC3F486E5C2}" type="presOf" srcId="{396145C3-36E2-45BF-8E85-E08970E5F789}" destId="{3B87BDCE-55B3-4D41-9F9D-589F360B6566}" srcOrd="0" destOrd="0" presId="urn:microsoft.com/office/officeart/2005/8/layout/chart3"/>
    <dgm:cxn modelId="{8C401047-53C6-4367-B725-64C555310E53}" type="presOf" srcId="{B8B3928C-567C-46A3-A677-233844FAAA26}" destId="{3C6C3098-A411-403C-A141-E45C3937993E}" srcOrd="0" destOrd="0" presId="urn:microsoft.com/office/officeart/2005/8/layout/chart3"/>
    <dgm:cxn modelId="{57E43816-28C0-4C7E-B07F-9FD987CC1EB4}" type="presOf" srcId="{D0479EBD-51D2-43A3-A46C-48DAA7942FEB}" destId="{A7E15F96-B67C-41E9-8BBD-B77ABBE0D1A6}" srcOrd="0" destOrd="0" presId="urn:microsoft.com/office/officeart/2005/8/layout/chart3"/>
    <dgm:cxn modelId="{FE38B2B9-A2EC-4072-A697-E22DF7129987}" type="presOf" srcId="{86526B53-684F-49B6-9E54-8C86647D8414}" destId="{84EB3050-197C-4232-B0EE-955966E3D9F2}" srcOrd="0" destOrd="0" presId="urn:microsoft.com/office/officeart/2005/8/layout/chart3"/>
    <dgm:cxn modelId="{B2A53D94-B95A-427A-83BB-874B6D8DC7C4}" type="presParOf" srcId="{3B87BDCE-55B3-4D41-9F9D-589F360B6566}" destId="{3C6C3098-A411-403C-A141-E45C3937993E}" srcOrd="0" destOrd="0" presId="urn:microsoft.com/office/officeart/2005/8/layout/chart3"/>
    <dgm:cxn modelId="{E6C44DFD-150E-4D5D-BCA3-7EE8ABCCFF15}" type="presParOf" srcId="{3B87BDCE-55B3-4D41-9F9D-589F360B6566}" destId="{A38455BD-E1E0-4562-92A3-2D29E55AB312}" srcOrd="1" destOrd="0" presId="urn:microsoft.com/office/officeart/2005/8/layout/chart3"/>
    <dgm:cxn modelId="{A56F0CE0-F784-4BF9-B218-B06C6D99E90F}" type="presParOf" srcId="{3B87BDCE-55B3-4D41-9F9D-589F360B6566}" destId="{E720B8CC-2705-4BCC-AF98-2DE3DFE08FBF}" srcOrd="2" destOrd="0" presId="urn:microsoft.com/office/officeart/2005/8/layout/chart3"/>
    <dgm:cxn modelId="{736E09D1-2655-460E-9EDD-451D2E6F94B7}" type="presParOf" srcId="{3B87BDCE-55B3-4D41-9F9D-589F360B6566}" destId="{B4D8DE20-E514-4988-AD23-15BE52F64142}" srcOrd="3" destOrd="0" presId="urn:microsoft.com/office/officeart/2005/8/layout/chart3"/>
    <dgm:cxn modelId="{A7BA0A50-0388-4B46-B8D9-5078568632D3}" type="presParOf" srcId="{3B87BDCE-55B3-4D41-9F9D-589F360B6566}" destId="{B127463D-4A6E-4476-950B-BA9BEE40DB06}" srcOrd="4" destOrd="0" presId="urn:microsoft.com/office/officeart/2005/8/layout/chart3"/>
    <dgm:cxn modelId="{8FEA2113-D3CD-4BB4-8AFC-72B29DB60670}" type="presParOf" srcId="{3B87BDCE-55B3-4D41-9F9D-589F360B6566}" destId="{DA91228B-939D-4BAC-BB78-0A455FAEAC57}" srcOrd="5" destOrd="0" presId="urn:microsoft.com/office/officeart/2005/8/layout/chart3"/>
    <dgm:cxn modelId="{23943165-F6D0-4D24-AC81-78DED052C816}" type="presParOf" srcId="{3B87BDCE-55B3-4D41-9F9D-589F360B6566}" destId="{A7E15F96-B67C-41E9-8BBD-B77ABBE0D1A6}" srcOrd="6" destOrd="0" presId="urn:microsoft.com/office/officeart/2005/8/layout/chart3"/>
    <dgm:cxn modelId="{DEB7E479-A97D-4461-86B6-3C244C80E49F}" type="presParOf" srcId="{3B87BDCE-55B3-4D41-9F9D-589F360B6566}" destId="{46BE1652-8F2B-4F33-BFD1-725D1CAB80C6}" srcOrd="7" destOrd="0" presId="urn:microsoft.com/office/officeart/2005/8/layout/chart3"/>
    <dgm:cxn modelId="{C26C4786-67AB-4564-B0B1-A354DDC5C88C}" type="presParOf" srcId="{3B87BDCE-55B3-4D41-9F9D-589F360B6566}" destId="{F354C1DC-D7FB-4294-8739-CE6768755027}" srcOrd="8" destOrd="0" presId="urn:microsoft.com/office/officeart/2005/8/layout/chart3"/>
    <dgm:cxn modelId="{563075B7-60C8-4BE0-A772-A4E30487CE60}" type="presParOf" srcId="{3B87BDCE-55B3-4D41-9F9D-589F360B6566}" destId="{2CCB97FE-D8F3-4212-B2D5-BC2DD49535A9}" srcOrd="9" destOrd="0" presId="urn:microsoft.com/office/officeart/2005/8/layout/chart3"/>
    <dgm:cxn modelId="{E52940DC-AB91-40A9-9F43-D8636B8B4F53}" type="presParOf" srcId="{3B87BDCE-55B3-4D41-9F9D-589F360B6566}" destId="{84EB3050-197C-4232-B0EE-955966E3D9F2}" srcOrd="10" destOrd="0" presId="urn:microsoft.com/office/officeart/2005/8/layout/chart3"/>
    <dgm:cxn modelId="{7EA81AE1-6B37-47CB-B834-7C832748518F}" type="presParOf" srcId="{3B87BDCE-55B3-4D41-9F9D-589F360B6566}" destId="{77C7B219-7E74-4823-9864-DA72577F8571}" srcOrd="11"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8DBB4-48A0-4258-BE75-899724635F7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D345F30-E2FB-4418-9620-B41049836988}">
      <dgm:prSet phldrT="[Text]" custT="1"/>
      <dgm:spPr/>
      <dgm:t>
        <a:bodyPr/>
        <a:lstStyle/>
        <a:p>
          <a:r>
            <a:rPr lang="en-GB" sz="2800" dirty="0" smtClean="0">
              <a:latin typeface="+mj-lt"/>
            </a:rPr>
            <a:t>Healthy Weight</a:t>
          </a:r>
          <a:endParaRPr lang="en-GB" sz="2800" dirty="0">
            <a:latin typeface="+mj-lt"/>
          </a:endParaRPr>
        </a:p>
      </dgm:t>
    </dgm:pt>
    <dgm:pt modelId="{38FE1A02-B4E5-402D-BC8D-BA9A2322E7B2}" type="parTrans" cxnId="{EFC1B24C-D1E4-4A9D-BF5E-CA1A0FC37E1C}">
      <dgm:prSet/>
      <dgm:spPr/>
      <dgm:t>
        <a:bodyPr/>
        <a:lstStyle/>
        <a:p>
          <a:endParaRPr lang="en-GB" sz="1400">
            <a:latin typeface="+mj-lt"/>
          </a:endParaRPr>
        </a:p>
      </dgm:t>
    </dgm:pt>
    <dgm:pt modelId="{209B55C4-9947-481C-9A3F-D9CDFBAE3BED}" type="sibTrans" cxnId="{EFC1B24C-D1E4-4A9D-BF5E-CA1A0FC37E1C}">
      <dgm:prSet/>
      <dgm:spPr/>
      <dgm:t>
        <a:bodyPr/>
        <a:lstStyle/>
        <a:p>
          <a:endParaRPr lang="en-GB" sz="1400">
            <a:latin typeface="+mj-lt"/>
          </a:endParaRPr>
        </a:p>
      </dgm:t>
    </dgm:pt>
    <dgm:pt modelId="{A9DF2ED9-708A-4C94-89DD-FB7211FE08C2}">
      <dgm:prSet phldrT="[Text]" custT="1"/>
      <dgm:spPr/>
      <dgm:t>
        <a:bodyPr/>
        <a:lstStyle/>
        <a:p>
          <a:r>
            <a:rPr lang="en-GB" sz="2800" dirty="0" smtClean="0">
              <a:latin typeface="+mj-lt"/>
            </a:rPr>
            <a:t>Stop Smoking Intervention</a:t>
          </a:r>
          <a:endParaRPr lang="en-GB" sz="2800" dirty="0">
            <a:latin typeface="+mj-lt"/>
          </a:endParaRPr>
        </a:p>
      </dgm:t>
    </dgm:pt>
    <dgm:pt modelId="{8BBB823E-7C67-4439-A413-78D8E76DB622}" type="parTrans" cxnId="{A92EA2D1-C3D8-4829-BEDF-5978809AD243}">
      <dgm:prSet/>
      <dgm:spPr/>
      <dgm:t>
        <a:bodyPr/>
        <a:lstStyle/>
        <a:p>
          <a:endParaRPr lang="en-GB" sz="1400">
            <a:latin typeface="+mj-lt"/>
          </a:endParaRPr>
        </a:p>
      </dgm:t>
    </dgm:pt>
    <dgm:pt modelId="{95BF2FB8-B696-4BE9-A697-328A6BD240B3}" type="sibTrans" cxnId="{A92EA2D1-C3D8-4829-BEDF-5978809AD243}">
      <dgm:prSet/>
      <dgm:spPr/>
      <dgm:t>
        <a:bodyPr/>
        <a:lstStyle/>
        <a:p>
          <a:endParaRPr lang="en-GB" sz="1400">
            <a:latin typeface="+mj-lt"/>
          </a:endParaRPr>
        </a:p>
      </dgm:t>
    </dgm:pt>
    <dgm:pt modelId="{EF59B067-C1E9-46D2-A61B-E7108CF20A4C}">
      <dgm:prSet phldrT="[Text]" custT="1"/>
      <dgm:spPr/>
      <dgm:t>
        <a:bodyPr/>
        <a:lstStyle/>
        <a:p>
          <a:r>
            <a:rPr lang="en-GB" sz="2800" dirty="0" smtClean="0">
              <a:latin typeface="+mj-lt"/>
            </a:rPr>
            <a:t>Children’s Centres</a:t>
          </a:r>
          <a:endParaRPr lang="en-GB" sz="2800" dirty="0">
            <a:latin typeface="+mj-lt"/>
          </a:endParaRPr>
        </a:p>
      </dgm:t>
    </dgm:pt>
    <dgm:pt modelId="{D8AB4077-C4F9-4BE0-AB5E-1880D72A87B6}" type="parTrans" cxnId="{44BE8E28-A2B5-4DDF-9431-ADF2766084A9}">
      <dgm:prSet/>
      <dgm:spPr/>
      <dgm:t>
        <a:bodyPr/>
        <a:lstStyle/>
        <a:p>
          <a:endParaRPr lang="en-GB" sz="1400">
            <a:latin typeface="+mj-lt"/>
          </a:endParaRPr>
        </a:p>
      </dgm:t>
    </dgm:pt>
    <dgm:pt modelId="{D099AD1B-F903-4C9E-B3ED-B8A9D874D9B3}" type="sibTrans" cxnId="{44BE8E28-A2B5-4DDF-9431-ADF2766084A9}">
      <dgm:prSet/>
      <dgm:spPr/>
      <dgm:t>
        <a:bodyPr/>
        <a:lstStyle/>
        <a:p>
          <a:endParaRPr lang="en-GB" sz="1400">
            <a:latin typeface="+mj-lt"/>
          </a:endParaRPr>
        </a:p>
      </dgm:t>
    </dgm:pt>
    <dgm:pt modelId="{3A347920-DEB9-44A2-AC99-C885C6A4C90E}">
      <dgm:prSet phldrT="[Text]" custT="1"/>
      <dgm:spPr/>
      <dgm:t>
        <a:bodyPr/>
        <a:lstStyle/>
        <a:p>
          <a:r>
            <a:rPr lang="en-GB" sz="2800" dirty="0" smtClean="0">
              <a:latin typeface="+mj-lt"/>
            </a:rPr>
            <a:t>Falls Prevention</a:t>
          </a:r>
          <a:endParaRPr lang="en-GB" sz="2800" dirty="0">
            <a:latin typeface="+mj-lt"/>
          </a:endParaRPr>
        </a:p>
      </dgm:t>
    </dgm:pt>
    <dgm:pt modelId="{FA005FF1-46FF-44BF-86E8-3556520146A1}" type="parTrans" cxnId="{ABCFF4CE-1378-4C3C-967F-557583B7018F}">
      <dgm:prSet/>
      <dgm:spPr/>
      <dgm:t>
        <a:bodyPr/>
        <a:lstStyle/>
        <a:p>
          <a:endParaRPr lang="en-GB" sz="1400">
            <a:latin typeface="+mj-lt"/>
          </a:endParaRPr>
        </a:p>
      </dgm:t>
    </dgm:pt>
    <dgm:pt modelId="{9CD15D15-6E44-4D0B-A7C3-1F0825B7FE0F}" type="sibTrans" cxnId="{ABCFF4CE-1378-4C3C-967F-557583B7018F}">
      <dgm:prSet/>
      <dgm:spPr/>
      <dgm:t>
        <a:bodyPr/>
        <a:lstStyle/>
        <a:p>
          <a:endParaRPr lang="en-GB" sz="1400">
            <a:latin typeface="+mj-lt"/>
          </a:endParaRPr>
        </a:p>
      </dgm:t>
    </dgm:pt>
    <dgm:pt modelId="{E0E22203-78FE-436B-AF12-1D430325D59F}">
      <dgm:prSet phldrT="[Text]" custT="1"/>
      <dgm:spPr/>
      <dgm:t>
        <a:bodyPr/>
        <a:lstStyle/>
        <a:p>
          <a:r>
            <a:rPr lang="en-GB" sz="2800" dirty="0" smtClean="0">
              <a:latin typeface="+mj-lt"/>
            </a:rPr>
            <a:t>Handyman Service</a:t>
          </a:r>
          <a:endParaRPr lang="en-GB" sz="2800" dirty="0">
            <a:latin typeface="+mj-lt"/>
          </a:endParaRPr>
        </a:p>
      </dgm:t>
    </dgm:pt>
    <dgm:pt modelId="{A16B3F65-1571-4CA1-82F3-77E125D2C828}" type="parTrans" cxnId="{56AA9241-9B2F-44FE-8B57-025971FE37A7}">
      <dgm:prSet/>
      <dgm:spPr/>
      <dgm:t>
        <a:bodyPr/>
        <a:lstStyle/>
        <a:p>
          <a:endParaRPr lang="en-GB" sz="1400">
            <a:latin typeface="+mj-lt"/>
          </a:endParaRPr>
        </a:p>
      </dgm:t>
    </dgm:pt>
    <dgm:pt modelId="{36346BDC-AC5B-4BD2-AEDA-C4C9DC5CE24A}" type="sibTrans" cxnId="{56AA9241-9B2F-44FE-8B57-025971FE37A7}">
      <dgm:prSet/>
      <dgm:spPr/>
      <dgm:t>
        <a:bodyPr/>
        <a:lstStyle/>
        <a:p>
          <a:endParaRPr lang="en-GB" sz="1400">
            <a:latin typeface="+mj-lt"/>
          </a:endParaRPr>
        </a:p>
      </dgm:t>
    </dgm:pt>
    <dgm:pt modelId="{79252A2A-916F-4FC9-86C7-DE608004DEC8}">
      <dgm:prSet custT="1"/>
      <dgm:spPr/>
      <dgm:t>
        <a:bodyPr/>
        <a:lstStyle/>
        <a:p>
          <a:r>
            <a:rPr lang="en-GB" sz="2800" dirty="0" smtClean="0">
              <a:latin typeface="+mj-lt"/>
            </a:rPr>
            <a:t>Smoke Alarms</a:t>
          </a:r>
          <a:endParaRPr lang="en-GB" sz="2800" dirty="0">
            <a:latin typeface="+mj-lt"/>
          </a:endParaRPr>
        </a:p>
      </dgm:t>
    </dgm:pt>
    <dgm:pt modelId="{4514E414-A5DA-4520-A194-392E13749DC5}" type="parTrans" cxnId="{FAA7E713-1E31-40D1-8D28-71F10731EEDA}">
      <dgm:prSet/>
      <dgm:spPr/>
      <dgm:t>
        <a:bodyPr/>
        <a:lstStyle/>
        <a:p>
          <a:endParaRPr lang="en-GB" sz="1400">
            <a:latin typeface="+mj-lt"/>
          </a:endParaRPr>
        </a:p>
      </dgm:t>
    </dgm:pt>
    <dgm:pt modelId="{0CEB0AB8-4569-41D8-8920-4DBB0B9E3C55}" type="sibTrans" cxnId="{FAA7E713-1E31-40D1-8D28-71F10731EEDA}">
      <dgm:prSet/>
      <dgm:spPr/>
      <dgm:t>
        <a:bodyPr/>
        <a:lstStyle/>
        <a:p>
          <a:endParaRPr lang="en-GB" sz="1400">
            <a:latin typeface="+mj-lt"/>
          </a:endParaRPr>
        </a:p>
      </dgm:t>
    </dgm:pt>
    <dgm:pt modelId="{C444B313-A9D5-4E3A-A929-C747005E4BC3}" type="pres">
      <dgm:prSet presAssocID="{05E8DBB4-48A0-4258-BE75-899724635F75}" presName="diagram" presStyleCnt="0">
        <dgm:presLayoutVars>
          <dgm:dir/>
          <dgm:resizeHandles val="exact"/>
        </dgm:presLayoutVars>
      </dgm:prSet>
      <dgm:spPr/>
      <dgm:t>
        <a:bodyPr/>
        <a:lstStyle/>
        <a:p>
          <a:endParaRPr lang="en-GB"/>
        </a:p>
      </dgm:t>
    </dgm:pt>
    <dgm:pt modelId="{3B4456AA-F052-4D9D-974D-1F5F4324B6C0}" type="pres">
      <dgm:prSet presAssocID="{6D345F30-E2FB-4418-9620-B41049836988}" presName="node" presStyleLbl="node1" presStyleIdx="0" presStyleCnt="6">
        <dgm:presLayoutVars>
          <dgm:bulletEnabled val="1"/>
        </dgm:presLayoutVars>
      </dgm:prSet>
      <dgm:spPr/>
      <dgm:t>
        <a:bodyPr/>
        <a:lstStyle/>
        <a:p>
          <a:endParaRPr lang="en-GB"/>
        </a:p>
      </dgm:t>
    </dgm:pt>
    <dgm:pt modelId="{63EAB297-4199-484B-A2B8-0FAD787B78DF}" type="pres">
      <dgm:prSet presAssocID="{209B55C4-9947-481C-9A3F-D9CDFBAE3BED}" presName="sibTrans" presStyleCnt="0"/>
      <dgm:spPr/>
    </dgm:pt>
    <dgm:pt modelId="{0799399C-9CF5-4DE5-81C7-269C682B3A5E}" type="pres">
      <dgm:prSet presAssocID="{A9DF2ED9-708A-4C94-89DD-FB7211FE08C2}" presName="node" presStyleLbl="node1" presStyleIdx="1" presStyleCnt="6">
        <dgm:presLayoutVars>
          <dgm:bulletEnabled val="1"/>
        </dgm:presLayoutVars>
      </dgm:prSet>
      <dgm:spPr/>
      <dgm:t>
        <a:bodyPr/>
        <a:lstStyle/>
        <a:p>
          <a:endParaRPr lang="en-GB"/>
        </a:p>
      </dgm:t>
    </dgm:pt>
    <dgm:pt modelId="{0DBD08C2-6797-4967-A396-F6DEF1BD7ABF}" type="pres">
      <dgm:prSet presAssocID="{95BF2FB8-B696-4BE9-A697-328A6BD240B3}" presName="sibTrans" presStyleCnt="0"/>
      <dgm:spPr/>
    </dgm:pt>
    <dgm:pt modelId="{DDB3F871-A208-4DC1-87E3-ADA5648D6AA3}" type="pres">
      <dgm:prSet presAssocID="{EF59B067-C1E9-46D2-A61B-E7108CF20A4C}" presName="node" presStyleLbl="node1" presStyleIdx="2" presStyleCnt="6">
        <dgm:presLayoutVars>
          <dgm:bulletEnabled val="1"/>
        </dgm:presLayoutVars>
      </dgm:prSet>
      <dgm:spPr/>
      <dgm:t>
        <a:bodyPr/>
        <a:lstStyle/>
        <a:p>
          <a:endParaRPr lang="en-GB"/>
        </a:p>
      </dgm:t>
    </dgm:pt>
    <dgm:pt modelId="{C7CE23A3-14CB-4BD6-ACFD-27C20AE69FEB}" type="pres">
      <dgm:prSet presAssocID="{D099AD1B-F903-4C9E-B3ED-B8A9D874D9B3}" presName="sibTrans" presStyleCnt="0"/>
      <dgm:spPr/>
    </dgm:pt>
    <dgm:pt modelId="{152F7D10-1B4F-4EF9-A019-94CBA4114EBB}" type="pres">
      <dgm:prSet presAssocID="{3A347920-DEB9-44A2-AC99-C885C6A4C90E}" presName="node" presStyleLbl="node1" presStyleIdx="3" presStyleCnt="6">
        <dgm:presLayoutVars>
          <dgm:bulletEnabled val="1"/>
        </dgm:presLayoutVars>
      </dgm:prSet>
      <dgm:spPr/>
      <dgm:t>
        <a:bodyPr/>
        <a:lstStyle/>
        <a:p>
          <a:endParaRPr lang="en-GB"/>
        </a:p>
      </dgm:t>
    </dgm:pt>
    <dgm:pt modelId="{7C03B269-487E-4387-8310-D35D14961125}" type="pres">
      <dgm:prSet presAssocID="{9CD15D15-6E44-4D0B-A7C3-1F0825B7FE0F}" presName="sibTrans" presStyleCnt="0"/>
      <dgm:spPr/>
    </dgm:pt>
    <dgm:pt modelId="{8CB507BD-6085-4267-A38B-23A0F550952B}" type="pres">
      <dgm:prSet presAssocID="{E0E22203-78FE-436B-AF12-1D430325D59F}" presName="node" presStyleLbl="node1" presStyleIdx="4" presStyleCnt="6">
        <dgm:presLayoutVars>
          <dgm:bulletEnabled val="1"/>
        </dgm:presLayoutVars>
      </dgm:prSet>
      <dgm:spPr/>
      <dgm:t>
        <a:bodyPr/>
        <a:lstStyle/>
        <a:p>
          <a:endParaRPr lang="en-GB"/>
        </a:p>
      </dgm:t>
    </dgm:pt>
    <dgm:pt modelId="{9E323D09-F898-4B00-B88A-3F160E7E9619}" type="pres">
      <dgm:prSet presAssocID="{36346BDC-AC5B-4BD2-AEDA-C4C9DC5CE24A}" presName="sibTrans" presStyleCnt="0"/>
      <dgm:spPr/>
    </dgm:pt>
    <dgm:pt modelId="{83B470DC-C196-4B73-96D4-83441F566E86}" type="pres">
      <dgm:prSet presAssocID="{79252A2A-916F-4FC9-86C7-DE608004DEC8}" presName="node" presStyleLbl="node1" presStyleIdx="5" presStyleCnt="6">
        <dgm:presLayoutVars>
          <dgm:bulletEnabled val="1"/>
        </dgm:presLayoutVars>
      </dgm:prSet>
      <dgm:spPr/>
      <dgm:t>
        <a:bodyPr/>
        <a:lstStyle/>
        <a:p>
          <a:endParaRPr lang="en-GB"/>
        </a:p>
      </dgm:t>
    </dgm:pt>
  </dgm:ptLst>
  <dgm:cxnLst>
    <dgm:cxn modelId="{A92EA2D1-C3D8-4829-BEDF-5978809AD243}" srcId="{05E8DBB4-48A0-4258-BE75-899724635F75}" destId="{A9DF2ED9-708A-4C94-89DD-FB7211FE08C2}" srcOrd="1" destOrd="0" parTransId="{8BBB823E-7C67-4439-A413-78D8E76DB622}" sibTransId="{95BF2FB8-B696-4BE9-A697-328A6BD240B3}"/>
    <dgm:cxn modelId="{56AA9241-9B2F-44FE-8B57-025971FE37A7}" srcId="{05E8DBB4-48A0-4258-BE75-899724635F75}" destId="{E0E22203-78FE-436B-AF12-1D430325D59F}" srcOrd="4" destOrd="0" parTransId="{A16B3F65-1571-4CA1-82F3-77E125D2C828}" sibTransId="{36346BDC-AC5B-4BD2-AEDA-C4C9DC5CE24A}"/>
    <dgm:cxn modelId="{B4CC234D-F053-4383-9881-AF2B02CE0B9E}" type="presOf" srcId="{E0E22203-78FE-436B-AF12-1D430325D59F}" destId="{8CB507BD-6085-4267-A38B-23A0F550952B}" srcOrd="0" destOrd="0" presId="urn:microsoft.com/office/officeart/2005/8/layout/default"/>
    <dgm:cxn modelId="{17CEDDEF-1BD2-47F9-91E5-AE20A1812E6E}" type="presOf" srcId="{79252A2A-916F-4FC9-86C7-DE608004DEC8}" destId="{83B470DC-C196-4B73-96D4-83441F566E86}" srcOrd="0" destOrd="0" presId="urn:microsoft.com/office/officeart/2005/8/layout/default"/>
    <dgm:cxn modelId="{29FA7EFC-F4EA-4FB1-87E3-DBD45AFA3144}" type="presOf" srcId="{A9DF2ED9-708A-4C94-89DD-FB7211FE08C2}" destId="{0799399C-9CF5-4DE5-81C7-269C682B3A5E}" srcOrd="0" destOrd="0" presId="urn:microsoft.com/office/officeart/2005/8/layout/default"/>
    <dgm:cxn modelId="{8F4D9717-1E05-4C71-8FF4-31BAFC137114}" type="presOf" srcId="{05E8DBB4-48A0-4258-BE75-899724635F75}" destId="{C444B313-A9D5-4E3A-A929-C747005E4BC3}" srcOrd="0" destOrd="0" presId="urn:microsoft.com/office/officeart/2005/8/layout/default"/>
    <dgm:cxn modelId="{FAA7E713-1E31-40D1-8D28-71F10731EEDA}" srcId="{05E8DBB4-48A0-4258-BE75-899724635F75}" destId="{79252A2A-916F-4FC9-86C7-DE608004DEC8}" srcOrd="5" destOrd="0" parTransId="{4514E414-A5DA-4520-A194-392E13749DC5}" sibTransId="{0CEB0AB8-4569-41D8-8920-4DBB0B9E3C55}"/>
    <dgm:cxn modelId="{44BE8E28-A2B5-4DDF-9431-ADF2766084A9}" srcId="{05E8DBB4-48A0-4258-BE75-899724635F75}" destId="{EF59B067-C1E9-46D2-A61B-E7108CF20A4C}" srcOrd="2" destOrd="0" parTransId="{D8AB4077-C4F9-4BE0-AB5E-1880D72A87B6}" sibTransId="{D099AD1B-F903-4C9E-B3ED-B8A9D874D9B3}"/>
    <dgm:cxn modelId="{ABCFF4CE-1378-4C3C-967F-557583B7018F}" srcId="{05E8DBB4-48A0-4258-BE75-899724635F75}" destId="{3A347920-DEB9-44A2-AC99-C885C6A4C90E}" srcOrd="3" destOrd="0" parTransId="{FA005FF1-46FF-44BF-86E8-3556520146A1}" sibTransId="{9CD15D15-6E44-4D0B-A7C3-1F0825B7FE0F}"/>
    <dgm:cxn modelId="{EFC1B24C-D1E4-4A9D-BF5E-CA1A0FC37E1C}" srcId="{05E8DBB4-48A0-4258-BE75-899724635F75}" destId="{6D345F30-E2FB-4418-9620-B41049836988}" srcOrd="0" destOrd="0" parTransId="{38FE1A02-B4E5-402D-BC8D-BA9A2322E7B2}" sibTransId="{209B55C4-9947-481C-9A3F-D9CDFBAE3BED}"/>
    <dgm:cxn modelId="{F66B25E1-61FE-49A6-B8B3-E8BD1106A9D0}" type="presOf" srcId="{EF59B067-C1E9-46D2-A61B-E7108CF20A4C}" destId="{DDB3F871-A208-4DC1-87E3-ADA5648D6AA3}" srcOrd="0" destOrd="0" presId="urn:microsoft.com/office/officeart/2005/8/layout/default"/>
    <dgm:cxn modelId="{7F125660-188F-433A-A7BB-D936FBB3DD54}" type="presOf" srcId="{6D345F30-E2FB-4418-9620-B41049836988}" destId="{3B4456AA-F052-4D9D-974D-1F5F4324B6C0}" srcOrd="0" destOrd="0" presId="urn:microsoft.com/office/officeart/2005/8/layout/default"/>
    <dgm:cxn modelId="{7A1A0AA0-B0DC-4B5F-9397-3B832544B2EA}" type="presOf" srcId="{3A347920-DEB9-44A2-AC99-C885C6A4C90E}" destId="{152F7D10-1B4F-4EF9-A019-94CBA4114EBB}" srcOrd="0" destOrd="0" presId="urn:microsoft.com/office/officeart/2005/8/layout/default"/>
    <dgm:cxn modelId="{C21945A9-0B6A-497E-84A8-83B2F4251CE1}" type="presParOf" srcId="{C444B313-A9D5-4E3A-A929-C747005E4BC3}" destId="{3B4456AA-F052-4D9D-974D-1F5F4324B6C0}" srcOrd="0" destOrd="0" presId="urn:microsoft.com/office/officeart/2005/8/layout/default"/>
    <dgm:cxn modelId="{965A1EE7-598C-43E9-8FE2-CB1D6FBC66CE}" type="presParOf" srcId="{C444B313-A9D5-4E3A-A929-C747005E4BC3}" destId="{63EAB297-4199-484B-A2B8-0FAD787B78DF}" srcOrd="1" destOrd="0" presId="urn:microsoft.com/office/officeart/2005/8/layout/default"/>
    <dgm:cxn modelId="{55CBA34B-9A2C-47D6-AB23-9630B20FBB8A}" type="presParOf" srcId="{C444B313-A9D5-4E3A-A929-C747005E4BC3}" destId="{0799399C-9CF5-4DE5-81C7-269C682B3A5E}" srcOrd="2" destOrd="0" presId="urn:microsoft.com/office/officeart/2005/8/layout/default"/>
    <dgm:cxn modelId="{5945CFEC-CD69-4ED2-83C6-9C8D37BE3BD3}" type="presParOf" srcId="{C444B313-A9D5-4E3A-A929-C747005E4BC3}" destId="{0DBD08C2-6797-4967-A396-F6DEF1BD7ABF}" srcOrd="3" destOrd="0" presId="urn:microsoft.com/office/officeart/2005/8/layout/default"/>
    <dgm:cxn modelId="{6C1E06E7-9B67-483B-B9B4-8C63E4013B5E}" type="presParOf" srcId="{C444B313-A9D5-4E3A-A929-C747005E4BC3}" destId="{DDB3F871-A208-4DC1-87E3-ADA5648D6AA3}" srcOrd="4" destOrd="0" presId="urn:microsoft.com/office/officeart/2005/8/layout/default"/>
    <dgm:cxn modelId="{3D900650-F0B8-422B-BC94-7889ADDFF9B1}" type="presParOf" srcId="{C444B313-A9D5-4E3A-A929-C747005E4BC3}" destId="{C7CE23A3-14CB-4BD6-ACFD-27C20AE69FEB}" srcOrd="5" destOrd="0" presId="urn:microsoft.com/office/officeart/2005/8/layout/default"/>
    <dgm:cxn modelId="{AA3E1F00-57DA-44B9-A1A5-2613B7145DBF}" type="presParOf" srcId="{C444B313-A9D5-4E3A-A929-C747005E4BC3}" destId="{152F7D10-1B4F-4EF9-A019-94CBA4114EBB}" srcOrd="6" destOrd="0" presId="urn:microsoft.com/office/officeart/2005/8/layout/default"/>
    <dgm:cxn modelId="{58E2FE92-2DE6-404F-AD61-90D172A915AE}" type="presParOf" srcId="{C444B313-A9D5-4E3A-A929-C747005E4BC3}" destId="{7C03B269-487E-4387-8310-D35D14961125}" srcOrd="7" destOrd="0" presId="urn:microsoft.com/office/officeart/2005/8/layout/default"/>
    <dgm:cxn modelId="{28665C96-2547-49C1-9A8E-61554726D71A}" type="presParOf" srcId="{C444B313-A9D5-4E3A-A929-C747005E4BC3}" destId="{8CB507BD-6085-4267-A38B-23A0F550952B}" srcOrd="8" destOrd="0" presId="urn:microsoft.com/office/officeart/2005/8/layout/default"/>
    <dgm:cxn modelId="{D204D6FB-AE9A-47DC-9A5A-31BABD03DB75}" type="presParOf" srcId="{C444B313-A9D5-4E3A-A929-C747005E4BC3}" destId="{9E323D09-F898-4B00-B88A-3F160E7E9619}" srcOrd="9" destOrd="0" presId="urn:microsoft.com/office/officeart/2005/8/layout/default"/>
    <dgm:cxn modelId="{F52429AB-C582-43CC-81CB-9DFB00A187DE}" type="presParOf" srcId="{C444B313-A9D5-4E3A-A929-C747005E4BC3}" destId="{83B470DC-C196-4B73-96D4-83441F566E86}"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BF94D5-382F-480B-BCB6-85DC391933F8}" type="datetimeFigureOut">
              <a:rPr lang="en-GB" smtClean="0"/>
              <a:t>18/04/2016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9FC7D27-6566-426A-9CEE-C97AEBFFFEDE}" type="slidenum">
              <a:rPr lang="en-GB" smtClean="0"/>
              <a:t>‹#›</a:t>
            </a:fld>
            <a:endParaRPr lang="en-GB" dirty="0"/>
          </a:p>
        </p:txBody>
      </p:sp>
    </p:spTree>
    <p:extLst>
      <p:ext uri="{BB962C8B-B14F-4D97-AF65-F5344CB8AC3E}">
        <p14:creationId xmlns:p14="http://schemas.microsoft.com/office/powerpoint/2010/main" val="228741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1</a:t>
            </a:fld>
            <a:endParaRPr lang="en-GB" dirty="0"/>
          </a:p>
        </p:txBody>
      </p:sp>
    </p:spTree>
    <p:extLst>
      <p:ext uri="{BB962C8B-B14F-4D97-AF65-F5344CB8AC3E}">
        <p14:creationId xmlns:p14="http://schemas.microsoft.com/office/powerpoint/2010/main" val="382112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baseline="0" dirty="0" smtClean="0"/>
              <a:t>Examples</a:t>
            </a:r>
          </a:p>
          <a:p>
            <a:pPr marL="0" marR="0" indent="0" algn="l" defTabSz="914400" rtl="0" eaLnBrk="1" fontAlgn="auto" latinLnBrk="0" hangingPunct="1">
              <a:lnSpc>
                <a:spcPct val="100000"/>
              </a:lnSpc>
              <a:spcBef>
                <a:spcPts val="0"/>
              </a:spcBef>
              <a:spcAft>
                <a:spcPts val="0"/>
              </a:spcAft>
              <a:buClrTx/>
              <a:buSzTx/>
              <a:buFontTx/>
              <a:buNone/>
              <a:tabLst/>
              <a:defRPr/>
            </a:pPr>
            <a:r>
              <a:rPr lang="en-GB" u="none" baseline="0" dirty="0" smtClean="0"/>
              <a:t>Maidstone Borough Council’s Housing and Health Officers undertake a range of visits from damp/mould complaints, overcrowding, disabled facilities grants, temporary accommodation inspections etc. As part of all visits we do ask residents ‘if there is anything else we can help with’, here are a few examples of interventions taken place: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u="non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u="none" baseline="0" dirty="0" smtClean="0"/>
              <a:t>I </a:t>
            </a:r>
            <a:r>
              <a:rPr lang="en-GB" baseline="0" dirty="0" smtClean="0"/>
              <a:t>visited a resident who applied for a Disabled Facilities Grant to have ramped access in and out of their property. Through conversations with the resident they informed me they had not left their property for 12 months. This lead to conversations about their eating habits, family members, financial information. The resident lived on takeaway, had no relatives and gave their bank card to a neighbour for them to draw cash from their bank account. With consent, I referred the resident to Brighter Futures (service available for Older People) to support with food shopping and transport, Befriending service to provide companionship and completed a referral to V-Team to assist with some small-scale DIY (curtain pole above the resident’s chair was hanging of the wall) .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u="non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u="none" baseline="0" dirty="0" smtClean="0"/>
              <a:t>I visited a resident who complained of damp and mould in her property. This case was known to us previously due to a water leak but this had since dried out and the landlord had completed the necessarily repairs. The resident lived at the property with her teenage son and she was worried about damp/mould in her son’s bedroom. She made the decision for her son to live in her bedroom and for her to sleep on the sofa. The resident suffered from COPD and her son from asthma and she was worried about the effect the damp/mould was having on their health. On inspection, there was no damp/mould present. The resident indicated she was a heavy smoker and she was smoking more due to the damp/mould at her property. A stop smoking intervention took place with the resident – she decided that she could not give up smoking at present due to other factors but leaflets were left with which signposted her to the NHS Stop Smoking Service for when the time was right.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u="non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u="none" baseline="0" dirty="0" smtClean="0"/>
              <a:t>A colleague visited an 88 year old, blind lady living in her own property to look at the possibility for a home improvement grant for her roof. Whilst at the property the lady was interested in finding out what else is available in the local area which she could join as wanted to get out and about more. Through conversations and the inspection it was noted that smoke alarms were present at the property. With consent, a referral was made to Kent Fire and Rescue Service and the vulnerable person’s team completing regular checks on the lady and installed smoke alarms at the property.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u="none"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u="none" baseline="0" dirty="0" smtClean="0"/>
              <a:t>The team completed some door-to-door work within a particular area of Maidstone. Our visits were unannounced and it was to check that residents were happy with their living condition (majority were privately rented), if they had any housing concerns and if there was anything else we could assist with, as part of this work some referrals took place to:</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smtClean="0"/>
              <a:t>Maidstone Children Centre’s for a young mum recently moved into the area and didn’t know what was available for her and her young child.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smtClean="0"/>
              <a:t>Falls Prevention, an elderly lady was regularly suffering falls inside and outside the home as was unsteady on her feet. She was worried about hurting herself and wanted to learn to fall safely. Brighter Futures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baseline="0" dirty="0" smtClean="0"/>
              <a:t>Height Weight Programme, a lady was worried about her weight but didn’t want to join the gym as she found it too intrusive. Housing and Health Officer explained the range of programmes Maidstone has to offer, referral was completed and the resident attended our Counterweight programme which looks at behaviour change and lifestyle factors rather than exercise/dieting.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u="none" baseline="0" dirty="0" smtClean="0"/>
              <a:t>We recognise interventions aren’t always easy and its not about adding another job to already busy working days. It’s about having the opportunity to help improve residents health and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F9FC7D27-6566-426A-9CEE-C97AEBFFFEDE}" type="slidenum">
              <a:rPr lang="en-GB" smtClean="0"/>
              <a:t>10</a:t>
            </a:fld>
            <a:endParaRPr lang="en-GB" dirty="0"/>
          </a:p>
        </p:txBody>
      </p:sp>
    </p:spTree>
    <p:extLst>
      <p:ext uri="{BB962C8B-B14F-4D97-AF65-F5344CB8AC3E}">
        <p14:creationId xmlns:p14="http://schemas.microsoft.com/office/powerpoint/2010/main" val="1140806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11</a:t>
            </a:fld>
            <a:endParaRPr lang="en-GB" dirty="0"/>
          </a:p>
        </p:txBody>
      </p:sp>
    </p:spTree>
    <p:extLst>
      <p:ext uri="{BB962C8B-B14F-4D97-AF65-F5344CB8AC3E}">
        <p14:creationId xmlns:p14="http://schemas.microsoft.com/office/powerpoint/2010/main" val="134026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12</a:t>
            </a:fld>
            <a:endParaRPr lang="en-GB" dirty="0"/>
          </a:p>
        </p:txBody>
      </p:sp>
    </p:spTree>
    <p:extLst>
      <p:ext uri="{BB962C8B-B14F-4D97-AF65-F5344CB8AC3E}">
        <p14:creationId xmlns:p14="http://schemas.microsoft.com/office/powerpoint/2010/main" val="1493105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MECC recording is subject to local policy on confidentiality and consent</a:t>
            </a:r>
            <a:endParaRPr lang="en-GB" dirty="0">
              <a:effectLst/>
            </a:endParaRPr>
          </a:p>
        </p:txBody>
      </p:sp>
      <p:sp>
        <p:nvSpPr>
          <p:cNvPr id="4" name="Slide Number Placeholder 3"/>
          <p:cNvSpPr>
            <a:spLocks noGrp="1"/>
          </p:cNvSpPr>
          <p:nvPr>
            <p:ph type="sldNum" sz="quarter" idx="10"/>
          </p:nvPr>
        </p:nvSpPr>
        <p:spPr/>
        <p:txBody>
          <a:bodyPr/>
          <a:lstStyle/>
          <a:p>
            <a:fld id="{F9FC7D27-6566-426A-9CEE-C97AEBFFFEDE}" type="slidenum">
              <a:rPr lang="en-GB" smtClean="0"/>
              <a:t>13</a:t>
            </a:fld>
            <a:endParaRPr lang="en-GB" dirty="0"/>
          </a:p>
        </p:txBody>
      </p:sp>
    </p:spTree>
    <p:extLst>
      <p:ext uri="{BB962C8B-B14F-4D97-AF65-F5344CB8AC3E}">
        <p14:creationId xmlns:p14="http://schemas.microsoft.com/office/powerpoint/2010/main" val="1189713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14</a:t>
            </a:fld>
            <a:endParaRPr lang="en-GB" dirty="0"/>
          </a:p>
        </p:txBody>
      </p:sp>
    </p:spTree>
    <p:extLst>
      <p:ext uri="{BB962C8B-B14F-4D97-AF65-F5344CB8AC3E}">
        <p14:creationId xmlns:p14="http://schemas.microsoft.com/office/powerpoint/2010/main" val="1140806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15</a:t>
            </a:fld>
            <a:endParaRPr lang="en-GB" dirty="0"/>
          </a:p>
        </p:txBody>
      </p:sp>
    </p:spTree>
    <p:extLst>
      <p:ext uri="{BB962C8B-B14F-4D97-AF65-F5344CB8AC3E}">
        <p14:creationId xmlns:p14="http://schemas.microsoft.com/office/powerpoint/2010/main" val="118971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2</a:t>
            </a:fld>
            <a:endParaRPr lang="en-GB" dirty="0"/>
          </a:p>
        </p:txBody>
      </p:sp>
    </p:spTree>
    <p:extLst>
      <p:ext uri="{BB962C8B-B14F-4D97-AF65-F5344CB8AC3E}">
        <p14:creationId xmlns:p14="http://schemas.microsoft.com/office/powerpoint/2010/main" val="3983537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3</a:t>
            </a:fld>
            <a:endParaRPr lang="en-GB" dirty="0"/>
          </a:p>
        </p:txBody>
      </p:sp>
    </p:spTree>
    <p:extLst>
      <p:ext uri="{BB962C8B-B14F-4D97-AF65-F5344CB8AC3E}">
        <p14:creationId xmlns:p14="http://schemas.microsoft.com/office/powerpoint/2010/main" val="398353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4</a:t>
            </a:fld>
            <a:endParaRPr lang="en-GB" dirty="0"/>
          </a:p>
        </p:txBody>
      </p:sp>
    </p:spTree>
    <p:extLst>
      <p:ext uri="{BB962C8B-B14F-4D97-AF65-F5344CB8AC3E}">
        <p14:creationId xmlns:p14="http://schemas.microsoft.com/office/powerpoint/2010/main" val="50644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Roughly speaking these levels can equate to the </a:t>
            </a:r>
            <a:r>
              <a:rPr lang="en-GB" sz="1200" b="1" i="0" u="none" strike="noStrike" kern="1200" baseline="0" dirty="0" smtClean="0">
                <a:solidFill>
                  <a:schemeClr val="tx1"/>
                </a:solidFill>
                <a:latin typeface="+mn-lt"/>
                <a:ea typeface="+mn-ea"/>
                <a:cs typeface="+mn-cs"/>
              </a:rPr>
              <a:t>NICE PH guidance 49 Behaviour Change: individual approaches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Starting at the top....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ORANGE </a:t>
            </a:r>
            <a:r>
              <a:rPr lang="en-GB" sz="1200" b="0" i="0" u="none" strike="noStrike" kern="1200" baseline="0" dirty="0" smtClean="0">
                <a:solidFill>
                  <a:schemeClr val="tx1"/>
                </a:solidFill>
                <a:latin typeface="+mn-lt"/>
                <a:ea typeface="+mn-ea"/>
                <a:cs typeface="+mn-cs"/>
              </a:rPr>
              <a:t>- Behaviour change service providers and practitioners providing </a:t>
            </a:r>
            <a:r>
              <a:rPr lang="en-GB" sz="1200" b="1" i="0" u="none" strike="noStrike" kern="1200" baseline="0" dirty="0" smtClean="0">
                <a:solidFill>
                  <a:schemeClr val="tx1"/>
                </a:solidFill>
                <a:latin typeface="+mn-lt"/>
                <a:ea typeface="+mn-ea"/>
                <a:cs typeface="+mn-cs"/>
              </a:rPr>
              <a:t>high intensity interventions  </a:t>
            </a:r>
            <a:r>
              <a:rPr lang="en-GB" sz="1200" b="0" i="0" u="none" strike="noStrike" kern="1200" baseline="0" dirty="0" smtClean="0">
                <a:solidFill>
                  <a:schemeClr val="tx1"/>
                </a:solidFill>
                <a:latin typeface="+mn-lt"/>
                <a:ea typeface="+mn-ea"/>
                <a:cs typeface="+mn-cs"/>
              </a:rPr>
              <a:t>(typically these last more than 30 minutes and are delivered over a number of</a:t>
            </a:r>
          </a:p>
          <a:p>
            <a:r>
              <a:rPr lang="en-GB" sz="1200" b="0" i="0" u="none" strike="noStrike" kern="1200" baseline="0" dirty="0" smtClean="0">
                <a:solidFill>
                  <a:schemeClr val="tx1"/>
                </a:solidFill>
                <a:latin typeface="+mn-lt"/>
                <a:ea typeface="+mn-ea"/>
                <a:cs typeface="+mn-cs"/>
              </a:rPr>
              <a:t>sessions) for people they regularly work with.  Examples include Health Trainers, alcohol teams, smoking cessation advisors and IAPT workers.</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GREEN</a:t>
            </a:r>
            <a:r>
              <a:rPr lang="en-GB" sz="1200" b="0" i="0" u="none" strike="noStrike" kern="1200" baseline="0" dirty="0" smtClean="0">
                <a:solidFill>
                  <a:schemeClr val="tx1"/>
                </a:solidFill>
                <a:latin typeface="+mn-lt"/>
                <a:ea typeface="+mn-ea"/>
                <a:cs typeface="+mn-cs"/>
              </a:rPr>
              <a:t> - Health and social care staff dealing with the general public to provide an </a:t>
            </a:r>
            <a:r>
              <a:rPr lang="en-GB" sz="1200" b="1" i="0" u="none" strike="noStrike" kern="1200" baseline="0" dirty="0" smtClean="0">
                <a:solidFill>
                  <a:schemeClr val="tx1"/>
                </a:solidFill>
                <a:latin typeface="+mn-lt"/>
                <a:ea typeface="+mn-ea"/>
                <a:cs typeface="+mn-cs"/>
              </a:rPr>
              <a:t>extended brief intervention </a:t>
            </a:r>
            <a:r>
              <a:rPr lang="en-GB" sz="1200" b="0" i="0" u="none" strike="noStrike" kern="1200" baseline="0" dirty="0" smtClean="0">
                <a:solidFill>
                  <a:schemeClr val="tx1"/>
                </a:solidFill>
                <a:latin typeface="+mn-lt"/>
                <a:ea typeface="+mn-ea"/>
                <a:cs typeface="+mn-cs"/>
              </a:rPr>
              <a:t>to people they regularly see for 30 minutes or more who are involved in risky behaviours (for example higher risk drinking), have a number of health problems, have been assessed as being at increased or higher risk of harm, have been successfully making changes to their behaviour but need more support to maintain that change have found it difficult to change or have not benefited from a very brief or brief intervention.  More intensive behaviour change training such as Health Coaching or Motivational Interviewing would equip people with the necessary skills to be able to support people. </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The bottom 2 levels, pink and blue, represent MECC</a:t>
            </a:r>
          </a:p>
          <a:p>
            <a:endParaRPr lang="en-GB" sz="1200" b="1"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PINK -</a:t>
            </a:r>
            <a:r>
              <a:rPr lang="en-GB" sz="1200" b="0" i="0" u="none" strike="noStrike" kern="1200" baseline="0" dirty="0" smtClean="0">
                <a:solidFill>
                  <a:schemeClr val="tx1"/>
                </a:solidFill>
                <a:latin typeface="+mn-lt"/>
                <a:ea typeface="+mn-ea"/>
                <a:cs typeface="+mn-cs"/>
              </a:rPr>
              <a:t> Staff who regularly come into contact with people whose health and wellbeing could be at risk to provide them with a </a:t>
            </a:r>
            <a:r>
              <a:rPr lang="en-GB" sz="1200" b="1" i="0" u="none" strike="noStrike" kern="1200" baseline="0" dirty="0" smtClean="0">
                <a:solidFill>
                  <a:schemeClr val="tx1"/>
                </a:solidFill>
                <a:latin typeface="+mn-lt"/>
                <a:ea typeface="+mn-ea"/>
                <a:cs typeface="+mn-cs"/>
              </a:rPr>
              <a:t>brief intervention</a:t>
            </a:r>
            <a:r>
              <a:rPr lang="en-GB" sz="1200" b="0" i="0" u="none" strike="noStrike" kern="1200" baseline="0" dirty="0" smtClean="0">
                <a:solidFill>
                  <a:schemeClr val="tx1"/>
                </a:solidFill>
                <a:latin typeface="+mn-lt"/>
                <a:ea typeface="+mn-ea"/>
                <a:cs typeface="+mn-cs"/>
              </a:rPr>
              <a:t>. </a:t>
            </a:r>
            <a:r>
              <a:rPr lang="en-GB" dirty="0" smtClean="0"/>
              <a:t>A brief intervention involves oral discussion, negotiation or encouragement, with or without written or other support or follow-up. It may also involve a referral for further interventions, directing people to other options, or more intensive support. Brief interventions can be delivered by anyone who is trained in the necessary skills and knowledge. These interventions are often carried out when the opportunity arises, typically taking no more than a few minutes for basic advice. </a:t>
            </a:r>
            <a:endParaRPr lang="en-GB" sz="1200" b="0" i="0" u="none" strike="noStrike" kern="1200" baseline="0" dirty="0" smtClean="0">
              <a:solidFill>
                <a:schemeClr val="tx1"/>
              </a:solidFill>
              <a:latin typeface="+mn-lt"/>
              <a:ea typeface="+mn-ea"/>
              <a:cs typeface="+mn-cs"/>
            </a:endParaRP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BLUE –</a:t>
            </a:r>
            <a:r>
              <a:rPr lang="en-GB" sz="1200" b="0" i="0" u="none" strike="noStrike" kern="1200" baseline="0" dirty="0" smtClean="0">
                <a:solidFill>
                  <a:schemeClr val="tx1"/>
                </a:solidFill>
                <a:latin typeface="+mn-lt"/>
                <a:ea typeface="+mn-ea"/>
                <a:cs typeface="+mn-cs"/>
              </a:rPr>
              <a:t> for everyone in direct contact with the general public  - </a:t>
            </a:r>
            <a:r>
              <a:rPr lang="en-GB" sz="1200" b="1" i="0" u="none" strike="noStrike" kern="1200" baseline="0" dirty="0" smtClean="0">
                <a:solidFill>
                  <a:schemeClr val="tx1"/>
                </a:solidFill>
                <a:latin typeface="+mn-lt"/>
                <a:ea typeface="+mn-ea"/>
                <a:cs typeface="+mn-cs"/>
              </a:rPr>
              <a:t>very brief intervention </a:t>
            </a:r>
            <a:r>
              <a:rPr lang="en-GB" sz="1200" b="0" i="0" u="none" strike="noStrike" kern="1200" baseline="0" dirty="0" smtClean="0">
                <a:solidFill>
                  <a:schemeClr val="tx1"/>
                </a:solidFill>
                <a:latin typeface="+mn-lt"/>
                <a:ea typeface="+mn-ea"/>
                <a:cs typeface="+mn-cs"/>
              </a:rPr>
              <a:t>to motivate people to change behaviours that may damage their health. The interventions should also be used to inform people about services or interventions that can help them improve their general health and wellbeing.  Examples include paramedics, receptionists.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Triangle</a:t>
            </a:r>
            <a:r>
              <a:rPr lang="en-GB" sz="1200" kern="1200" baseline="0" dirty="0" smtClean="0">
                <a:solidFill>
                  <a:schemeClr val="tx1"/>
                </a:solidFill>
                <a:effectLst/>
                <a:latin typeface="+mn-lt"/>
                <a:ea typeface="+mn-ea"/>
                <a:cs typeface="+mn-cs"/>
              </a:rPr>
              <a:t> illustrates smaller proportion of staff and people they work with as you progress up the pyramid.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5</a:t>
            </a:fld>
            <a:endParaRPr lang="en-GB" dirty="0"/>
          </a:p>
        </p:txBody>
      </p:sp>
    </p:spTree>
    <p:extLst>
      <p:ext uri="{BB962C8B-B14F-4D97-AF65-F5344CB8AC3E}">
        <p14:creationId xmlns:p14="http://schemas.microsoft.com/office/powerpoint/2010/main" val="392884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7D2EF2E-5310-44B8-8B55-3C928028BD53}"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Conditions that cause premature death in the UK include are commonly known as the 'five big killers'; cancer, heart disease, stroke, respiratory disease and liver disease.  </a:t>
            </a:r>
          </a:p>
          <a:p>
            <a:r>
              <a:rPr lang="en-GB" sz="1200" kern="1200" dirty="0" smtClean="0">
                <a:solidFill>
                  <a:schemeClr val="tx1"/>
                </a:solidFill>
                <a:effectLst/>
                <a:latin typeface="+mn-lt"/>
                <a:ea typeface="+mn-ea"/>
                <a:cs typeface="+mn-cs"/>
              </a:rPr>
              <a:t>These conditions impact on quality of life and lead to both physical and emotional illnesses and account for more than 150,000 deaths a year among under-75s in England alone </a:t>
            </a:r>
          </a:p>
          <a:p>
            <a:r>
              <a:rPr lang="en-GB" sz="1200" kern="1200" dirty="0" smtClean="0">
                <a:solidFill>
                  <a:schemeClr val="tx1"/>
                </a:solidFill>
                <a:effectLst/>
                <a:latin typeface="+mn-lt"/>
                <a:ea typeface="+mn-ea"/>
                <a:cs typeface="+mn-cs"/>
              </a:rPr>
              <a:t>In 2012: </a:t>
            </a:r>
          </a:p>
          <a:p>
            <a:pPr lvl="0"/>
            <a:r>
              <a:rPr lang="en-GB" sz="1200" kern="1200" dirty="0" smtClean="0">
                <a:solidFill>
                  <a:schemeClr val="tx1"/>
                </a:solidFill>
                <a:effectLst/>
                <a:latin typeface="+mn-lt"/>
                <a:ea typeface="+mn-ea"/>
                <a:cs typeface="+mn-cs"/>
              </a:rPr>
              <a:t>62,000 people died of cancer </a:t>
            </a:r>
          </a:p>
          <a:p>
            <a:pPr lvl="0"/>
            <a:r>
              <a:rPr lang="en-GB" sz="1200" kern="1200" dirty="0" smtClean="0">
                <a:solidFill>
                  <a:schemeClr val="tx1"/>
                </a:solidFill>
                <a:effectLst/>
                <a:latin typeface="+mn-lt"/>
                <a:ea typeface="+mn-ea"/>
                <a:cs typeface="+mn-cs"/>
              </a:rPr>
              <a:t>33,000 died of cardiovascular diseases </a:t>
            </a:r>
          </a:p>
          <a:p>
            <a:pPr lvl="0"/>
            <a:r>
              <a:rPr lang="en-GB" sz="1200" kern="1200" dirty="0" smtClean="0">
                <a:solidFill>
                  <a:schemeClr val="tx1"/>
                </a:solidFill>
                <a:effectLst/>
                <a:latin typeface="+mn-lt"/>
                <a:ea typeface="+mn-ea"/>
                <a:cs typeface="+mn-cs"/>
              </a:rPr>
              <a:t>14,000 died of respiratory diseases and </a:t>
            </a:r>
          </a:p>
          <a:p>
            <a:r>
              <a:rPr lang="en-GB" sz="1200" kern="1200" dirty="0" smtClean="0">
                <a:solidFill>
                  <a:schemeClr val="tx1"/>
                </a:solidFill>
                <a:effectLst/>
                <a:latin typeface="+mn-lt"/>
                <a:ea typeface="+mn-ea"/>
                <a:cs typeface="+mn-cs"/>
              </a:rPr>
              <a:t>8,000 died of liver conditions under the age of 75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of these chronic diseases are closely linked to behavioural and lifestyle factors. Changes in behaviours such as stopping smoking, improving diet, increasing physical activity, losing weight and reducing alcohol consumption can help people significantly reduce their risk of disease</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2 in 10 adults are smokers </a:t>
            </a:r>
          </a:p>
          <a:p>
            <a:pPr lvl="0"/>
            <a:r>
              <a:rPr lang="en-GB" sz="1200" kern="1200" dirty="0" smtClean="0">
                <a:solidFill>
                  <a:schemeClr val="tx1"/>
                </a:solidFill>
                <a:effectLst/>
                <a:latin typeface="+mn-lt"/>
                <a:ea typeface="+mn-ea"/>
                <a:cs typeface="+mn-cs"/>
              </a:rPr>
              <a:t>7 in 10 men and 6 in 10 women are overweight or obese </a:t>
            </a:r>
          </a:p>
          <a:p>
            <a:pPr lvl="0"/>
            <a:r>
              <a:rPr lang="en-GB" sz="1200" kern="1200" dirty="0" smtClean="0">
                <a:solidFill>
                  <a:schemeClr val="tx1"/>
                </a:solidFill>
                <a:effectLst/>
                <a:latin typeface="+mn-lt"/>
                <a:ea typeface="+mn-ea"/>
                <a:cs typeface="+mn-cs"/>
              </a:rPr>
              <a:t>A third of people have drinking patterns that could be harmful</a:t>
            </a:r>
          </a:p>
          <a:p>
            <a:pPr lvl="0"/>
            <a:r>
              <a:rPr lang="en-GB" sz="1200" kern="1200" dirty="0" smtClean="0">
                <a:solidFill>
                  <a:schemeClr val="tx1"/>
                </a:solidFill>
                <a:effectLst/>
                <a:latin typeface="+mn-lt"/>
                <a:ea typeface="+mn-ea"/>
                <a:cs typeface="+mn-cs"/>
              </a:rPr>
              <a:t>Half of women and a third of men do not get enough exercise</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recent King’s Fund report found that 25 per cent of the overall proportion of the population in 2008 engages in three or four unhealthy behaviours.  Multiple unhealthy behaviours have an increasing effect on health.  Someone in mid-life who smokes, drinks too much, exercises too little and eats poorly is four times more likely to die over the next 10 years than someone who does none of those things.  Inequalities exist in this area with the rate of multiple unhealthy behaviours higher in the poorest parts of society</a:t>
            </a:r>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7</a:t>
            </a:fld>
            <a:endParaRPr lang="en-GB" dirty="0"/>
          </a:p>
        </p:txBody>
      </p:sp>
    </p:spTree>
    <p:extLst>
      <p:ext uri="{BB962C8B-B14F-4D97-AF65-F5344CB8AC3E}">
        <p14:creationId xmlns:p14="http://schemas.microsoft.com/office/powerpoint/2010/main" val="118971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All organisations responsible for health, wellbeing, care and safety and have the opportunity to impact on people’s mental and physical health and wellbeing. </a:t>
            </a:r>
          </a:p>
          <a:p>
            <a:r>
              <a:rPr lang="en-GB" sz="1200" b="0" i="0" u="none" strike="noStrike" kern="1200" baseline="0" dirty="0" smtClean="0">
                <a:solidFill>
                  <a:schemeClr val="tx1"/>
                </a:solidFill>
                <a:latin typeface="+mn-lt"/>
                <a:ea typeface="+mn-ea"/>
                <a:cs typeface="+mn-cs"/>
              </a:rPr>
              <a:t>Housing is just one of these.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Housing can be the first point of contact for many people as everyone needs a place to live, whether it be in a house, flat, caravan etc. Housing Officers often see people before their GP as many people don’t access healthcare services, particularly those who need the most help. Housing Officers can provide a pathway to services.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Maidstone Borough Council’s Housing and Health team have embedded ‘Making Every Contact Count’ into their every day work. We believe it should be at the core of an organisation’s design and service by using every opportunity. It isn’t about creating extra workloads but providing residents the opportunity to improve their health and wellbeing. </a:t>
            </a:r>
          </a:p>
          <a:p>
            <a:r>
              <a:rPr lang="en-GB" sz="1200" b="0" i="0" u="none" strike="noStrike" kern="1200" baseline="0" dirty="0" smtClean="0">
                <a:solidFill>
                  <a:schemeClr val="tx1"/>
                </a:solidFill>
                <a:latin typeface="+mn-lt"/>
                <a:ea typeface="+mn-ea"/>
                <a:cs typeface="+mn-cs"/>
              </a:rPr>
              <a:t>Many organisations are already supporting people to make and maintain positive lifestyle behaviour change and it is hoped that the ambition to Make Every Contact Count (MECC) will encourage others to follow.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Interventions aren’t always easy and sometimes are not appropriate on a first visit. It is down to you as Officers to decide if an intervention is suitable. Rather than think of it as an intervention, think about having a ‘healthy chat’ with someone. It should just be a conversation, not dictating to someone how they should or shouldn’t leave. </a:t>
            </a:r>
            <a:endParaRPr lang="en-GB" dirty="0"/>
          </a:p>
        </p:txBody>
      </p:sp>
      <p:sp>
        <p:nvSpPr>
          <p:cNvPr id="4" name="Slide Number Placeholder 3"/>
          <p:cNvSpPr>
            <a:spLocks noGrp="1"/>
          </p:cNvSpPr>
          <p:nvPr>
            <p:ph type="sldNum" sz="quarter" idx="10"/>
          </p:nvPr>
        </p:nvSpPr>
        <p:spPr/>
        <p:txBody>
          <a:bodyPr/>
          <a:lstStyle/>
          <a:p>
            <a:fld id="{F9FC7D27-6566-426A-9CEE-C97AEBFFFEDE}" type="slidenum">
              <a:rPr lang="en-GB" smtClean="0"/>
              <a:t>8</a:t>
            </a:fld>
            <a:endParaRPr lang="en-GB" dirty="0"/>
          </a:p>
        </p:txBody>
      </p:sp>
    </p:spTree>
    <p:extLst>
      <p:ext uri="{BB962C8B-B14F-4D97-AF65-F5344CB8AC3E}">
        <p14:creationId xmlns:p14="http://schemas.microsoft.com/office/powerpoint/2010/main" val="118971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many benefits to Housing Services whether in the public, private or social sector by improving resident</a:t>
            </a:r>
            <a:r>
              <a:rPr lang="en-GB" baseline="0" dirty="0" smtClean="0"/>
              <a:t> health. </a:t>
            </a:r>
          </a:p>
          <a:p>
            <a:endParaRPr lang="en-GB" baseline="0" dirty="0" smtClean="0"/>
          </a:p>
          <a:p>
            <a:r>
              <a:rPr lang="en-GB" baseline="0" dirty="0" smtClean="0"/>
              <a:t>One of the biggest is that rent is paid on time and in full. Through engagement and referrals (if appropriate), a reduction in outgoings on purchasing cigarettes, alcohol and potentially drugs will see residents having the money to pay their bills. This in turn will improve their security and sustainability of their tenure. </a:t>
            </a:r>
          </a:p>
          <a:p>
            <a:endParaRPr lang="en-GB" baseline="0" dirty="0" smtClean="0"/>
          </a:p>
          <a:p>
            <a:r>
              <a:rPr lang="en-GB" baseline="0" dirty="0" smtClean="0"/>
              <a:t>By seeing a reduction in use of cigarettes, alcohol and drugs, there will be a reduction in anti-social behaviour and improve community cohesion. </a:t>
            </a:r>
          </a:p>
          <a:p>
            <a:endParaRPr lang="en-GB" baseline="0" dirty="0" smtClean="0"/>
          </a:p>
          <a:p>
            <a:r>
              <a:rPr lang="en-GB" baseline="0" dirty="0" smtClean="0"/>
              <a:t>By improving housing conditions, repair bills will be reduced saving your organisation money and illnesses can be prevented (removal/treatment of damp and mould). By improving health, it will contribute to residents independent living and remaining in their own homes for longer. This in turn will improve their wellbeing by reducing stress, anxiety and depression.   </a:t>
            </a:r>
          </a:p>
          <a:p>
            <a:endParaRPr lang="en-GB" baseline="0" dirty="0" smtClean="0"/>
          </a:p>
          <a:p>
            <a:r>
              <a:rPr lang="en-GB" baseline="0" dirty="0" smtClean="0"/>
              <a:t>By using Making Every Contact Count it is an opportunity to engage the disengaged by accessing residents who may not be utilising health care and providing them with a positive experience. You could be the only people they see on a weekly or fortnightly basis so make your conversation count.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is very much a partnership approach, b</a:t>
            </a:r>
            <a:r>
              <a:rPr lang="en-GB" dirty="0" smtClean="0"/>
              <a:t>y working together, housing and health providers can improve people’s health, and reduce the pressure on acute services by acting fast to prevent health problems before they arise.</a:t>
            </a:r>
          </a:p>
        </p:txBody>
      </p:sp>
      <p:sp>
        <p:nvSpPr>
          <p:cNvPr id="4" name="Slide Number Placeholder 3"/>
          <p:cNvSpPr>
            <a:spLocks noGrp="1"/>
          </p:cNvSpPr>
          <p:nvPr>
            <p:ph type="sldNum" sz="quarter" idx="10"/>
          </p:nvPr>
        </p:nvSpPr>
        <p:spPr/>
        <p:txBody>
          <a:bodyPr/>
          <a:lstStyle/>
          <a:p>
            <a:fld id="{F9FC7D27-6566-426A-9CEE-C97AEBFFFEDE}" type="slidenum">
              <a:rPr lang="en-GB" smtClean="0"/>
              <a:t>9</a:t>
            </a:fld>
            <a:endParaRPr lang="en-GB" dirty="0"/>
          </a:p>
        </p:txBody>
      </p:sp>
    </p:spTree>
    <p:extLst>
      <p:ext uri="{BB962C8B-B14F-4D97-AF65-F5344CB8AC3E}">
        <p14:creationId xmlns:p14="http://schemas.microsoft.com/office/powerpoint/2010/main" val="118971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366090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210474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250755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190866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232620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43772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314210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398292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401394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277059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9EE3A-5460-43A9-BDAF-26203F7888D4}" type="datetimeFigureOut">
              <a:rPr lang="en-GB" smtClean="0"/>
              <a:t>18/04/2016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F19E21-5B25-4C60-A758-801003D5D971}" type="slidenum">
              <a:rPr lang="en-GB" smtClean="0"/>
              <a:t>‹#›</a:t>
            </a:fld>
            <a:endParaRPr lang="en-GB" dirty="0"/>
          </a:p>
        </p:txBody>
      </p:sp>
    </p:spTree>
    <p:extLst>
      <p:ext uri="{BB962C8B-B14F-4D97-AF65-F5344CB8AC3E}">
        <p14:creationId xmlns:p14="http://schemas.microsoft.com/office/powerpoint/2010/main" val="322231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9EE3A-5460-43A9-BDAF-26203F7888D4}" type="datetimeFigureOut">
              <a:rPr lang="en-GB" smtClean="0"/>
              <a:t>18/04/2016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19E21-5B25-4C60-A758-801003D5D971}" type="slidenum">
              <a:rPr lang="en-GB" smtClean="0"/>
              <a:t>‹#›</a:t>
            </a:fld>
            <a:endParaRPr lang="en-GB" dirty="0"/>
          </a:p>
        </p:txBody>
      </p:sp>
    </p:spTree>
    <p:extLst>
      <p:ext uri="{BB962C8B-B14F-4D97-AF65-F5344CB8AC3E}">
        <p14:creationId xmlns:p14="http://schemas.microsoft.com/office/powerpoint/2010/main" val="366156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tiff"/><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tiff"/><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5" name="TextBox 4"/>
          <p:cNvSpPr txBox="1"/>
          <p:nvPr/>
        </p:nvSpPr>
        <p:spPr>
          <a:xfrm>
            <a:off x="1259632" y="692696"/>
            <a:ext cx="7056784" cy="2400657"/>
          </a:xfrm>
          <a:prstGeom prst="rect">
            <a:avLst/>
          </a:prstGeom>
          <a:noFill/>
        </p:spPr>
        <p:txBody>
          <a:bodyPr wrap="square" rtlCol="0">
            <a:spAutoFit/>
          </a:bodyPr>
          <a:lstStyle/>
          <a:p>
            <a:pPr algn="ctr"/>
            <a:r>
              <a:rPr lang="en-GB" sz="4400" b="1" dirty="0"/>
              <a:t>Lets Make Every Contact Count – All You Have To Do Is Ask </a:t>
            </a:r>
          </a:p>
          <a:p>
            <a:pPr algn="ct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780928"/>
            <a:ext cx="5724128" cy="3812970"/>
          </a:xfrm>
          <a:prstGeom prst="rect">
            <a:avLst/>
          </a:prstGeom>
        </p:spPr>
      </p:pic>
    </p:spTree>
    <p:extLst>
      <p:ext uri="{BB962C8B-B14F-4D97-AF65-F5344CB8AC3E}">
        <p14:creationId xmlns:p14="http://schemas.microsoft.com/office/powerpoint/2010/main" val="4193717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smtClean="0"/>
              <a:t>Putting MECC into practice </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09" y="6018931"/>
            <a:ext cx="1259632" cy="839069"/>
          </a:xfrm>
          <a:prstGeom prst="rect">
            <a:avLst/>
          </a:prstGeom>
        </p:spPr>
      </p:pic>
      <p:pic>
        <p:nvPicPr>
          <p:cNvPr id="6" name="Picture 2" descr="C:\Users\sarahw\Pictures\MBC%20Logo_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722" y="5635441"/>
            <a:ext cx="1326932" cy="10081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10"/>
          <p:cNvGraphicFramePr>
            <a:graphicFrameLocks noGrp="1"/>
          </p:cNvGraphicFramePr>
          <p:nvPr>
            <p:ph idx="1"/>
            <p:extLst>
              <p:ext uri="{D42A27DB-BD31-4B8C-83A1-F6EECF244321}">
                <p14:modId xmlns:p14="http://schemas.microsoft.com/office/powerpoint/2010/main" val="3230538763"/>
              </p:ext>
            </p:extLst>
          </p:nvPr>
        </p:nvGraphicFramePr>
        <p:xfrm>
          <a:off x="395536" y="126876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45369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What We Have Done</a:t>
            </a:r>
            <a:endParaRPr lang="en-GB" b="1" dirty="0"/>
          </a:p>
        </p:txBody>
      </p:sp>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endParaRPr lang="en-GB" b="1" dirty="0"/>
          </a:p>
        </p:txBody>
      </p:sp>
      <p:sp>
        <p:nvSpPr>
          <p:cNvPr id="3" name="Content Placeholder 2"/>
          <p:cNvSpPr>
            <a:spLocks noGrp="1"/>
          </p:cNvSpPr>
          <p:nvPr>
            <p:ph idx="1"/>
          </p:nvPr>
        </p:nvSpPr>
        <p:spPr>
          <a:xfrm>
            <a:off x="609600" y="1340768"/>
            <a:ext cx="8229600" cy="4525963"/>
          </a:xfrm>
        </p:spPr>
        <p:txBody>
          <a:bodyPr>
            <a:normAutofit lnSpcReduction="10000"/>
          </a:bodyPr>
          <a:lstStyle/>
          <a:p>
            <a:r>
              <a:rPr lang="en-GB" dirty="0"/>
              <a:t>21 individuals received MECC training</a:t>
            </a:r>
          </a:p>
          <a:p>
            <a:pPr lvl="1">
              <a:buFont typeface="Courier New" panose="02070309020205020404" pitchFamily="49" charset="0"/>
              <a:buChar char="o"/>
            </a:pPr>
            <a:r>
              <a:rPr lang="en-GB" dirty="0"/>
              <a:t>Underpinning knowledge:</a:t>
            </a:r>
          </a:p>
          <a:p>
            <a:pPr lvl="2">
              <a:buFont typeface="Courier New" panose="02070309020205020404" pitchFamily="49" charset="0"/>
              <a:buChar char="o"/>
            </a:pPr>
            <a:r>
              <a:rPr lang="en-GB" dirty="0"/>
              <a:t>Why </a:t>
            </a:r>
            <a:r>
              <a:rPr lang="en-GB" dirty="0" smtClean="0"/>
              <a:t>MECC</a:t>
            </a:r>
          </a:p>
          <a:p>
            <a:pPr lvl="2">
              <a:buFont typeface="Courier New" panose="02070309020205020404" pitchFamily="49" charset="0"/>
              <a:buChar char="o"/>
            </a:pPr>
            <a:r>
              <a:rPr lang="en-GB" dirty="0" smtClean="0"/>
              <a:t>What </a:t>
            </a:r>
            <a:r>
              <a:rPr lang="en-GB" dirty="0"/>
              <a:t>is health</a:t>
            </a:r>
          </a:p>
          <a:p>
            <a:pPr lvl="2">
              <a:buFont typeface="Courier New" panose="02070309020205020404" pitchFamily="49" charset="0"/>
              <a:buChar char="o"/>
            </a:pPr>
            <a:r>
              <a:rPr lang="en-GB" dirty="0"/>
              <a:t>Intro to behaviour change</a:t>
            </a:r>
          </a:p>
          <a:p>
            <a:pPr lvl="2">
              <a:buFont typeface="Courier New" panose="02070309020205020404" pitchFamily="49" charset="0"/>
              <a:buChar char="o"/>
            </a:pPr>
            <a:r>
              <a:rPr lang="en-GB" dirty="0"/>
              <a:t>Is the contact suitable for a healthy conversation</a:t>
            </a:r>
          </a:p>
          <a:p>
            <a:pPr lvl="1">
              <a:buFont typeface="Courier New" panose="02070309020205020404" pitchFamily="49" charset="0"/>
              <a:buChar char="o"/>
            </a:pPr>
            <a:r>
              <a:rPr lang="en-GB" dirty="0"/>
              <a:t>Introduction to skill:</a:t>
            </a:r>
          </a:p>
          <a:p>
            <a:pPr lvl="2">
              <a:buFont typeface="Courier New" panose="02070309020205020404" pitchFamily="49" charset="0"/>
              <a:buChar char="o"/>
            </a:pPr>
            <a:r>
              <a:rPr lang="en-GB" dirty="0"/>
              <a:t>10 commandments for effective listening</a:t>
            </a:r>
          </a:p>
          <a:p>
            <a:pPr lvl="2">
              <a:buFont typeface="Courier New" panose="02070309020205020404" pitchFamily="49" charset="0"/>
              <a:buChar char="o"/>
            </a:pPr>
            <a:r>
              <a:rPr lang="en-GB" dirty="0"/>
              <a:t>Conversation </a:t>
            </a:r>
            <a:r>
              <a:rPr lang="en-GB" dirty="0" smtClean="0"/>
              <a:t>starters</a:t>
            </a:r>
          </a:p>
          <a:p>
            <a:pPr lvl="2">
              <a:buFont typeface="Courier New" panose="02070309020205020404" pitchFamily="49" charset="0"/>
              <a:buChar char="o"/>
            </a:pPr>
            <a:r>
              <a:rPr lang="en-GB" dirty="0" smtClean="0"/>
              <a:t>Signposting to a behaviour change expert </a:t>
            </a:r>
            <a:endParaRPr lang="en-GB" dirty="0"/>
          </a:p>
          <a:p>
            <a:endParaRPr lang="en-GB" dirty="0"/>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smtClean="0"/>
              <a:t>What We have Done</a:t>
            </a:r>
            <a:endParaRPr lang="en-GB" b="1" dirty="0"/>
          </a:p>
        </p:txBody>
      </p:sp>
    </p:spTree>
    <p:extLst>
      <p:ext uri="{BB962C8B-B14F-4D97-AF65-F5344CB8AC3E}">
        <p14:creationId xmlns:p14="http://schemas.microsoft.com/office/powerpoint/2010/main" val="148517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 name="Title 1"/>
          <p:cNvSpPr>
            <a:spLocks noGrp="1"/>
          </p:cNvSpPr>
          <p:nvPr>
            <p:ph type="title"/>
          </p:nvPr>
        </p:nvSpPr>
        <p:spPr/>
        <p:txBody>
          <a:bodyPr/>
          <a:lstStyle/>
          <a:p>
            <a:r>
              <a:rPr lang="en-GB" b="1" dirty="0"/>
              <a:t>Impact of </a:t>
            </a:r>
            <a:r>
              <a:rPr lang="en-GB" b="1" dirty="0" smtClean="0"/>
              <a:t>Training</a:t>
            </a:r>
            <a:endParaRPr lang="en-GB" b="1"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GB" dirty="0" smtClean="0"/>
              <a:t>Change in knowledge about:</a:t>
            </a:r>
          </a:p>
          <a:p>
            <a:pPr lvl="2"/>
            <a:r>
              <a:rPr lang="en-GB" dirty="0" smtClean="0"/>
              <a:t>What MECC </a:t>
            </a:r>
            <a:r>
              <a:rPr lang="en-GB" dirty="0"/>
              <a:t>is </a:t>
            </a:r>
            <a:r>
              <a:rPr lang="en-GB" dirty="0" smtClean="0"/>
              <a:t>about</a:t>
            </a:r>
          </a:p>
          <a:p>
            <a:pPr lvl="2"/>
            <a:r>
              <a:rPr lang="en-GB" dirty="0" smtClean="0"/>
              <a:t>Definition of health and well-being</a:t>
            </a:r>
          </a:p>
          <a:p>
            <a:pPr lvl="2"/>
            <a:r>
              <a:rPr lang="en-GB" dirty="0" smtClean="0"/>
              <a:t>Effective listening</a:t>
            </a:r>
          </a:p>
          <a:p>
            <a:pPr lvl="2"/>
            <a:r>
              <a:rPr lang="en-GB" dirty="0" smtClean="0"/>
              <a:t>Open ended questions</a:t>
            </a:r>
          </a:p>
          <a:p>
            <a:pPr lvl="2"/>
            <a:r>
              <a:rPr lang="en-GB" dirty="0" smtClean="0"/>
              <a:t>Conversation starters</a:t>
            </a:r>
          </a:p>
          <a:p>
            <a:pPr lvl="2"/>
            <a:r>
              <a:rPr lang="en-GB" dirty="0" smtClean="0"/>
              <a:t>That MECC is not advice giving</a:t>
            </a:r>
          </a:p>
          <a:p>
            <a:pPr lvl="1">
              <a:buFont typeface="Arial" panose="020B0604020202020204" pitchFamily="34" charset="0"/>
              <a:buChar char="•"/>
            </a:pPr>
            <a:r>
              <a:rPr lang="en-GB" dirty="0" smtClean="0"/>
              <a:t>Use of new knowledge with customers</a:t>
            </a:r>
          </a:p>
          <a:p>
            <a:pPr marL="914400" lvl="2"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5589240"/>
            <a:ext cx="1259632" cy="839069"/>
          </a:xfrm>
          <a:prstGeom prst="rect">
            <a:avLst/>
          </a:prstGeom>
        </p:spPr>
      </p:pic>
    </p:spTree>
    <p:extLst>
      <p:ext uri="{BB962C8B-B14F-4D97-AF65-F5344CB8AC3E}">
        <p14:creationId xmlns:p14="http://schemas.microsoft.com/office/powerpoint/2010/main" val="2035688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635441"/>
            <a:ext cx="1259632" cy="839069"/>
          </a:xfrm>
          <a:prstGeom prst="rect">
            <a:avLst/>
          </a:prstGeom>
        </p:spPr>
      </p:pic>
      <p:sp>
        <p:nvSpPr>
          <p:cNvPr id="5" name="TextBox 4"/>
          <p:cNvSpPr txBox="1"/>
          <p:nvPr/>
        </p:nvSpPr>
        <p:spPr>
          <a:xfrm>
            <a:off x="539552" y="692696"/>
            <a:ext cx="8208912" cy="769441"/>
          </a:xfrm>
          <a:prstGeom prst="rect">
            <a:avLst/>
          </a:prstGeom>
          <a:noFill/>
        </p:spPr>
        <p:txBody>
          <a:bodyPr wrap="square" rtlCol="0">
            <a:spAutoFit/>
          </a:bodyPr>
          <a:lstStyle/>
          <a:p>
            <a:r>
              <a:rPr lang="en-GB" sz="4400" b="1" dirty="0" smtClean="0"/>
              <a:t>Issues </a:t>
            </a:r>
            <a:r>
              <a:rPr lang="en-GB" sz="4400" b="1" dirty="0"/>
              <a:t>T</a:t>
            </a:r>
            <a:r>
              <a:rPr lang="en-GB" sz="4400" b="1" dirty="0" smtClean="0"/>
              <a:t>hat Emerged</a:t>
            </a:r>
          </a:p>
        </p:txBody>
      </p:sp>
      <p:sp>
        <p:nvSpPr>
          <p:cNvPr id="8" name="TextBox 7"/>
          <p:cNvSpPr txBox="1"/>
          <p:nvPr/>
        </p:nvSpPr>
        <p:spPr>
          <a:xfrm>
            <a:off x="539552" y="3068960"/>
            <a:ext cx="8208912" cy="369332"/>
          </a:xfrm>
          <a:prstGeom prst="rect">
            <a:avLst/>
          </a:prstGeom>
          <a:noFill/>
        </p:spPr>
        <p:txBody>
          <a:bodyPr wrap="square" rtlCol="0">
            <a:spAutoFit/>
          </a:bodyPr>
          <a:lstStyle/>
          <a:p>
            <a:endParaRPr lang="en-GB" dirty="0"/>
          </a:p>
        </p:txBody>
      </p:sp>
      <p:sp>
        <p:nvSpPr>
          <p:cNvPr id="2" name="TextBox 1"/>
          <p:cNvSpPr txBox="1"/>
          <p:nvPr/>
        </p:nvSpPr>
        <p:spPr>
          <a:xfrm>
            <a:off x="539552" y="1772816"/>
            <a:ext cx="7776864" cy="4031873"/>
          </a:xfrm>
          <a:prstGeom prst="rect">
            <a:avLst/>
          </a:prstGeom>
          <a:noFill/>
        </p:spPr>
        <p:txBody>
          <a:bodyPr wrap="square" rtlCol="0">
            <a:spAutoFit/>
          </a:bodyPr>
          <a:lstStyle/>
          <a:p>
            <a:pPr marL="342900" indent="-342900">
              <a:buFont typeface="+mj-lt"/>
              <a:buAutoNum type="arabicPeriod"/>
            </a:pPr>
            <a:r>
              <a:rPr lang="en-GB" sz="3200" dirty="0" smtClean="0"/>
              <a:t>How can we record </a:t>
            </a:r>
            <a:r>
              <a:rPr lang="en-GB" sz="3200" dirty="0"/>
              <a:t>activities so that the impact/outcome can be captured  to show the difference it is </a:t>
            </a:r>
            <a:r>
              <a:rPr lang="en-GB" sz="3200" dirty="0" smtClean="0"/>
              <a:t>making</a:t>
            </a:r>
          </a:p>
          <a:p>
            <a:pPr marL="342900" indent="-342900">
              <a:buFont typeface="+mj-lt"/>
              <a:buAutoNum type="arabicPeriod"/>
            </a:pPr>
            <a:r>
              <a:rPr lang="en-GB" sz="3200" dirty="0" smtClean="0"/>
              <a:t>Access to signposting resources</a:t>
            </a:r>
            <a:endParaRPr lang="en-GB" sz="3200" dirty="0"/>
          </a:p>
          <a:p>
            <a:pPr marL="342900" indent="-342900">
              <a:buFont typeface="+mj-lt"/>
              <a:buAutoNum type="arabicPeriod"/>
            </a:pPr>
            <a:r>
              <a:rPr lang="en-GB" sz="3200" dirty="0" smtClean="0"/>
              <a:t>Who are the main agencies Housing need to know about</a:t>
            </a:r>
          </a:p>
          <a:p>
            <a:pPr marL="342900" lvl="0" indent="-342900">
              <a:buFont typeface="+mj-lt"/>
              <a:buAutoNum type="arabicPeriod"/>
            </a:pPr>
            <a:r>
              <a:rPr lang="en-GB" sz="3200" dirty="0" smtClean="0"/>
              <a:t>Asking about health is going to </a:t>
            </a:r>
            <a:r>
              <a:rPr lang="en-GB" sz="3200" dirty="0" err="1" smtClean="0"/>
              <a:t>intefer</a:t>
            </a:r>
            <a:r>
              <a:rPr lang="en-GB" sz="3200" dirty="0" smtClean="0"/>
              <a:t> with my relationship with the customer</a:t>
            </a:r>
            <a:endParaRPr lang="en-GB" sz="3200" dirty="0"/>
          </a:p>
        </p:txBody>
      </p:sp>
    </p:spTree>
    <p:extLst>
      <p:ext uri="{BB962C8B-B14F-4D97-AF65-F5344CB8AC3E}">
        <p14:creationId xmlns:p14="http://schemas.microsoft.com/office/powerpoint/2010/main" val="2057653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 name="Title 1"/>
          <p:cNvSpPr>
            <a:spLocks noGrp="1"/>
          </p:cNvSpPr>
          <p:nvPr>
            <p:ph type="title"/>
          </p:nvPr>
        </p:nvSpPr>
        <p:spPr/>
        <p:txBody>
          <a:bodyPr/>
          <a:lstStyle/>
          <a:p>
            <a:r>
              <a:rPr lang="en-GB" b="1" dirty="0" smtClean="0"/>
              <a:t>Activity</a:t>
            </a:r>
            <a:endParaRPr lang="en-GB" b="1" dirty="0"/>
          </a:p>
        </p:txBody>
      </p:sp>
      <p:sp>
        <p:nvSpPr>
          <p:cNvPr id="3" name="Content Placeholder 2"/>
          <p:cNvSpPr>
            <a:spLocks noGrp="1"/>
          </p:cNvSpPr>
          <p:nvPr>
            <p:ph idx="1"/>
          </p:nvPr>
        </p:nvSpPr>
        <p:spPr>
          <a:xfrm>
            <a:off x="493204" y="1340768"/>
            <a:ext cx="8229600" cy="4525963"/>
          </a:xfrm>
        </p:spPr>
        <p:txBody>
          <a:bodyPr>
            <a:normAutofit/>
          </a:bodyPr>
          <a:lstStyle/>
          <a:p>
            <a:r>
              <a:rPr lang="en-GB" dirty="0" smtClean="0"/>
              <a:t>In groups:</a:t>
            </a:r>
          </a:p>
          <a:p>
            <a:pPr lvl="1">
              <a:buFont typeface="Courier New" panose="02070309020205020404" pitchFamily="49" charset="0"/>
              <a:buChar char="o"/>
            </a:pPr>
            <a:r>
              <a:rPr lang="en-GB" dirty="0" smtClean="0"/>
              <a:t>Read the scenarios used in the </a:t>
            </a:r>
            <a:r>
              <a:rPr lang="en-GB" dirty="0"/>
              <a:t>M</a:t>
            </a:r>
            <a:r>
              <a:rPr lang="en-GB" dirty="0" smtClean="0"/>
              <a:t>ECC training (do you recognise these situations)</a:t>
            </a:r>
          </a:p>
          <a:p>
            <a:pPr lvl="1">
              <a:buFont typeface="Courier New" panose="02070309020205020404" pitchFamily="49" charset="0"/>
              <a:buChar char="o"/>
            </a:pPr>
            <a:r>
              <a:rPr lang="en-GB" dirty="0" smtClean="0"/>
              <a:t>Answer the following questions:</a:t>
            </a:r>
          </a:p>
          <a:p>
            <a:pPr lvl="2">
              <a:buFont typeface="Courier New" panose="02070309020205020404" pitchFamily="49" charset="0"/>
              <a:buChar char="o"/>
            </a:pPr>
            <a:r>
              <a:rPr lang="en-GB" dirty="0"/>
              <a:t>Do you think this </a:t>
            </a:r>
            <a:r>
              <a:rPr lang="en-GB" dirty="0" smtClean="0"/>
              <a:t>is a suitable opportunity to ask about potential </a:t>
            </a:r>
            <a:r>
              <a:rPr lang="en-GB" dirty="0"/>
              <a:t>health and/or </a:t>
            </a:r>
            <a:r>
              <a:rPr lang="en-GB" dirty="0" smtClean="0"/>
              <a:t>well-being?</a:t>
            </a:r>
          </a:p>
          <a:p>
            <a:pPr lvl="2">
              <a:buFont typeface="Courier New" panose="02070309020205020404" pitchFamily="49" charset="0"/>
              <a:buChar char="o"/>
            </a:pPr>
            <a:r>
              <a:rPr lang="en-GB" dirty="0"/>
              <a:t>How </a:t>
            </a:r>
            <a:r>
              <a:rPr lang="en-GB" dirty="0" smtClean="0"/>
              <a:t>could </a:t>
            </a:r>
            <a:r>
              <a:rPr lang="en-GB" dirty="0"/>
              <a:t>you </a:t>
            </a:r>
            <a:r>
              <a:rPr lang="en-GB" dirty="0" smtClean="0"/>
              <a:t>make </a:t>
            </a:r>
            <a:r>
              <a:rPr lang="en-GB" dirty="0"/>
              <a:t>this contact count</a:t>
            </a:r>
            <a:r>
              <a:rPr lang="en-GB" dirty="0" smtClean="0"/>
              <a:t>?</a:t>
            </a:r>
          </a:p>
          <a:p>
            <a:pPr lvl="1">
              <a:buFont typeface="Courier New" panose="02070309020205020404" pitchFamily="49" charset="0"/>
              <a:buChar char="o"/>
            </a:pPr>
            <a:r>
              <a:rPr lang="en-GB" dirty="0" smtClean="0"/>
              <a:t>How can we resolve some of the issues that emerged from the training?</a:t>
            </a:r>
          </a:p>
          <a:p>
            <a:pPr lvl="1">
              <a:buFont typeface="Courier New" panose="02070309020205020404" pitchFamily="49" charset="0"/>
              <a:buChar char="o"/>
            </a:pPr>
            <a:endParaRPr lang="en-GB" dirty="0"/>
          </a:p>
          <a:p>
            <a:pPr lvl="2">
              <a:buFont typeface="Courier New" panose="02070309020205020404" pitchFamily="49" charset="0"/>
              <a:buChar char="o"/>
            </a:pPr>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589240"/>
            <a:ext cx="1259632" cy="839069"/>
          </a:xfrm>
          <a:prstGeom prst="rect">
            <a:avLst/>
          </a:prstGeom>
        </p:spPr>
      </p:pic>
      <p:pic>
        <p:nvPicPr>
          <p:cNvPr id="6" name="Picture 2" descr="C:\Users\sarahw\Pictures\MBC%20Logo_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635441"/>
            <a:ext cx="1326932" cy="100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941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635441"/>
            <a:ext cx="1259632" cy="839069"/>
          </a:xfrm>
          <a:prstGeom prst="rect">
            <a:avLst/>
          </a:prstGeom>
        </p:spPr>
      </p:pic>
      <p:sp>
        <p:nvSpPr>
          <p:cNvPr id="5" name="TextBox 4"/>
          <p:cNvSpPr txBox="1"/>
          <p:nvPr/>
        </p:nvSpPr>
        <p:spPr>
          <a:xfrm>
            <a:off x="539552" y="692696"/>
            <a:ext cx="8208912" cy="769441"/>
          </a:xfrm>
          <a:prstGeom prst="rect">
            <a:avLst/>
          </a:prstGeom>
          <a:noFill/>
        </p:spPr>
        <p:txBody>
          <a:bodyPr wrap="square" rtlCol="0">
            <a:spAutoFit/>
          </a:bodyPr>
          <a:lstStyle/>
          <a:p>
            <a:r>
              <a:rPr lang="en-GB" sz="4400" b="1" dirty="0" smtClean="0"/>
              <a:t>How do I know where to refer? </a:t>
            </a:r>
          </a:p>
        </p:txBody>
      </p:sp>
      <p:sp>
        <p:nvSpPr>
          <p:cNvPr id="8" name="TextBox 7"/>
          <p:cNvSpPr txBox="1"/>
          <p:nvPr/>
        </p:nvSpPr>
        <p:spPr>
          <a:xfrm>
            <a:off x="539552" y="3068960"/>
            <a:ext cx="8208912" cy="369332"/>
          </a:xfrm>
          <a:prstGeom prst="rect">
            <a:avLst/>
          </a:prstGeom>
          <a:noFill/>
        </p:spPr>
        <p:txBody>
          <a:bodyPr wrap="square" rtlCol="0">
            <a:spAutoFit/>
          </a:bodyPr>
          <a:lstStyle/>
          <a:p>
            <a:endParaRPr lang="en-GB" dirty="0"/>
          </a:p>
        </p:txBody>
      </p:sp>
      <p:pic>
        <p:nvPicPr>
          <p:cNvPr id="6" name="Picture 2" descr="C:\Users\sarahw\Pictures\MBC%20Logo_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635441"/>
            <a:ext cx="1326932" cy="10081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957" y="1462137"/>
            <a:ext cx="6614190" cy="398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82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635441"/>
            <a:ext cx="1259632" cy="839069"/>
          </a:xfrm>
          <a:prstGeom prst="rect">
            <a:avLst/>
          </a:prstGeom>
        </p:spPr>
      </p:pic>
      <p:sp>
        <p:nvSpPr>
          <p:cNvPr id="5" name="Title 4"/>
          <p:cNvSpPr>
            <a:spLocks noGrp="1"/>
          </p:cNvSpPr>
          <p:nvPr>
            <p:ph type="ctrTitle"/>
          </p:nvPr>
        </p:nvSpPr>
        <p:spPr/>
        <p:txBody>
          <a:bodyPr/>
          <a:lstStyle/>
          <a:p>
            <a:r>
              <a:rPr lang="en-GB" b="1" dirty="0" smtClean="0"/>
              <a:t>Making </a:t>
            </a:r>
            <a:r>
              <a:rPr lang="en-GB" b="1" dirty="0"/>
              <a:t>Every Contact Count</a:t>
            </a:r>
            <a:r>
              <a:rPr lang="en-GB" b="1" dirty="0" smtClean="0"/>
              <a:t> and Housing</a:t>
            </a:r>
            <a:endParaRPr lang="en-GB" b="1" dirty="0"/>
          </a:p>
        </p:txBody>
      </p:sp>
      <p:sp>
        <p:nvSpPr>
          <p:cNvPr id="6" name="Subtitle 5"/>
          <p:cNvSpPr>
            <a:spLocks noGrp="1"/>
          </p:cNvSpPr>
          <p:nvPr>
            <p:ph type="subTitle" idx="1"/>
          </p:nvPr>
        </p:nvSpPr>
        <p:spPr>
          <a:xfrm>
            <a:off x="899592" y="3886200"/>
            <a:ext cx="7344816" cy="1752600"/>
          </a:xfrm>
        </p:spPr>
        <p:txBody>
          <a:bodyPr/>
          <a:lstStyle/>
          <a:p>
            <a:r>
              <a:rPr lang="en-GB" b="1" dirty="0" smtClean="0">
                <a:solidFill>
                  <a:srgbClr val="7030A0"/>
                </a:solidFill>
              </a:rPr>
              <a:t>Sarah Jewell - HEE</a:t>
            </a:r>
          </a:p>
          <a:p>
            <a:r>
              <a:rPr lang="en-GB" b="1" dirty="0" smtClean="0">
                <a:solidFill>
                  <a:srgbClr val="7030A0"/>
                </a:solidFill>
              </a:rPr>
              <a:t>Sarah Ward – Maidstone Borough Council</a:t>
            </a:r>
            <a:endParaRPr lang="en-GB" b="1" dirty="0">
              <a:solidFill>
                <a:srgbClr val="7030A0"/>
              </a:solidFill>
            </a:endParaRPr>
          </a:p>
        </p:txBody>
      </p:sp>
      <p:pic>
        <p:nvPicPr>
          <p:cNvPr id="1026" name="Picture 2" descr="C:\Users\sarahw\Pictures\MBC%20Logo_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635441"/>
            <a:ext cx="1326932" cy="1008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88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sp>
        <p:nvSpPr>
          <p:cNvPr id="2" name="TextBox 1"/>
          <p:cNvSpPr txBox="1"/>
          <p:nvPr/>
        </p:nvSpPr>
        <p:spPr>
          <a:xfrm>
            <a:off x="683568" y="620688"/>
            <a:ext cx="7920880" cy="769441"/>
          </a:xfrm>
          <a:prstGeom prst="rect">
            <a:avLst/>
          </a:prstGeom>
          <a:noFill/>
        </p:spPr>
        <p:txBody>
          <a:bodyPr wrap="square" rtlCol="0">
            <a:spAutoFit/>
          </a:bodyPr>
          <a:lstStyle/>
          <a:p>
            <a:r>
              <a:rPr lang="en-GB" sz="4400" b="1" dirty="0" smtClean="0"/>
              <a:t>What is MECC?</a:t>
            </a:r>
            <a:endParaRPr lang="en-GB" sz="4400" b="1" dirty="0"/>
          </a:p>
        </p:txBody>
      </p:sp>
      <p:sp>
        <p:nvSpPr>
          <p:cNvPr id="3" name="TextBox 2"/>
          <p:cNvSpPr txBox="1"/>
          <p:nvPr/>
        </p:nvSpPr>
        <p:spPr>
          <a:xfrm>
            <a:off x="539552" y="1772816"/>
            <a:ext cx="8208912" cy="3970318"/>
          </a:xfrm>
          <a:prstGeom prst="rect">
            <a:avLst/>
          </a:prstGeom>
          <a:noFill/>
        </p:spPr>
        <p:txBody>
          <a:bodyPr wrap="square" rtlCol="0">
            <a:spAutoFit/>
          </a:bodyPr>
          <a:lstStyle/>
          <a:p>
            <a:pPr algn="ctr"/>
            <a:r>
              <a:rPr lang="en-GB" sz="3600" dirty="0"/>
              <a:t>Making Every Contact Count (MECC) is an approach to behaviour change that utilises the millions of day to day interactions that organisations and people </a:t>
            </a:r>
            <a:r>
              <a:rPr lang="en-GB" sz="3600" strike="sngStrike" dirty="0"/>
              <a:t> </a:t>
            </a:r>
            <a:r>
              <a:rPr lang="en-GB" sz="3600" dirty="0"/>
              <a:t>have with other people to support them in making positive changes to their physical and mental health and wellbeing.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635441"/>
            <a:ext cx="1259632" cy="839069"/>
          </a:xfrm>
          <a:prstGeom prst="rect">
            <a:avLst/>
          </a:prstGeom>
        </p:spPr>
      </p:pic>
    </p:spTree>
    <p:extLst>
      <p:ext uri="{BB962C8B-B14F-4D97-AF65-F5344CB8AC3E}">
        <p14:creationId xmlns:p14="http://schemas.microsoft.com/office/powerpoint/2010/main" val="3556761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endParaRPr lang="en-GB" b="1" dirty="0"/>
          </a:p>
        </p:txBody>
      </p:sp>
      <p:sp>
        <p:nvSpPr>
          <p:cNvPr id="3" name="TextBox 2"/>
          <p:cNvSpPr txBox="1"/>
          <p:nvPr/>
        </p:nvSpPr>
        <p:spPr>
          <a:xfrm>
            <a:off x="611560" y="877362"/>
            <a:ext cx="8136904" cy="769441"/>
          </a:xfrm>
          <a:prstGeom prst="rect">
            <a:avLst/>
          </a:prstGeom>
          <a:noFill/>
        </p:spPr>
        <p:txBody>
          <a:bodyPr wrap="square" rtlCol="0">
            <a:spAutoFit/>
          </a:bodyPr>
          <a:lstStyle/>
          <a:p>
            <a:r>
              <a:rPr lang="en-GB" sz="4400" b="1" dirty="0" smtClean="0"/>
              <a:t>What is MECC?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635441"/>
            <a:ext cx="1259632" cy="839069"/>
          </a:xfrm>
          <a:prstGeom prst="rect">
            <a:avLst/>
          </a:prstGeom>
        </p:spPr>
      </p:pic>
      <p:sp>
        <p:nvSpPr>
          <p:cNvPr id="2" name="TextBox 1"/>
          <p:cNvSpPr txBox="1"/>
          <p:nvPr/>
        </p:nvSpPr>
        <p:spPr>
          <a:xfrm>
            <a:off x="731336" y="1672997"/>
            <a:ext cx="7897351" cy="3970318"/>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t>I</a:t>
            </a:r>
            <a:r>
              <a:rPr lang="en-GB" sz="2800" dirty="0" smtClean="0"/>
              <a:t>s </a:t>
            </a:r>
            <a:r>
              <a:rPr lang="en-GB" sz="2800" dirty="0"/>
              <a:t>about organisations and  workforces and services</a:t>
            </a:r>
          </a:p>
          <a:p>
            <a:pPr marL="285750" lvl="0" indent="-285750">
              <a:buFont typeface="Arial" panose="020B0604020202020204" pitchFamily="34" charset="0"/>
              <a:buChar char="•"/>
            </a:pPr>
            <a:r>
              <a:rPr lang="en-GB" sz="2800" dirty="0"/>
              <a:t>It aims to equip staff with the necessary competencies and skills to support </a:t>
            </a:r>
            <a:r>
              <a:rPr lang="en-GB" sz="2800" dirty="0" smtClean="0"/>
              <a:t>raising the issue of health and wellbeing</a:t>
            </a:r>
            <a:endParaRPr lang="en-GB" sz="2800" dirty="0"/>
          </a:p>
          <a:p>
            <a:pPr marL="285750" lvl="0" indent="-285750">
              <a:buFont typeface="Arial" panose="020B0604020202020204" pitchFamily="34" charset="0"/>
              <a:buChar char="•"/>
            </a:pPr>
            <a:r>
              <a:rPr lang="en-GB" sz="2800" dirty="0"/>
              <a:t>It aims to meet the challenge set out in the NICE guidance (2014) </a:t>
            </a:r>
          </a:p>
          <a:p>
            <a:pPr marL="285750" lvl="0" indent="-285750">
              <a:buFont typeface="Arial" panose="020B0604020202020204" pitchFamily="34" charset="0"/>
              <a:buChar char="•"/>
            </a:pPr>
            <a:r>
              <a:rPr lang="en-GB" sz="2800" dirty="0"/>
              <a:t>The ambition of the MECC approach is to recognise public facing sectors contribution in improving </a:t>
            </a:r>
            <a:r>
              <a:rPr lang="en-GB" sz="2800" dirty="0" smtClean="0"/>
              <a:t>health</a:t>
            </a:r>
            <a:endParaRPr lang="en-GB" sz="2800" dirty="0"/>
          </a:p>
        </p:txBody>
      </p:sp>
    </p:spTree>
    <p:extLst>
      <p:ext uri="{BB962C8B-B14F-4D97-AF65-F5344CB8AC3E}">
        <p14:creationId xmlns:p14="http://schemas.microsoft.com/office/powerpoint/2010/main" val="181853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395" y="282998"/>
            <a:ext cx="9001000" cy="616923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endParaRPr lang="en-GB" b="1" dirty="0"/>
          </a:p>
        </p:txBody>
      </p:sp>
      <p:sp>
        <p:nvSpPr>
          <p:cNvPr id="3" name="TextBox 2"/>
          <p:cNvSpPr txBox="1"/>
          <p:nvPr/>
        </p:nvSpPr>
        <p:spPr>
          <a:xfrm>
            <a:off x="611560" y="877362"/>
            <a:ext cx="8136904" cy="769441"/>
          </a:xfrm>
          <a:prstGeom prst="rect">
            <a:avLst/>
          </a:prstGeom>
          <a:noFill/>
        </p:spPr>
        <p:txBody>
          <a:bodyPr wrap="square" rtlCol="0">
            <a:spAutoFit/>
          </a:bodyPr>
          <a:lstStyle/>
          <a:p>
            <a:r>
              <a:rPr lang="en-GB" sz="4400" b="1" dirty="0" smtClean="0"/>
              <a:t>What is MECC?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949" y="1596438"/>
            <a:ext cx="6350459" cy="4615847"/>
          </a:xfrm>
          <a:prstGeom prst="rect">
            <a:avLst/>
          </a:prstGeom>
        </p:spPr>
      </p:pic>
    </p:spTree>
    <p:extLst>
      <p:ext uri="{BB962C8B-B14F-4D97-AF65-F5344CB8AC3E}">
        <p14:creationId xmlns:p14="http://schemas.microsoft.com/office/powerpoint/2010/main" val="192329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395" y="282998"/>
            <a:ext cx="9001000" cy="616923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endParaRPr lang="en-GB" b="1" dirty="0"/>
          </a:p>
        </p:txBody>
      </p:sp>
      <p:sp>
        <p:nvSpPr>
          <p:cNvPr id="2" name="Title 1"/>
          <p:cNvSpPr>
            <a:spLocks noGrp="1"/>
          </p:cNvSpPr>
          <p:nvPr>
            <p:ph type="title"/>
          </p:nvPr>
        </p:nvSpPr>
        <p:spPr/>
        <p:txBody>
          <a:bodyPr>
            <a:normAutofit/>
          </a:bodyPr>
          <a:lstStyle/>
          <a:p>
            <a:pPr algn="l"/>
            <a:r>
              <a:rPr lang="en-GB" b="1" dirty="0"/>
              <a:t>Who is MECC for?</a:t>
            </a:r>
            <a:endParaRPr lang="en-GB" sz="4000" b="1" dirty="0">
              <a:solidFill>
                <a:srgbClr val="FF6600"/>
              </a:solidFill>
            </a:endParaRPr>
          </a:p>
        </p:txBody>
      </p:sp>
      <p:sp>
        <p:nvSpPr>
          <p:cNvPr id="3" name="Content Placeholder 2"/>
          <p:cNvSpPr>
            <a:spLocks noGrp="1"/>
          </p:cNvSpPr>
          <p:nvPr>
            <p:ph idx="1"/>
          </p:nvPr>
        </p:nvSpPr>
        <p:spPr>
          <a:xfrm>
            <a:off x="673224" y="1672208"/>
            <a:ext cx="8003232" cy="3268960"/>
          </a:xfrm>
        </p:spPr>
        <p:txBody>
          <a:bodyPr>
            <a:noAutofit/>
          </a:bodyPr>
          <a:lstStyle/>
          <a:p>
            <a:r>
              <a:rPr lang="en-GB" sz="2400" dirty="0" smtClean="0"/>
              <a:t>Traditionally has developed within healthcare</a:t>
            </a:r>
          </a:p>
          <a:p>
            <a:r>
              <a:rPr lang="en-GB" sz="2400" b="1" dirty="0" smtClean="0"/>
              <a:t>But is really about </a:t>
            </a:r>
            <a:r>
              <a:rPr lang="en-GB" sz="2400" b="1" dirty="0" smtClean="0">
                <a:solidFill>
                  <a:srgbClr val="7030A0"/>
                </a:solidFill>
              </a:rPr>
              <a:t>everyone</a:t>
            </a:r>
            <a:endParaRPr lang="en-GB" sz="2400" b="1" dirty="0">
              <a:solidFill>
                <a:srgbClr val="7030A0"/>
              </a:solidFill>
            </a:endParaRPr>
          </a:p>
          <a:p>
            <a:r>
              <a:rPr lang="en-GB" sz="2400" dirty="0"/>
              <a:t>Individuals who have </a:t>
            </a:r>
            <a:r>
              <a:rPr lang="en-GB" sz="2400" b="1" dirty="0"/>
              <a:t>contact</a:t>
            </a:r>
            <a:r>
              <a:rPr lang="en-GB" sz="2400" dirty="0"/>
              <a:t> with the </a:t>
            </a:r>
            <a:r>
              <a:rPr lang="en-GB" sz="2400" b="1" dirty="0" smtClean="0"/>
              <a:t>public</a:t>
            </a:r>
            <a:endParaRPr lang="en-GB" sz="2400" dirty="0"/>
          </a:p>
          <a:p>
            <a:r>
              <a:rPr lang="en-GB" sz="2400" dirty="0"/>
              <a:t>Individuals who have contact with individuals who experience </a:t>
            </a:r>
            <a:r>
              <a:rPr lang="en-GB" sz="2400" b="1" dirty="0"/>
              <a:t>health </a:t>
            </a:r>
            <a:r>
              <a:rPr lang="en-GB" sz="2400" b="1" dirty="0" smtClean="0"/>
              <a:t>inequalities</a:t>
            </a:r>
            <a:endParaRPr lang="en-GB" sz="2400" dirty="0"/>
          </a:p>
          <a:p>
            <a:r>
              <a:rPr lang="en-GB" sz="2400" dirty="0" smtClean="0"/>
              <a:t>Individuals </a:t>
            </a:r>
            <a:r>
              <a:rPr lang="en-GB" sz="2400" dirty="0"/>
              <a:t>who may have an opportunity to </a:t>
            </a:r>
            <a:r>
              <a:rPr lang="en-GB" sz="2400" b="1" dirty="0"/>
              <a:t>talk about health and wellbeing</a:t>
            </a:r>
            <a:r>
              <a:rPr lang="en-GB" sz="2400" dirty="0"/>
              <a:t> to </a:t>
            </a:r>
            <a:r>
              <a:rPr lang="en-GB" sz="2400" dirty="0" smtClean="0"/>
              <a:t>others</a:t>
            </a:r>
            <a:endParaRPr lang="en-GB" sz="2400" dirty="0"/>
          </a:p>
          <a:p>
            <a:endParaRPr lang="en-GB" sz="2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373216"/>
            <a:ext cx="1259632" cy="839069"/>
          </a:xfrm>
          <a:prstGeom prst="rect">
            <a:avLst/>
          </a:prstGeom>
        </p:spPr>
      </p:pic>
    </p:spTree>
    <p:extLst>
      <p:ext uri="{BB962C8B-B14F-4D97-AF65-F5344CB8AC3E}">
        <p14:creationId xmlns:p14="http://schemas.microsoft.com/office/powerpoint/2010/main" val="379972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635441"/>
            <a:ext cx="1259632" cy="839069"/>
          </a:xfrm>
          <a:prstGeom prst="rect">
            <a:avLst/>
          </a:prstGeom>
        </p:spPr>
      </p:pic>
      <p:sp>
        <p:nvSpPr>
          <p:cNvPr id="5" name="TextBox 4"/>
          <p:cNvSpPr txBox="1"/>
          <p:nvPr/>
        </p:nvSpPr>
        <p:spPr>
          <a:xfrm>
            <a:off x="539552" y="692696"/>
            <a:ext cx="8208912" cy="769441"/>
          </a:xfrm>
          <a:prstGeom prst="rect">
            <a:avLst/>
          </a:prstGeom>
          <a:noFill/>
        </p:spPr>
        <p:txBody>
          <a:bodyPr wrap="square" rtlCol="0">
            <a:spAutoFit/>
          </a:bodyPr>
          <a:lstStyle/>
          <a:p>
            <a:r>
              <a:rPr lang="en-GB" sz="4400" b="1" dirty="0" smtClean="0"/>
              <a:t>Why MECC?</a:t>
            </a:r>
          </a:p>
        </p:txBody>
      </p:sp>
      <p:sp>
        <p:nvSpPr>
          <p:cNvPr id="8" name="TextBox 7"/>
          <p:cNvSpPr txBox="1"/>
          <p:nvPr/>
        </p:nvSpPr>
        <p:spPr>
          <a:xfrm>
            <a:off x="539552" y="3068960"/>
            <a:ext cx="8208912" cy="369332"/>
          </a:xfrm>
          <a:prstGeom prst="rect">
            <a:avLst/>
          </a:prstGeom>
          <a:noFill/>
        </p:spPr>
        <p:txBody>
          <a:bodyPr wrap="square" rtlCol="0">
            <a:spAutoFit/>
          </a:bodyPr>
          <a:lstStyle/>
          <a:p>
            <a:endParaRPr lang="en-GB" dirty="0"/>
          </a:p>
        </p:txBody>
      </p:sp>
      <p:sp>
        <p:nvSpPr>
          <p:cNvPr id="17" name="Content Placeholder 2"/>
          <p:cNvSpPr txBox="1">
            <a:spLocks/>
          </p:cNvSpPr>
          <p:nvPr/>
        </p:nvSpPr>
        <p:spPr>
          <a:xfrm>
            <a:off x="323528" y="1556793"/>
            <a:ext cx="3970784" cy="3528392"/>
          </a:xfrm>
          <a:prstGeom prst="rect">
            <a:avLst/>
          </a:prstGeom>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smtClean="0"/>
              <a:t>Tobacco use</a:t>
            </a:r>
          </a:p>
          <a:p>
            <a:r>
              <a:rPr lang="en-GB" sz="2800" dirty="0" smtClean="0"/>
              <a:t>Harmful use of alcohol</a:t>
            </a:r>
          </a:p>
          <a:p>
            <a:r>
              <a:rPr lang="en-GB" sz="2800" dirty="0" smtClean="0"/>
              <a:t>Physical inactivity</a:t>
            </a:r>
          </a:p>
          <a:p>
            <a:r>
              <a:rPr lang="en-GB" sz="2800" dirty="0" smtClean="0"/>
              <a:t>Unhealthy diet</a:t>
            </a:r>
          </a:p>
          <a:p>
            <a:r>
              <a:rPr lang="en-GB" sz="2800" dirty="0"/>
              <a:t>High Blood pressure</a:t>
            </a:r>
          </a:p>
          <a:p>
            <a:r>
              <a:rPr lang="en-GB" sz="2800" dirty="0" smtClean="0"/>
              <a:t>Obesity</a:t>
            </a:r>
            <a:endParaRPr lang="en-GB" sz="2800" dirty="0"/>
          </a:p>
        </p:txBody>
      </p:sp>
      <p:sp>
        <p:nvSpPr>
          <p:cNvPr id="18" name="Content Placeholder 2"/>
          <p:cNvSpPr txBox="1">
            <a:spLocks/>
          </p:cNvSpPr>
          <p:nvPr/>
        </p:nvSpPr>
        <p:spPr>
          <a:xfrm>
            <a:off x="4788024" y="1575666"/>
            <a:ext cx="3970784" cy="3509519"/>
          </a:xfrm>
          <a:prstGeom prst="rect">
            <a:avLst/>
          </a:prstGeom>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smtClean="0">
                <a:solidFill>
                  <a:srgbClr val="7030A0"/>
                </a:solidFill>
              </a:rPr>
              <a:t>Cardiovascular diseases</a:t>
            </a:r>
          </a:p>
          <a:p>
            <a:r>
              <a:rPr lang="en-GB" sz="2400" dirty="0" smtClean="0">
                <a:solidFill>
                  <a:srgbClr val="7030A0"/>
                </a:solidFill>
              </a:rPr>
              <a:t>Respiratory disease</a:t>
            </a:r>
          </a:p>
          <a:p>
            <a:r>
              <a:rPr lang="en-GB" sz="2400" dirty="0" smtClean="0">
                <a:solidFill>
                  <a:srgbClr val="7030A0"/>
                </a:solidFill>
              </a:rPr>
              <a:t>Cancer</a:t>
            </a:r>
          </a:p>
          <a:p>
            <a:r>
              <a:rPr lang="en-GB" sz="2400" dirty="0" smtClean="0">
                <a:solidFill>
                  <a:srgbClr val="7030A0"/>
                </a:solidFill>
              </a:rPr>
              <a:t>Diabetes</a:t>
            </a:r>
          </a:p>
          <a:p>
            <a:r>
              <a:rPr lang="en-GB" sz="2400" dirty="0" smtClean="0">
                <a:solidFill>
                  <a:srgbClr val="7030A0"/>
                </a:solidFill>
              </a:rPr>
              <a:t>Liver disease</a:t>
            </a:r>
            <a:endParaRPr lang="en-GB" sz="2400" dirty="0">
              <a:solidFill>
                <a:srgbClr val="7030A0"/>
              </a:solidFill>
            </a:endParaRPr>
          </a:p>
        </p:txBody>
      </p:sp>
      <p:sp>
        <p:nvSpPr>
          <p:cNvPr id="19" name="Right Arrow 18"/>
          <p:cNvSpPr/>
          <p:nvPr/>
        </p:nvSpPr>
        <p:spPr>
          <a:xfrm>
            <a:off x="3995936" y="1890540"/>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20" name="Right Arrow 19"/>
          <p:cNvSpPr/>
          <p:nvPr/>
        </p:nvSpPr>
        <p:spPr>
          <a:xfrm>
            <a:off x="4118800" y="2768994"/>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
        <p:nvSpPr>
          <p:cNvPr id="21" name="Right Arrow 20"/>
          <p:cNvSpPr/>
          <p:nvPr/>
        </p:nvSpPr>
        <p:spPr>
          <a:xfrm>
            <a:off x="4118619" y="3861966"/>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4207844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635441"/>
            <a:ext cx="1259632" cy="839069"/>
          </a:xfrm>
          <a:prstGeom prst="rect">
            <a:avLst/>
          </a:prstGeom>
        </p:spPr>
      </p:pic>
      <p:sp>
        <p:nvSpPr>
          <p:cNvPr id="5" name="TextBox 4"/>
          <p:cNvSpPr txBox="1"/>
          <p:nvPr/>
        </p:nvSpPr>
        <p:spPr>
          <a:xfrm>
            <a:off x="539552" y="692696"/>
            <a:ext cx="8208912" cy="769441"/>
          </a:xfrm>
          <a:prstGeom prst="rect">
            <a:avLst/>
          </a:prstGeom>
          <a:noFill/>
        </p:spPr>
        <p:txBody>
          <a:bodyPr wrap="square" rtlCol="0">
            <a:spAutoFit/>
          </a:bodyPr>
          <a:lstStyle/>
          <a:p>
            <a:r>
              <a:rPr lang="en-GB" sz="4400" b="1" dirty="0" smtClean="0"/>
              <a:t>Why Housing? </a:t>
            </a:r>
          </a:p>
        </p:txBody>
      </p:sp>
      <p:sp>
        <p:nvSpPr>
          <p:cNvPr id="8" name="TextBox 7"/>
          <p:cNvSpPr txBox="1"/>
          <p:nvPr/>
        </p:nvSpPr>
        <p:spPr>
          <a:xfrm>
            <a:off x="539552" y="3068960"/>
            <a:ext cx="8208912" cy="369332"/>
          </a:xfrm>
          <a:prstGeom prst="rect">
            <a:avLst/>
          </a:prstGeom>
          <a:noFill/>
        </p:spPr>
        <p:txBody>
          <a:bodyPr wrap="square" rtlCol="0">
            <a:spAutoFit/>
          </a:bodyPr>
          <a:lstStyle/>
          <a:p>
            <a:endParaRPr lang="en-GB" dirty="0"/>
          </a:p>
        </p:txBody>
      </p:sp>
      <p:pic>
        <p:nvPicPr>
          <p:cNvPr id="6" name="Picture 2" descr="C:\Users\sarahw\Pictures\MBC%20Logo_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635441"/>
            <a:ext cx="1326932" cy="100811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9427" y="1672208"/>
            <a:ext cx="8136904" cy="32689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ü"/>
            </a:pPr>
            <a:r>
              <a:rPr lang="en-GB" sz="2400" dirty="0" smtClean="0">
                <a:solidFill>
                  <a:schemeClr val="tx1"/>
                </a:solidFill>
              </a:rPr>
              <a:t>Everyone is responsible for health and wellbeing</a:t>
            </a:r>
          </a:p>
          <a:p>
            <a:pPr algn="l"/>
            <a:endParaRPr lang="en-GB" sz="2400" dirty="0">
              <a:solidFill>
                <a:schemeClr val="tx1"/>
              </a:solidFill>
            </a:endParaRPr>
          </a:p>
          <a:p>
            <a:pPr marL="342900" indent="-342900" algn="l">
              <a:buFont typeface="Wingdings" panose="05000000000000000000" pitchFamily="2" charset="2"/>
              <a:buChar char="ü"/>
            </a:pPr>
            <a:r>
              <a:rPr lang="en-GB" sz="2400" dirty="0" smtClean="0">
                <a:solidFill>
                  <a:schemeClr val="tx1"/>
                </a:solidFill>
              </a:rPr>
              <a:t>Can be the first point of contact for many people</a:t>
            </a:r>
          </a:p>
          <a:p>
            <a:pPr marL="342900" indent="-342900" algn="l">
              <a:buFont typeface="Wingdings" panose="05000000000000000000" pitchFamily="2" charset="2"/>
              <a:buChar char="ü"/>
            </a:pPr>
            <a:endParaRPr lang="en-GB" sz="2400" dirty="0">
              <a:solidFill>
                <a:schemeClr val="tx1"/>
              </a:solidFill>
            </a:endParaRPr>
          </a:p>
          <a:p>
            <a:pPr marL="342900" indent="-342900" algn="l">
              <a:buFont typeface="Wingdings" panose="05000000000000000000" pitchFamily="2" charset="2"/>
              <a:buChar char="ü"/>
            </a:pPr>
            <a:r>
              <a:rPr lang="en-GB" sz="2400" dirty="0" smtClean="0">
                <a:solidFill>
                  <a:schemeClr val="tx1"/>
                </a:solidFill>
              </a:rPr>
              <a:t>Trusted source</a:t>
            </a:r>
          </a:p>
          <a:p>
            <a:pPr marL="342900" indent="-342900" algn="l">
              <a:buFont typeface="Wingdings" panose="05000000000000000000" pitchFamily="2" charset="2"/>
              <a:buChar char="ü"/>
            </a:pPr>
            <a:endParaRPr lang="en-GB" sz="2400" dirty="0">
              <a:solidFill>
                <a:schemeClr val="tx1"/>
              </a:solidFill>
            </a:endParaRPr>
          </a:p>
          <a:p>
            <a:pPr marL="342900" indent="-342900" algn="l">
              <a:buFont typeface="Wingdings" panose="05000000000000000000" pitchFamily="2" charset="2"/>
              <a:buChar char="ü"/>
            </a:pPr>
            <a:r>
              <a:rPr lang="en-GB" sz="2400" dirty="0" smtClean="0">
                <a:solidFill>
                  <a:schemeClr val="tx1"/>
                </a:solidFill>
              </a:rPr>
              <a:t>Can help prevent people reaching crisis point by completing just one referral </a:t>
            </a:r>
          </a:p>
          <a:p>
            <a:pPr algn="l"/>
            <a:endParaRPr lang="en-GB" sz="2200" dirty="0">
              <a:solidFill>
                <a:schemeClr val="tx1"/>
              </a:solidFill>
            </a:endParaRPr>
          </a:p>
        </p:txBody>
      </p:sp>
    </p:spTree>
    <p:extLst>
      <p:ext uri="{BB962C8B-B14F-4D97-AF65-F5344CB8AC3E}">
        <p14:creationId xmlns:p14="http://schemas.microsoft.com/office/powerpoint/2010/main" val="2068130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188640"/>
            <a:ext cx="8712968" cy="6552728"/>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097" y="5635441"/>
            <a:ext cx="1259632" cy="839069"/>
          </a:xfrm>
          <a:prstGeom prst="rect">
            <a:avLst/>
          </a:prstGeom>
        </p:spPr>
      </p:pic>
      <p:sp>
        <p:nvSpPr>
          <p:cNvPr id="5" name="TextBox 4"/>
          <p:cNvSpPr txBox="1"/>
          <p:nvPr/>
        </p:nvSpPr>
        <p:spPr>
          <a:xfrm>
            <a:off x="539552" y="692696"/>
            <a:ext cx="8208912" cy="769441"/>
          </a:xfrm>
          <a:prstGeom prst="rect">
            <a:avLst/>
          </a:prstGeom>
          <a:noFill/>
        </p:spPr>
        <p:txBody>
          <a:bodyPr wrap="square" rtlCol="0">
            <a:spAutoFit/>
          </a:bodyPr>
          <a:lstStyle/>
          <a:p>
            <a:r>
              <a:rPr lang="en-GB" sz="4400" b="1" dirty="0" smtClean="0"/>
              <a:t>The Benefits</a:t>
            </a:r>
          </a:p>
        </p:txBody>
      </p:sp>
      <p:sp>
        <p:nvSpPr>
          <p:cNvPr id="8" name="TextBox 7"/>
          <p:cNvSpPr txBox="1"/>
          <p:nvPr/>
        </p:nvSpPr>
        <p:spPr>
          <a:xfrm>
            <a:off x="539552" y="3068960"/>
            <a:ext cx="8208912" cy="369332"/>
          </a:xfrm>
          <a:prstGeom prst="rect">
            <a:avLst/>
          </a:prstGeom>
          <a:noFill/>
        </p:spPr>
        <p:txBody>
          <a:bodyPr wrap="square" rtlCol="0">
            <a:spAutoFit/>
          </a:bodyPr>
          <a:lstStyle/>
          <a:p>
            <a:endParaRPr lang="en-GB" dirty="0"/>
          </a:p>
        </p:txBody>
      </p:sp>
      <p:pic>
        <p:nvPicPr>
          <p:cNvPr id="6" name="Picture 2" descr="C:\Users\sarahw\Pictures\MBC%20Logo_j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5635441"/>
            <a:ext cx="1326932" cy="10081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894742745"/>
              </p:ext>
            </p:extLst>
          </p:nvPr>
        </p:nvGraphicFramePr>
        <p:xfrm>
          <a:off x="314683" y="548680"/>
          <a:ext cx="8649806" cy="61902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104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1066</TotalTime>
  <Words>2402</Words>
  <Application>Microsoft Office PowerPoint</Application>
  <PresentationFormat>On-screen Show (4:3)</PresentationFormat>
  <Paragraphs>170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Making Every Contact Count and Housing</vt:lpstr>
      <vt:lpstr>PowerPoint Presentation</vt:lpstr>
      <vt:lpstr>PowerPoint Presentation</vt:lpstr>
      <vt:lpstr>PowerPoint Presentation</vt:lpstr>
      <vt:lpstr>Who is MECC for?</vt:lpstr>
      <vt:lpstr>PowerPoint Presentation</vt:lpstr>
      <vt:lpstr>PowerPoint Presentation</vt:lpstr>
      <vt:lpstr>PowerPoint Presentation</vt:lpstr>
      <vt:lpstr>Putting MECC into practice </vt:lpstr>
      <vt:lpstr>What We Have Done</vt:lpstr>
      <vt:lpstr>Impact of Training</vt:lpstr>
      <vt:lpstr>PowerPoint Presentation</vt:lpstr>
      <vt:lpstr>Activity</vt:lpstr>
      <vt:lpstr>PowerPoint Presentation</vt:lpstr>
    </vt:vector>
  </TitlesOfParts>
  <Company>Medway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jewell, sarah</dc:creator>
  <cp:lastModifiedBy>Rebecca Smith [Sykes]</cp:lastModifiedBy>
  <cp:revision>113</cp:revision>
  <cp:lastPrinted>2016-04-12T10:48:38Z</cp:lastPrinted>
  <dcterms:created xsi:type="dcterms:W3CDTF">2016-01-07T16:10:04Z</dcterms:created>
  <dcterms:modified xsi:type="dcterms:W3CDTF">2016-04-18T08:30:44Z</dcterms:modified>
</cp:coreProperties>
</file>