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301" r:id="rId3"/>
    <p:sldId id="304" r:id="rId4"/>
    <p:sldId id="290" r:id="rId5"/>
    <p:sldId id="281" r:id="rId6"/>
    <p:sldId id="282" r:id="rId7"/>
    <p:sldId id="288" r:id="rId8"/>
    <p:sldId id="260" r:id="rId9"/>
    <p:sldId id="284" r:id="rId10"/>
    <p:sldId id="289" r:id="rId11"/>
    <p:sldId id="306" r:id="rId12"/>
    <p:sldId id="307" r:id="rId13"/>
    <p:sldId id="308" r:id="rId14"/>
    <p:sldId id="309" r:id="rId15"/>
    <p:sldId id="295" r:id="rId16"/>
    <p:sldId id="296" r:id="rId17"/>
    <p:sldId id="297" r:id="rId18"/>
    <p:sldId id="298" r:id="rId19"/>
    <p:sldId id="299" r:id="rId20"/>
    <p:sldId id="300" r:id="rId21"/>
    <p:sldId id="273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4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5404C0-7B73-457F-BB42-588791483C2C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A4C34-53FA-47E7-993E-13952827AD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399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200" smtClean="0"/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200" smtClean="0"/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214288-6980-4D6E-8498-5D761BB44823}" type="slidenum">
              <a:rPr lang="en-GB" sz="1200" smtClean="0"/>
              <a:pPr eaLnBrk="1" hangingPunct="1"/>
              <a:t>2</a:t>
            </a:fld>
            <a:endParaRPr lang="en-GB" sz="1200" smtClean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GB" dirty="0" smtClean="0"/>
              <a:t>Government committed to decentralisation and to giving people more power to change things. Focus on community assets, physical and other</a:t>
            </a:r>
          </a:p>
          <a:p>
            <a:pPr marL="0" indent="0" eaLnBrk="1" hangingPunct="1"/>
            <a:endParaRPr lang="en-GB" dirty="0"/>
          </a:p>
          <a:p>
            <a:pPr marL="0" indent="0" eaLnBrk="1" hangingPunct="1"/>
            <a:r>
              <a:rPr lang="en-GB" dirty="0" smtClean="0"/>
              <a:t>Local Government now has responsibility for things like Public health and health visiting and increasing control over budgets. Devolution deals potentially add a new dimension to this – even if many deals focus on economic growth, the focus on independence in terms of funding and revenue raising, and wider independence is important  </a:t>
            </a:r>
          </a:p>
          <a:p>
            <a:pPr marL="0" indent="0" eaLnBrk="1" hangingPunct="1"/>
            <a:endParaRPr lang="en-GB" dirty="0" smtClean="0"/>
          </a:p>
          <a:p>
            <a:pPr marL="0" indent="0" eaLnBrk="1" hangingPunct="1"/>
            <a:r>
              <a:rPr lang="en-GB" dirty="0" smtClean="0"/>
              <a:t>Set against that:</a:t>
            </a:r>
            <a:endParaRPr lang="en-GB" dirty="0"/>
          </a:p>
          <a:p>
            <a:pPr marL="0" indent="0" eaLnBrk="1" hangingPunct="1"/>
            <a:endParaRPr lang="en-GB" dirty="0" smtClean="0"/>
          </a:p>
          <a:p>
            <a:pPr marL="0" indent="0" eaLnBrk="1" hangingPunct="1"/>
            <a:r>
              <a:rPr lang="en-GB" dirty="0" smtClean="0"/>
              <a:t>Pressure on social care budgets and wider local government work. </a:t>
            </a:r>
          </a:p>
          <a:p>
            <a:pPr marL="0" indent="0" eaLnBrk="1" hangingPunct="1"/>
            <a:endParaRPr lang="en-GB" dirty="0"/>
          </a:p>
          <a:p>
            <a:pPr marL="0" indent="0" eaLnBrk="1" hangingPunct="1"/>
            <a:r>
              <a:rPr lang="en-GB" dirty="0" smtClean="0"/>
              <a:t>Demographic change</a:t>
            </a:r>
          </a:p>
          <a:p>
            <a:pPr marL="0" indent="0" eaLnBrk="1" hangingPunct="1"/>
            <a:endParaRPr lang="en-GB" dirty="0"/>
          </a:p>
          <a:p>
            <a:pPr marL="0" indent="0"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41EDC-3970-44ED-B770-59B49A7D32D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682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24A22-E22E-4BB7-941E-DCA819EBBBF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26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24A22-E22E-4BB7-941E-DCA819EBBBF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26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79F527-EE79-4D98-A336-40332E24ABC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603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98786-E0FE-47C2-994E-12369B744B6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217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41EDC-3970-44ED-B770-59B49A7D32D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682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98786-E0FE-47C2-994E-12369B744B6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824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A4C34-53FA-47E7-993E-13952827AD85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80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46118-4591-4FFD-8074-C7E78F8B1A8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073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Social Care Co-operatives: </a:t>
            </a:r>
            <a:r>
              <a:rPr lang="en-GB" dirty="0" smtClean="0"/>
              <a:t>Are not-for-profit businesses owned and run by and for their members (customers, employees and residents).  </a:t>
            </a:r>
          </a:p>
          <a:p>
            <a:endParaRPr lang="en-GB" dirty="0" smtClean="0"/>
          </a:p>
          <a:p>
            <a:r>
              <a:rPr lang="en-GB" dirty="0" smtClean="0"/>
              <a:t>As a minimum intention, we will explore whether the group can manage a system where</a:t>
            </a:r>
            <a:r>
              <a:rPr lang="en-GB" baseline="0" dirty="0" smtClean="0"/>
              <a:t> assessment is undertaken, there is an increase in </a:t>
            </a:r>
            <a:r>
              <a:rPr lang="en-GB" dirty="0" smtClean="0"/>
              <a:t>signposting activity and lower level support and preventative work can be offered e.g. befriending/preventing loneliness, facilitating attendance at community activities, providing information and advice.</a:t>
            </a:r>
          </a:p>
          <a:p>
            <a:r>
              <a:rPr lang="en-GB" dirty="0" smtClean="0"/>
              <a:t> However our aspirations may be broader and we will look to investigate whether the social care co-operative that we develop in Wye can begin to manage or deliver higher level social care in the home e.g. tasks of daily living and personal care. </a:t>
            </a:r>
          </a:p>
          <a:p>
            <a:endParaRPr lang="en-GB" dirty="0" smtClean="0"/>
          </a:p>
          <a:p>
            <a:r>
              <a:rPr lang="en-GB" dirty="0" smtClean="0"/>
              <a:t>The main aims are:</a:t>
            </a:r>
          </a:p>
          <a:p>
            <a:endParaRPr lang="en-GB" dirty="0" smtClean="0"/>
          </a:p>
          <a:p>
            <a:r>
              <a:rPr lang="en-GB" dirty="0" smtClean="0"/>
              <a:t>To work with a range of community stakeholders using co-production techniques to explore and understand what people need to remain active, well and connected to their communities:</a:t>
            </a:r>
          </a:p>
          <a:p>
            <a:endParaRPr lang="en-GB" dirty="0" smtClean="0"/>
          </a:p>
          <a:p>
            <a:r>
              <a:rPr lang="en-GB" dirty="0" smtClean="0"/>
              <a:t>To support self-management, enabling people to find their own care and support solutions and prevent or delay the need for statutory assessment and services.  </a:t>
            </a:r>
          </a:p>
          <a:p>
            <a:endParaRPr lang="en-GB" dirty="0" smtClean="0"/>
          </a:p>
          <a:p>
            <a:pPr lvl="0"/>
            <a:r>
              <a:rPr lang="en-GB" dirty="0" smtClean="0"/>
              <a:t>To explore viable alternatives to traditional social care provision which are more locally accountable to the communities that they service, providing increased choice and control.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74021-01BF-4C59-9EFD-9A2CE333C41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137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/>
            <a:r>
              <a:rPr lang="en-GB" sz="1200" dirty="0" smtClean="0"/>
              <a:t>Who works with older people in Wye:</a:t>
            </a:r>
          </a:p>
          <a:p>
            <a:pPr marL="285750" indent="-285750"/>
            <a:r>
              <a:rPr lang="en-GB" sz="1200" dirty="0" smtClean="0"/>
              <a:t>Ashford Social Services</a:t>
            </a:r>
          </a:p>
          <a:p>
            <a:pPr marL="285750" indent="-285750"/>
            <a:r>
              <a:rPr lang="en-GB" sz="1200" dirty="0" smtClean="0"/>
              <a:t>Wye Community Agent</a:t>
            </a:r>
          </a:p>
          <a:p>
            <a:pPr marL="285750" indent="-285750"/>
            <a:r>
              <a:rPr lang="en-GB" sz="1200" dirty="0" smtClean="0"/>
              <a:t>Ashford Volunteer Centre</a:t>
            </a:r>
          </a:p>
          <a:p>
            <a:pPr marL="285750" indent="-285750"/>
            <a:r>
              <a:rPr lang="en-GB" sz="1200" dirty="0" smtClean="0"/>
              <a:t>Ashford Care Navigator</a:t>
            </a:r>
          </a:p>
          <a:p>
            <a:pPr marL="285750" indent="-285750"/>
            <a:r>
              <a:rPr lang="en-GB" sz="1200" dirty="0" smtClean="0"/>
              <a:t>Wye Surgery (</a:t>
            </a:r>
            <a:r>
              <a:rPr lang="en-GB" sz="1200" dirty="0" err="1" smtClean="0"/>
              <a:t>inc</a:t>
            </a:r>
            <a:r>
              <a:rPr lang="en-GB" sz="1200" dirty="0" smtClean="0"/>
              <a:t> Community Lead Nurse)</a:t>
            </a:r>
          </a:p>
          <a:p>
            <a:pPr marL="285750" indent="-285750"/>
            <a:r>
              <a:rPr lang="en-GB" sz="1200" dirty="0" smtClean="0"/>
              <a:t>Wye Church (</a:t>
            </a:r>
            <a:r>
              <a:rPr lang="en-GB" sz="1200" dirty="0" err="1" smtClean="0"/>
              <a:t>Inc</a:t>
            </a:r>
            <a:r>
              <a:rPr lang="en-GB" sz="1200" dirty="0" smtClean="0"/>
              <a:t> volunteers)</a:t>
            </a:r>
          </a:p>
          <a:p>
            <a:pPr marL="285750" indent="-285750"/>
            <a:r>
              <a:rPr lang="en-GB" sz="1200" dirty="0" smtClean="0"/>
              <a:t>Wye Library (</a:t>
            </a:r>
            <a:r>
              <a:rPr lang="en-GB" sz="1200" dirty="0" err="1" smtClean="0"/>
              <a:t>inc</a:t>
            </a:r>
            <a:r>
              <a:rPr lang="en-GB" sz="1200" dirty="0" smtClean="0"/>
              <a:t> volunteers)</a:t>
            </a:r>
          </a:p>
          <a:p>
            <a:pPr marL="285750" indent="-285750"/>
            <a:r>
              <a:rPr lang="en-GB" sz="1200" dirty="0" smtClean="0"/>
              <a:t>Ashford Borough Council </a:t>
            </a:r>
          </a:p>
          <a:p>
            <a:r>
              <a:rPr lang="en-GB" sz="1200" dirty="0" smtClean="0"/>
              <a:t>Home care Providers </a:t>
            </a:r>
          </a:p>
          <a:p>
            <a:endParaRPr lang="en-GB" sz="1200" dirty="0" smtClean="0"/>
          </a:p>
          <a:p>
            <a:pPr marL="0" indent="0">
              <a:buNone/>
            </a:pPr>
            <a:r>
              <a:rPr lang="en-GB" sz="1200" dirty="0" smtClean="0"/>
              <a:t>What are the existing social structures?</a:t>
            </a:r>
          </a:p>
          <a:p>
            <a:pPr marL="0" indent="0">
              <a:buNone/>
            </a:pPr>
            <a:r>
              <a:rPr lang="en-GB" sz="1200" dirty="0" smtClean="0"/>
              <a:t>Churches </a:t>
            </a:r>
          </a:p>
          <a:p>
            <a:pPr marL="0" indent="0">
              <a:buNone/>
            </a:pPr>
            <a:r>
              <a:rPr lang="en-GB" sz="1200" dirty="0" smtClean="0"/>
              <a:t>Parish Councils</a:t>
            </a:r>
          </a:p>
          <a:p>
            <a:pPr marL="0" indent="0">
              <a:buNone/>
            </a:pPr>
            <a:r>
              <a:rPr lang="en-GB" sz="1200" dirty="0" smtClean="0"/>
              <a:t>Committees</a:t>
            </a:r>
          </a:p>
          <a:p>
            <a:pPr marL="0" indent="0">
              <a:buNone/>
            </a:pPr>
            <a:r>
              <a:rPr lang="en-GB" sz="1200" dirty="0" smtClean="0"/>
              <a:t>Social Groups</a:t>
            </a:r>
          </a:p>
          <a:p>
            <a:endParaRPr lang="en-GB" sz="1200" dirty="0" smtClean="0"/>
          </a:p>
          <a:p>
            <a:endParaRPr lang="en-GB" dirty="0" smtClean="0"/>
          </a:p>
          <a:p>
            <a:r>
              <a:rPr lang="en-GB" dirty="0" smtClean="0"/>
              <a:t>What</a:t>
            </a:r>
            <a:r>
              <a:rPr lang="en-GB" baseline="0" dirty="0" smtClean="0"/>
              <a:t> is the demographic of the people in Wye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Ex professionals</a:t>
            </a:r>
          </a:p>
          <a:p>
            <a:r>
              <a:rPr lang="en-GB" baseline="0" dirty="0" smtClean="0"/>
              <a:t>Older people</a:t>
            </a:r>
          </a:p>
          <a:p>
            <a:r>
              <a:rPr lang="en-GB" baseline="0" dirty="0" smtClean="0"/>
              <a:t>Younger people</a:t>
            </a:r>
          </a:p>
          <a:p>
            <a:r>
              <a:rPr lang="en-GB" baseline="0" dirty="0" smtClean="0"/>
              <a:t>Commuters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err="1" smtClean="0"/>
              <a:t>Int</a:t>
            </a:r>
            <a:r>
              <a:rPr lang="en-GB" baseline="0" dirty="0" smtClean="0"/>
              <a:t> terms of assets this community is resource rich so why is there not a system set up already.</a:t>
            </a:r>
          </a:p>
          <a:p>
            <a:r>
              <a:rPr lang="en-GB" baseline="0" dirty="0" smtClean="0"/>
              <a:t>One of the main aims of the social care co-operative is to encourage the community to recognise the wealth of assets that already exist and how these can be coordinated by the deliverers and receivers of the services. </a:t>
            </a:r>
          </a:p>
          <a:p>
            <a:r>
              <a:rPr lang="en-GB" baseline="0" dirty="0" smtClean="0"/>
              <a:t>So in addition to looking at how communities might manage new budgets </a:t>
            </a:r>
            <a:r>
              <a:rPr lang="en-GB" baseline="0" dirty="0" err="1" smtClean="0"/>
              <a:t>ie</a:t>
            </a:r>
            <a:r>
              <a:rPr lang="en-GB" baseline="0" dirty="0" smtClean="0"/>
              <a:t> (social care or homecare budgets- the focus is also on how communities might coordinate existing budgets in a better way. 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Eg</a:t>
            </a:r>
            <a:r>
              <a:rPr lang="en-GB" baseline="0" dirty="0" smtClean="0"/>
              <a:t>- the volunteer centre already receives funding from KCC to deliver volunteering services to Ashford and district. 50% live in the town 50% live externally- little uptake from rural communities due to logistics.</a:t>
            </a:r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What are the care needs?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How many people currently</a:t>
            </a:r>
            <a:r>
              <a:rPr lang="en-GB" sz="1200" baseline="0" dirty="0" smtClean="0"/>
              <a:t> receive a care package?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/>
              <a:t>What are the costs?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/>
              <a:t>How many unpaid carers are there in Wye?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  <a:p>
            <a:endParaRPr lang="en-GB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How is information currently communicated to the community?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Community</a:t>
            </a:r>
            <a:r>
              <a:rPr lang="en-GB" sz="1200" baseline="0" dirty="0" smtClean="0"/>
              <a:t> Magazines?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/>
              <a:t>Newsletters?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/>
              <a:t>Websites?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 smtClean="0"/>
              <a:t>Notice boards</a:t>
            </a:r>
            <a:endParaRPr lang="en-GB" sz="1200" dirty="0" smtClean="0"/>
          </a:p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46118-4591-4FFD-8074-C7E78F8B1A8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81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B507-187B-4C83-A219-5903C96AE736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ED5B-B052-4C30-B59A-7D496B22A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036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B507-187B-4C83-A219-5903C96AE736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ED5B-B052-4C30-B59A-7D496B22A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289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B507-187B-4C83-A219-5903C96AE736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ED5B-B052-4C30-B59A-7D496B22A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81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B507-187B-4C83-A219-5903C96AE736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ED5B-B052-4C30-B59A-7D496B22A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805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B507-187B-4C83-A219-5903C96AE736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ED5B-B052-4C30-B59A-7D496B22A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53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B507-187B-4C83-A219-5903C96AE736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ED5B-B052-4C30-B59A-7D496B22A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02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B507-187B-4C83-A219-5903C96AE736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ED5B-B052-4C30-B59A-7D496B22A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05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B507-187B-4C83-A219-5903C96AE736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ED5B-B052-4C30-B59A-7D496B22A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27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B507-187B-4C83-A219-5903C96AE736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ED5B-B052-4C30-B59A-7D496B22A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97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B507-187B-4C83-A219-5903C96AE736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ED5B-B052-4C30-B59A-7D496B22A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22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1B507-187B-4C83-A219-5903C96AE736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3ED5B-B052-4C30-B59A-7D496B22A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669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1B507-187B-4C83-A219-5903C96AE736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3ED5B-B052-4C30-B59A-7D496B22A1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74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09"/>
          <a:stretch/>
        </p:blipFill>
        <p:spPr>
          <a:xfrm>
            <a:off x="395536" y="870128"/>
            <a:ext cx="7164288" cy="18053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919" y="5976255"/>
            <a:ext cx="1148119" cy="7348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2" t="43922" r="3221" b="26508"/>
          <a:stretch/>
        </p:blipFill>
        <p:spPr bwMode="auto">
          <a:xfrm>
            <a:off x="169442" y="5722934"/>
            <a:ext cx="1624308" cy="98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37158" y="4365104"/>
            <a:ext cx="792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tx2"/>
                </a:solidFill>
              </a:rPr>
              <a:t>Sheree Bell, Commissioning Officer</a:t>
            </a:r>
          </a:p>
          <a:p>
            <a:pPr algn="r"/>
            <a:r>
              <a:rPr lang="en-GB" sz="2800" b="1" dirty="0" smtClean="0">
                <a:solidFill>
                  <a:schemeClr val="tx2"/>
                </a:solidFill>
              </a:rPr>
              <a:t>Emily Jones, Commissioning Officer</a:t>
            </a:r>
          </a:p>
          <a:p>
            <a:pPr algn="r"/>
            <a:r>
              <a:rPr lang="en-GB" sz="2800" b="1" dirty="0" smtClean="0">
                <a:solidFill>
                  <a:schemeClr val="tx2"/>
                </a:solidFill>
              </a:rPr>
              <a:t>Emma Hanson, Head of Strategic Commissioning </a:t>
            </a:r>
            <a:endParaRPr lang="en-GB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4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6092301"/>
              </p:ext>
            </p:extLst>
          </p:nvPr>
        </p:nvGraphicFramePr>
        <p:xfrm>
          <a:off x="467544" y="116632"/>
          <a:ext cx="8075240" cy="644336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37620"/>
                <a:gridCol w="4037620"/>
              </a:tblGrid>
              <a:tr h="392658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Tale of Two Communities </a:t>
                      </a:r>
                      <a:endParaRPr lang="en-GB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0335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Newington 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Wye</a:t>
                      </a:r>
                      <a:endParaRPr lang="en-GB" b="1" dirty="0"/>
                    </a:p>
                  </a:txBody>
                  <a:tcPr/>
                </a:tc>
              </a:tr>
              <a:tr h="403355"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 smtClean="0"/>
                        <a:t>‘Urban &amp; Deprived’</a:t>
                      </a:r>
                      <a:endParaRPr lang="en-GB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 smtClean="0"/>
                        <a:t>‘Rural &amp; Affluent’</a:t>
                      </a:r>
                      <a:endParaRPr lang="en-GB" b="1" i="1" dirty="0"/>
                    </a:p>
                  </a:txBody>
                  <a:tcPr/>
                </a:tc>
              </a:tr>
              <a:tr h="890025">
                <a:tc>
                  <a:txBody>
                    <a:bodyPr/>
                    <a:lstStyle/>
                    <a:p>
                      <a:r>
                        <a:rPr lang="en-GB" sz="4400" dirty="0" smtClean="0"/>
                        <a:t>5044</a:t>
                      </a:r>
                      <a:r>
                        <a:rPr lang="en-GB" dirty="0" smtClean="0"/>
                        <a:t> residents 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4400" dirty="0" smtClean="0"/>
                        <a:t>2282</a:t>
                      </a:r>
                      <a:r>
                        <a:rPr lang="en-GB" dirty="0" smtClean="0"/>
                        <a:t> residents </a:t>
                      </a:r>
                      <a:endParaRPr lang="en-GB" dirty="0"/>
                    </a:p>
                  </a:txBody>
                  <a:tcPr/>
                </a:tc>
              </a:tr>
              <a:tr h="890025">
                <a:tc>
                  <a:txBody>
                    <a:bodyPr/>
                    <a:lstStyle/>
                    <a:p>
                      <a:r>
                        <a:rPr lang="en-GB" sz="3600" dirty="0" smtClean="0"/>
                        <a:t>702 </a:t>
                      </a:r>
                      <a:r>
                        <a:rPr lang="en-GB" sz="1800" dirty="0" smtClean="0"/>
                        <a:t>residents </a:t>
                      </a:r>
                      <a:r>
                        <a:rPr lang="en-GB" dirty="0" smtClean="0"/>
                        <a:t>are over 65 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636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residents</a:t>
                      </a:r>
                      <a:r>
                        <a:rPr lang="en-GB" sz="3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dirty="0" smtClean="0"/>
                        <a:t>are over 65 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890025">
                <a:tc>
                  <a:txBody>
                    <a:bodyPr/>
                    <a:lstStyle/>
                    <a:p>
                      <a:r>
                        <a:rPr lang="en-GB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  <a:r>
                        <a:rPr lang="en-GB" sz="3600" dirty="0" smtClean="0"/>
                        <a:t> </a:t>
                      </a:r>
                      <a:r>
                        <a:rPr lang="en-GB" dirty="0" smtClean="0"/>
                        <a:t>people are 90 or over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</a:t>
                      </a:r>
                      <a:r>
                        <a:rPr lang="en-GB" sz="3600" dirty="0" smtClean="0"/>
                        <a:t> </a:t>
                      </a:r>
                      <a:r>
                        <a:rPr lang="en-GB" dirty="0" smtClean="0"/>
                        <a:t>people are 90 or over. 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1125619">
                <a:tc>
                  <a:txBody>
                    <a:bodyPr/>
                    <a:lstStyle/>
                    <a:p>
                      <a:r>
                        <a:rPr lang="en-GB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34</a:t>
                      </a:r>
                      <a:r>
                        <a:rPr lang="en-GB" dirty="0" smtClean="0"/>
                        <a:t> people receiving an ongoing support package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r>
                        <a:rPr lang="en-GB" sz="3600" dirty="0" smtClean="0"/>
                        <a:t> </a:t>
                      </a:r>
                      <a:r>
                        <a:rPr lang="en-GB" dirty="0" smtClean="0"/>
                        <a:t>people receiving an ongoing support package. 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1125619">
                <a:tc>
                  <a:txBody>
                    <a:bodyPr/>
                    <a:lstStyle/>
                    <a:p>
                      <a:r>
                        <a:rPr lang="en-GB" dirty="0" smtClean="0"/>
                        <a:t>The total annual spend is over </a:t>
                      </a:r>
                      <a:r>
                        <a:rPr lang="en-GB" sz="44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£</a:t>
                      </a:r>
                      <a:r>
                        <a:rPr lang="en-GB" sz="4400" i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79,739</a:t>
                      </a:r>
                      <a:endParaRPr lang="en-GB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The total annual spend is over </a:t>
                      </a:r>
                      <a:r>
                        <a:rPr lang="en-GB" sz="4400" dirty="0" smtClean="0">
                          <a:solidFill>
                            <a:srgbClr val="FF0000"/>
                          </a:solidFill>
                        </a:rPr>
                        <a:t>£</a:t>
                      </a:r>
                      <a:r>
                        <a:rPr lang="en-GB" sz="4400" i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102,817</a:t>
                      </a:r>
                      <a:r>
                        <a:rPr lang="en-GB" sz="4400" i="1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       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001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17733" y="1123418"/>
            <a:ext cx="4104456" cy="3744416"/>
          </a:xfrm>
          <a:prstGeom prst="ellips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04" y="287331"/>
            <a:ext cx="5482952" cy="673720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1026" name="Picture 2" descr="C:\Users\jonese11\AppData\Local\Microsoft\Windows\Temporary Internet Files\Content.IE5\03KHEIUG\mlm-group-cartoon1[1]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661" y="2355157"/>
            <a:ext cx="25146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onese11\AppData\Local\Microsoft\Windows\Temporary Internet Files\Content.IE5\03KHEIUG\mlm-group-cartoon1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80" y="1772816"/>
            <a:ext cx="25146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869662" y="1252349"/>
            <a:ext cx="5400599" cy="1168539"/>
          </a:xfrm>
          <a:prstGeom prst="ellipse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OPW Community Interest Company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275856" y="4147754"/>
            <a:ext cx="1568753" cy="72008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48980" y="2995626"/>
            <a:ext cx="1568753" cy="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9" name="Picture 5" descr="C:\Users\jonese11\AppData\Local\Microsoft\Windows\Temporary Internet Files\Content.IE5\03KHEIUG\mlm-group-cartoon1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507" y="4867834"/>
            <a:ext cx="1777349" cy="148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 flipV="1">
            <a:off x="3563888" y="4653136"/>
            <a:ext cx="1530098" cy="720080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2144309" y="5608396"/>
            <a:ext cx="5400599" cy="1168539"/>
          </a:xfrm>
          <a:prstGeom prst="ellipse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Social Care Co-operative (unincorporated)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Oval 22"/>
          <p:cNvSpPr/>
          <p:nvPr/>
        </p:nvSpPr>
        <p:spPr>
          <a:xfrm>
            <a:off x="-1347263" y="980728"/>
            <a:ext cx="5400599" cy="1168539"/>
          </a:xfrm>
          <a:prstGeom prst="ellipse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Our Place </a:t>
            </a:r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pmg</a:t>
            </a:r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(unincorporated)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375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nese11\AppData\Local\Microsoft\Windows\Temporary Internet Files\Content.IE5\03KHEIUG\Wh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349" y="2839448"/>
            <a:ext cx="2047677" cy="228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 smtClean="0"/>
              <a:t>So why the Social </a:t>
            </a:r>
            <a:r>
              <a:rPr lang="en-GB" b="1" u="sng" dirty="0"/>
              <a:t>C</a:t>
            </a:r>
            <a:r>
              <a:rPr lang="en-GB" b="1" u="sng" dirty="0" smtClean="0"/>
              <a:t>o-operative </a:t>
            </a:r>
            <a:r>
              <a:rPr lang="en-GB" b="1" u="sng" dirty="0"/>
              <a:t>M</a:t>
            </a:r>
            <a:r>
              <a:rPr lang="en-GB" b="1" u="sng" dirty="0" smtClean="0"/>
              <a:t>odel….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i="1" dirty="0"/>
              <a:t>‘A social cooperative is a multi-stakeholder group which brings together providers and beneficiaries of a social service as its members’</a:t>
            </a:r>
          </a:p>
          <a:p>
            <a:endParaRPr lang="en-GB" dirty="0" smtClean="0"/>
          </a:p>
          <a:p>
            <a:r>
              <a:rPr lang="en-GB" dirty="0" smtClean="0"/>
              <a:t>Equality</a:t>
            </a:r>
          </a:p>
          <a:p>
            <a:r>
              <a:rPr lang="en-GB" dirty="0" smtClean="0"/>
              <a:t>Diversity</a:t>
            </a:r>
          </a:p>
          <a:p>
            <a:r>
              <a:rPr lang="en-GB" dirty="0" smtClean="0"/>
              <a:t>Shared ownership and decision making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33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1138138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en-GB" dirty="0" smtClean="0"/>
              <a:t>Questions  asked….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GB" sz="2400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GB" sz="2400" dirty="0" smtClean="0"/>
              <a:t>Who </a:t>
            </a:r>
            <a:r>
              <a:rPr lang="en-GB" sz="2400" dirty="0"/>
              <a:t>works with older people in Wye</a:t>
            </a:r>
            <a:r>
              <a:rPr lang="en-GB" sz="2400" dirty="0" smtClean="0"/>
              <a:t>?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What are the existing social structures?</a:t>
            </a:r>
          </a:p>
          <a:p>
            <a:pPr marL="0" indent="0">
              <a:buNone/>
            </a:pPr>
            <a:r>
              <a:rPr lang="en-GB" sz="2400" dirty="0"/>
              <a:t>What is the demographic of the people in </a:t>
            </a:r>
            <a:r>
              <a:rPr lang="en-GB" sz="2400" dirty="0" smtClean="0"/>
              <a:t>Wye?</a:t>
            </a:r>
          </a:p>
          <a:p>
            <a:pPr marL="0" indent="0">
              <a:buNone/>
            </a:pPr>
            <a:r>
              <a:rPr lang="en-GB" sz="2400" dirty="0" smtClean="0"/>
              <a:t>What are the care needs of people  in Wye?</a:t>
            </a:r>
          </a:p>
          <a:p>
            <a:pPr marL="0" indent="0">
              <a:buNone/>
            </a:pPr>
            <a:r>
              <a:rPr lang="en-GB" sz="2400" dirty="0" smtClean="0"/>
              <a:t>How is information currently communicated to the community?</a:t>
            </a:r>
          </a:p>
          <a:p>
            <a:pPr marL="0" indent="0">
              <a:buNone/>
            </a:pPr>
            <a:r>
              <a:rPr lang="en-GB" sz="2400" dirty="0" smtClean="0"/>
              <a:t>What services are missing and what are the outcomes that you as a group would like to see </a:t>
            </a:r>
            <a:endParaRPr lang="en-GB" sz="2400" dirty="0"/>
          </a:p>
          <a:p>
            <a:pPr marL="0" indent="0">
              <a:buNone/>
            </a:pPr>
            <a:endParaRPr lang="en-GB" sz="1800" dirty="0"/>
          </a:p>
          <a:p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874" y="332657"/>
            <a:ext cx="277745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11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Main focus of the Social Enterprise project in Wye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Reducing incidences of social </a:t>
            </a:r>
            <a:r>
              <a:rPr lang="en-GB" dirty="0"/>
              <a:t>i</a:t>
            </a:r>
            <a:r>
              <a:rPr lang="en-GB" dirty="0" smtClean="0"/>
              <a:t>solation</a:t>
            </a:r>
          </a:p>
          <a:p>
            <a:r>
              <a:rPr lang="en-GB" dirty="0" smtClean="0"/>
              <a:t>Reduce loneliness in the village</a:t>
            </a:r>
          </a:p>
          <a:p>
            <a:r>
              <a:rPr lang="en-GB" dirty="0" smtClean="0"/>
              <a:t>Increase engagement</a:t>
            </a:r>
          </a:p>
          <a:p>
            <a:pPr lvl="0"/>
            <a:r>
              <a:rPr lang="en-GB" dirty="0" smtClean="0"/>
              <a:t>Improve communication</a:t>
            </a:r>
          </a:p>
          <a:p>
            <a:pPr lvl="0"/>
            <a:r>
              <a:rPr lang="en-US" dirty="0" smtClean="0"/>
              <a:t>Community </a:t>
            </a:r>
            <a:r>
              <a:rPr lang="en-US" dirty="0"/>
              <a:t>cohesion (especially across the ages)</a:t>
            </a:r>
            <a:endParaRPr lang="en-GB" dirty="0"/>
          </a:p>
          <a:p>
            <a:pPr lvl="0"/>
            <a:r>
              <a:rPr lang="en-US" dirty="0" err="1" smtClean="0"/>
              <a:t>Neighbourly</a:t>
            </a:r>
            <a:r>
              <a:rPr lang="en-US" dirty="0" smtClean="0"/>
              <a:t> </a:t>
            </a:r>
            <a:r>
              <a:rPr lang="en-US" dirty="0"/>
              <a:t>ownership and involvement in providing “services” </a:t>
            </a:r>
            <a:endParaRPr lang="en-US" dirty="0" smtClean="0"/>
          </a:p>
          <a:p>
            <a:r>
              <a:rPr lang="en-GB" dirty="0"/>
              <a:t>Reducing incidences of calls upon GPs for non medical issues</a:t>
            </a:r>
          </a:p>
          <a:p>
            <a:pPr lvl="0"/>
            <a:r>
              <a:rPr lang="en-US" dirty="0"/>
              <a:t>Inward investment of capacity building in employable </a:t>
            </a:r>
            <a:r>
              <a:rPr lang="en-US" dirty="0" smtClean="0"/>
              <a:t>skills</a:t>
            </a:r>
          </a:p>
          <a:p>
            <a:pPr lvl="0"/>
            <a:r>
              <a:rPr lang="en-GB" dirty="0" smtClean="0"/>
              <a:t>Supporting </a:t>
            </a:r>
            <a:r>
              <a:rPr lang="en-GB" dirty="0"/>
              <a:t>family </a:t>
            </a:r>
            <a:r>
              <a:rPr lang="en-GB" dirty="0" smtClean="0"/>
              <a:t>carers</a:t>
            </a:r>
            <a:endParaRPr lang="en-GB" dirty="0"/>
          </a:p>
          <a:p>
            <a:pPr lvl="0"/>
            <a:r>
              <a:rPr lang="en-US" dirty="0"/>
              <a:t>Supporting people to live as independently as possible </a:t>
            </a:r>
            <a:endParaRPr lang="en-GB" dirty="0"/>
          </a:p>
          <a:p>
            <a:endParaRPr lang="en-GB" dirty="0"/>
          </a:p>
          <a:p>
            <a:pPr lvl="0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99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403" y="152796"/>
            <a:ext cx="5603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</a:rPr>
              <a:t>The </a:t>
            </a:r>
            <a:r>
              <a:rPr lang="en-GB" sz="4400" dirty="0" smtClean="0">
                <a:solidFill>
                  <a:srgbClr val="FF0000"/>
                </a:solidFill>
              </a:rPr>
              <a:t>Steering Group</a:t>
            </a:r>
            <a:endParaRPr lang="en-GB" sz="4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890" y="1393657"/>
            <a:ext cx="5016598" cy="38736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7631" y="1628800"/>
            <a:ext cx="366025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Local Residents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Kent County Council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Newington Free Church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Ageless Thanet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St Christopher’s Church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Newington Community Centre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Newington Big Local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Kent Community Health Foundation Trust (Health Trainer)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Ramsgate Neighbourhood planning group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/>
              <a:t>Fegans</a:t>
            </a:r>
            <a:r>
              <a:rPr lang="en-GB" sz="2000" dirty="0"/>
              <a:t> </a:t>
            </a:r>
            <a:r>
              <a:rPr lang="en-GB" sz="2000" dirty="0" smtClean="0"/>
              <a:t>Family Centre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Ignite coffee morning 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Thanet &amp; Dover Carers </a:t>
            </a:r>
            <a:r>
              <a:rPr lang="en-GB" dirty="0"/>
              <a:t>Support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351" y="4784483"/>
            <a:ext cx="3097433" cy="191409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extBox 4"/>
          <p:cNvSpPr txBox="1"/>
          <p:nvPr/>
        </p:nvSpPr>
        <p:spPr>
          <a:xfrm>
            <a:off x="251520" y="874016"/>
            <a:ext cx="8558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Initiated in October 2015 and meets fortnightly. Membership consists of paid and unpaid representatives from: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46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38" y="61587"/>
            <a:ext cx="5721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FF0000"/>
                </a:solidFill>
              </a:rPr>
              <a:t>Vision Event January 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55" y="1661747"/>
            <a:ext cx="2698344" cy="4756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482" y="744280"/>
            <a:ext cx="2834286" cy="2511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69824" y="3799973"/>
            <a:ext cx="2937602" cy="26029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494" y="999150"/>
            <a:ext cx="2631215" cy="23314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68493" y="3543716"/>
            <a:ext cx="263121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The visioning event had 35 participants register on the day and 3 who couldn’t attend but were interviewed afterwards, bringing the total of participants to 38. </a:t>
            </a:r>
          </a:p>
          <a:p>
            <a:r>
              <a:rPr lang="en-GB" sz="1600" b="1" dirty="0"/>
              <a:t>They were a mix of local residents and workers, including older people, people with various disabilities and a small number of Carers</a:t>
            </a:r>
            <a:r>
              <a:rPr lang="en-GB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382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17133"/>
            <a:ext cx="5400600" cy="40319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2649562"/>
            <a:ext cx="5544616" cy="397765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29481" y="476672"/>
            <a:ext cx="386959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0000"/>
                </a:solidFill>
              </a:rPr>
              <a:t>Improving </a:t>
            </a:r>
            <a:r>
              <a:rPr lang="en-GB" sz="2000" dirty="0">
                <a:solidFill>
                  <a:srgbClr val="FF0000"/>
                </a:solidFill>
              </a:rPr>
              <a:t>relationships and community </a:t>
            </a:r>
            <a:r>
              <a:rPr lang="en-GB" sz="2000" dirty="0" smtClean="0">
                <a:solidFill>
                  <a:srgbClr val="FF0000"/>
                </a:solidFill>
              </a:rPr>
              <a:t>connections </a:t>
            </a:r>
            <a:endParaRPr lang="en-GB" sz="20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rgbClr val="FF0000"/>
                </a:solidFill>
              </a:rPr>
              <a:t>Improving </a:t>
            </a:r>
            <a:r>
              <a:rPr lang="en-GB" sz="2000" dirty="0">
                <a:solidFill>
                  <a:srgbClr val="FF0000"/>
                </a:solidFill>
              </a:rPr>
              <a:t>information-sharing and </a:t>
            </a:r>
            <a:r>
              <a:rPr lang="en-GB" sz="2000" dirty="0" smtClean="0">
                <a:solidFill>
                  <a:srgbClr val="FF0000"/>
                </a:solidFill>
              </a:rPr>
              <a:t>communication  </a:t>
            </a:r>
            <a:endParaRPr lang="en-GB" sz="20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rgbClr val="FF0000"/>
                </a:solidFill>
              </a:rPr>
              <a:t>I</a:t>
            </a:r>
            <a:r>
              <a:rPr lang="en-GB" sz="2000" dirty="0" smtClean="0">
                <a:solidFill>
                  <a:srgbClr val="FF0000"/>
                </a:solidFill>
              </a:rPr>
              <a:t>mproving </a:t>
            </a:r>
            <a:r>
              <a:rPr lang="en-GB" sz="2000" dirty="0">
                <a:solidFill>
                  <a:srgbClr val="FF0000"/>
                </a:solidFill>
              </a:rPr>
              <a:t>access to </a:t>
            </a:r>
            <a:r>
              <a:rPr lang="en-GB" sz="2000" dirty="0" smtClean="0">
                <a:solidFill>
                  <a:srgbClr val="FF0000"/>
                </a:solidFill>
              </a:rPr>
              <a:t>activities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4569636"/>
            <a:ext cx="2736303" cy="19824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919" y="5976255"/>
            <a:ext cx="1148119" cy="73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980728"/>
            <a:ext cx="192071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4000" dirty="0"/>
          </a:p>
          <a:p>
            <a:pPr algn="ctr"/>
            <a:r>
              <a:rPr lang="en-GB" sz="2800" b="1" dirty="0"/>
              <a:t>Newington</a:t>
            </a:r>
          </a:p>
          <a:p>
            <a:pPr algn="ctr"/>
            <a:r>
              <a:rPr lang="en-GB" sz="2800" b="1" dirty="0" smtClean="0"/>
              <a:t>Wellbeing</a:t>
            </a:r>
            <a:endParaRPr lang="en-GB" sz="2800" b="1" dirty="0"/>
          </a:p>
          <a:p>
            <a:pPr algn="ctr"/>
            <a:r>
              <a:rPr lang="en-GB" sz="2800" b="1" dirty="0" smtClean="0"/>
              <a:t>Network</a:t>
            </a:r>
            <a:endParaRPr lang="en-GB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224" y="1097267"/>
            <a:ext cx="3695904" cy="5383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6136" y="437692"/>
            <a:ext cx="312896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The Wellbeing Network is overseen by the multi-stakeholder steering </a:t>
            </a:r>
            <a:r>
              <a:rPr lang="en-GB" dirty="0" smtClean="0">
                <a:solidFill>
                  <a:srgbClr val="0070C0"/>
                </a:solidFill>
              </a:rPr>
              <a:t>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The steering group has overall responsibility for the co-ordination of the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Each branch has representatives who facilitate </a:t>
            </a:r>
            <a:r>
              <a:rPr lang="en-GB" dirty="0">
                <a:solidFill>
                  <a:srgbClr val="0070C0"/>
                </a:solidFill>
              </a:rPr>
              <a:t>neighbourliness &amp; </a:t>
            </a:r>
            <a:r>
              <a:rPr lang="en-GB" dirty="0" smtClean="0">
                <a:solidFill>
                  <a:srgbClr val="0070C0"/>
                </a:solidFill>
              </a:rPr>
              <a:t>build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Connections are made with vulnerable adults in the neighbourhood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Information flows through </a:t>
            </a:r>
            <a:r>
              <a:rPr lang="en-GB" dirty="0">
                <a:solidFill>
                  <a:srgbClr val="0070C0"/>
                </a:solidFill>
              </a:rPr>
              <a:t>a regular </a:t>
            </a:r>
            <a:r>
              <a:rPr lang="en-GB" dirty="0" smtClean="0">
                <a:solidFill>
                  <a:srgbClr val="0070C0"/>
                </a:solidFill>
              </a:rPr>
              <a:t>information-sharing </a:t>
            </a:r>
            <a:r>
              <a:rPr lang="en-GB" dirty="0">
                <a:solidFill>
                  <a:srgbClr val="0070C0"/>
                </a:solidFill>
              </a:rPr>
              <a:t>forum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Multiple forms of </a:t>
            </a:r>
            <a:r>
              <a:rPr lang="en-GB" dirty="0" smtClean="0">
                <a:solidFill>
                  <a:srgbClr val="0070C0"/>
                </a:solidFill>
              </a:rPr>
              <a:t>communication: Word </a:t>
            </a:r>
            <a:r>
              <a:rPr lang="en-GB" dirty="0">
                <a:solidFill>
                  <a:srgbClr val="0070C0"/>
                </a:solidFill>
              </a:rPr>
              <a:t>of mouth, noticeboards, post boxes, newsletters, telephone trees, internet </a:t>
            </a:r>
          </a:p>
          <a:p>
            <a:endParaRPr lang="en-GB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83091" y="257178"/>
            <a:ext cx="5008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The Newington solution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5" y="3105834"/>
            <a:ext cx="1800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</a:rPr>
              <a:t>Smaller areas are formed across the ward and each link into a community resource. These areas are called ‘Branches’.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88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180" y="260648"/>
            <a:ext cx="863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The potential for increased </a:t>
            </a:r>
            <a:r>
              <a:rPr lang="en-GB" sz="2000" b="1" dirty="0" smtClean="0"/>
              <a:t>wellbeing for vulnerable adults </a:t>
            </a:r>
          </a:p>
          <a:p>
            <a:r>
              <a:rPr lang="en-GB" sz="2000" b="1" dirty="0" smtClean="0"/>
              <a:t>who live in </a:t>
            </a:r>
            <a:r>
              <a:rPr lang="en-GB" sz="2000" b="1" dirty="0"/>
              <a:t>branches of Newington </a:t>
            </a:r>
            <a:r>
              <a:rPr lang="en-GB" sz="2000" b="1" dirty="0" smtClean="0"/>
              <a:t>Wellbeing </a:t>
            </a:r>
            <a:r>
              <a:rPr lang="en-GB" sz="2000" b="1" dirty="0"/>
              <a:t>Network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180" y="1065725"/>
            <a:ext cx="371608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/>
              <a:t>Micro-enterprises: Low level social care, home maintenance, hairdressing, </a:t>
            </a:r>
            <a:r>
              <a:rPr lang="en-GB" sz="1600" dirty="0" smtClean="0"/>
              <a:t>gardening, meal provision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/>
              <a:t>Shared </a:t>
            </a:r>
            <a:r>
              <a:rPr lang="en-GB" sz="1600" dirty="0" smtClean="0"/>
              <a:t>interests: </a:t>
            </a:r>
            <a:r>
              <a:rPr lang="en-GB" sz="1600" dirty="0"/>
              <a:t>Book clubs, film clubs, local history talks, </a:t>
            </a:r>
            <a:r>
              <a:rPr lang="en-GB" sz="1600" dirty="0" smtClean="0"/>
              <a:t>Scrabble partners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/>
              <a:t>Activity groups: Walking groups, ‘Walk n Push’ groups, keep </a:t>
            </a:r>
            <a:r>
              <a:rPr lang="en-GB" sz="1600" dirty="0" smtClean="0"/>
              <a:t>fit,  singing, dance</a:t>
            </a:r>
          </a:p>
          <a:p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/>
              <a:t>Local Exchange &amp; Trading Schemes (L.E.T.S)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/>
              <a:t>Local food growing schemes </a:t>
            </a:r>
            <a:r>
              <a:rPr lang="en-GB" sz="1600" dirty="0" smtClean="0"/>
              <a:t> (</a:t>
            </a:r>
            <a:r>
              <a:rPr lang="en-GB" sz="1600" dirty="0"/>
              <a:t>Incredible Edibles)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/>
              <a:t>Shop &amp; share schemes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/>
              <a:t>Social activities: Cook &amp; share, </a:t>
            </a:r>
            <a:r>
              <a:rPr lang="en-GB" sz="1600" dirty="0" smtClean="0"/>
              <a:t>theatre </a:t>
            </a:r>
            <a:r>
              <a:rPr lang="en-GB" sz="1600" dirty="0"/>
              <a:t>&amp; </a:t>
            </a:r>
            <a:r>
              <a:rPr lang="en-GB" sz="1600" dirty="0" smtClean="0"/>
              <a:t>cinema </a:t>
            </a:r>
            <a:r>
              <a:rPr lang="en-GB" sz="1600" dirty="0"/>
              <a:t>trips,  </a:t>
            </a:r>
            <a:r>
              <a:rPr lang="en-GB" sz="1600" dirty="0" smtClean="0"/>
              <a:t>parties </a:t>
            </a:r>
            <a:r>
              <a:rPr lang="en-GB" sz="1600" dirty="0"/>
              <a:t>&amp; </a:t>
            </a:r>
            <a:r>
              <a:rPr lang="en-GB" sz="1600" dirty="0" smtClean="0"/>
              <a:t>events</a:t>
            </a:r>
            <a:endParaRPr lang="en-GB" dirty="0"/>
          </a:p>
          <a:p>
            <a:endParaRPr lang="en-GB" dirty="0"/>
          </a:p>
        </p:txBody>
      </p:sp>
      <p:sp>
        <p:nvSpPr>
          <p:cNvPr id="4" name="Down Arrow 3"/>
          <p:cNvSpPr/>
          <p:nvPr/>
        </p:nvSpPr>
        <p:spPr>
          <a:xfrm rot="10800000">
            <a:off x="4392679" y="1935124"/>
            <a:ext cx="606055" cy="19670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Down Arrow 4"/>
          <p:cNvSpPr/>
          <p:nvPr/>
        </p:nvSpPr>
        <p:spPr>
          <a:xfrm rot="10800000">
            <a:off x="5588688" y="1957489"/>
            <a:ext cx="606055" cy="19670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Down Arrow 5"/>
          <p:cNvSpPr/>
          <p:nvPr/>
        </p:nvSpPr>
        <p:spPr>
          <a:xfrm rot="10800000">
            <a:off x="6750784" y="1957490"/>
            <a:ext cx="606055" cy="19670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Down Arrow 6"/>
          <p:cNvSpPr/>
          <p:nvPr/>
        </p:nvSpPr>
        <p:spPr>
          <a:xfrm rot="10800000">
            <a:off x="7902912" y="1935121"/>
            <a:ext cx="606055" cy="19670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067945" y="4217790"/>
            <a:ext cx="124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</a:rPr>
              <a:t>Increased Neighbourly Connections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44208" y="4215465"/>
            <a:ext cx="12192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</a:rPr>
              <a:t>Increased use of Community</a:t>
            </a:r>
          </a:p>
          <a:p>
            <a:pPr algn="ctr"/>
            <a:r>
              <a:rPr lang="en-GB" sz="1600" dirty="0">
                <a:solidFill>
                  <a:srgbClr val="FF0000"/>
                </a:solidFill>
              </a:rPr>
              <a:t>Resources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63417" y="4215464"/>
            <a:ext cx="10850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</a:rPr>
              <a:t>Increased use of Local Businesses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20072" y="4220435"/>
            <a:ext cx="1343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FF0000"/>
                </a:solidFill>
              </a:rPr>
              <a:t>Increased Community</a:t>
            </a:r>
          </a:p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Activity</a:t>
            </a:r>
          </a:p>
          <a:p>
            <a:pPr algn="ctr"/>
            <a:r>
              <a:rPr lang="en-GB" sz="1600" dirty="0">
                <a:solidFill>
                  <a:srgbClr val="FF0000"/>
                </a:solidFill>
              </a:rPr>
              <a:t>a</a:t>
            </a:r>
            <a:r>
              <a:rPr lang="en-GB" sz="1600" dirty="0" smtClean="0">
                <a:solidFill>
                  <a:srgbClr val="FF0000"/>
                </a:solidFill>
              </a:rPr>
              <a:t>nd </a:t>
            </a:r>
          </a:p>
          <a:p>
            <a:pPr algn="ctr"/>
            <a:r>
              <a:rPr lang="en-GB" sz="1600" dirty="0" smtClean="0">
                <a:solidFill>
                  <a:srgbClr val="FF0000"/>
                </a:solidFill>
              </a:rPr>
              <a:t>Volunteering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92678" y="5767982"/>
            <a:ext cx="400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Community Benefits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733A11-62C8-4217-B791-B15B0E2EB5C1}" type="slidenum">
              <a:rPr lang="en-GB" sz="1400" smtClean="0"/>
              <a:pPr eaLnBrk="1" hangingPunct="1"/>
              <a:t>2</a:t>
            </a:fld>
            <a:endParaRPr lang="en-GB" sz="1400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GB" dirty="0"/>
          </a:p>
          <a:p>
            <a:pPr marL="0" indent="0" eaLnBrk="1" hangingPunct="1"/>
            <a:endParaRPr lang="en-GB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2" r="12352"/>
          <a:stretch/>
        </p:blipFill>
        <p:spPr>
          <a:xfrm>
            <a:off x="412852" y="870956"/>
            <a:ext cx="7903564" cy="4608512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2" t="43922" r="3221" b="26508"/>
          <a:stretch/>
        </p:blipFill>
        <p:spPr bwMode="auto">
          <a:xfrm>
            <a:off x="169442" y="5722934"/>
            <a:ext cx="1624308" cy="98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4283C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GB" sz="2800" dirty="0" smtClean="0">
                <a:solidFill>
                  <a:prstClr val="white"/>
                </a:solidFill>
              </a:rPr>
              <a:t>Delivering Differently …. Devolution </a:t>
            </a:r>
            <a:endParaRPr lang="en-GB" sz="2800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09"/>
          <a:stretch/>
        </p:blipFill>
        <p:spPr>
          <a:xfrm>
            <a:off x="4283968" y="5549789"/>
            <a:ext cx="4608512" cy="116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02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06" y="548680"/>
            <a:ext cx="7791030" cy="5184576"/>
          </a:xfrm>
        </p:spPr>
      </p:pic>
    </p:spTree>
    <p:extLst>
      <p:ext uri="{BB962C8B-B14F-4D97-AF65-F5344CB8AC3E}">
        <p14:creationId xmlns:p14="http://schemas.microsoft.com/office/powerpoint/2010/main" val="3016535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56584"/>
          </a:xfrm>
        </p:spPr>
        <p:txBody>
          <a:bodyPr>
            <a:normAutofit fontScale="85000" lnSpcReduction="20000"/>
          </a:bodyPr>
          <a:lstStyle/>
          <a:p>
            <a:pPr marL="514350" indent="-457200"/>
            <a:r>
              <a:rPr lang="en-GB" dirty="0"/>
              <a:t>Understand and build on learning from existing and  previous projects</a:t>
            </a:r>
          </a:p>
          <a:p>
            <a:pPr marL="514350" indent="-457200"/>
            <a:r>
              <a:rPr lang="en-GB" dirty="0" smtClean="0"/>
              <a:t>Need an understanding of and an ability to work with:</a:t>
            </a:r>
          </a:p>
          <a:p>
            <a:pPr marL="914400" lvl="1" indent="-457200"/>
            <a:r>
              <a:rPr lang="en-GB" dirty="0" smtClean="0"/>
              <a:t>Structures of hierarchy</a:t>
            </a:r>
          </a:p>
          <a:p>
            <a:pPr marL="914400" lvl="1" indent="-457200"/>
            <a:r>
              <a:rPr lang="en-GB" dirty="0" smtClean="0"/>
              <a:t>Personalities and inter-personal dynamics</a:t>
            </a:r>
          </a:p>
          <a:p>
            <a:pPr marL="514350" indent="-457200"/>
            <a:r>
              <a:rPr lang="en-GB" dirty="0" smtClean="0"/>
              <a:t>Need to:</a:t>
            </a:r>
          </a:p>
          <a:p>
            <a:pPr marL="914400" lvl="1" indent="-457200"/>
            <a:r>
              <a:rPr lang="en-GB" dirty="0" smtClean="0"/>
              <a:t>ensure inclusion of all members</a:t>
            </a:r>
          </a:p>
          <a:p>
            <a:pPr marL="914400" lvl="1" indent="-457200"/>
            <a:r>
              <a:rPr lang="en-GB" dirty="0" smtClean="0"/>
              <a:t>train people about co-production </a:t>
            </a:r>
          </a:p>
          <a:p>
            <a:pPr marL="914400" lvl="1" indent="-457200"/>
            <a:r>
              <a:rPr lang="en-GB" dirty="0" smtClean="0"/>
              <a:t>empower people to make decisions</a:t>
            </a:r>
          </a:p>
          <a:p>
            <a:pPr marL="514350" indent="-457200"/>
            <a:r>
              <a:rPr lang="en-GB" dirty="0" smtClean="0"/>
              <a:t>Communication, communication, communication !</a:t>
            </a:r>
          </a:p>
          <a:p>
            <a:pPr marL="514350" indent="-457200"/>
            <a:r>
              <a:rPr lang="en-GB" dirty="0" smtClean="0"/>
              <a:t>Don’t under estimate Issues with obtaining and sharing data</a:t>
            </a:r>
          </a:p>
          <a:p>
            <a:pPr marL="514350" indent="-457200"/>
            <a:r>
              <a:rPr lang="en-GB" b="1" i="1" dirty="0"/>
              <a:t>This takes time … building trust happens slowly</a:t>
            </a:r>
          </a:p>
          <a:p>
            <a:pPr marL="57150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22375"/>
            <a:ext cx="91440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 eaLnBrk="0" hangingPunct="0"/>
            <a:r>
              <a:rPr lang="en-GB" sz="2800" dirty="0" smtClean="0">
                <a:solidFill>
                  <a:schemeClr val="bg1"/>
                </a:solidFill>
              </a:rPr>
              <a:t>Key learning thus far …. </a:t>
            </a:r>
            <a:endParaRPr lang="en-GB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5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/>
          </a:bodyPr>
          <a:lstStyle/>
          <a:p>
            <a:pPr marL="514350" indent="-457200"/>
            <a:endParaRPr lang="en-GB" dirty="0" smtClean="0"/>
          </a:p>
          <a:p>
            <a:pPr marL="457200" lvl="1" indent="0" algn="ctr">
              <a:buNone/>
            </a:pPr>
            <a:r>
              <a:rPr lang="en-GB" sz="7200" dirty="0">
                <a:solidFill>
                  <a:schemeClr val="accent1"/>
                </a:solidFill>
              </a:rPr>
              <a:t>a</a:t>
            </a:r>
            <a:r>
              <a:rPr lang="en-GB" sz="7200" dirty="0" smtClean="0">
                <a:solidFill>
                  <a:schemeClr val="accent1"/>
                </a:solidFill>
              </a:rPr>
              <a:t>ny questions ? </a:t>
            </a:r>
            <a:endParaRPr lang="en-GB" sz="7200" dirty="0">
              <a:solidFill>
                <a:schemeClr val="accent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22375"/>
            <a:ext cx="91440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 eaLnBrk="0" hangingPunct="0"/>
            <a:r>
              <a:rPr lang="en-GB" sz="2800" i="1" dirty="0" smtClean="0">
                <a:solidFill>
                  <a:schemeClr val="bg1"/>
                </a:solidFill>
              </a:rPr>
              <a:t>Delivering Differently in Kent…. </a:t>
            </a:r>
            <a:endParaRPr lang="en-GB" sz="2800" b="1" i="1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67544" y="5661248"/>
            <a:ext cx="81369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273" y="5877272"/>
            <a:ext cx="1146175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2" t="43922" r="3221" b="26508"/>
          <a:stretch/>
        </p:blipFill>
        <p:spPr bwMode="auto">
          <a:xfrm>
            <a:off x="169442" y="5722934"/>
            <a:ext cx="1624308" cy="98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94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 smtClean="0"/>
              <a:t>Aim</a:t>
            </a:r>
          </a:p>
          <a:p>
            <a:r>
              <a:rPr lang="en-GB" sz="2400" dirty="0" smtClean="0"/>
              <a:t>Improve the case for neighbourhood devolution and develop better examples of what works in which services.</a:t>
            </a:r>
          </a:p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r>
              <a:rPr lang="en-GB" sz="2400" b="1" dirty="0" smtClean="0"/>
              <a:t>How</a:t>
            </a:r>
          </a:p>
          <a:p>
            <a:r>
              <a:rPr lang="en-GB" sz="2400" dirty="0" smtClean="0"/>
              <a:t>We were </a:t>
            </a:r>
            <a:r>
              <a:rPr lang="en-GB" sz="2400" b="1" dirty="0" smtClean="0"/>
              <a:t>1 of 24 </a:t>
            </a:r>
            <a:r>
              <a:rPr lang="en-GB" sz="2400" b="1" dirty="0"/>
              <a:t>local authorities </a:t>
            </a:r>
            <a:r>
              <a:rPr lang="en-GB" sz="2400" dirty="0" smtClean="0"/>
              <a:t>looking</a:t>
            </a:r>
            <a:r>
              <a:rPr lang="en-GB" sz="2400" b="1" dirty="0" smtClean="0"/>
              <a:t> </a:t>
            </a:r>
            <a:r>
              <a:rPr lang="en-GB" sz="2400" dirty="0" smtClean="0"/>
              <a:t>to </a:t>
            </a:r>
            <a:r>
              <a:rPr lang="en-GB" sz="2400" dirty="0"/>
              <a:t>redesign services to deliver at neighbourhood level, working in </a:t>
            </a:r>
            <a:r>
              <a:rPr lang="en-GB" sz="2400" b="1" dirty="0"/>
              <a:t>partnership with local people and organisations</a:t>
            </a:r>
            <a:r>
              <a:rPr lang="en-GB" sz="2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9D2499-E57F-4855-A576-B45EE6160AE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pic>
        <p:nvPicPr>
          <p:cNvPr id="6" name="Picture 5" descr="C:\Users\mobeirne\AppData\Local\Microsoft\Windows\Temporary Internet Files\Content.Word\15 02 02-Delivering-Differently-Banner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60648"/>
            <a:ext cx="4500500" cy="1368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363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395288" y="1341438"/>
            <a:ext cx="813752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Budget </a:t>
            </a:r>
            <a:r>
              <a:rPr lang="en-GB" sz="2400" dirty="0">
                <a:solidFill>
                  <a:prstClr val="black"/>
                </a:solidFill>
              </a:rPr>
              <a:t>reductions are tougher than any seen </a:t>
            </a:r>
            <a:r>
              <a:rPr lang="en-GB" sz="2400" dirty="0" smtClean="0">
                <a:solidFill>
                  <a:prstClr val="black"/>
                </a:solidFill>
              </a:rPr>
              <a:t>before </a:t>
            </a:r>
            <a:endParaRPr lang="en-GB" sz="24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prstClr val="black"/>
                </a:solidFill>
              </a:rPr>
              <a:t>However, demand </a:t>
            </a:r>
            <a:r>
              <a:rPr lang="en-GB" sz="2400" dirty="0">
                <a:solidFill>
                  <a:prstClr val="black"/>
                </a:solidFill>
              </a:rPr>
              <a:t>for </a:t>
            </a:r>
            <a:r>
              <a:rPr lang="en-GB" sz="2400" dirty="0" smtClean="0">
                <a:solidFill>
                  <a:prstClr val="black"/>
                </a:solidFill>
              </a:rPr>
              <a:t>services </a:t>
            </a:r>
            <a:r>
              <a:rPr lang="en-GB" sz="2400" dirty="0">
                <a:solidFill>
                  <a:prstClr val="black"/>
                </a:solidFill>
              </a:rPr>
              <a:t>continues to </a:t>
            </a:r>
            <a:r>
              <a:rPr lang="en-GB" sz="2400" dirty="0" smtClean="0">
                <a:solidFill>
                  <a:prstClr val="black"/>
                </a:solidFill>
              </a:rPr>
              <a:t>increase</a:t>
            </a:r>
            <a:r>
              <a:rPr lang="en-GB" sz="2400" dirty="0">
                <a:solidFill>
                  <a:prstClr val="black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cs typeface="Arial" charset="0"/>
              </a:rPr>
              <a:t>Health inequalities and rise of multiple long term conditions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cs typeface="Arial" charset="0"/>
              </a:rPr>
              <a:t>Impact of </a:t>
            </a:r>
            <a:r>
              <a:rPr lang="en-GB" sz="2400" dirty="0" smtClean="0">
                <a:cs typeface="Arial" charset="0"/>
              </a:rPr>
              <a:t>our Ageing Population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cs typeface="Arial" charset="0"/>
              </a:rPr>
              <a:t>Impact of Welfare </a:t>
            </a:r>
            <a:r>
              <a:rPr lang="en-GB" sz="2400" dirty="0">
                <a:cs typeface="Arial" charset="0"/>
              </a:rPr>
              <a:t>Reforms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cs typeface="Arial" charset="0"/>
            </a:endParaRPr>
          </a:p>
          <a:p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4283C4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4283C4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GB" sz="2800" dirty="0" smtClean="0">
                <a:solidFill>
                  <a:prstClr val="white"/>
                </a:solidFill>
              </a:rPr>
              <a:t>Challenge on an Unprecedented </a:t>
            </a:r>
            <a:r>
              <a:rPr lang="en-GB" sz="2800" dirty="0">
                <a:solidFill>
                  <a:prstClr val="white"/>
                </a:solidFill>
              </a:rPr>
              <a:t>S</a:t>
            </a:r>
            <a:r>
              <a:rPr lang="en-GB" sz="2800" dirty="0" smtClean="0">
                <a:solidFill>
                  <a:prstClr val="white"/>
                </a:solidFill>
              </a:rPr>
              <a:t>cale</a:t>
            </a:r>
            <a:endParaRPr lang="en-GB" sz="2800" dirty="0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96173" y="4175041"/>
            <a:ext cx="3816424" cy="2190004"/>
            <a:chOff x="107504" y="3853069"/>
            <a:chExt cx="3816424" cy="219000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853069"/>
              <a:ext cx="3816424" cy="2190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16" y="4005064"/>
              <a:ext cx="792088" cy="77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Down Arrow 8"/>
            <p:cNvSpPr/>
            <p:nvPr/>
          </p:nvSpPr>
          <p:spPr>
            <a:xfrm>
              <a:off x="3203848" y="4653136"/>
              <a:ext cx="153731" cy="1008112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5546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900"/>
            <a:ext cx="9144000" cy="707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88640"/>
            <a:ext cx="8928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+mj-lt"/>
              </a:rPr>
              <a:t>We have a duty to promote well-being</a:t>
            </a:r>
            <a:endParaRPr lang="en-GB" sz="4400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1119" y="3743970"/>
            <a:ext cx="5976664" cy="31140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The Care Act: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Places </a:t>
            </a:r>
            <a:r>
              <a:rPr lang="en-GB" b="1" i="1" dirty="0"/>
              <a:t>well-being at its heart</a:t>
            </a:r>
            <a:r>
              <a:rPr lang="en-GB" dirty="0"/>
              <a:t>: </a:t>
            </a:r>
            <a:r>
              <a:rPr lang="en-GB" dirty="0" smtClean="0"/>
              <a:t> and makes it the primary responsibility </a:t>
            </a:r>
            <a:r>
              <a:rPr lang="en-GB" dirty="0"/>
              <a:t>of local authorities </a:t>
            </a:r>
            <a:r>
              <a:rPr lang="en-GB" dirty="0" smtClean="0"/>
              <a:t>to promote the wellbeing of both </a:t>
            </a:r>
            <a:r>
              <a:rPr lang="en-GB" dirty="0"/>
              <a:t>those with care needs and </a:t>
            </a:r>
            <a:r>
              <a:rPr lang="en-GB" dirty="0" smtClean="0"/>
              <a:t>carers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It shifts </a:t>
            </a:r>
            <a:r>
              <a:rPr lang="en-GB" dirty="0"/>
              <a:t>responsibility from </a:t>
            </a:r>
            <a:r>
              <a:rPr lang="en-GB" b="1" i="1" dirty="0"/>
              <a:t>providing </a:t>
            </a:r>
            <a:r>
              <a:rPr lang="en-GB" b="1" i="1" dirty="0" smtClean="0"/>
              <a:t>services to </a:t>
            </a:r>
            <a:r>
              <a:rPr lang="en-GB" b="1" i="1" dirty="0"/>
              <a:t>meeting </a:t>
            </a:r>
            <a:r>
              <a:rPr lang="en-GB" b="1" i="1" dirty="0" smtClean="0"/>
              <a:t>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Focuses </a:t>
            </a:r>
            <a:r>
              <a:rPr lang="en-GB" dirty="0"/>
              <a:t>on the need for services to be </a:t>
            </a:r>
            <a:r>
              <a:rPr lang="en-GB" dirty="0" smtClean="0"/>
              <a:t>preventative</a:t>
            </a:r>
            <a:r>
              <a:rPr lang="en-GB" dirty="0"/>
              <a:t>, and stresses the </a:t>
            </a:r>
            <a:r>
              <a:rPr lang="en-GB" dirty="0" smtClean="0"/>
              <a:t>importance of </a:t>
            </a:r>
            <a:r>
              <a:rPr lang="en-GB" dirty="0"/>
              <a:t>using the existing strengths and assets </a:t>
            </a:r>
            <a:r>
              <a:rPr lang="en-GB" dirty="0" smtClean="0"/>
              <a:t>of individuals </a:t>
            </a:r>
            <a:r>
              <a:rPr lang="en-GB" dirty="0"/>
              <a:t>and communities </a:t>
            </a:r>
            <a:r>
              <a:rPr lang="en-GB" b="1" i="1" dirty="0" smtClean="0"/>
              <a:t>an assets based approach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234501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hansoe99\AppData\Local\Microsoft\Windows\Temporary Internet Files\Content.Outlook\T6U862U0\Wellbeing graphic v2-01_1103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317" y="764188"/>
            <a:ext cx="5912760" cy="576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 eaLnBrk="0" hangingPunct="0"/>
            <a:r>
              <a:rPr lang="en-GB" sz="2800" b="1" i="1" dirty="0" smtClean="0">
                <a:solidFill>
                  <a:schemeClr val="bg1"/>
                </a:solidFill>
              </a:rPr>
              <a:t>A Life not a Service !</a:t>
            </a:r>
            <a:endParaRPr lang="en-GB" sz="2800" b="1" i="1" dirty="0">
              <a:solidFill>
                <a:schemeClr val="bg1"/>
              </a:solidFill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07504" y="764704"/>
            <a:ext cx="3733800" cy="2362200"/>
          </a:xfrm>
          <a:prstGeom prst="cloudCallout">
            <a:avLst>
              <a:gd name="adj1" fmla="val 22108"/>
              <a:gd name="adj2" fmla="val 59318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What does a good life look like for you and your family and how can we work together to achieve it? 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71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0030410"/>
              </p:ext>
            </p:extLst>
          </p:nvPr>
        </p:nvGraphicFramePr>
        <p:xfrm>
          <a:off x="381000" y="0"/>
          <a:ext cx="8315936" cy="605693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157968"/>
                <a:gridCol w="4157968"/>
              </a:tblGrid>
              <a:tr h="11245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Deficit Approach</a:t>
                      </a:r>
                      <a:endParaRPr lang="en-GB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GB" sz="2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Asset Approach</a:t>
                      </a:r>
                      <a:endParaRPr lang="en-GB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1060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Identifies problems or needs </a:t>
                      </a:r>
                      <a:endParaRPr lang="en-GB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Identifies opportunities and </a:t>
                      </a:r>
                      <a:r>
                        <a:rPr lang="en-GB" sz="2400" dirty="0" smtClean="0">
                          <a:effectLst/>
                        </a:rPr>
                        <a:t>strengths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10606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People as service </a:t>
                      </a:r>
                      <a:r>
                        <a:rPr lang="en-GB" sz="2400" dirty="0">
                          <a:effectLst/>
                        </a:rPr>
                        <a:t>users</a:t>
                      </a:r>
                      <a:endParaRPr lang="en-GB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People with lots to offer and contribute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8701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Does to people </a:t>
                      </a:r>
                      <a:endParaRPr lang="en-GB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Helps people to take control of their lives</a:t>
                      </a:r>
                      <a:endParaRPr lang="en-GB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933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</a:rPr>
                        <a:t>Fixes people</a:t>
                      </a:r>
                      <a:endParaRPr lang="en-GB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Supports people to develop their potential</a:t>
                      </a:r>
                      <a:endParaRPr lang="en-GB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933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Focuses on individuals</a:t>
                      </a:r>
                      <a:endParaRPr lang="en-GB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Focus on communities and neighbourhoods</a:t>
                      </a:r>
                      <a:endParaRPr lang="en-GB" sz="2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73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832648"/>
          </a:xfrm>
        </p:spPr>
        <p:txBody>
          <a:bodyPr>
            <a:normAutofit/>
          </a:bodyPr>
          <a:lstStyle/>
          <a:p>
            <a:pPr lvl="0"/>
            <a:r>
              <a:rPr lang="en-GB" sz="3600" dirty="0"/>
              <a:t>Support people to live as independently as possible  for as long as possible</a:t>
            </a:r>
          </a:p>
          <a:p>
            <a:pPr lvl="0"/>
            <a:r>
              <a:rPr lang="en-GB" sz="3600" dirty="0" smtClean="0"/>
              <a:t>Create a </a:t>
            </a:r>
            <a:r>
              <a:rPr lang="en-GB" sz="3600" b="1" i="1" dirty="0" smtClean="0"/>
              <a:t>win/win</a:t>
            </a:r>
            <a:r>
              <a:rPr lang="en-GB" sz="3600" dirty="0" smtClean="0"/>
              <a:t> better care for less </a:t>
            </a:r>
          </a:p>
          <a:p>
            <a:pPr lvl="0"/>
            <a:r>
              <a:rPr lang="en-GB" sz="3600" dirty="0" smtClean="0"/>
              <a:t>Provision or brokerage of </a:t>
            </a:r>
            <a:r>
              <a:rPr lang="en-GB" sz="3600" dirty="0"/>
              <a:t>care for the community</a:t>
            </a:r>
          </a:p>
          <a:p>
            <a:r>
              <a:rPr lang="en-GB" sz="3600" dirty="0" smtClean="0"/>
              <a:t>Better support </a:t>
            </a:r>
            <a:r>
              <a:rPr lang="en-GB" sz="3600" dirty="0"/>
              <a:t>for family carers</a:t>
            </a:r>
          </a:p>
          <a:p>
            <a:pPr lvl="0"/>
            <a:r>
              <a:rPr lang="en-US" sz="3600" dirty="0" smtClean="0"/>
              <a:t>A model for self funders too !</a:t>
            </a:r>
            <a:endParaRPr lang="en-GB" sz="3600" dirty="0" smtClean="0"/>
          </a:p>
          <a:p>
            <a:endParaRPr lang="en-GB" dirty="0" smtClean="0"/>
          </a:p>
          <a:p>
            <a:pPr lvl="0"/>
            <a:endParaRPr lang="en-GB" dirty="0" smtClean="0"/>
          </a:p>
          <a:p>
            <a:endParaRPr lang="en-GB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 eaLnBrk="0" hangingPunct="0"/>
            <a:r>
              <a:rPr lang="en-GB" sz="2800" b="1" i="1" dirty="0" smtClean="0">
                <a:solidFill>
                  <a:schemeClr val="bg1"/>
                </a:solidFill>
              </a:rPr>
              <a:t>Outcomes </a:t>
            </a:r>
            <a:endParaRPr lang="en-GB" sz="2800" b="1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919" y="5976255"/>
            <a:ext cx="1148119" cy="73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invicta.cantium.net\kccroot\users\shq\shq4\jeromp01\Desktop\KentDistrict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25" y="1326698"/>
            <a:ext cx="7748716" cy="507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Callout 5"/>
          <p:cNvSpPr/>
          <p:nvPr/>
        </p:nvSpPr>
        <p:spPr>
          <a:xfrm rot="1742026">
            <a:off x="7163882" y="1010696"/>
            <a:ext cx="1667609" cy="1324717"/>
          </a:xfrm>
          <a:prstGeom prst="downArrowCallou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Newington</a:t>
            </a:r>
          </a:p>
          <a:p>
            <a:pPr algn="ctr"/>
            <a:r>
              <a:rPr lang="en-GB" dirty="0" smtClean="0"/>
              <a:t>Big Local </a:t>
            </a:r>
            <a:r>
              <a:rPr lang="en-GB" sz="2400" dirty="0" smtClean="0"/>
              <a:t> </a:t>
            </a:r>
          </a:p>
          <a:p>
            <a:pPr algn="ctr"/>
            <a:endParaRPr lang="en-GB" sz="1400" dirty="0" smtClean="0"/>
          </a:p>
        </p:txBody>
      </p:sp>
      <p:sp>
        <p:nvSpPr>
          <p:cNvPr id="12" name="Down Arrow Callout 11"/>
          <p:cNvSpPr/>
          <p:nvPr/>
        </p:nvSpPr>
        <p:spPr>
          <a:xfrm rot="19685187">
            <a:off x="3923503" y="2756418"/>
            <a:ext cx="1512168" cy="1296144"/>
          </a:xfrm>
          <a:prstGeom prst="downArrowCallou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Wye</a:t>
            </a:r>
          </a:p>
          <a:p>
            <a:pPr algn="ctr"/>
            <a:r>
              <a:rPr lang="en-GB" dirty="0" smtClean="0"/>
              <a:t>Our Place </a:t>
            </a:r>
            <a:r>
              <a:rPr lang="en-GB" sz="2400" dirty="0" smtClean="0"/>
              <a:t>  </a:t>
            </a:r>
          </a:p>
          <a:p>
            <a:pPr algn="ctr"/>
            <a:endParaRPr lang="en-GB" sz="1400" dirty="0" smtClean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 anchorCtr="0"/>
          <a:lstStyle/>
          <a:p>
            <a:pPr algn="ctr" eaLnBrk="0" hangingPunct="0"/>
            <a:r>
              <a:rPr lang="en-GB" sz="2800" b="1" i="1" dirty="0" smtClean="0">
                <a:solidFill>
                  <a:schemeClr val="bg1"/>
                </a:solidFill>
              </a:rPr>
              <a:t>Delivering Differently….. where?</a:t>
            </a:r>
            <a:endParaRPr lang="en-GB" sz="2800" b="1" i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919" y="5976255"/>
            <a:ext cx="1148119" cy="73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4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2223</TotalTime>
  <Words>1570</Words>
  <Application>Microsoft Office PowerPoint</Application>
  <PresentationFormat>On-screen Show (4:3)</PresentationFormat>
  <Paragraphs>249</Paragraphs>
  <Slides>22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why the Social Co-operative Model….</vt:lpstr>
      <vt:lpstr>PowerPoint Presentation</vt:lpstr>
      <vt:lpstr>Main focus of the Social Enterprise project in Wye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Kent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Emily - SC SCS SG</dc:creator>
  <cp:lastModifiedBy>Rebecca Smith [Sykes]</cp:lastModifiedBy>
  <cp:revision>58</cp:revision>
  <dcterms:created xsi:type="dcterms:W3CDTF">2015-11-06T15:29:39Z</dcterms:created>
  <dcterms:modified xsi:type="dcterms:W3CDTF">2016-04-19T18:58:34Z</dcterms:modified>
</cp:coreProperties>
</file>