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56" r:id="rId2"/>
    <p:sldId id="259" r:id="rId3"/>
    <p:sldId id="258" r:id="rId4"/>
    <p:sldId id="263" r:id="rId5"/>
    <p:sldId id="262" r:id="rId6"/>
  </p:sldIdLst>
  <p:sldSz cx="9144000" cy="6858000" type="screen4x3"/>
  <p:notesSz cx="6797675" cy="9872663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7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GB" u="none"/>
              <a:t>Current Tenant Arrears Comparison 2013 to 2015</a:t>
            </a:r>
          </a:p>
        </c:rich>
      </c:tx>
      <c:layout>
        <c:manualLayout>
          <c:xMode val="edge"/>
          <c:yMode val="edge"/>
          <c:x val="0.30131964313058618"/>
          <c:y val="2.7419354838709678E-2"/>
        </c:manualLayout>
      </c:layout>
      <c:overlay val="0"/>
      <c:spPr>
        <a:noFill/>
        <a:ln w="3175">
          <a:noFill/>
          <a:prstDash val="solid"/>
        </a:ln>
        <a:effectLst>
          <a:outerShdw dist="35921" dir="2700000" algn="br">
            <a:schemeClr val="bg1"/>
          </a:outerShdw>
        </a:effectLst>
      </c:spPr>
    </c:title>
    <c:autoTitleDeleted val="0"/>
    <c:plotArea>
      <c:layout>
        <c:manualLayout>
          <c:layoutTarget val="inner"/>
          <c:xMode val="edge"/>
          <c:yMode val="edge"/>
          <c:x val="0.10692585637644834"/>
          <c:y val="0.11182795698924732"/>
          <c:w val="0.7313588938803216"/>
          <c:h val="0.79838709677419351"/>
        </c:manualLayout>
      </c:layout>
      <c:lineChart>
        <c:grouping val="standard"/>
        <c:varyColors val="0"/>
        <c:ser>
          <c:idx val="11"/>
          <c:order val="0"/>
          <c:tx>
            <c:v>2013 Rent Only</c:v>
          </c:tx>
          <c:spPr>
            <a:ln w="9525">
              <a:solidFill>
                <a:srgbClr val="FF00FF"/>
              </a:solidFill>
              <a:prstDash val="sysDot"/>
            </a:ln>
          </c:spPr>
          <c:marker>
            <c:symbol val="none"/>
          </c:marker>
          <c:cat>
            <c:numRef>
              <c:f>'Rent-Year % chg Current&amp;Former'!$B$6:$B$58</c:f>
              <c:numCache>
                <c:formatCode>General</c:formatCode>
                <c:ptCount val="53"/>
                <c:pt idx="0">
                  <c:v>40</c:v>
                </c:pt>
                <c:pt idx="1">
                  <c:v>41</c:v>
                </c:pt>
                <c:pt idx="2">
                  <c:v>42</c:v>
                </c:pt>
                <c:pt idx="3">
                  <c:v>43</c:v>
                </c:pt>
                <c:pt idx="4">
                  <c:v>44</c:v>
                </c:pt>
                <c:pt idx="5">
                  <c:v>45</c:v>
                </c:pt>
                <c:pt idx="6">
                  <c:v>46</c:v>
                </c:pt>
                <c:pt idx="7">
                  <c:v>47</c:v>
                </c:pt>
                <c:pt idx="8">
                  <c:v>48</c:v>
                </c:pt>
                <c:pt idx="9">
                  <c:v>49</c:v>
                </c:pt>
                <c:pt idx="10">
                  <c:v>50</c:v>
                </c:pt>
                <c:pt idx="11">
                  <c:v>51</c:v>
                </c:pt>
                <c:pt idx="12">
                  <c:v>52</c:v>
                </c:pt>
                <c:pt idx="13">
                  <c:v>53</c:v>
                </c:pt>
                <c:pt idx="14">
                  <c:v>1</c:v>
                </c:pt>
                <c:pt idx="15">
                  <c:v>2</c:v>
                </c:pt>
                <c:pt idx="16">
                  <c:v>3</c:v>
                </c:pt>
                <c:pt idx="17">
                  <c:v>4</c:v>
                </c:pt>
                <c:pt idx="18">
                  <c:v>5</c:v>
                </c:pt>
                <c:pt idx="19">
                  <c:v>6</c:v>
                </c:pt>
                <c:pt idx="20">
                  <c:v>7</c:v>
                </c:pt>
                <c:pt idx="21">
                  <c:v>8</c:v>
                </c:pt>
                <c:pt idx="22">
                  <c:v>9</c:v>
                </c:pt>
                <c:pt idx="23">
                  <c:v>10</c:v>
                </c:pt>
                <c:pt idx="24">
                  <c:v>11</c:v>
                </c:pt>
                <c:pt idx="25">
                  <c:v>12</c:v>
                </c:pt>
                <c:pt idx="26">
                  <c:v>13</c:v>
                </c:pt>
                <c:pt idx="27">
                  <c:v>14</c:v>
                </c:pt>
                <c:pt idx="28">
                  <c:v>15</c:v>
                </c:pt>
                <c:pt idx="29">
                  <c:v>16</c:v>
                </c:pt>
                <c:pt idx="30">
                  <c:v>17</c:v>
                </c:pt>
                <c:pt idx="31">
                  <c:v>18</c:v>
                </c:pt>
                <c:pt idx="32">
                  <c:v>19</c:v>
                </c:pt>
                <c:pt idx="33">
                  <c:v>20</c:v>
                </c:pt>
                <c:pt idx="34">
                  <c:v>21</c:v>
                </c:pt>
                <c:pt idx="35">
                  <c:v>22</c:v>
                </c:pt>
                <c:pt idx="36">
                  <c:v>23</c:v>
                </c:pt>
                <c:pt idx="37">
                  <c:v>24</c:v>
                </c:pt>
                <c:pt idx="38">
                  <c:v>25</c:v>
                </c:pt>
                <c:pt idx="39">
                  <c:v>26</c:v>
                </c:pt>
                <c:pt idx="40">
                  <c:v>27</c:v>
                </c:pt>
                <c:pt idx="41">
                  <c:v>28</c:v>
                </c:pt>
                <c:pt idx="42">
                  <c:v>29</c:v>
                </c:pt>
                <c:pt idx="43">
                  <c:v>30</c:v>
                </c:pt>
                <c:pt idx="44">
                  <c:v>31</c:v>
                </c:pt>
                <c:pt idx="45">
                  <c:v>32</c:v>
                </c:pt>
                <c:pt idx="46">
                  <c:v>33</c:v>
                </c:pt>
                <c:pt idx="47">
                  <c:v>34</c:v>
                </c:pt>
                <c:pt idx="48">
                  <c:v>35</c:v>
                </c:pt>
                <c:pt idx="49">
                  <c:v>36</c:v>
                </c:pt>
                <c:pt idx="50">
                  <c:v>37</c:v>
                </c:pt>
                <c:pt idx="51">
                  <c:v>38</c:v>
                </c:pt>
                <c:pt idx="52">
                  <c:v>39</c:v>
                </c:pt>
              </c:numCache>
            </c:numRef>
          </c:cat>
          <c:val>
            <c:numRef>
              <c:f>'Rent-Year % chg Current&amp;Former'!$AF$6:$AF$58</c:f>
              <c:numCache>
                <c:formatCode>#,##0</c:formatCode>
                <c:ptCount val="53"/>
                <c:pt idx="0">
                  <c:v>985318.80000000016</c:v>
                </c:pt>
                <c:pt idx="1">
                  <c:v>1031473.6600000001</c:v>
                </c:pt>
                <c:pt idx="2">
                  <c:v>1248404.25</c:v>
                </c:pt>
                <c:pt idx="3">
                  <c:v>1401957.1099999999</c:v>
                </c:pt>
                <c:pt idx="4">
                  <c:v>1405487.24</c:v>
                </c:pt>
                <c:pt idx="5">
                  <c:v>1191559.6500000001</c:v>
                </c:pt>
                <c:pt idx="6">
                  <c:v>1316204.6200000001</c:v>
                </c:pt>
                <c:pt idx="7">
                  <c:v>1401142.92</c:v>
                </c:pt>
                <c:pt idx="8">
                  <c:v>1448096.69</c:v>
                </c:pt>
                <c:pt idx="9">
                  <c:v>1200682.1199999999</c:v>
                </c:pt>
                <c:pt idx="10">
                  <c:v>1330663.3199999998</c:v>
                </c:pt>
                <c:pt idx="11">
                  <c:v>1392446.65</c:v>
                </c:pt>
                <c:pt idx="12">
                  <c:v>1516072.56</c:v>
                </c:pt>
                <c:pt idx="13">
                  <c:v>1281715.9849999999</c:v>
                </c:pt>
                <c:pt idx="14">
                  <c:v>961166.57000000007</c:v>
                </c:pt>
                <c:pt idx="15">
                  <c:v>822222.58000000007</c:v>
                </c:pt>
                <c:pt idx="16">
                  <c:v>1009746.1000000001</c:v>
                </c:pt>
                <c:pt idx="17">
                  <c:v>1231601.68</c:v>
                </c:pt>
                <c:pt idx="18">
                  <c:v>1093668.0999999999</c:v>
                </c:pt>
                <c:pt idx="19">
                  <c:v>1247161.6199999999</c:v>
                </c:pt>
                <c:pt idx="20">
                  <c:v>1316512.8899999999</c:v>
                </c:pt>
                <c:pt idx="21">
                  <c:v>1451335.2400000002</c:v>
                </c:pt>
                <c:pt idx="22">
                  <c:v>1180762.98</c:v>
                </c:pt>
                <c:pt idx="23">
                  <c:v>1269986.49</c:v>
                </c:pt>
                <c:pt idx="24">
                  <c:v>1330755.8999999999</c:v>
                </c:pt>
                <c:pt idx="25">
                  <c:v>1451668.8599999999</c:v>
                </c:pt>
                <c:pt idx="26">
                  <c:v>1218165.9600000002</c:v>
                </c:pt>
                <c:pt idx="27">
                  <c:v>1295585.55</c:v>
                </c:pt>
                <c:pt idx="28">
                  <c:v>1366023.3299999998</c:v>
                </c:pt>
                <c:pt idx="29">
                  <c:v>1490446.93</c:v>
                </c:pt>
                <c:pt idx="30">
                  <c:v>1232197.6400000001</c:v>
                </c:pt>
                <c:pt idx="31">
                  <c:v>1299273.33</c:v>
                </c:pt>
                <c:pt idx="32">
                  <c:v>1349979.52</c:v>
                </c:pt>
                <c:pt idx="33">
                  <c:v>1468376.3699999999</c:v>
                </c:pt>
                <c:pt idx="34">
                  <c:v>1234305.94</c:v>
                </c:pt>
                <c:pt idx="35">
                  <c:v>1360224</c:v>
                </c:pt>
                <c:pt idx="36">
                  <c:v>1360845.3699999999</c:v>
                </c:pt>
                <c:pt idx="37">
                  <c:v>1497978.0799999998</c:v>
                </c:pt>
                <c:pt idx="38">
                  <c:v>1262144.82</c:v>
                </c:pt>
                <c:pt idx="39">
                  <c:v>1400956.1900000002</c:v>
                </c:pt>
                <c:pt idx="40">
                  <c:v>1423094.87</c:v>
                </c:pt>
                <c:pt idx="41">
                  <c:v>1489263.45</c:v>
                </c:pt>
                <c:pt idx="42">
                  <c:v>1347563.66</c:v>
                </c:pt>
                <c:pt idx="43">
                  <c:v>1417718.52</c:v>
                </c:pt>
                <c:pt idx="44">
                  <c:v>1486446.1900000002</c:v>
                </c:pt>
                <c:pt idx="45">
                  <c:v>1562623.8199999998</c:v>
                </c:pt>
                <c:pt idx="46">
                  <c:v>1310029.3600000001</c:v>
                </c:pt>
                <c:pt idx="47">
                  <c:v>1430532.29</c:v>
                </c:pt>
                <c:pt idx="48">
                  <c:v>1512636.38</c:v>
                </c:pt>
                <c:pt idx="49">
                  <c:v>1494269.97</c:v>
                </c:pt>
                <c:pt idx="50">
                  <c:v>1296306.93</c:v>
                </c:pt>
                <c:pt idx="51">
                  <c:v>1337094.83</c:v>
                </c:pt>
                <c:pt idx="52">
                  <c:v>1155256.6500000001</c:v>
                </c:pt>
              </c:numCache>
            </c:numRef>
          </c:val>
          <c:smooth val="0"/>
        </c:ser>
        <c:ser>
          <c:idx val="1"/>
          <c:order val="1"/>
          <c:tx>
            <c:v>2014 Rent Only</c:v>
          </c:tx>
          <c:spPr>
            <a:ln w="15875">
              <a:prstDash val="sysDash"/>
            </a:ln>
          </c:spPr>
          <c:marker>
            <c:symbol val="none"/>
          </c:marker>
          <c:val>
            <c:numRef>
              <c:f>'Rent-Year % chg Current&amp;Former'!$AI$6:$AI$58</c:f>
              <c:numCache>
                <c:formatCode>#,##0</c:formatCode>
                <c:ptCount val="53"/>
                <c:pt idx="0">
                  <c:v>942201.51</c:v>
                </c:pt>
                <c:pt idx="1">
                  <c:v>996988</c:v>
                </c:pt>
                <c:pt idx="2">
                  <c:v>1212648.2200000002</c:v>
                </c:pt>
                <c:pt idx="3">
                  <c:v>1380638.0000000002</c:v>
                </c:pt>
                <c:pt idx="4">
                  <c:v>1447803.56</c:v>
                </c:pt>
                <c:pt idx="5">
                  <c:v>1168562.4099999999</c:v>
                </c:pt>
                <c:pt idx="6">
                  <c:v>1300626.7100000002</c:v>
                </c:pt>
                <c:pt idx="7">
                  <c:v>1415381.3699999999</c:v>
                </c:pt>
                <c:pt idx="8">
                  <c:v>1473193.91</c:v>
                </c:pt>
                <c:pt idx="9">
                  <c:v>1166391.51</c:v>
                </c:pt>
                <c:pt idx="10">
                  <c:v>1285944.1000000001</c:v>
                </c:pt>
                <c:pt idx="11">
                  <c:v>1410536.3899999997</c:v>
                </c:pt>
                <c:pt idx="12">
                  <c:v>1473623.1400000001</c:v>
                </c:pt>
                <c:pt idx="13">
                  <c:v>1179081.33</c:v>
                </c:pt>
                <c:pt idx="14">
                  <c:v>929728.46999999986</c:v>
                </c:pt>
                <c:pt idx="15">
                  <c:v>759539.21000000008</c:v>
                </c:pt>
                <c:pt idx="16">
                  <c:v>960926.74000000011</c:v>
                </c:pt>
                <c:pt idx="17">
                  <c:v>978830.77</c:v>
                </c:pt>
                <c:pt idx="18">
                  <c:v>1141371.3299999996</c:v>
                </c:pt>
                <c:pt idx="19">
                  <c:v>1270408.5499999998</c:v>
                </c:pt>
                <c:pt idx="20">
                  <c:v>1378060.64</c:v>
                </c:pt>
                <c:pt idx="21">
                  <c:v>1155550.0199999998</c:v>
                </c:pt>
                <c:pt idx="22">
                  <c:v>1200541.2799999998</c:v>
                </c:pt>
                <c:pt idx="23">
                  <c:v>1332661.4099999999</c:v>
                </c:pt>
                <c:pt idx="24">
                  <c:v>1409632.1</c:v>
                </c:pt>
                <c:pt idx="25">
                  <c:v>1199116.17</c:v>
                </c:pt>
                <c:pt idx="26">
                  <c:v>1199207.5999999999</c:v>
                </c:pt>
                <c:pt idx="27">
                  <c:v>1321556.4300000002</c:v>
                </c:pt>
                <c:pt idx="28">
                  <c:v>1400985.9699999995</c:v>
                </c:pt>
                <c:pt idx="29">
                  <c:v>1202974.08</c:v>
                </c:pt>
                <c:pt idx="30">
                  <c:v>1265338.77</c:v>
                </c:pt>
                <c:pt idx="31">
                  <c:v>1339245.1900000002</c:v>
                </c:pt>
                <c:pt idx="32">
                  <c:v>1440126.29</c:v>
                </c:pt>
                <c:pt idx="33">
                  <c:v>1254986.77</c:v>
                </c:pt>
                <c:pt idx="34">
                  <c:v>1318235.3399999999</c:v>
                </c:pt>
                <c:pt idx="35">
                  <c:v>1377146.44</c:v>
                </c:pt>
                <c:pt idx="36">
                  <c:v>1457104.1900000002</c:v>
                </c:pt>
                <c:pt idx="37">
                  <c:v>1259213.6700000002</c:v>
                </c:pt>
                <c:pt idx="38">
                  <c:v>1332406.0900000001</c:v>
                </c:pt>
                <c:pt idx="39">
                  <c:v>1311365.2199999997</c:v>
                </c:pt>
                <c:pt idx="40">
                  <c:v>1396728.0900000003</c:v>
                </c:pt>
                <c:pt idx="41">
                  <c:v>1197407.3899999997</c:v>
                </c:pt>
                <c:pt idx="42">
                  <c:v>1290042.03</c:v>
                </c:pt>
                <c:pt idx="43">
                  <c:v>1364217.88</c:v>
                </c:pt>
                <c:pt idx="44">
                  <c:v>1361807.0800000003</c:v>
                </c:pt>
                <c:pt idx="45">
                  <c:v>1188740.5699999998</c:v>
                </c:pt>
                <c:pt idx="46">
                  <c:v>1272921.7899999998</c:v>
                </c:pt>
                <c:pt idx="47">
                  <c:v>1376178.5899999999</c:v>
                </c:pt>
                <c:pt idx="48">
                  <c:v>1358396.0400000003</c:v>
                </c:pt>
                <c:pt idx="49">
                  <c:v>1182902.6399999999</c:v>
                </c:pt>
                <c:pt idx="50">
                  <c:v>1302153.17</c:v>
                </c:pt>
                <c:pt idx="51">
                  <c:v>1013466.7000000001</c:v>
                </c:pt>
                <c:pt idx="52">
                  <c:v>833961.47</c:v>
                </c:pt>
              </c:numCache>
            </c:numRef>
          </c:val>
          <c:smooth val="0"/>
        </c:ser>
        <c:ser>
          <c:idx val="4"/>
          <c:order val="2"/>
          <c:tx>
            <c:v>2011 All Debt</c:v>
          </c:tx>
          <c:spPr>
            <a:ln w="12700">
              <a:solidFill>
                <a:srgbClr val="00CCFF"/>
              </a:solidFill>
              <a:prstDash val="solid"/>
            </a:ln>
          </c:spPr>
          <c:marker>
            <c:symbol val="none"/>
          </c:marker>
          <c:cat>
            <c:numRef>
              <c:f>'Rent-Year % chg Current&amp;Former'!$B$6:$B$58</c:f>
              <c:numCache>
                <c:formatCode>General</c:formatCode>
                <c:ptCount val="53"/>
                <c:pt idx="0">
                  <c:v>40</c:v>
                </c:pt>
                <c:pt idx="1">
                  <c:v>41</c:v>
                </c:pt>
                <c:pt idx="2">
                  <c:v>42</c:v>
                </c:pt>
                <c:pt idx="3">
                  <c:v>43</c:v>
                </c:pt>
                <c:pt idx="4">
                  <c:v>44</c:v>
                </c:pt>
                <c:pt idx="5">
                  <c:v>45</c:v>
                </c:pt>
                <c:pt idx="6">
                  <c:v>46</c:v>
                </c:pt>
                <c:pt idx="7">
                  <c:v>47</c:v>
                </c:pt>
                <c:pt idx="8">
                  <c:v>48</c:v>
                </c:pt>
                <c:pt idx="9">
                  <c:v>49</c:v>
                </c:pt>
                <c:pt idx="10">
                  <c:v>50</c:v>
                </c:pt>
                <c:pt idx="11">
                  <c:v>51</c:v>
                </c:pt>
                <c:pt idx="12">
                  <c:v>52</c:v>
                </c:pt>
                <c:pt idx="13">
                  <c:v>53</c:v>
                </c:pt>
                <c:pt idx="14">
                  <c:v>1</c:v>
                </c:pt>
                <c:pt idx="15">
                  <c:v>2</c:v>
                </c:pt>
                <c:pt idx="16">
                  <c:v>3</c:v>
                </c:pt>
                <c:pt idx="17">
                  <c:v>4</c:v>
                </c:pt>
                <c:pt idx="18">
                  <c:v>5</c:v>
                </c:pt>
                <c:pt idx="19">
                  <c:v>6</c:v>
                </c:pt>
                <c:pt idx="20">
                  <c:v>7</c:v>
                </c:pt>
                <c:pt idx="21">
                  <c:v>8</c:v>
                </c:pt>
                <c:pt idx="22">
                  <c:v>9</c:v>
                </c:pt>
                <c:pt idx="23">
                  <c:v>10</c:v>
                </c:pt>
                <c:pt idx="24">
                  <c:v>11</c:v>
                </c:pt>
                <c:pt idx="25">
                  <c:v>12</c:v>
                </c:pt>
                <c:pt idx="26">
                  <c:v>13</c:v>
                </c:pt>
                <c:pt idx="27">
                  <c:v>14</c:v>
                </c:pt>
                <c:pt idx="28">
                  <c:v>15</c:v>
                </c:pt>
                <c:pt idx="29">
                  <c:v>16</c:v>
                </c:pt>
                <c:pt idx="30">
                  <c:v>17</c:v>
                </c:pt>
                <c:pt idx="31">
                  <c:v>18</c:v>
                </c:pt>
                <c:pt idx="32">
                  <c:v>19</c:v>
                </c:pt>
                <c:pt idx="33">
                  <c:v>20</c:v>
                </c:pt>
                <c:pt idx="34">
                  <c:v>21</c:v>
                </c:pt>
                <c:pt idx="35">
                  <c:v>22</c:v>
                </c:pt>
                <c:pt idx="36">
                  <c:v>23</c:v>
                </c:pt>
                <c:pt idx="37">
                  <c:v>24</c:v>
                </c:pt>
                <c:pt idx="38">
                  <c:v>25</c:v>
                </c:pt>
                <c:pt idx="39">
                  <c:v>26</c:v>
                </c:pt>
                <c:pt idx="40">
                  <c:v>27</c:v>
                </c:pt>
                <c:pt idx="41">
                  <c:v>28</c:v>
                </c:pt>
                <c:pt idx="42">
                  <c:v>29</c:v>
                </c:pt>
                <c:pt idx="43">
                  <c:v>30</c:v>
                </c:pt>
                <c:pt idx="44">
                  <c:v>31</c:v>
                </c:pt>
                <c:pt idx="45">
                  <c:v>32</c:v>
                </c:pt>
                <c:pt idx="46">
                  <c:v>33</c:v>
                </c:pt>
                <c:pt idx="47">
                  <c:v>34</c:v>
                </c:pt>
                <c:pt idx="48">
                  <c:v>35</c:v>
                </c:pt>
                <c:pt idx="49">
                  <c:v>36</c:v>
                </c:pt>
                <c:pt idx="50">
                  <c:v>37</c:v>
                </c:pt>
                <c:pt idx="51">
                  <c:v>38</c:v>
                </c:pt>
                <c:pt idx="52">
                  <c:v>39</c:v>
                </c:pt>
              </c:numCache>
            </c:numRef>
          </c:cat>
          <c:val>
            <c:numRef>
              <c:f>'Rent-Year % chg Current&amp;Former'!$AB$6:$AB$58</c:f>
            </c:numRef>
          </c:val>
          <c:smooth val="0"/>
        </c:ser>
        <c:ser>
          <c:idx val="7"/>
          <c:order val="3"/>
          <c:tx>
            <c:v>2011 Rent Only</c:v>
          </c:tx>
          <c:spPr>
            <a:ln w="12700">
              <a:solidFill>
                <a:srgbClr val="FF99CC"/>
              </a:solidFill>
              <a:prstDash val="solid"/>
            </a:ln>
          </c:spPr>
          <c:marker>
            <c:symbol val="none"/>
          </c:marker>
          <c:cat>
            <c:numRef>
              <c:f>'Rent-Year % chg Current&amp;Former'!$B$6:$B$58</c:f>
              <c:numCache>
                <c:formatCode>General</c:formatCode>
                <c:ptCount val="53"/>
                <c:pt idx="0">
                  <c:v>40</c:v>
                </c:pt>
                <c:pt idx="1">
                  <c:v>41</c:v>
                </c:pt>
                <c:pt idx="2">
                  <c:v>42</c:v>
                </c:pt>
                <c:pt idx="3">
                  <c:v>43</c:v>
                </c:pt>
                <c:pt idx="4">
                  <c:v>44</c:v>
                </c:pt>
                <c:pt idx="5">
                  <c:v>45</c:v>
                </c:pt>
                <c:pt idx="6">
                  <c:v>46</c:v>
                </c:pt>
                <c:pt idx="7">
                  <c:v>47</c:v>
                </c:pt>
                <c:pt idx="8">
                  <c:v>48</c:v>
                </c:pt>
                <c:pt idx="9">
                  <c:v>49</c:v>
                </c:pt>
                <c:pt idx="10">
                  <c:v>50</c:v>
                </c:pt>
                <c:pt idx="11">
                  <c:v>51</c:v>
                </c:pt>
                <c:pt idx="12">
                  <c:v>52</c:v>
                </c:pt>
                <c:pt idx="13">
                  <c:v>53</c:v>
                </c:pt>
                <c:pt idx="14">
                  <c:v>1</c:v>
                </c:pt>
                <c:pt idx="15">
                  <c:v>2</c:v>
                </c:pt>
                <c:pt idx="16">
                  <c:v>3</c:v>
                </c:pt>
                <c:pt idx="17">
                  <c:v>4</c:v>
                </c:pt>
                <c:pt idx="18">
                  <c:v>5</c:v>
                </c:pt>
                <c:pt idx="19">
                  <c:v>6</c:v>
                </c:pt>
                <c:pt idx="20">
                  <c:v>7</c:v>
                </c:pt>
                <c:pt idx="21">
                  <c:v>8</c:v>
                </c:pt>
                <c:pt idx="22">
                  <c:v>9</c:v>
                </c:pt>
                <c:pt idx="23">
                  <c:v>10</c:v>
                </c:pt>
                <c:pt idx="24">
                  <c:v>11</c:v>
                </c:pt>
                <c:pt idx="25">
                  <c:v>12</c:v>
                </c:pt>
                <c:pt idx="26">
                  <c:v>13</c:v>
                </c:pt>
                <c:pt idx="27">
                  <c:v>14</c:v>
                </c:pt>
                <c:pt idx="28">
                  <c:v>15</c:v>
                </c:pt>
                <c:pt idx="29">
                  <c:v>16</c:v>
                </c:pt>
                <c:pt idx="30">
                  <c:v>17</c:v>
                </c:pt>
                <c:pt idx="31">
                  <c:v>18</c:v>
                </c:pt>
                <c:pt idx="32">
                  <c:v>19</c:v>
                </c:pt>
                <c:pt idx="33">
                  <c:v>20</c:v>
                </c:pt>
                <c:pt idx="34">
                  <c:v>21</c:v>
                </c:pt>
                <c:pt idx="35">
                  <c:v>22</c:v>
                </c:pt>
                <c:pt idx="36">
                  <c:v>23</c:v>
                </c:pt>
                <c:pt idx="37">
                  <c:v>24</c:v>
                </c:pt>
                <c:pt idx="38">
                  <c:v>25</c:v>
                </c:pt>
                <c:pt idx="39">
                  <c:v>26</c:v>
                </c:pt>
                <c:pt idx="40">
                  <c:v>27</c:v>
                </c:pt>
                <c:pt idx="41">
                  <c:v>28</c:v>
                </c:pt>
                <c:pt idx="42">
                  <c:v>29</c:v>
                </c:pt>
                <c:pt idx="43">
                  <c:v>30</c:v>
                </c:pt>
                <c:pt idx="44">
                  <c:v>31</c:v>
                </c:pt>
                <c:pt idx="45">
                  <c:v>32</c:v>
                </c:pt>
                <c:pt idx="46">
                  <c:v>33</c:v>
                </c:pt>
                <c:pt idx="47">
                  <c:v>34</c:v>
                </c:pt>
                <c:pt idx="48">
                  <c:v>35</c:v>
                </c:pt>
                <c:pt idx="49">
                  <c:v>36</c:v>
                </c:pt>
                <c:pt idx="50">
                  <c:v>37</c:v>
                </c:pt>
                <c:pt idx="51">
                  <c:v>38</c:v>
                </c:pt>
                <c:pt idx="52">
                  <c:v>39</c:v>
                </c:pt>
              </c:numCache>
            </c:numRef>
          </c:cat>
          <c:val>
            <c:numRef>
              <c:f>'Rent-Year % chg Current&amp;Former'!$AC$6:$AC$58</c:f>
            </c:numRef>
          </c:val>
          <c:smooth val="0"/>
        </c:ser>
        <c:ser>
          <c:idx val="12"/>
          <c:order val="4"/>
          <c:tx>
            <c:v>2010 All Debt</c:v>
          </c:tx>
          <c:spPr>
            <a:ln w="12700">
              <a:solidFill>
                <a:srgbClr val="99CCFF"/>
              </a:solidFill>
              <a:prstDash val="sysDash"/>
            </a:ln>
          </c:spPr>
          <c:marker>
            <c:symbol val="none"/>
          </c:marker>
          <c:cat>
            <c:numRef>
              <c:f>'Rent-Year % chg Current&amp;Former'!$B$6:$B$58</c:f>
              <c:numCache>
                <c:formatCode>General</c:formatCode>
                <c:ptCount val="53"/>
                <c:pt idx="0">
                  <c:v>40</c:v>
                </c:pt>
                <c:pt idx="1">
                  <c:v>41</c:v>
                </c:pt>
                <c:pt idx="2">
                  <c:v>42</c:v>
                </c:pt>
                <c:pt idx="3">
                  <c:v>43</c:v>
                </c:pt>
                <c:pt idx="4">
                  <c:v>44</c:v>
                </c:pt>
                <c:pt idx="5">
                  <c:v>45</c:v>
                </c:pt>
                <c:pt idx="6">
                  <c:v>46</c:v>
                </c:pt>
                <c:pt idx="7">
                  <c:v>47</c:v>
                </c:pt>
                <c:pt idx="8">
                  <c:v>48</c:v>
                </c:pt>
                <c:pt idx="9">
                  <c:v>49</c:v>
                </c:pt>
                <c:pt idx="10">
                  <c:v>50</c:v>
                </c:pt>
                <c:pt idx="11">
                  <c:v>51</c:v>
                </c:pt>
                <c:pt idx="12">
                  <c:v>52</c:v>
                </c:pt>
                <c:pt idx="13">
                  <c:v>53</c:v>
                </c:pt>
                <c:pt idx="14">
                  <c:v>1</c:v>
                </c:pt>
                <c:pt idx="15">
                  <c:v>2</c:v>
                </c:pt>
                <c:pt idx="16">
                  <c:v>3</c:v>
                </c:pt>
                <c:pt idx="17">
                  <c:v>4</c:v>
                </c:pt>
                <c:pt idx="18">
                  <c:v>5</c:v>
                </c:pt>
                <c:pt idx="19">
                  <c:v>6</c:v>
                </c:pt>
                <c:pt idx="20">
                  <c:v>7</c:v>
                </c:pt>
                <c:pt idx="21">
                  <c:v>8</c:v>
                </c:pt>
                <c:pt idx="22">
                  <c:v>9</c:v>
                </c:pt>
                <c:pt idx="23">
                  <c:v>10</c:v>
                </c:pt>
                <c:pt idx="24">
                  <c:v>11</c:v>
                </c:pt>
                <c:pt idx="25">
                  <c:v>12</c:v>
                </c:pt>
                <c:pt idx="26">
                  <c:v>13</c:v>
                </c:pt>
                <c:pt idx="27">
                  <c:v>14</c:v>
                </c:pt>
                <c:pt idx="28">
                  <c:v>15</c:v>
                </c:pt>
                <c:pt idx="29">
                  <c:v>16</c:v>
                </c:pt>
                <c:pt idx="30">
                  <c:v>17</c:v>
                </c:pt>
                <c:pt idx="31">
                  <c:v>18</c:v>
                </c:pt>
                <c:pt idx="32">
                  <c:v>19</c:v>
                </c:pt>
                <c:pt idx="33">
                  <c:v>20</c:v>
                </c:pt>
                <c:pt idx="34">
                  <c:v>21</c:v>
                </c:pt>
                <c:pt idx="35">
                  <c:v>22</c:v>
                </c:pt>
                <c:pt idx="36">
                  <c:v>23</c:v>
                </c:pt>
                <c:pt idx="37">
                  <c:v>24</c:v>
                </c:pt>
                <c:pt idx="38">
                  <c:v>25</c:v>
                </c:pt>
                <c:pt idx="39">
                  <c:v>26</c:v>
                </c:pt>
                <c:pt idx="40">
                  <c:v>27</c:v>
                </c:pt>
                <c:pt idx="41">
                  <c:v>28</c:v>
                </c:pt>
                <c:pt idx="42">
                  <c:v>29</c:v>
                </c:pt>
                <c:pt idx="43">
                  <c:v>30</c:v>
                </c:pt>
                <c:pt idx="44">
                  <c:v>31</c:v>
                </c:pt>
                <c:pt idx="45">
                  <c:v>32</c:v>
                </c:pt>
                <c:pt idx="46">
                  <c:v>33</c:v>
                </c:pt>
                <c:pt idx="47">
                  <c:v>34</c:v>
                </c:pt>
                <c:pt idx="48">
                  <c:v>35</c:v>
                </c:pt>
                <c:pt idx="49">
                  <c:v>36</c:v>
                </c:pt>
                <c:pt idx="50">
                  <c:v>37</c:v>
                </c:pt>
                <c:pt idx="51">
                  <c:v>38</c:v>
                </c:pt>
                <c:pt idx="52">
                  <c:v>39</c:v>
                </c:pt>
              </c:numCache>
            </c:numRef>
          </c:cat>
          <c:val>
            <c:numRef>
              <c:f>'Rent-Year % chg Current&amp;Former'!$Y$6:$Y$58</c:f>
            </c:numRef>
          </c:val>
          <c:smooth val="0"/>
        </c:ser>
        <c:ser>
          <c:idx val="13"/>
          <c:order val="5"/>
          <c:tx>
            <c:v>2010 Rent Only</c:v>
          </c:tx>
          <c:spPr>
            <a:ln w="12700">
              <a:solidFill>
                <a:srgbClr val="FF99CC"/>
              </a:solidFill>
              <a:prstDash val="sysDash"/>
            </a:ln>
          </c:spPr>
          <c:marker>
            <c:symbol val="none"/>
          </c:marker>
          <c:cat>
            <c:numRef>
              <c:f>'Rent-Year % chg Current&amp;Former'!$B$6:$B$58</c:f>
              <c:numCache>
                <c:formatCode>General</c:formatCode>
                <c:ptCount val="53"/>
                <c:pt idx="0">
                  <c:v>40</c:v>
                </c:pt>
                <c:pt idx="1">
                  <c:v>41</c:v>
                </c:pt>
                <c:pt idx="2">
                  <c:v>42</c:v>
                </c:pt>
                <c:pt idx="3">
                  <c:v>43</c:v>
                </c:pt>
                <c:pt idx="4">
                  <c:v>44</c:v>
                </c:pt>
                <c:pt idx="5">
                  <c:v>45</c:v>
                </c:pt>
                <c:pt idx="6">
                  <c:v>46</c:v>
                </c:pt>
                <c:pt idx="7">
                  <c:v>47</c:v>
                </c:pt>
                <c:pt idx="8">
                  <c:v>48</c:v>
                </c:pt>
                <c:pt idx="9">
                  <c:v>49</c:v>
                </c:pt>
                <c:pt idx="10">
                  <c:v>50</c:v>
                </c:pt>
                <c:pt idx="11">
                  <c:v>51</c:v>
                </c:pt>
                <c:pt idx="12">
                  <c:v>52</c:v>
                </c:pt>
                <c:pt idx="13">
                  <c:v>53</c:v>
                </c:pt>
                <c:pt idx="14">
                  <c:v>1</c:v>
                </c:pt>
                <c:pt idx="15">
                  <c:v>2</c:v>
                </c:pt>
                <c:pt idx="16">
                  <c:v>3</c:v>
                </c:pt>
                <c:pt idx="17">
                  <c:v>4</c:v>
                </c:pt>
                <c:pt idx="18">
                  <c:v>5</c:v>
                </c:pt>
                <c:pt idx="19">
                  <c:v>6</c:v>
                </c:pt>
                <c:pt idx="20">
                  <c:v>7</c:v>
                </c:pt>
                <c:pt idx="21">
                  <c:v>8</c:v>
                </c:pt>
                <c:pt idx="22">
                  <c:v>9</c:v>
                </c:pt>
                <c:pt idx="23">
                  <c:v>10</c:v>
                </c:pt>
                <c:pt idx="24">
                  <c:v>11</c:v>
                </c:pt>
                <c:pt idx="25">
                  <c:v>12</c:v>
                </c:pt>
                <c:pt idx="26">
                  <c:v>13</c:v>
                </c:pt>
                <c:pt idx="27">
                  <c:v>14</c:v>
                </c:pt>
                <c:pt idx="28">
                  <c:v>15</c:v>
                </c:pt>
                <c:pt idx="29">
                  <c:v>16</c:v>
                </c:pt>
                <c:pt idx="30">
                  <c:v>17</c:v>
                </c:pt>
                <c:pt idx="31">
                  <c:v>18</c:v>
                </c:pt>
                <c:pt idx="32">
                  <c:v>19</c:v>
                </c:pt>
                <c:pt idx="33">
                  <c:v>20</c:v>
                </c:pt>
                <c:pt idx="34">
                  <c:v>21</c:v>
                </c:pt>
                <c:pt idx="35">
                  <c:v>22</c:v>
                </c:pt>
                <c:pt idx="36">
                  <c:v>23</c:v>
                </c:pt>
                <c:pt idx="37">
                  <c:v>24</c:v>
                </c:pt>
                <c:pt idx="38">
                  <c:v>25</c:v>
                </c:pt>
                <c:pt idx="39">
                  <c:v>26</c:v>
                </c:pt>
                <c:pt idx="40">
                  <c:v>27</c:v>
                </c:pt>
                <c:pt idx="41">
                  <c:v>28</c:v>
                </c:pt>
                <c:pt idx="42">
                  <c:v>29</c:v>
                </c:pt>
                <c:pt idx="43">
                  <c:v>30</c:v>
                </c:pt>
                <c:pt idx="44">
                  <c:v>31</c:v>
                </c:pt>
                <c:pt idx="45">
                  <c:v>32</c:v>
                </c:pt>
                <c:pt idx="46">
                  <c:v>33</c:v>
                </c:pt>
                <c:pt idx="47">
                  <c:v>34</c:v>
                </c:pt>
                <c:pt idx="48">
                  <c:v>35</c:v>
                </c:pt>
                <c:pt idx="49">
                  <c:v>36</c:v>
                </c:pt>
                <c:pt idx="50">
                  <c:v>37</c:v>
                </c:pt>
                <c:pt idx="51">
                  <c:v>38</c:v>
                </c:pt>
                <c:pt idx="52">
                  <c:v>39</c:v>
                </c:pt>
              </c:numCache>
            </c:numRef>
          </c:cat>
          <c:val>
            <c:numRef>
              <c:f>'Rent-Year % chg Current&amp;Former'!$Z$6:$Z$58</c:f>
            </c:numRef>
          </c:val>
          <c:smooth val="0"/>
        </c:ser>
        <c:ser>
          <c:idx val="3"/>
          <c:order val="6"/>
          <c:tx>
            <c:v>2015 Rent Only</c:v>
          </c:tx>
          <c:marker>
            <c:symbol val="none"/>
          </c:marker>
          <c:val>
            <c:numRef>
              <c:f>'Rent-Year % chg Current&amp;Former'!$AL$6:$AL$58</c:f>
              <c:numCache>
                <c:formatCode>#,##0</c:formatCode>
                <c:ptCount val="53"/>
                <c:pt idx="0">
                  <c:v>874793.90999999992</c:v>
                </c:pt>
                <c:pt idx="1">
                  <c:v>1061542.95</c:v>
                </c:pt>
                <c:pt idx="2">
                  <c:v>1240764.1599999999</c:v>
                </c:pt>
                <c:pt idx="3">
                  <c:v>1283759.4200000002</c:v>
                </c:pt>
                <c:pt idx="4">
                  <c:v>1026711.7799999999</c:v>
                </c:pt>
                <c:pt idx="5">
                  <c:v>1129871.9799999997</c:v>
                </c:pt>
                <c:pt idx="6">
                  <c:v>1261653.55</c:v>
                </c:pt>
                <c:pt idx="7">
                  <c:v>1300777.93</c:v>
                </c:pt>
                <c:pt idx="8">
                  <c:v>1012521.56</c:v>
                </c:pt>
                <c:pt idx="9">
                  <c:v>1098948.42</c:v>
                </c:pt>
                <c:pt idx="10">
                  <c:v>1233207.1000000001</c:v>
                </c:pt>
                <c:pt idx="11">
                  <c:v>1292683.3599999999</c:v>
                </c:pt>
                <c:pt idx="12">
                  <c:v>1042079.8999999999</c:v>
                </c:pt>
                <c:pt idx="13">
                  <c:v>#N/A</c:v>
                </c:pt>
                <c:pt idx="14">
                  <c:v>791080.08</c:v>
                </c:pt>
                <c:pt idx="15">
                  <c:v>610847.54999999993</c:v>
                </c:pt>
                <c:pt idx="16">
                  <c:v>777075.33</c:v>
                </c:pt>
                <c:pt idx="17">
                  <c:v>838197.39999999991</c:v>
                </c:pt>
                <c:pt idx="18">
                  <c:v>966841.88999999978</c:v>
                </c:pt>
                <c:pt idx="19">
                  <c:v>1098242.6900000002</c:v>
                </c:pt>
                <c:pt idx="20">
                  <c:v>1200809.9200000002</c:v>
                </c:pt>
                <c:pt idx="21">
                  <c:v>1011959.19</c:v>
                </c:pt>
                <c:pt idx="22">
                  <c:v>994361.39999999991</c:v>
                </c:pt>
                <c:pt idx="23">
                  <c:v>1108505.4099999999</c:v>
                </c:pt>
                <c:pt idx="24">
                  <c:v>1203928.79</c:v>
                </c:pt>
                <c:pt idx="25">
                  <c:v>1001163</c:v>
                </c:pt>
                <c:pt idx="26">
                  <c:v>1016123.48</c:v>
                </c:pt>
                <c:pt idx="27">
                  <c:v>1109244.2699999998</c:v>
                </c:pt>
                <c:pt idx="28">
                  <c:v>1200770.5400000003</c:v>
                </c:pt>
                <c:pt idx="29">
                  <c:v>1014291.4099999999</c:v>
                </c:pt>
                <c:pt idx="30">
                  <c:v>1054951.07</c:v>
                </c:pt>
                <c:pt idx="31">
                  <c:v>1106903.77</c:v>
                </c:pt>
                <c:pt idx="32">
                  <c:v>1207840.8</c:v>
                </c:pt>
                <c:pt idx="33">
                  <c:v>1025989.2500000002</c:v>
                </c:pt>
                <c:pt idx="34">
                  <c:v>1071725.8800000001</c:v>
                </c:pt>
                <c:pt idx="35">
                  <c:v>1131224.1300000001</c:v>
                </c:pt>
                <c:pt idx="36">
                  <c:v>1212535.78</c:v>
                </c:pt>
                <c:pt idx="37">
                  <c:v>1038128.5700000001</c:v>
                </c:pt>
                <c:pt idx="38">
                  <c:v>1111018.75</c:v>
                </c:pt>
                <c:pt idx="39">
                  <c:v>1166317.3500000001</c:v>
                </c:pt>
                <c:pt idx="40">
                  <c:v>1194716.7200000002</c:v>
                </c:pt>
                <c:pt idx="41">
                  <c:v>1013343.54</c:v>
                </c:pt>
                <c:pt idx="42">
                  <c:v>1131973.0499999998</c:v>
                </c:pt>
                <c:pt idx="43">
                  <c:v>1195797</c:v>
                </c:pt>
                <c:pt idx="44">
                  <c:v>1194735.9099999999</c:v>
                </c:pt>
                <c:pt idx="45">
                  <c:v>1034249.4799999999</c:v>
                </c:pt>
                <c:pt idx="46">
                  <c:v>1156554.9200000002</c:v>
                </c:pt>
                <c:pt idx="47">
                  <c:v>1250697.97</c:v>
                </c:pt>
                <c:pt idx="48">
                  <c:v>1223726.1300000001</c:v>
                </c:pt>
                <c:pt idx="49">
                  <c:v>1051375.32</c:v>
                </c:pt>
                <c:pt idx="50">
                  <c:v>1185958.96</c:v>
                </c:pt>
                <c:pt idx="51">
                  <c:v>901228.37</c:v>
                </c:pt>
                <c:pt idx="52">
                  <c:v>749438.47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1744"/>
        <c:axId val="197284224"/>
      </c:lineChart>
      <c:catAx>
        <c:axId val="97917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/>
                  <a:t>Week No</a:t>
                </a:r>
              </a:p>
            </c:rich>
          </c:tx>
          <c:layout>
            <c:manualLayout>
              <c:xMode val="edge"/>
              <c:yMode val="edge"/>
              <c:x val="0.438202461668798"/>
              <c:y val="0.9564516129032257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Univers"/>
                <a:ea typeface="Univers"/>
                <a:cs typeface="Univers"/>
              </a:defRPr>
            </a:pPr>
            <a:endParaRPr lang="en-US"/>
          </a:p>
        </c:txPr>
        <c:crossAx val="19728422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97284224"/>
        <c:scaling>
          <c:orientation val="minMax"/>
          <c:max val="1600000"/>
          <c:min val="300000"/>
        </c:scaling>
        <c:delete val="0"/>
        <c:axPos val="l"/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/>
                  <a:t>Amount</a:t>
                </a:r>
              </a:p>
            </c:rich>
          </c:tx>
          <c:layout>
            <c:manualLayout>
              <c:xMode val="edge"/>
              <c:yMode val="edge"/>
              <c:x val="9.1930541368743617E-3"/>
              <c:y val="0.46935483870967742"/>
            </c:manualLayout>
          </c:layout>
          <c:overlay val="0"/>
          <c:spPr>
            <a:noFill/>
            <a:ln w="25400">
              <a:noFill/>
            </a:ln>
          </c:spPr>
        </c:title>
        <c:numFmt formatCode="#,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Univers"/>
                <a:ea typeface="Univers"/>
                <a:cs typeface="Univers"/>
              </a:defRPr>
            </a:pPr>
            <a:endParaRPr lang="en-US"/>
          </a:p>
        </c:txPr>
        <c:crossAx val="9791744"/>
        <c:crosses val="autoZero"/>
        <c:crossBetween val="between"/>
        <c:majorUnit val="50000"/>
      </c:valAx>
      <c:spPr>
        <a:noFill/>
        <a:ln w="12700">
          <a:solidFill>
            <a:srgbClr val="FFFFFF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283967517339188"/>
          <c:y val="0.26290322580645159"/>
          <c:w val="0.12152204161405256"/>
          <c:h val="0.25892473118279574"/>
        </c:manualLayout>
      </c:layout>
      <c:overlay val="0"/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65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  <a:effectLst>
      <a:outerShdw dist="35921" dir="2700000" algn="br">
        <a:srgbClr val="000000"/>
      </a:outerShdw>
    </a:effectLst>
  </c:spPr>
  <c:txPr>
    <a:bodyPr/>
    <a:lstStyle/>
    <a:p>
      <a:pPr>
        <a:defRPr sz="26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378950"/>
            <a:ext cx="29448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BAD6A7F-4C98-49DB-91F0-289840B1342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577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FF453-EF9E-43E0-8524-890B44F3C778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71F4B2-6F08-40AB-9A3E-AA60F1A4F7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780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Old letter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1F4B2-6F08-40AB-9A3E-AA60F1A4F74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945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Changed</a:t>
            </a:r>
            <a:r>
              <a:rPr lang="en-GB" baseline="0" dirty="0" smtClean="0"/>
              <a:t> names on bottom as arrears progression escalates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1F4B2-6F08-40AB-9A3E-AA60F1A4F74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707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68313" y="1196975"/>
            <a:ext cx="5256212" cy="71438"/>
          </a:xfrm>
          <a:prstGeom prst="rect">
            <a:avLst/>
          </a:prstGeom>
          <a:solidFill>
            <a:srgbClr val="00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724525" y="1196975"/>
            <a:ext cx="2303463" cy="71438"/>
          </a:xfrm>
          <a:prstGeom prst="rect">
            <a:avLst/>
          </a:prstGeom>
          <a:gradFill rotWithShape="1">
            <a:gsLst>
              <a:gs pos="0">
                <a:srgbClr val="006699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6" name="Picture 21" descr="I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5949950"/>
            <a:ext cx="19907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2" descr="C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6021388"/>
            <a:ext cx="2389187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039" y="6021288"/>
            <a:ext cx="2484120" cy="70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724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268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274638"/>
            <a:ext cx="2095500" cy="5287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74638"/>
            <a:ext cx="6134100" cy="5287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312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06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3803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52600"/>
            <a:ext cx="4038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752600"/>
            <a:ext cx="4038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104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514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58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543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15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260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752600"/>
            <a:ext cx="82296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68313" y="1196975"/>
            <a:ext cx="5256212" cy="71438"/>
          </a:xfrm>
          <a:prstGeom prst="rect">
            <a:avLst/>
          </a:prstGeom>
          <a:solidFill>
            <a:srgbClr val="00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5724525" y="1196975"/>
            <a:ext cx="2303463" cy="71438"/>
          </a:xfrm>
          <a:prstGeom prst="rect">
            <a:avLst/>
          </a:prstGeom>
          <a:gradFill rotWithShape="1">
            <a:gsLst>
              <a:gs pos="0">
                <a:srgbClr val="006699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2484120" cy="70713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accent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altLang="en-US" dirty="0" smtClean="0"/>
              <a:t>Income Protection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-50514"/>
            <a:ext cx="6336704" cy="6853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-49080"/>
            <a:ext cx="6048672" cy="6788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-80962" y="476250"/>
          <a:ext cx="9305925" cy="5905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936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2636912"/>
            <a:ext cx="6400800" cy="1752600"/>
          </a:xfrm>
        </p:spPr>
        <p:txBody>
          <a:bodyPr/>
          <a:lstStyle/>
          <a:p>
            <a:r>
              <a:rPr lang="en-GB" altLang="en-US" sz="4400" dirty="0" smtClean="0"/>
              <a:t>Heather Day</a:t>
            </a:r>
          </a:p>
          <a:p>
            <a:r>
              <a:rPr lang="en-GB" altLang="en-US" sz="4400" dirty="0" smtClean="0"/>
              <a:t>Heather.day@wkha.org.uk</a:t>
            </a:r>
          </a:p>
          <a:p>
            <a:r>
              <a:rPr lang="en-GB" altLang="en-US" sz="4400" dirty="0" smtClean="0"/>
              <a:t>01732 749417</a:t>
            </a:r>
          </a:p>
          <a:p>
            <a:endParaRPr lang="en-GB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st Kent Homes Template">
  <a:themeElements>
    <a:clrScheme name="West Kent Extra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est Kent Extra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est Kent Extra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 Kent Extra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 Kent Extra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 Kent Extra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 Kent Extra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 Kent Extra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 Kent Extra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 Kent Extra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 Kent Extra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 Kent Extra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 Kent Extra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 Kent Extra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West Kent Homes Template</Template>
  <TotalTime>782</TotalTime>
  <Words>29</Words>
  <Application>Microsoft Office PowerPoint</Application>
  <PresentationFormat>On-screen Show (4:3)</PresentationFormat>
  <Paragraphs>11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West Kent Homes Template</vt:lpstr>
      <vt:lpstr>Income Protection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Income Protection</dc:title>
  <dc:creator>Heather Day</dc:creator>
  <cp:lastModifiedBy>Rebecca Smith [Sykes]</cp:lastModifiedBy>
  <cp:revision>12</cp:revision>
  <dcterms:created xsi:type="dcterms:W3CDTF">2016-10-13T11:17:24Z</dcterms:created>
  <dcterms:modified xsi:type="dcterms:W3CDTF">2016-10-20T11:20:30Z</dcterms:modified>
</cp:coreProperties>
</file>