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3"/>
  </p:notesMasterIdLst>
  <p:sldIdLst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4347D8-101E-4DD8-830A-9C433C54E32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373BAE0-CC6D-4A16-AD27-5E7E26853C61}">
      <dgm:prSet phldrT="[Text]"/>
      <dgm:spPr>
        <a:solidFill>
          <a:srgbClr val="0070C0"/>
        </a:solidFill>
      </dgm:spPr>
      <dgm:t>
        <a:bodyPr/>
        <a:lstStyle/>
        <a:p>
          <a:r>
            <a:rPr lang="en-GB" b="1" dirty="0" smtClean="0"/>
            <a:t>September 2015</a:t>
          </a:r>
        </a:p>
        <a:p>
          <a:r>
            <a:rPr lang="en-GB" dirty="0" smtClean="0"/>
            <a:t>Launch of the Voluntary Right to Buy Deal</a:t>
          </a:r>
        </a:p>
      </dgm:t>
    </dgm:pt>
    <dgm:pt modelId="{0F48FBD5-152B-4D14-A559-D551664DEFDB}" type="parTrans" cxnId="{0A43AF3B-BDE3-4058-979E-54581B13F44E}">
      <dgm:prSet/>
      <dgm:spPr/>
      <dgm:t>
        <a:bodyPr/>
        <a:lstStyle/>
        <a:p>
          <a:endParaRPr lang="en-GB"/>
        </a:p>
      </dgm:t>
    </dgm:pt>
    <dgm:pt modelId="{3B8F2FA1-6F3F-4AF4-9A16-0C0D3F5123B3}" type="sibTrans" cxnId="{0A43AF3B-BDE3-4058-979E-54581B13F44E}">
      <dgm:prSet/>
      <dgm:spPr/>
      <dgm:t>
        <a:bodyPr/>
        <a:lstStyle/>
        <a:p>
          <a:endParaRPr lang="en-GB"/>
        </a:p>
      </dgm:t>
    </dgm:pt>
    <dgm:pt modelId="{0EA3C8A6-7A47-47ED-B061-B4EA6106024A}">
      <dgm:prSet phldrT="[Text]"/>
      <dgm:spPr>
        <a:solidFill>
          <a:srgbClr val="0070C0"/>
        </a:solidFill>
      </dgm:spPr>
      <dgm:t>
        <a:bodyPr/>
        <a:lstStyle/>
        <a:p>
          <a:r>
            <a:rPr lang="en-GB" b="1" dirty="0" smtClean="0"/>
            <a:t>December–April 2016</a:t>
          </a:r>
        </a:p>
        <a:p>
          <a:r>
            <a:rPr lang="en-GB" dirty="0" smtClean="0"/>
            <a:t>Sounding Board, working group meetings and workshops</a:t>
          </a:r>
          <a:endParaRPr lang="en-GB" dirty="0"/>
        </a:p>
      </dgm:t>
    </dgm:pt>
    <dgm:pt modelId="{55221BD2-4B5F-422F-88DC-C1D5237176F0}" type="parTrans" cxnId="{25689A9D-F601-47B1-BBCC-903B50F5F4F0}">
      <dgm:prSet/>
      <dgm:spPr/>
      <dgm:t>
        <a:bodyPr/>
        <a:lstStyle/>
        <a:p>
          <a:endParaRPr lang="en-GB"/>
        </a:p>
      </dgm:t>
    </dgm:pt>
    <dgm:pt modelId="{B1EA6CB7-2103-4299-8AC4-D30835187D8B}" type="sibTrans" cxnId="{25689A9D-F601-47B1-BBCC-903B50F5F4F0}">
      <dgm:prSet/>
      <dgm:spPr/>
      <dgm:t>
        <a:bodyPr/>
        <a:lstStyle/>
        <a:p>
          <a:endParaRPr lang="en-GB"/>
        </a:p>
      </dgm:t>
    </dgm:pt>
    <dgm:pt modelId="{24DCF832-22A0-47AC-B7A9-037E9ED8C1BE}">
      <dgm:prSet phldrT="[Text]"/>
      <dgm:spPr>
        <a:solidFill>
          <a:srgbClr val="0070C0"/>
        </a:solidFill>
      </dgm:spPr>
      <dgm:t>
        <a:bodyPr/>
        <a:lstStyle/>
        <a:p>
          <a:r>
            <a:rPr lang="en-GB" b="1" dirty="0" smtClean="0"/>
            <a:t>October–November 2015 </a:t>
          </a:r>
        </a:p>
        <a:p>
          <a:r>
            <a:rPr lang="en-GB" dirty="0" smtClean="0"/>
            <a:t>Member engagement and sign up</a:t>
          </a:r>
          <a:endParaRPr lang="en-GB" dirty="0"/>
        </a:p>
      </dgm:t>
    </dgm:pt>
    <dgm:pt modelId="{36A078EC-A3F9-4379-B12B-E68089AAD636}" type="parTrans" cxnId="{A2DFAD9F-313B-4EC5-84F4-0FD34DA9438C}">
      <dgm:prSet/>
      <dgm:spPr/>
      <dgm:t>
        <a:bodyPr/>
        <a:lstStyle/>
        <a:p>
          <a:endParaRPr lang="en-GB"/>
        </a:p>
      </dgm:t>
    </dgm:pt>
    <dgm:pt modelId="{27D97F36-8474-465D-8653-B57577DEBD42}" type="sibTrans" cxnId="{A2DFAD9F-313B-4EC5-84F4-0FD34DA9438C}">
      <dgm:prSet/>
      <dgm:spPr/>
      <dgm:t>
        <a:bodyPr/>
        <a:lstStyle/>
        <a:p>
          <a:endParaRPr lang="en-GB"/>
        </a:p>
      </dgm:t>
    </dgm:pt>
    <dgm:pt modelId="{EB545872-6C9D-4B93-8549-557B2D3A1520}">
      <dgm:prSet phldrT="[Text]"/>
      <dgm:spPr>
        <a:solidFill>
          <a:srgbClr val="0070C0"/>
        </a:solidFill>
      </dgm:spPr>
      <dgm:t>
        <a:bodyPr/>
        <a:lstStyle/>
        <a:p>
          <a:r>
            <a:rPr lang="en-GB" b="1" dirty="0" smtClean="0"/>
            <a:t>May 2016</a:t>
          </a:r>
        </a:p>
        <a:p>
          <a:r>
            <a:rPr lang="en-GB" dirty="0" smtClean="0"/>
            <a:t>Royal Assent of Housing &amp; Planning Bill</a:t>
          </a:r>
          <a:endParaRPr lang="en-GB" dirty="0"/>
        </a:p>
      </dgm:t>
    </dgm:pt>
    <dgm:pt modelId="{25A4E236-E715-4398-B39C-8573A8ED1BC9}" type="parTrans" cxnId="{BC5FFDBD-CD9C-4C07-8266-BE54207A9F7E}">
      <dgm:prSet/>
      <dgm:spPr/>
      <dgm:t>
        <a:bodyPr/>
        <a:lstStyle/>
        <a:p>
          <a:endParaRPr lang="en-GB"/>
        </a:p>
      </dgm:t>
    </dgm:pt>
    <dgm:pt modelId="{9E261AF3-E40C-458E-A112-CCB8FFD5D2E5}" type="sibTrans" cxnId="{BC5FFDBD-CD9C-4C07-8266-BE54207A9F7E}">
      <dgm:prSet/>
      <dgm:spPr/>
      <dgm:t>
        <a:bodyPr/>
        <a:lstStyle/>
        <a:p>
          <a:endParaRPr lang="en-GB"/>
        </a:p>
      </dgm:t>
    </dgm:pt>
    <dgm:pt modelId="{58CCCC57-6AEB-4CAD-8659-C371C93454C7}">
      <dgm:prSet phldrT="[Text]"/>
      <dgm:spPr>
        <a:solidFill>
          <a:srgbClr val="0070C0"/>
        </a:solidFill>
      </dgm:spPr>
      <dgm:t>
        <a:bodyPr/>
        <a:lstStyle/>
        <a:p>
          <a:r>
            <a:rPr lang="en-GB" b="1" dirty="0" smtClean="0"/>
            <a:t>September– November 2016 </a:t>
          </a:r>
        </a:p>
        <a:p>
          <a:r>
            <a:rPr lang="en-GB" b="0" dirty="0" smtClean="0"/>
            <a:t>Sounding board final discussions</a:t>
          </a:r>
          <a:endParaRPr lang="en-GB" b="0" dirty="0"/>
        </a:p>
      </dgm:t>
    </dgm:pt>
    <dgm:pt modelId="{79385CCE-D403-4548-875A-F8DDC25C2EA1}" type="parTrans" cxnId="{65797EE3-6E50-40F8-994A-FA0FDF54E8B3}">
      <dgm:prSet/>
      <dgm:spPr/>
      <dgm:t>
        <a:bodyPr/>
        <a:lstStyle/>
        <a:p>
          <a:endParaRPr lang="en-GB"/>
        </a:p>
      </dgm:t>
    </dgm:pt>
    <dgm:pt modelId="{C0AD5E4D-D0A7-4115-B077-531E3E58A557}" type="sibTrans" cxnId="{65797EE3-6E50-40F8-994A-FA0FDF54E8B3}">
      <dgm:prSet/>
      <dgm:spPr/>
      <dgm:t>
        <a:bodyPr/>
        <a:lstStyle/>
        <a:p>
          <a:endParaRPr lang="en-GB"/>
        </a:p>
      </dgm:t>
    </dgm:pt>
    <dgm:pt modelId="{31B31BED-7A13-4DF1-A111-915180D57DFF}">
      <dgm:prSet/>
      <dgm:spPr>
        <a:solidFill>
          <a:srgbClr val="0070C0"/>
        </a:solidFill>
      </dgm:spPr>
      <dgm:t>
        <a:bodyPr/>
        <a:lstStyle/>
        <a:p>
          <a:r>
            <a:rPr lang="en-US" b="1" dirty="0" smtClean="0"/>
            <a:t>TBC</a:t>
          </a:r>
        </a:p>
        <a:p>
          <a:r>
            <a:rPr lang="en-US" b="0" dirty="0" smtClean="0"/>
            <a:t>Launch of scheme</a:t>
          </a:r>
          <a:endParaRPr lang="en-US" b="0" dirty="0"/>
        </a:p>
      </dgm:t>
    </dgm:pt>
    <dgm:pt modelId="{45BB7DD8-329A-4E11-B3C7-FF01899E895D}" type="parTrans" cxnId="{C07F69D9-336A-494B-A90F-635FF04C02E6}">
      <dgm:prSet/>
      <dgm:spPr/>
      <dgm:t>
        <a:bodyPr/>
        <a:lstStyle/>
        <a:p>
          <a:endParaRPr lang="en-US"/>
        </a:p>
      </dgm:t>
    </dgm:pt>
    <dgm:pt modelId="{FA53823D-9C08-45CF-8356-5AE4A54E1779}" type="sibTrans" cxnId="{C07F69D9-336A-494B-A90F-635FF04C02E6}">
      <dgm:prSet/>
      <dgm:spPr/>
      <dgm:t>
        <a:bodyPr/>
        <a:lstStyle/>
        <a:p>
          <a:endParaRPr lang="en-US"/>
        </a:p>
      </dgm:t>
    </dgm:pt>
    <dgm:pt modelId="{EA0194F3-5162-4EA8-ACED-D572310CCC00}" type="pres">
      <dgm:prSet presAssocID="{124347D8-101E-4DD8-830A-9C433C54E320}" presName="CompostProcess" presStyleCnt="0">
        <dgm:presLayoutVars>
          <dgm:dir/>
          <dgm:resizeHandles val="exact"/>
        </dgm:presLayoutVars>
      </dgm:prSet>
      <dgm:spPr/>
    </dgm:pt>
    <dgm:pt modelId="{BC641865-48F1-478F-AF8B-FEBA8C0AE1AB}" type="pres">
      <dgm:prSet presAssocID="{124347D8-101E-4DD8-830A-9C433C54E320}" presName="arrow" presStyleLbl="bgShp" presStyleIdx="0" presStyleCnt="1" custScaleX="117647" custLinFactNeighborX="1032" custLinFactNeighborY="-17947"/>
      <dgm:spPr>
        <a:solidFill>
          <a:schemeClr val="tx1"/>
        </a:solidFill>
      </dgm:spPr>
    </dgm:pt>
    <dgm:pt modelId="{77F58AEA-57D7-4081-9B9F-7098B25F2A12}" type="pres">
      <dgm:prSet presAssocID="{124347D8-101E-4DD8-830A-9C433C54E320}" presName="linearProcess" presStyleCnt="0"/>
      <dgm:spPr/>
    </dgm:pt>
    <dgm:pt modelId="{C28644D7-DDF2-42D5-9DAF-C08696F76718}" type="pres">
      <dgm:prSet presAssocID="{0373BAE0-CC6D-4A16-AD27-5E7E26853C61}" presName="textNode" presStyleLbl="node1" presStyleIdx="0" presStyleCnt="6" custLinFactNeighborX="-457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249658-29C6-4EE8-B59B-126596A7662C}" type="pres">
      <dgm:prSet presAssocID="{3B8F2FA1-6F3F-4AF4-9A16-0C0D3F5123B3}" presName="sibTrans" presStyleCnt="0"/>
      <dgm:spPr/>
    </dgm:pt>
    <dgm:pt modelId="{C8D32FB9-2594-4A07-8ABE-B7E9450C127C}" type="pres">
      <dgm:prSet presAssocID="{24DCF832-22A0-47AC-B7A9-037E9ED8C1BE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A5E682-EFE1-4617-8596-235E3093EEB7}" type="pres">
      <dgm:prSet presAssocID="{27D97F36-8474-465D-8653-B57577DEBD42}" presName="sibTrans" presStyleCnt="0"/>
      <dgm:spPr/>
    </dgm:pt>
    <dgm:pt modelId="{20C5CBC1-9590-4ACB-A555-332E9D9870AC}" type="pres">
      <dgm:prSet presAssocID="{0EA3C8A6-7A47-47ED-B061-B4EA6106024A}" presName="textNode" presStyleLbl="node1" presStyleIdx="2" presStyleCnt="6" custLinFactNeighborX="18918" custLinFactNeighborY="215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2F83076-2485-49C2-8F62-CE30E26F8AB0}" type="pres">
      <dgm:prSet presAssocID="{B1EA6CB7-2103-4299-8AC4-D30835187D8B}" presName="sibTrans" presStyleCnt="0"/>
      <dgm:spPr/>
    </dgm:pt>
    <dgm:pt modelId="{613D5F9E-755D-4EDD-865D-0BBB13A6775C}" type="pres">
      <dgm:prSet presAssocID="{EB545872-6C9D-4B93-8549-557B2D3A1520}" presName="textNode" presStyleLbl="node1" presStyleIdx="3" presStyleCnt="6" custLinFactNeighborX="4484" custLinFactNeighborY="57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86C2AC-8ABA-47D8-8BB3-CEE554528312}" type="pres">
      <dgm:prSet presAssocID="{9E261AF3-E40C-458E-A112-CCB8FFD5D2E5}" presName="sibTrans" presStyleCnt="0"/>
      <dgm:spPr/>
    </dgm:pt>
    <dgm:pt modelId="{5293C5ED-CF38-4C34-9482-99C1C00203B8}" type="pres">
      <dgm:prSet presAssocID="{58CCCC57-6AEB-4CAD-8659-C371C93454C7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DB9DD8-6A2A-46A3-B224-3686ABA08C45}" type="pres">
      <dgm:prSet presAssocID="{C0AD5E4D-D0A7-4115-B077-531E3E58A557}" presName="sibTrans" presStyleCnt="0"/>
      <dgm:spPr/>
    </dgm:pt>
    <dgm:pt modelId="{248873E8-0130-4925-8120-11B47C66D147}" type="pres">
      <dgm:prSet presAssocID="{31B31BED-7A13-4DF1-A111-915180D57DFF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2B17D2-2F9E-4172-B25F-EEF4CAB180BC}" type="presOf" srcId="{0EA3C8A6-7A47-47ED-B061-B4EA6106024A}" destId="{20C5CBC1-9590-4ACB-A555-332E9D9870AC}" srcOrd="0" destOrd="0" presId="urn:microsoft.com/office/officeart/2005/8/layout/hProcess9"/>
    <dgm:cxn modelId="{C07F69D9-336A-494B-A90F-635FF04C02E6}" srcId="{124347D8-101E-4DD8-830A-9C433C54E320}" destId="{31B31BED-7A13-4DF1-A111-915180D57DFF}" srcOrd="5" destOrd="0" parTransId="{45BB7DD8-329A-4E11-B3C7-FF01899E895D}" sibTransId="{FA53823D-9C08-45CF-8356-5AE4A54E1779}"/>
    <dgm:cxn modelId="{CD004E01-9861-4F9B-8D22-C99D31044902}" type="presOf" srcId="{0373BAE0-CC6D-4A16-AD27-5E7E26853C61}" destId="{C28644D7-DDF2-42D5-9DAF-C08696F76718}" srcOrd="0" destOrd="0" presId="urn:microsoft.com/office/officeart/2005/8/layout/hProcess9"/>
    <dgm:cxn modelId="{A2DFAD9F-313B-4EC5-84F4-0FD34DA9438C}" srcId="{124347D8-101E-4DD8-830A-9C433C54E320}" destId="{24DCF832-22A0-47AC-B7A9-037E9ED8C1BE}" srcOrd="1" destOrd="0" parTransId="{36A078EC-A3F9-4379-B12B-E68089AAD636}" sibTransId="{27D97F36-8474-465D-8653-B57577DEBD42}"/>
    <dgm:cxn modelId="{25689A9D-F601-47B1-BBCC-903B50F5F4F0}" srcId="{124347D8-101E-4DD8-830A-9C433C54E320}" destId="{0EA3C8A6-7A47-47ED-B061-B4EA6106024A}" srcOrd="2" destOrd="0" parTransId="{55221BD2-4B5F-422F-88DC-C1D5237176F0}" sibTransId="{B1EA6CB7-2103-4299-8AC4-D30835187D8B}"/>
    <dgm:cxn modelId="{2FFF55C0-835B-4725-A18D-A43144770F63}" type="presOf" srcId="{31B31BED-7A13-4DF1-A111-915180D57DFF}" destId="{248873E8-0130-4925-8120-11B47C66D147}" srcOrd="0" destOrd="0" presId="urn:microsoft.com/office/officeart/2005/8/layout/hProcess9"/>
    <dgm:cxn modelId="{BC5FFDBD-CD9C-4C07-8266-BE54207A9F7E}" srcId="{124347D8-101E-4DD8-830A-9C433C54E320}" destId="{EB545872-6C9D-4B93-8549-557B2D3A1520}" srcOrd="3" destOrd="0" parTransId="{25A4E236-E715-4398-B39C-8573A8ED1BC9}" sibTransId="{9E261AF3-E40C-458E-A112-CCB8FFD5D2E5}"/>
    <dgm:cxn modelId="{F87E8B66-C455-42F4-90F9-EA55E3452F9D}" type="presOf" srcId="{58CCCC57-6AEB-4CAD-8659-C371C93454C7}" destId="{5293C5ED-CF38-4C34-9482-99C1C00203B8}" srcOrd="0" destOrd="0" presId="urn:microsoft.com/office/officeart/2005/8/layout/hProcess9"/>
    <dgm:cxn modelId="{A38A631A-6576-402C-8BD9-B02BF5B359B1}" type="presOf" srcId="{24DCF832-22A0-47AC-B7A9-037E9ED8C1BE}" destId="{C8D32FB9-2594-4A07-8ABE-B7E9450C127C}" srcOrd="0" destOrd="0" presId="urn:microsoft.com/office/officeart/2005/8/layout/hProcess9"/>
    <dgm:cxn modelId="{0A43AF3B-BDE3-4058-979E-54581B13F44E}" srcId="{124347D8-101E-4DD8-830A-9C433C54E320}" destId="{0373BAE0-CC6D-4A16-AD27-5E7E26853C61}" srcOrd="0" destOrd="0" parTransId="{0F48FBD5-152B-4D14-A559-D551664DEFDB}" sibTransId="{3B8F2FA1-6F3F-4AF4-9A16-0C0D3F5123B3}"/>
    <dgm:cxn modelId="{D5F8481C-FE76-4BA0-A0F8-60EA14BFBCCC}" type="presOf" srcId="{EB545872-6C9D-4B93-8549-557B2D3A1520}" destId="{613D5F9E-755D-4EDD-865D-0BBB13A6775C}" srcOrd="0" destOrd="0" presId="urn:microsoft.com/office/officeart/2005/8/layout/hProcess9"/>
    <dgm:cxn modelId="{06B03B36-DBDA-48B4-800F-65097A9E3D9A}" type="presOf" srcId="{124347D8-101E-4DD8-830A-9C433C54E320}" destId="{EA0194F3-5162-4EA8-ACED-D572310CCC00}" srcOrd="0" destOrd="0" presId="urn:microsoft.com/office/officeart/2005/8/layout/hProcess9"/>
    <dgm:cxn modelId="{65797EE3-6E50-40F8-994A-FA0FDF54E8B3}" srcId="{124347D8-101E-4DD8-830A-9C433C54E320}" destId="{58CCCC57-6AEB-4CAD-8659-C371C93454C7}" srcOrd="4" destOrd="0" parTransId="{79385CCE-D403-4548-875A-F8DDC25C2EA1}" sibTransId="{C0AD5E4D-D0A7-4115-B077-531E3E58A557}"/>
    <dgm:cxn modelId="{66F9E386-1C50-4D39-B156-CE8C52C50122}" type="presParOf" srcId="{EA0194F3-5162-4EA8-ACED-D572310CCC00}" destId="{BC641865-48F1-478F-AF8B-FEBA8C0AE1AB}" srcOrd="0" destOrd="0" presId="urn:microsoft.com/office/officeart/2005/8/layout/hProcess9"/>
    <dgm:cxn modelId="{F0CE15CA-9CB9-4CE0-B9EC-E8ADCFEFCB18}" type="presParOf" srcId="{EA0194F3-5162-4EA8-ACED-D572310CCC00}" destId="{77F58AEA-57D7-4081-9B9F-7098B25F2A12}" srcOrd="1" destOrd="0" presId="urn:microsoft.com/office/officeart/2005/8/layout/hProcess9"/>
    <dgm:cxn modelId="{362313CF-CCB2-4BAD-8877-3B5B1F6A5E29}" type="presParOf" srcId="{77F58AEA-57D7-4081-9B9F-7098B25F2A12}" destId="{C28644D7-DDF2-42D5-9DAF-C08696F76718}" srcOrd="0" destOrd="0" presId="urn:microsoft.com/office/officeart/2005/8/layout/hProcess9"/>
    <dgm:cxn modelId="{2BE106F0-5606-4620-8B1E-FEA454280CF3}" type="presParOf" srcId="{77F58AEA-57D7-4081-9B9F-7098B25F2A12}" destId="{22249658-29C6-4EE8-B59B-126596A7662C}" srcOrd="1" destOrd="0" presId="urn:microsoft.com/office/officeart/2005/8/layout/hProcess9"/>
    <dgm:cxn modelId="{C795C06A-BDDA-45EB-807E-D2D0E31ED367}" type="presParOf" srcId="{77F58AEA-57D7-4081-9B9F-7098B25F2A12}" destId="{C8D32FB9-2594-4A07-8ABE-B7E9450C127C}" srcOrd="2" destOrd="0" presId="urn:microsoft.com/office/officeart/2005/8/layout/hProcess9"/>
    <dgm:cxn modelId="{4430DC4E-9F9E-4032-BF3B-591F467C8C7D}" type="presParOf" srcId="{77F58AEA-57D7-4081-9B9F-7098B25F2A12}" destId="{91A5E682-EFE1-4617-8596-235E3093EEB7}" srcOrd="3" destOrd="0" presId="urn:microsoft.com/office/officeart/2005/8/layout/hProcess9"/>
    <dgm:cxn modelId="{D685E786-EE06-4CA2-AA79-E767CF61399D}" type="presParOf" srcId="{77F58AEA-57D7-4081-9B9F-7098B25F2A12}" destId="{20C5CBC1-9590-4ACB-A555-332E9D9870AC}" srcOrd="4" destOrd="0" presId="urn:microsoft.com/office/officeart/2005/8/layout/hProcess9"/>
    <dgm:cxn modelId="{168B50DF-71B9-4227-B10D-D053DBD1A2A8}" type="presParOf" srcId="{77F58AEA-57D7-4081-9B9F-7098B25F2A12}" destId="{02F83076-2485-49C2-8F62-CE30E26F8AB0}" srcOrd="5" destOrd="0" presId="urn:microsoft.com/office/officeart/2005/8/layout/hProcess9"/>
    <dgm:cxn modelId="{56C25A0A-B461-4341-8CDF-729C6B000927}" type="presParOf" srcId="{77F58AEA-57D7-4081-9B9F-7098B25F2A12}" destId="{613D5F9E-755D-4EDD-865D-0BBB13A6775C}" srcOrd="6" destOrd="0" presId="urn:microsoft.com/office/officeart/2005/8/layout/hProcess9"/>
    <dgm:cxn modelId="{F274ED0D-3B18-4CE9-8E7B-A30621656B66}" type="presParOf" srcId="{77F58AEA-57D7-4081-9B9F-7098B25F2A12}" destId="{4686C2AC-8ABA-47D8-8BB3-CEE554528312}" srcOrd="7" destOrd="0" presId="urn:microsoft.com/office/officeart/2005/8/layout/hProcess9"/>
    <dgm:cxn modelId="{E6285438-5F33-40CB-89CE-5134E3462DEE}" type="presParOf" srcId="{77F58AEA-57D7-4081-9B9F-7098B25F2A12}" destId="{5293C5ED-CF38-4C34-9482-99C1C00203B8}" srcOrd="8" destOrd="0" presId="urn:microsoft.com/office/officeart/2005/8/layout/hProcess9"/>
    <dgm:cxn modelId="{4B230D48-4B73-416A-AF5E-9CA40D1351FE}" type="presParOf" srcId="{77F58AEA-57D7-4081-9B9F-7098B25F2A12}" destId="{F7DB9DD8-6A2A-46A3-B224-3686ABA08C45}" srcOrd="9" destOrd="0" presId="urn:microsoft.com/office/officeart/2005/8/layout/hProcess9"/>
    <dgm:cxn modelId="{27F8243D-23EF-4DE9-8022-08B64ADC8BF8}" type="presParOf" srcId="{77F58AEA-57D7-4081-9B9F-7098B25F2A12}" destId="{248873E8-0130-4925-8120-11B47C66D147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641865-48F1-478F-AF8B-FEBA8C0AE1AB}">
      <dsp:nvSpPr>
        <dsp:cNvPr id="0" name=""/>
        <dsp:cNvSpPr/>
      </dsp:nvSpPr>
      <dsp:spPr>
        <a:xfrm>
          <a:off x="4" y="0"/>
          <a:ext cx="8568946" cy="4525963"/>
        </a:xfrm>
        <a:prstGeom prst="rightArrow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8644D7-DDF2-42D5-9DAF-C08696F76718}">
      <dsp:nvSpPr>
        <dsp:cNvPr id="0" name=""/>
        <dsp:cNvSpPr/>
      </dsp:nvSpPr>
      <dsp:spPr>
        <a:xfrm>
          <a:off x="0" y="1357788"/>
          <a:ext cx="1370279" cy="1810385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September 2015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Launch of the Voluntary Right to Buy Deal</a:t>
          </a:r>
        </a:p>
      </dsp:txBody>
      <dsp:txXfrm>
        <a:off x="66892" y="1424680"/>
        <a:ext cx="1236495" cy="1676601"/>
      </dsp:txXfrm>
    </dsp:sp>
    <dsp:sp modelId="{C8D32FB9-2594-4A07-8ABE-B7E9450C127C}">
      <dsp:nvSpPr>
        <dsp:cNvPr id="0" name=""/>
        <dsp:cNvSpPr/>
      </dsp:nvSpPr>
      <dsp:spPr>
        <a:xfrm>
          <a:off x="1441146" y="1357788"/>
          <a:ext cx="1370279" cy="1810385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October–November 2015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Member engagement and sign up</a:t>
          </a:r>
          <a:endParaRPr lang="en-GB" sz="1400" kern="1200" dirty="0"/>
        </a:p>
      </dsp:txBody>
      <dsp:txXfrm>
        <a:off x="1508038" y="1424680"/>
        <a:ext cx="1236495" cy="1676601"/>
      </dsp:txXfrm>
    </dsp:sp>
    <dsp:sp modelId="{20C5CBC1-9590-4ACB-A555-332E9D9870AC}">
      <dsp:nvSpPr>
        <dsp:cNvPr id="0" name=""/>
        <dsp:cNvSpPr/>
      </dsp:nvSpPr>
      <dsp:spPr>
        <a:xfrm>
          <a:off x="2892900" y="1396748"/>
          <a:ext cx="1370279" cy="1810385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December–April 2016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Sounding Board, working group meetings and workshops</a:t>
          </a:r>
          <a:endParaRPr lang="en-GB" sz="1400" kern="1200" dirty="0"/>
        </a:p>
      </dsp:txBody>
      <dsp:txXfrm>
        <a:off x="2959792" y="1463640"/>
        <a:ext cx="1236495" cy="1676601"/>
      </dsp:txXfrm>
    </dsp:sp>
    <dsp:sp modelId="{613D5F9E-755D-4EDD-865D-0BBB13A6775C}">
      <dsp:nvSpPr>
        <dsp:cNvPr id="0" name=""/>
        <dsp:cNvSpPr/>
      </dsp:nvSpPr>
      <dsp:spPr>
        <a:xfrm>
          <a:off x="4321804" y="1368144"/>
          <a:ext cx="1370279" cy="1810385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May 2016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Royal Assent of Housing &amp; Planning Bill</a:t>
          </a:r>
          <a:endParaRPr lang="en-GB" sz="1400" kern="1200" dirty="0"/>
        </a:p>
      </dsp:txBody>
      <dsp:txXfrm>
        <a:off x="4388696" y="1435036"/>
        <a:ext cx="1236495" cy="1676601"/>
      </dsp:txXfrm>
    </dsp:sp>
    <dsp:sp modelId="{5293C5ED-CF38-4C34-9482-99C1C00203B8}">
      <dsp:nvSpPr>
        <dsp:cNvPr id="0" name=""/>
        <dsp:cNvSpPr/>
      </dsp:nvSpPr>
      <dsp:spPr>
        <a:xfrm>
          <a:off x="5757525" y="1357788"/>
          <a:ext cx="1370279" cy="1810385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September– November 2016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 smtClean="0"/>
            <a:t>Sounding board final discussions</a:t>
          </a:r>
          <a:endParaRPr lang="en-GB" sz="1400" b="0" kern="1200" dirty="0"/>
        </a:p>
      </dsp:txBody>
      <dsp:txXfrm>
        <a:off x="5824417" y="1424680"/>
        <a:ext cx="1236495" cy="1676601"/>
      </dsp:txXfrm>
    </dsp:sp>
    <dsp:sp modelId="{248873E8-0130-4925-8120-11B47C66D147}">
      <dsp:nvSpPr>
        <dsp:cNvPr id="0" name=""/>
        <dsp:cNvSpPr/>
      </dsp:nvSpPr>
      <dsp:spPr>
        <a:xfrm>
          <a:off x="7196318" y="1357788"/>
          <a:ext cx="1370279" cy="1810385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TBC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Launch of scheme</a:t>
          </a:r>
          <a:endParaRPr lang="en-US" sz="1400" b="0" kern="1200" dirty="0"/>
        </a:p>
      </dsp:txBody>
      <dsp:txXfrm>
        <a:off x="7263210" y="1424680"/>
        <a:ext cx="1236495" cy="1676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08CCE-D15F-4F11-BA06-C106C964164C}" type="datetimeFigureOut">
              <a:rPr lang="en-GB" smtClean="0"/>
              <a:t>02/11/2016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7E144-A7D9-4B09-90FC-41D362832B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8992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32C89-C59F-4231-880A-BA45652FEC6C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109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1D80-3021-4624-9F0A-EFA72D2237CE}" type="datetimeFigureOut">
              <a:rPr lang="en-GB" smtClean="0"/>
              <a:t>02/11/2016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0052-AA33-478A-ACAD-D1277553C4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373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1D80-3021-4624-9F0A-EFA72D2237CE}" type="datetimeFigureOut">
              <a:rPr lang="en-GB" smtClean="0"/>
              <a:t>02/11/2016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0052-AA33-478A-ACAD-D1277553C4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4763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1D80-3021-4624-9F0A-EFA72D2237CE}" type="datetimeFigureOut">
              <a:rPr lang="en-GB" smtClean="0"/>
              <a:t>02/11/2016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0052-AA33-478A-ACAD-D1277553C4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79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64502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65A8-4759-4A0E-9A18-0A24D4822AE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933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32E7-0022-4EDF-B6CE-CFCF3080ACB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F12A-5936-49E8-A54D-4B4F3F800A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415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91ED-9FBB-4837-888B-9EA55A291D3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F12A-5936-49E8-A54D-4B4F3F800A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53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08C8-39D9-4B85-9089-8936051DEB2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F12A-5936-49E8-A54D-4B4F3F800A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761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7284-DC0E-4E35-ADE7-1C424AE2FE9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F12A-5936-49E8-A54D-4B4F3F800A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926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7D8F-6A5E-4483-9273-CAD72EA096B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F12A-5936-49E8-A54D-4B4F3F800A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8551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12B2-B564-4A60-9AB9-F25537A4008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F12A-5936-49E8-A54D-4B4F3F800A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http://www.ukgbc.org/sites/files/ukgbc/imagecache/image_main/image/Green%20building%20block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85184"/>
            <a:ext cx="2468477" cy="17728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16358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AC07-C191-4DD5-ACAA-18B5C098A44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F12A-5936-49E8-A54D-4B4F3F800A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23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1D80-3021-4624-9F0A-EFA72D2237CE}" type="datetimeFigureOut">
              <a:rPr lang="en-GB" smtClean="0"/>
              <a:t>02/11/2016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0052-AA33-478A-ACAD-D1277553C4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227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C612-3A4C-4955-9E36-0FDC51A3315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F12A-5936-49E8-A54D-4B4F3F800A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687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FCF-B20A-451E-BD44-772D0F62D42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F12A-5936-49E8-A54D-4B4F3F800A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4219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75C0-69F3-4493-8816-B2FBB06F352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F12A-5936-49E8-A54D-4B4F3F800A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270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1D80-3021-4624-9F0A-EFA72D2237CE}" type="datetimeFigureOut">
              <a:rPr lang="en-GB" smtClean="0"/>
              <a:t>02/11/2016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0052-AA33-478A-ACAD-D1277553C4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44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1D80-3021-4624-9F0A-EFA72D2237CE}" type="datetimeFigureOut">
              <a:rPr lang="en-GB" smtClean="0"/>
              <a:t>02/11/2016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0052-AA33-478A-ACAD-D1277553C4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97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1D80-3021-4624-9F0A-EFA72D2237CE}" type="datetimeFigureOut">
              <a:rPr lang="en-GB" smtClean="0"/>
              <a:t>02/11/2016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0052-AA33-478A-ACAD-D1277553C4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051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1D80-3021-4624-9F0A-EFA72D2237CE}" type="datetimeFigureOut">
              <a:rPr lang="en-GB" smtClean="0"/>
              <a:t>02/11/2016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0052-AA33-478A-ACAD-D1277553C4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321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1D80-3021-4624-9F0A-EFA72D2237CE}" type="datetimeFigureOut">
              <a:rPr lang="en-GB" smtClean="0"/>
              <a:t>02/11/2016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0052-AA33-478A-ACAD-D1277553C4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14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1D80-3021-4624-9F0A-EFA72D2237CE}" type="datetimeFigureOut">
              <a:rPr lang="en-GB" smtClean="0"/>
              <a:t>02/11/2016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0052-AA33-478A-ACAD-D1277553C4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4040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1D80-3021-4624-9F0A-EFA72D2237CE}" type="datetimeFigureOut">
              <a:rPr lang="en-GB" smtClean="0"/>
              <a:t>02/11/2016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0052-AA33-478A-ACAD-D1277553C4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634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51D80-3021-4624-9F0A-EFA72D2237CE}" type="datetimeFigureOut">
              <a:rPr lang="en-GB" smtClean="0"/>
              <a:t>02/11/2016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E0052-AA33-478A-ACAD-D1277553C4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696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F25D5-3AD2-4B87-A1D7-CEA5A8C133B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0F12A-5936-49E8-A54D-4B4F3F800A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http://www.ukgbc.org/sites/files/ukgbc/imagecache/image_main/image/Green%20building%20blocks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5229200"/>
            <a:ext cx="2267948" cy="1628800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52320" y="5661248"/>
            <a:ext cx="1512168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499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affronhousing.co.uk/" TargetMode="External"/><Relationship Id="rId3" Type="http://schemas.openxmlformats.org/officeDocument/2006/relationships/image" Target="../media/image3.gif"/><Relationship Id="rId7" Type="http://schemas.openxmlformats.org/officeDocument/2006/relationships/image" Target="../media/image5.jpeg"/><Relationship Id="rId2" Type="http://schemas.openxmlformats.org/officeDocument/2006/relationships/hyperlink" Target="https://www.sovereign.org.uk/" TargetMode="Externa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://www.lqgroup.org.uk/" TargetMode="External"/><Relationship Id="rId5" Type="http://schemas.openxmlformats.org/officeDocument/2006/relationships/image" Target="../media/image4.jpeg"/><Relationship Id="rId10" Type="http://schemas.openxmlformats.org/officeDocument/2006/relationships/image" Target="../media/image7.jpeg"/><Relationship Id="rId4" Type="http://schemas.openxmlformats.org/officeDocument/2006/relationships/hyperlink" Target="http://www.tvha.co.uk/2016/10/04/how-can-we-help-you/" TargetMode="External"/><Relationship Id="rId9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</p:spPr>
        <p:txBody>
          <a:bodyPr>
            <a:normAutofit/>
          </a:bodyPr>
          <a:lstStyle/>
          <a:p>
            <a:r>
              <a:rPr lang="en-GB" sz="4400" dirty="0" smtClean="0"/>
              <a:t>Voluntary Right To Buy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780928"/>
            <a:ext cx="8136904" cy="3240360"/>
          </a:xfrm>
        </p:spPr>
        <p:txBody>
          <a:bodyPr>
            <a:normAutofit/>
          </a:bodyPr>
          <a:lstStyle/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Bob Heapy</a:t>
            </a:r>
          </a:p>
          <a:p>
            <a:r>
              <a:rPr lang="en-GB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Chief Executive</a:t>
            </a:r>
          </a:p>
          <a:p>
            <a:r>
              <a:rPr lang="en-GB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Town &amp; Country Housing Group</a:t>
            </a:r>
            <a:endParaRPr lang="en-GB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22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Work continues however…….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Fully digital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DCLG will operate a ‘national gateway’ the initial point of access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Tenants will register and the national gateway will be the first filter.  Tenants will be required to pass certain criteria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Tenants that pass this criteria, if funding is available, will be given a URN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Tenants will then have 4 weeks to apply to their housing association with a formal application.  Tenants that fail to apply within 4 weeks will need to re-apply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F12A-5936-49E8-A54D-4B4F3F800A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29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process (continued)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The housing association will take a detailed review of tenants eligibility (including anti-fraud and affordability checks)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The housing association will consider if the property is restricted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If tenant passes and property is not restricted sale continues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If tenant passes but property is restricted a portable discount is offered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If tenant fails, process ends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F12A-5936-49E8-A54D-4B4F3F800A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53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You must consider</a:t>
            </a:r>
            <a:br>
              <a:rPr lang="en-GB" dirty="0" smtClean="0"/>
            </a:br>
            <a:r>
              <a:rPr lang="en-GB" dirty="0" smtClean="0"/>
              <a:t>applications and sales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Associations will need to develop a local sales policy by: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Understanding any contractual limitations on any sales which may be caused as a result of Section 106 agreements or other restrictive covenants in advance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Discussing with your Board how you intend to exercise your discretion and key principles by which you will operate VRTB in your local area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Publishing your local policy on how you intend to use your discretion so that it is clearly available to tenants when they apply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F12A-5936-49E8-A54D-4B4F3F800A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11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application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Consider how you will highlight key sources of information and advice to your tenants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Consider how your approach to VRTB can be integrated with your wider approach to home ownership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Consider how you will handle and respond effectively to tenant complaints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F12A-5936-49E8-A54D-4B4F3F800A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73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application process (continued)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GB" dirty="0" smtClean="0"/>
              <a:t>Think about how you would operate key elements of the application process.  Would you prefer:</a:t>
            </a:r>
          </a:p>
          <a:p>
            <a:pPr lvl="1">
              <a:spcBef>
                <a:spcPts val="0"/>
              </a:spcBef>
              <a:spcAft>
                <a:spcPts val="1500"/>
              </a:spcAft>
            </a:pPr>
            <a:r>
              <a:rPr lang="en-GB" dirty="0" smtClean="0"/>
              <a:t>An online application form or paper application form?</a:t>
            </a:r>
          </a:p>
          <a:p>
            <a:pPr lvl="1">
              <a:spcBef>
                <a:spcPts val="0"/>
              </a:spcBef>
              <a:spcAft>
                <a:spcPts val="1500"/>
              </a:spcAft>
            </a:pPr>
            <a:r>
              <a:rPr lang="en-GB" dirty="0" smtClean="0"/>
              <a:t>Face to face interviews with tenants or home visits?</a:t>
            </a: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GB" dirty="0" smtClean="0"/>
              <a:t>Consider developing your local RICS accredited list</a:t>
            </a: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GB" dirty="0" smtClean="0"/>
              <a:t>Consider what checks and balances you could include in the process to help you identify fraudulent applications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F12A-5936-49E8-A54D-4B4F3F800A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26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Portability – key elements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Portability is offered where an association exercises their discretion not to sell one of their properties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Every housing association will need to develop a portability policy which should outline to tenants what a reasonable portability offer would look like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F12A-5936-49E8-A54D-4B4F3F800A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82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Portability - what we know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Part of voluntary offer so not open to legal challenge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Portability policy must be ‘reasonable’ and clear but will be different for different providers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Housing Ombudsman ‘do you have a policy, is it reasonable and have you applied it?’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Cannot be used in open market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Cannot be used for other housing associations or local authority stock (unless partnership agreement offered)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Can be used for housing associations own new build stock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F12A-5936-49E8-A54D-4B4F3F800A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12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associations can do to prepare for portability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Consider which properties you are planning to exercise discretion not to sell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Consider what properties you will be offering to tenants with a portable discount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Develop your portability policy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If desired, establish partnerships with other housing associations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F12A-5936-49E8-A54D-4B4F3F800A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97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One for one replacement – key principles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National one for one replacement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Flexibility over the type, tenure and location of replacement home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Homes will be sold at market value and associations will be fully compensated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Presumption that replacement will be through building a new home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Open market purchase is an option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F12A-5936-49E8-A54D-4B4F3F800A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46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One for one replacement – recommendations made so far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When the delivery of replacements can start</a:t>
            </a:r>
          </a:p>
          <a:p>
            <a:r>
              <a:rPr lang="en-GB" dirty="0" smtClean="0"/>
              <a:t>What homes can be counted as replacements</a:t>
            </a:r>
          </a:p>
          <a:p>
            <a:r>
              <a:rPr lang="en-GB" dirty="0" smtClean="0"/>
              <a:t>The triggers for the payment of the discount</a:t>
            </a:r>
          </a:p>
          <a:p>
            <a:r>
              <a:rPr lang="en-GB" dirty="0" smtClean="0"/>
              <a:t>The principles that will underpin reporting</a:t>
            </a:r>
          </a:p>
          <a:p>
            <a:r>
              <a:rPr lang="en-GB" dirty="0" smtClean="0"/>
              <a:t>The type of data that will be reported on</a:t>
            </a:r>
          </a:p>
          <a:p>
            <a:r>
              <a:rPr lang="en-GB" dirty="0" smtClean="0"/>
              <a:t>The importance of development consortia</a:t>
            </a:r>
          </a:p>
          <a:p>
            <a:r>
              <a:rPr lang="en-GB" dirty="0" smtClean="0"/>
              <a:t>Other mechanisms that will help replacements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F12A-5936-49E8-A54D-4B4F3F800A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38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principles of the agreement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Right to Buy discounts available for qualifying housing association tenants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Broad principles agreed nationally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Local Board control over which homes to sell, but a presumption in favour of sale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Full compensation at market value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Flexible one for one national replacement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F12A-5936-49E8-A54D-4B4F3F800A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0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smtClean="0"/>
              <a:t>Outstanding issue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Funding (risk that RCFG or unallocated AHP funds may be redirected)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Sheltered and supported homes (differing opinions at NHF and VRTB Sounding Board)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Portable discounts, what is a reasonable offer?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Managing expectations of tenants who cannot buy due to central funding restrictions or unavailability of homes to port discount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One for one replacement, repayment of discount and backstop </a:t>
            </a:r>
            <a:r>
              <a:rPr lang="en-GB" dirty="0" smtClean="0"/>
              <a:t>date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Potential to link with High Income Social Tenants (HIST)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F12A-5936-49E8-A54D-4B4F3F800A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93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Key principles of the agreement (continued)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D</a:t>
            </a:r>
            <a:r>
              <a:rPr lang="en-GB" dirty="0" smtClean="0"/>
              <a:t>esigned to allow access to home ownership for more people but not designed to meet every expectation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Qualifying tenants whose homes are excluded from sale will have a ‘portable discount’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D</a:t>
            </a:r>
            <a:r>
              <a:rPr lang="en-GB" dirty="0" smtClean="0"/>
              <a:t>iscounts (or portable discounts) contained in sector (i.e. cannot be used for open market purchase)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Government will publish ‘high level’ eligibility criteria (initially expected to be 10 years as a social tenant)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‘Claw back’ of discount for tenants who sell within 5 years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F12A-5936-49E8-A54D-4B4F3F800A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15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Timetable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F12A-5936-49E8-A54D-4B4F3F800A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2" name="Content Placeholder 4"/>
          <p:cNvGraphicFramePr>
            <a:graphicFrameLocks noGrp="1"/>
          </p:cNvGraphicFramePr>
          <p:nvPr/>
        </p:nvGraphicFramePr>
        <p:xfrm>
          <a:off x="287525" y="1166019"/>
          <a:ext cx="8568951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226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F12A-5936-49E8-A54D-4B4F3F800A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339752" y="548680"/>
            <a:ext cx="417646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DCLG ministers</a:t>
            </a:r>
            <a:endParaRPr lang="en-GB" sz="28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2915816" y="1556792"/>
            <a:ext cx="3096344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Sounding Board</a:t>
            </a:r>
          </a:p>
          <a:p>
            <a:pPr algn="ctr"/>
            <a:r>
              <a:rPr lang="en-GB" b="1" dirty="0" smtClean="0"/>
              <a:t>Chair: the Federation</a:t>
            </a:r>
          </a:p>
          <a:p>
            <a:pPr algn="ctr"/>
            <a:r>
              <a:rPr lang="en-GB" b="1" dirty="0" smtClean="0"/>
              <a:t>14 housing association reps</a:t>
            </a:r>
          </a:p>
          <a:p>
            <a:pPr algn="ctr"/>
            <a:r>
              <a:rPr lang="en-GB" b="1" dirty="0" smtClean="0"/>
              <a:t>DCLG, HCA, GLA and the </a:t>
            </a:r>
          </a:p>
          <a:p>
            <a:pPr algn="ctr"/>
            <a:r>
              <a:rPr lang="en-GB" b="1" dirty="0" smtClean="0"/>
              <a:t>Housing Ombudsman</a:t>
            </a:r>
            <a:endParaRPr lang="en-GB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67143" y="3429000"/>
            <a:ext cx="2532649" cy="1440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Workshops on portability, eligibility, LSVTs, CLTs, rural, </a:t>
            </a:r>
          </a:p>
          <a:p>
            <a:pPr algn="ctr"/>
            <a:r>
              <a:rPr lang="en-GB" b="1" dirty="0" smtClean="0"/>
              <a:t>co-ops, supported housing</a:t>
            </a:r>
            <a:endParaRPr lang="en-GB" b="1" dirty="0"/>
          </a:p>
        </p:txBody>
      </p:sp>
      <p:sp>
        <p:nvSpPr>
          <p:cNvPr id="7" name="Rounded Rectangle 6"/>
          <p:cNvSpPr/>
          <p:nvPr/>
        </p:nvSpPr>
        <p:spPr>
          <a:xfrm>
            <a:off x="3203848" y="3429000"/>
            <a:ext cx="2448272" cy="14659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One for one working group</a:t>
            </a:r>
          </a:p>
          <a:p>
            <a:pPr algn="ctr"/>
            <a:r>
              <a:rPr lang="en-GB" b="1" dirty="0" smtClean="0"/>
              <a:t>Chair: the Federation</a:t>
            </a:r>
          </a:p>
          <a:p>
            <a:pPr algn="ctr"/>
            <a:r>
              <a:rPr lang="en-GB" b="1" dirty="0" smtClean="0"/>
              <a:t>Dep. Chair: DCLG</a:t>
            </a:r>
            <a:endParaRPr lang="en-GB" b="1" dirty="0"/>
          </a:p>
        </p:txBody>
      </p:sp>
      <p:sp>
        <p:nvSpPr>
          <p:cNvPr id="8" name="Rounded Rectangle 7"/>
          <p:cNvSpPr/>
          <p:nvPr/>
        </p:nvSpPr>
        <p:spPr>
          <a:xfrm>
            <a:off x="6156176" y="3429000"/>
            <a:ext cx="2808312" cy="1440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Applications and sales process working group</a:t>
            </a:r>
          </a:p>
          <a:p>
            <a:pPr algn="ctr"/>
            <a:r>
              <a:rPr lang="en-GB" b="1" dirty="0" smtClean="0"/>
              <a:t>Chair: DCLG/HCA</a:t>
            </a:r>
          </a:p>
          <a:p>
            <a:pPr algn="ctr"/>
            <a:r>
              <a:rPr lang="en-GB" b="1" dirty="0" smtClean="0"/>
              <a:t>Dep. Chair: the Federation</a:t>
            </a:r>
            <a:endParaRPr lang="en-GB" b="1" dirty="0"/>
          </a:p>
        </p:txBody>
      </p:sp>
      <p:cxnSp>
        <p:nvCxnSpPr>
          <p:cNvPr id="10" name="Straight Arrow Connector 9"/>
          <p:cNvCxnSpPr>
            <a:stCxn id="5" idx="0"/>
          </p:cNvCxnSpPr>
          <p:nvPr/>
        </p:nvCxnSpPr>
        <p:spPr>
          <a:xfrm flipV="1">
            <a:off x="4463988" y="105273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0"/>
          </p:cNvCxnSpPr>
          <p:nvPr/>
        </p:nvCxnSpPr>
        <p:spPr>
          <a:xfrm flipV="1">
            <a:off x="1433468" y="2780928"/>
            <a:ext cx="126632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0"/>
          </p:cNvCxnSpPr>
          <p:nvPr/>
        </p:nvCxnSpPr>
        <p:spPr>
          <a:xfrm flipV="1">
            <a:off x="4427984" y="3104964"/>
            <a:ext cx="0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0"/>
          </p:cNvCxnSpPr>
          <p:nvPr/>
        </p:nvCxnSpPr>
        <p:spPr>
          <a:xfrm flipH="1" flipV="1">
            <a:off x="6156176" y="2780928"/>
            <a:ext cx="140415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86816" y="4462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Structure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4765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n-GB" dirty="0" smtClean="0"/>
              <a:t>VRTB pilots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F12A-5936-49E8-A54D-4B4F3F800A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2" name="Picture 4" descr="Sovereign Housing">
            <a:hlinkClick r:id="rId2" tooltip="Sovereign Housing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153866"/>
            <a:ext cx="20097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TVH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032" y="4967877"/>
            <a:ext cx="897632" cy="897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60887" y="4946865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THAMES VALLEY HOUSING</a:t>
            </a:r>
            <a:endParaRPr lang="en-GB" b="1" dirty="0"/>
          </a:p>
        </p:txBody>
      </p:sp>
      <p:pic>
        <p:nvPicPr>
          <p:cNvPr id="2056" name="Picture 8" descr="L &amp; Q - Creating places where people want to liv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805" y="3668481"/>
            <a:ext cx="1145668" cy="984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Saffron Housing Association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473" y="2255875"/>
            <a:ext cx="1669817" cy="897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Content Placeholder 6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836712"/>
            <a:ext cx="8136904" cy="5390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8304" y="5870195"/>
            <a:ext cx="1728192" cy="6785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208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VRTB pilots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Pilots are testing the application process, demand, and sales process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Not testing replacement and portability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Action learning – Sheffield Hallam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Inform the development of the main scheme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F12A-5936-49E8-A54D-4B4F3F800A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19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 from the pilots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spcAft>
                <a:spcPts val="1700"/>
              </a:spcAft>
            </a:pPr>
            <a:r>
              <a:rPr lang="en-GB" dirty="0" smtClean="0"/>
              <a:t>Expected levels of initial interest</a:t>
            </a:r>
          </a:p>
          <a:p>
            <a:pPr>
              <a:spcBef>
                <a:spcPts val="0"/>
              </a:spcBef>
              <a:spcAft>
                <a:spcPts val="1700"/>
              </a:spcAft>
            </a:pPr>
            <a:r>
              <a:rPr lang="en-GB" dirty="0" smtClean="0"/>
              <a:t>Council of Mortgage </a:t>
            </a:r>
            <a:r>
              <a:rPr lang="en-GB" dirty="0"/>
              <a:t>L</a:t>
            </a:r>
            <a:r>
              <a:rPr lang="en-GB" dirty="0" smtClean="0"/>
              <a:t>enders (CML) supportive including the use of discounts as a ‘deposit’</a:t>
            </a:r>
          </a:p>
          <a:p>
            <a:pPr>
              <a:spcBef>
                <a:spcPts val="0"/>
              </a:spcBef>
              <a:spcAft>
                <a:spcPts val="1700"/>
              </a:spcAft>
            </a:pPr>
            <a:r>
              <a:rPr lang="en-GB" dirty="0" smtClean="0"/>
              <a:t>‘Manageable’ levels of potential fraud, majority of issues benefit fraud</a:t>
            </a:r>
          </a:p>
          <a:p>
            <a:pPr>
              <a:spcBef>
                <a:spcPts val="0"/>
              </a:spcBef>
              <a:spcAft>
                <a:spcPts val="1700"/>
              </a:spcAft>
            </a:pPr>
            <a:r>
              <a:rPr lang="en-GB" dirty="0" smtClean="0"/>
              <a:t>Lower levels of conversions into sales</a:t>
            </a:r>
          </a:p>
          <a:p>
            <a:pPr>
              <a:spcBef>
                <a:spcPts val="0"/>
              </a:spcBef>
              <a:spcAft>
                <a:spcPts val="1700"/>
              </a:spcAft>
            </a:pPr>
            <a:r>
              <a:rPr lang="en-GB" dirty="0" smtClean="0"/>
              <a:t>Few complications in terms of process</a:t>
            </a:r>
          </a:p>
          <a:p>
            <a:pPr>
              <a:spcBef>
                <a:spcPts val="0"/>
              </a:spcBef>
              <a:spcAft>
                <a:spcPts val="1700"/>
              </a:spcAft>
            </a:pPr>
            <a:r>
              <a:rPr lang="en-GB" dirty="0" smtClean="0"/>
              <a:t>Resource hungry in terms of managing expectations of tenants and process</a:t>
            </a:r>
          </a:p>
          <a:p>
            <a:pPr>
              <a:spcBef>
                <a:spcPts val="0"/>
              </a:spcBef>
              <a:spcAft>
                <a:spcPts val="1700"/>
              </a:spcAf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F12A-5936-49E8-A54D-4B4F3F800A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8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2016 Housing and Planning Act ‘expectation that housing providers will publish a home ownership offer’ – the VRTB will discharge that obligation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Providers that do not sign up ‘expected to publish an alternative offer’ – unfunded by government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Possible regulation and monitoring of home ownership offer as a new regulatory standard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F12A-5936-49E8-A54D-4B4F3F800AD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33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1146</Words>
  <Application>Microsoft Office PowerPoint</Application>
  <PresentationFormat>On-screen Show (4:3)</PresentationFormat>
  <Paragraphs>147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Custom Design</vt:lpstr>
      <vt:lpstr>1_Office Theme</vt:lpstr>
      <vt:lpstr>Voluntary Right To Buy</vt:lpstr>
      <vt:lpstr>Key principles of the agreement</vt:lpstr>
      <vt:lpstr>Key principles of the agreement (continued)</vt:lpstr>
      <vt:lpstr>Timetable</vt:lpstr>
      <vt:lpstr>PowerPoint Presentation</vt:lpstr>
      <vt:lpstr>VRTB pilots</vt:lpstr>
      <vt:lpstr>VRTB pilots</vt:lpstr>
      <vt:lpstr>Outcome from the pilots</vt:lpstr>
      <vt:lpstr>Regulation</vt:lpstr>
      <vt:lpstr>The process</vt:lpstr>
      <vt:lpstr>The process (continued)</vt:lpstr>
      <vt:lpstr>You must consider applications and sales</vt:lpstr>
      <vt:lpstr>The application process</vt:lpstr>
      <vt:lpstr>The application process (continued)</vt:lpstr>
      <vt:lpstr>Portability – key elements</vt:lpstr>
      <vt:lpstr>Portability - what we know</vt:lpstr>
      <vt:lpstr>What associations can do to prepare for portability</vt:lpstr>
      <vt:lpstr>One for one replacement – key principles</vt:lpstr>
      <vt:lpstr>One for one replacement – recommendations made so far</vt:lpstr>
      <vt:lpstr>Outstanding issue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Voluntary Right To Buy</dc:title>
  <dc:creator>Barbara Jackson</dc:creator>
  <cp:lastModifiedBy>Barbara Jackson</cp:lastModifiedBy>
  <cp:revision>23</cp:revision>
  <cp:lastPrinted>2016-10-10T14:02:18Z</cp:lastPrinted>
  <dcterms:created xsi:type="dcterms:W3CDTF">2016-10-06T08:53:51Z</dcterms:created>
  <dcterms:modified xsi:type="dcterms:W3CDTF">2016-11-02T11:55:38Z</dcterms:modified>
</cp:coreProperties>
</file>