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71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C0D"/>
    <a:srgbClr val="FFD800"/>
    <a:srgbClr val="93D109"/>
    <a:srgbClr val="FF0000"/>
    <a:srgbClr val="FF3399"/>
    <a:srgbClr val="EDD62B"/>
    <a:srgbClr val="F0E628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565" autoAdjust="0"/>
    <p:restoredTop sz="94706" autoAdjust="0"/>
  </p:normalViewPr>
  <p:slideViewPr>
    <p:cSldViewPr>
      <p:cViewPr>
        <p:scale>
          <a:sx n="75" d="100"/>
          <a:sy n="75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E9D49-270F-4BC9-9B9C-EACC825AB695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EA1EA-E441-47EB-BDF1-BF53B561E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EA1EA-E441-47EB-BDF1-BF53B561E4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48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7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18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3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5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7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3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9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ADEE-A116-4971-BBDF-C985878F2D4B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A90D1-D64E-4282-9666-20062C40E3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8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KitchE\AppData\Local\Temp\vmware-KitchE\VMwareDnD\48cd992c\Bromle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5"/>
          <a:stretch/>
        </p:blipFill>
        <p:spPr bwMode="auto">
          <a:xfrm>
            <a:off x="-1" y="0"/>
            <a:ext cx="9143999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KitchE\AppData\Local\Temp\vmware-KitchE\VMwareDnD\c6e7568f\Moat logo 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624" y="1628800"/>
            <a:ext cx="1404156" cy="31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22" y="1718788"/>
            <a:ext cx="1766231" cy="5802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9" y="341788"/>
            <a:ext cx="7818368" cy="12722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21525" y="481448"/>
            <a:ext cx="7447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Arial" pitchFamily="34" charset="0"/>
                <a:cs typeface="Arial" pitchFamily="34" charset="0"/>
              </a:rPr>
              <a:t>Moat perspective – ‘we are living in interesting times’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4" name="Picture 2" descr="C:\Users\KitchE\AppData\Local\Temp\vmware-KitchE\VMwareDnD\9ea7ae63\Moat logo yello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7" y="1841296"/>
            <a:ext cx="1499619" cy="33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1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D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KitchE\AppData\Local\Temp\vmware-KitchE\VMwareDnD\52d2b91c\Moat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506968"/>
            <a:ext cx="1008111" cy="22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Moat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21,000 homes – 5000 shared ownership</a:t>
            </a:r>
          </a:p>
          <a:p>
            <a:r>
              <a:rPr lang="en-GB" dirty="0" smtClean="0"/>
              <a:t>Up to 750 new homes a year </a:t>
            </a:r>
          </a:p>
          <a:p>
            <a:r>
              <a:rPr lang="en-GB" dirty="0" smtClean="0"/>
              <a:t>250+ shared ownership sales</a:t>
            </a:r>
          </a:p>
          <a:p>
            <a:r>
              <a:rPr lang="en-GB" dirty="0" smtClean="0"/>
              <a:t>33 core growth areas</a:t>
            </a:r>
          </a:p>
          <a:p>
            <a:r>
              <a:rPr lang="en-GB" dirty="0" smtClean="0"/>
              <a:t>350 staff – down from over 430</a:t>
            </a:r>
          </a:p>
          <a:p>
            <a:r>
              <a:rPr lang="en-GB" dirty="0" smtClean="0"/>
              <a:t>Turnover £100m</a:t>
            </a:r>
          </a:p>
          <a:p>
            <a:r>
              <a:rPr lang="en-GB" dirty="0" smtClean="0"/>
              <a:t>32% gearing/35% operating margin before sales)/1.9 interest cover</a:t>
            </a:r>
          </a:p>
        </p:txBody>
      </p:sp>
    </p:spTree>
    <p:extLst>
      <p:ext uri="{BB962C8B-B14F-4D97-AF65-F5344CB8AC3E}">
        <p14:creationId xmlns:p14="http://schemas.microsoft.com/office/powerpoint/2010/main" val="25885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D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 descr="C:\Users\KitchE\AppData\Local\Temp\vmware-KitchE\VMwareDnD\52d2b91c\Moat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506968"/>
            <a:ext cx="1008111" cy="22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budget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Reducing numbers – tenure split, less rent</a:t>
            </a:r>
          </a:p>
          <a:p>
            <a:r>
              <a:rPr lang="en-GB" dirty="0" smtClean="0"/>
              <a:t>Reducing service offer – how do we make ends meet? What’s discretionary and what is core?</a:t>
            </a:r>
          </a:p>
          <a:p>
            <a:r>
              <a:rPr lang="en-GB" dirty="0" smtClean="0"/>
              <a:t>Uncertainty about RTB</a:t>
            </a:r>
          </a:p>
          <a:p>
            <a:r>
              <a:rPr lang="en-GB" dirty="0" smtClean="0"/>
              <a:t>Pay to Stay impact</a:t>
            </a:r>
          </a:p>
          <a:p>
            <a:r>
              <a:rPr lang="en-GB" dirty="0" smtClean="0"/>
              <a:t>Welfare Reform</a:t>
            </a:r>
          </a:p>
        </p:txBody>
      </p:sp>
    </p:spTree>
    <p:extLst>
      <p:ext uri="{BB962C8B-B14F-4D97-AF65-F5344CB8AC3E}">
        <p14:creationId xmlns:p14="http://schemas.microsoft.com/office/powerpoint/2010/main" val="1668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D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C:\Users\KitchE\AppData\Local\Temp\vmware-KitchE\VMwareDnD\52d2b91c\Moat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506968"/>
            <a:ext cx="1008111" cy="22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strategic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Identity and purpose – does this change things?</a:t>
            </a:r>
          </a:p>
          <a:p>
            <a:r>
              <a:rPr lang="en-GB" dirty="0" smtClean="0"/>
              <a:t>Social Purpose?</a:t>
            </a:r>
          </a:p>
          <a:p>
            <a:r>
              <a:rPr lang="en-GB" dirty="0" smtClean="0"/>
              <a:t>New Risk profile</a:t>
            </a:r>
          </a:p>
          <a:p>
            <a:r>
              <a:rPr lang="en-GB" dirty="0" smtClean="0"/>
              <a:t>Relationships with LA s</a:t>
            </a:r>
          </a:p>
          <a:p>
            <a:r>
              <a:rPr lang="en-GB" dirty="0" smtClean="0"/>
              <a:t>Time to invest?</a:t>
            </a:r>
          </a:p>
          <a:p>
            <a:r>
              <a:rPr lang="en-GB" dirty="0" smtClean="0"/>
              <a:t>Get the basics right</a:t>
            </a:r>
          </a:p>
          <a:p>
            <a:r>
              <a:rPr lang="en-GB" dirty="0" smtClean="0"/>
              <a:t>Do we have the right skills? – staff and Board</a:t>
            </a:r>
          </a:p>
          <a:p>
            <a:r>
              <a:rPr lang="en-GB" dirty="0" smtClean="0"/>
              <a:t>Partnering and thinking the unthinkable</a:t>
            </a:r>
          </a:p>
          <a:p>
            <a:r>
              <a:rPr lang="en-GB" dirty="0" smtClean="0"/>
              <a:t>Leveraging data about our customers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Concentrate on what your good at or diversify?</a:t>
            </a:r>
          </a:p>
          <a:p>
            <a:r>
              <a:rPr lang="en-GB" dirty="0" smtClean="0"/>
              <a:t>How big is too big (or how small is too small?)</a:t>
            </a:r>
          </a:p>
          <a:p>
            <a:r>
              <a:rPr lang="en-GB" dirty="0" smtClean="0"/>
              <a:t>New product – what’s our space?</a:t>
            </a:r>
          </a:p>
          <a:p>
            <a:r>
              <a:rPr lang="en-GB" dirty="0" smtClean="0"/>
              <a:t>Balance between future customers and existing customers</a:t>
            </a:r>
          </a:p>
          <a:p>
            <a:r>
              <a:rPr lang="en-GB" dirty="0" smtClean="0"/>
              <a:t>Is RTB an opportunity?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1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D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 descr="C:\Users\KitchE\AppData\Local\Temp\vmware-KitchE\VMwareDnD\52d2b91c\Moat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506968"/>
            <a:ext cx="1008111" cy="22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Kent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will deliver homes in the challenging areas? </a:t>
            </a:r>
          </a:p>
          <a:p>
            <a:r>
              <a:rPr lang="en-GB" dirty="0" smtClean="0"/>
              <a:t>The under supply of Affordable housing</a:t>
            </a:r>
          </a:p>
          <a:p>
            <a:r>
              <a:rPr lang="en-GB" dirty="0"/>
              <a:t>Increased B&amp;B</a:t>
            </a:r>
          </a:p>
          <a:p>
            <a:r>
              <a:rPr lang="en-GB" dirty="0" smtClean="0"/>
              <a:t>Affordability tests for rented homes</a:t>
            </a:r>
          </a:p>
          <a:p>
            <a:r>
              <a:rPr lang="en-GB" dirty="0" smtClean="0"/>
              <a:t>Increased </a:t>
            </a:r>
            <a:r>
              <a:rPr lang="en-GB" dirty="0" err="1" smtClean="0"/>
              <a:t>residualisation</a:t>
            </a:r>
            <a:r>
              <a:rPr lang="en-GB" dirty="0" smtClean="0"/>
              <a:t> </a:t>
            </a:r>
          </a:p>
          <a:p>
            <a:r>
              <a:rPr lang="en-GB" dirty="0"/>
              <a:t>Starter Homes?</a:t>
            </a:r>
          </a:p>
          <a:p>
            <a:r>
              <a:rPr lang="en-GB" dirty="0" smtClean="0"/>
              <a:t>RTB funding – disproportionately affects LA s in high value areas</a:t>
            </a:r>
          </a:p>
          <a:p>
            <a:r>
              <a:rPr lang="en-GB" dirty="0" smtClean="0"/>
              <a:t>The London market impact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79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234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Moat story</vt:lpstr>
      <vt:lpstr>Impact of the budget</vt:lpstr>
      <vt:lpstr>Big strategic questions</vt:lpstr>
      <vt:lpstr>Challenges in Kent</vt:lpstr>
    </vt:vector>
  </TitlesOfParts>
  <Company>Moat Homes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 Kitchener</dc:creator>
  <cp:lastModifiedBy>Rebecca Smith [Sykes]</cp:lastModifiedBy>
  <cp:revision>44</cp:revision>
  <dcterms:created xsi:type="dcterms:W3CDTF">2015-04-13T12:48:07Z</dcterms:created>
  <dcterms:modified xsi:type="dcterms:W3CDTF">2016-02-11T13:48:47Z</dcterms:modified>
</cp:coreProperties>
</file>