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94" r:id="rId3"/>
    <p:sldId id="286" r:id="rId4"/>
    <p:sldId id="319" r:id="rId5"/>
    <p:sldId id="320" r:id="rId6"/>
    <p:sldId id="299" r:id="rId7"/>
    <p:sldId id="314" r:id="rId8"/>
    <p:sldId id="323" r:id="rId9"/>
    <p:sldId id="31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54" autoAdjust="0"/>
  </p:normalViewPr>
  <p:slideViewPr>
    <p:cSldViewPr snapToGrid="0" snapToObjects="1">
      <p:cViewPr>
        <p:scale>
          <a:sx n="100" d="100"/>
          <a:sy n="100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51D4-EFA9-44EA-BD79-9C24745DFE27}" type="datetimeFigureOut">
              <a:rPr lang="en-GB" smtClean="0"/>
              <a:t>12/10/2016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B4ED4-ADB6-461A-B8BD-2065B4E58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200" dirty="0" smtClean="0">
                <a:solidFill>
                  <a:schemeClr val="accent5"/>
                </a:solidFill>
                <a:latin typeface="NeoTech"/>
                <a:cs typeface="NeoTech"/>
              </a:rPr>
              <a:t>Golding Vision is the community development arm of Golding Homes which supports the work in developing sustainable communities and making a real difference to the quality of life of their residents. They aim to help our residents to make informed choices and improve their health and wellbeing. </a:t>
            </a:r>
            <a:endParaRPr lang="en-US" sz="1200" dirty="0" smtClean="0">
              <a:solidFill>
                <a:schemeClr val="accent5"/>
              </a:solidFill>
              <a:latin typeface="NeoTech"/>
              <a:cs typeface="NeoTech"/>
            </a:endParaRP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 shaping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Safer communities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and wellbeing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inclusion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4ED4-ADB6-461A-B8BD-2065B4E585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53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200" dirty="0" smtClean="0">
                <a:solidFill>
                  <a:schemeClr val="accent5"/>
                </a:solidFill>
                <a:latin typeface="NeoTech"/>
                <a:cs typeface="NeoTech"/>
              </a:rPr>
              <a:t>Golding Vision is the community development arm of Golding Homes which supports the work in developing sustainable communities and making a real difference to the quality of life of their residents. They aim to help our residents to make informed choices and improve their health and wellbeing. </a:t>
            </a:r>
            <a:endParaRPr lang="en-US" sz="1200" dirty="0" smtClean="0">
              <a:solidFill>
                <a:schemeClr val="accent5"/>
              </a:solidFill>
              <a:latin typeface="NeoTech"/>
              <a:cs typeface="NeoTech"/>
            </a:endParaRP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 shaping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Safer communities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and wellbeing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inclusion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4ED4-ADB6-461A-B8BD-2065B4E585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530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200" dirty="0" smtClean="0">
                <a:solidFill>
                  <a:schemeClr val="accent5"/>
                </a:solidFill>
                <a:latin typeface="NeoTech"/>
                <a:cs typeface="NeoTech"/>
              </a:rPr>
              <a:t>Golding Vision is the community development arm of Golding Homes which supports the work in developing sustainable communities and making a real difference to the quality of life of their residents. They aim to help our residents to make informed choices and improve their health and wellbeing. </a:t>
            </a:r>
            <a:endParaRPr lang="en-US" sz="1200" dirty="0" smtClean="0">
              <a:solidFill>
                <a:schemeClr val="accent5"/>
              </a:solidFill>
              <a:latin typeface="NeoTech"/>
              <a:cs typeface="NeoTech"/>
            </a:endParaRP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 shaping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Safer communities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and wellbeing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inclusion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4ED4-ADB6-461A-B8BD-2065B4E585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53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8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0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9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0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2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4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8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6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1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B5754-69B7-4E45-B310-1DCE5588184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D3301-823D-D14B-BFBD-74A58727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8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50" y="2050974"/>
            <a:ext cx="7796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NeoTech"/>
                <a:cs typeface="NeoTech"/>
              </a:rPr>
              <a:t>Housing Association </a:t>
            </a:r>
            <a:r>
              <a:rPr lang="en-US" sz="4400" dirty="0" smtClean="0">
                <a:solidFill>
                  <a:schemeClr val="bg1"/>
                </a:solidFill>
                <a:latin typeface="NeoTech"/>
                <a:cs typeface="NeoTech"/>
              </a:rPr>
              <a:t>Projects</a:t>
            </a:r>
            <a:endParaRPr lang="en-US" sz="4400" dirty="0" smtClean="0">
              <a:solidFill>
                <a:schemeClr val="bg1"/>
              </a:solidFill>
              <a:latin typeface="NeoTech"/>
              <a:cs typeface="NeoTec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00" y="2859349"/>
            <a:ext cx="5321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NeoTech"/>
                <a:cs typeface="NeoTech"/>
              </a:rPr>
              <a:t>5</a:t>
            </a:r>
            <a:r>
              <a:rPr lang="en-US" sz="1500" baseline="30000" dirty="0" smtClean="0">
                <a:solidFill>
                  <a:schemeClr val="bg1"/>
                </a:solidFill>
                <a:latin typeface="NeoTech"/>
                <a:cs typeface="NeoTech"/>
              </a:rPr>
              <a:t>th</a:t>
            </a:r>
            <a:r>
              <a:rPr lang="en-US" sz="1500" dirty="0" smtClean="0">
                <a:solidFill>
                  <a:schemeClr val="bg1"/>
                </a:solidFill>
                <a:latin typeface="NeoTech"/>
                <a:cs typeface="NeoTech"/>
              </a:rPr>
              <a:t> September 2016 I  Sophie Ward &amp; Nicola File</a:t>
            </a:r>
            <a:endParaRPr lang="en-US" sz="1500" dirty="0">
              <a:solidFill>
                <a:schemeClr val="bg1"/>
              </a:solidFill>
              <a:latin typeface="NeoTech"/>
              <a:cs typeface="NeoTech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29" y="5660031"/>
            <a:ext cx="1066856" cy="68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7443"/>
            <a:ext cx="9144000" cy="133985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551" y="2188571"/>
            <a:ext cx="779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NeoTech"/>
                <a:cs typeface="NeoTech"/>
              </a:rPr>
              <a:t>Golding Homes</a:t>
            </a:r>
          </a:p>
        </p:txBody>
      </p:sp>
    </p:spTree>
    <p:extLst>
      <p:ext uri="{BB962C8B-B14F-4D97-AF65-F5344CB8AC3E}">
        <p14:creationId xmlns:p14="http://schemas.microsoft.com/office/powerpoint/2010/main" val="15694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304" y="586645"/>
            <a:ext cx="733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NeoTech"/>
                <a:cs typeface="NeoTech"/>
              </a:rPr>
              <a:t>Golding Homes</a:t>
            </a:r>
            <a:endParaRPr lang="en-US" sz="2400" dirty="0">
              <a:solidFill>
                <a:schemeClr val="accent3"/>
              </a:solidFill>
              <a:latin typeface="NeoTech"/>
              <a:cs typeface="NeoTech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5648" y="1137210"/>
            <a:ext cx="725927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6304" y="2234557"/>
            <a:ext cx="7531426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accent5"/>
                </a:solidFill>
                <a:latin typeface="NeoTech"/>
                <a:cs typeface="NeoTech"/>
              </a:rPr>
              <a:t>Initial Consultation with young people in Marden led to an Archery Tag Project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accent5"/>
                </a:solidFill>
                <a:latin typeface="NeoTech"/>
                <a:cs typeface="NeoTech"/>
              </a:rPr>
              <a:t>January to March Pilot Project</a:t>
            </a:r>
          </a:p>
          <a:p>
            <a:pPr marL="742950" lvl="1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/>
                </a:solidFill>
                <a:latin typeface="NeoTech"/>
                <a:cs typeface="NeoTech"/>
              </a:rPr>
              <a:t>10 weeks of activity across 4 areas of high housing stock in Maidstone</a:t>
            </a:r>
          </a:p>
          <a:p>
            <a:pPr marL="742950" lvl="1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Cricket, Boxing, Fishing, Dance, Gymnastics</a:t>
            </a:r>
          </a:p>
          <a:p>
            <a:pPr marL="742950" lvl="1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80 young people aged 5-18 engaged in the project </a:t>
            </a:r>
            <a:endParaRPr lang="en-GB" dirty="0">
              <a:solidFill>
                <a:schemeClr val="accent5"/>
              </a:solidFill>
              <a:latin typeface="NeoTech"/>
              <a:cs typeface="NeoTech"/>
            </a:endParaRPr>
          </a:p>
          <a:p>
            <a:pPr marL="742950" lvl="1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64% were female</a:t>
            </a:r>
            <a:endParaRPr lang="en-GB" dirty="0">
              <a:solidFill>
                <a:schemeClr val="accent5"/>
              </a:solidFill>
              <a:latin typeface="NeoTech"/>
              <a:cs typeface="NeoTech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504" y="6290374"/>
            <a:ext cx="447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NeoTech"/>
                <a:cs typeface="NeoTech"/>
              </a:rPr>
              <a:t>Housing Association Project</a:t>
            </a:r>
            <a:endParaRPr lang="en-US" sz="1400" dirty="0">
              <a:solidFill>
                <a:schemeClr val="bg1"/>
              </a:solidFill>
              <a:latin typeface="NeoTech"/>
              <a:cs typeface="NeoTech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304" y="1397682"/>
            <a:ext cx="5051752" cy="632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dirty="0">
                <a:solidFill>
                  <a:schemeClr val="accent5"/>
                </a:solidFill>
                <a:latin typeface="NeoTech"/>
                <a:cs typeface="NeoTech"/>
              </a:rPr>
              <a:t>Golding Vision is the community development arm of Golding Homes </a:t>
            </a:r>
          </a:p>
        </p:txBody>
      </p:sp>
      <p:pic>
        <p:nvPicPr>
          <p:cNvPr id="5" name="Picture 2" descr="S:\G-SportDev\PROJECTS\Grants &amp; Funding\Projects\Housing Associations\Golding Homes\Logos\Golding Vision logo to be used on all publicit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76" y="817477"/>
            <a:ext cx="2520048" cy="12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304" y="586645"/>
            <a:ext cx="733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NeoTech"/>
                <a:cs typeface="NeoTech"/>
              </a:rPr>
              <a:t>Golding Homes</a:t>
            </a:r>
            <a:endParaRPr lang="en-US" sz="2400" dirty="0">
              <a:solidFill>
                <a:schemeClr val="accent3"/>
              </a:solidFill>
              <a:latin typeface="NeoTech"/>
              <a:cs typeface="NeoTech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5648" y="1137210"/>
            <a:ext cx="725927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6304" y="1386832"/>
            <a:ext cx="479772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Due to the success of the 10 week trial Golding Homes asked us to continue with a scaled up 20 week project.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Cricket, American Football, Dance, Archery Tag, Football, Boxing, Fishing, Gymnastics, Baseball/Softball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13 different sessions across the same four sites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At the midway check point 359 young people were engaged </a:t>
            </a:r>
            <a:endParaRPr lang="en-GB" dirty="0">
              <a:solidFill>
                <a:schemeClr val="accent5"/>
              </a:solidFill>
              <a:latin typeface="NeoTech"/>
              <a:cs typeface="NeoTech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504" y="6290374"/>
            <a:ext cx="447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NeoTech"/>
                <a:cs typeface="NeoTech"/>
              </a:rPr>
              <a:t>Housing Association Project</a:t>
            </a:r>
            <a:endParaRPr lang="en-US" sz="1400" dirty="0">
              <a:solidFill>
                <a:schemeClr val="bg1"/>
              </a:solidFill>
              <a:latin typeface="NeoTech"/>
              <a:cs typeface="NeoTech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98" y="1386832"/>
            <a:ext cx="2584732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304" y="586645"/>
            <a:ext cx="733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NeoTech"/>
                <a:cs typeface="NeoTech"/>
              </a:rPr>
              <a:t>Golding Homes</a:t>
            </a:r>
            <a:endParaRPr lang="en-US" sz="2400" dirty="0">
              <a:solidFill>
                <a:schemeClr val="accent3"/>
              </a:solidFill>
              <a:latin typeface="NeoTech"/>
              <a:cs typeface="NeoTech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5648" y="1137210"/>
            <a:ext cx="725927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6304" y="1152442"/>
            <a:ext cx="7338614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Summary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359 young people </a:t>
            </a: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engaged</a:t>
            </a:r>
            <a:endParaRPr lang="en-GB" dirty="0" smtClean="0">
              <a:solidFill>
                <a:schemeClr val="accent5"/>
              </a:solidFill>
              <a:latin typeface="NeoTech"/>
              <a:cs typeface="NeoTech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Average of 13.4 per session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Throughput of 1156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504" y="6290374"/>
            <a:ext cx="447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NeoTech"/>
                <a:cs typeface="NeoTech"/>
              </a:rPr>
              <a:t>Housing Association Project</a:t>
            </a:r>
            <a:endParaRPr lang="en-US" sz="1400" dirty="0">
              <a:solidFill>
                <a:schemeClr val="bg1"/>
              </a:solidFill>
              <a:latin typeface="NeoTech"/>
              <a:cs typeface="NeoTech"/>
            </a:endParaRPr>
          </a:p>
        </p:txBody>
      </p:sp>
      <p:pic>
        <p:nvPicPr>
          <p:cNvPr id="3074" name="Picture 2" descr="S:\G-SportDev\PROJECTS\Grants &amp; Funding\Projects\Housing Associations\Golding Homes\Photos\Boxing - Parkwood\KCC_150616-0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/>
          <a:stretch/>
        </p:blipFill>
        <p:spPr bwMode="auto">
          <a:xfrm>
            <a:off x="4111298" y="2715819"/>
            <a:ext cx="4450070" cy="26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175" y="2903442"/>
            <a:ext cx="3409951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£28,000 levered in to Kent for this </a:t>
            </a:r>
            <a:r>
              <a:rPr lang="en-GB" dirty="0" smtClean="0">
                <a:solidFill>
                  <a:schemeClr val="accent5"/>
                </a:solidFill>
                <a:latin typeface="NeoTech"/>
                <a:cs typeface="NeoTech"/>
              </a:rPr>
              <a:t>project</a:t>
            </a:r>
            <a:endParaRPr lang="en-GB" dirty="0" smtClean="0">
              <a:solidFill>
                <a:schemeClr val="accent5"/>
              </a:solidFill>
              <a:latin typeface="NeoTech"/>
              <a:cs typeface="NeoTech"/>
            </a:endParaRPr>
          </a:p>
        </p:txBody>
      </p:sp>
    </p:spTree>
    <p:extLst>
      <p:ext uri="{BB962C8B-B14F-4D97-AF65-F5344CB8AC3E}">
        <p14:creationId xmlns:p14="http://schemas.microsoft.com/office/powerpoint/2010/main" val="13591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7443"/>
            <a:ext cx="9144000" cy="133985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551" y="2188571"/>
            <a:ext cx="779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NeoTech"/>
                <a:cs typeface="NeoTech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14872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6304" y="586645"/>
            <a:ext cx="733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NeoTech"/>
                <a:cs typeface="NeoTech"/>
              </a:rPr>
              <a:t>Proposal</a:t>
            </a:r>
            <a:endParaRPr lang="en-US" sz="2400" dirty="0">
              <a:solidFill>
                <a:schemeClr val="accent2"/>
              </a:solidFill>
              <a:latin typeface="NeoTech"/>
              <a:cs typeface="NeoTech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15648" y="1137210"/>
            <a:ext cx="725927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6748" y="1284854"/>
            <a:ext cx="5702627" cy="42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Due to the success of the programme we are now exploring </a:t>
            </a: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the opportunity to expand and develop this offer by rolling it out across new areas in Kent.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Canterbury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Dover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Swale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  <a:latin typeface="NeoTech"/>
              <a:cs typeface="NeoTech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Each project will be tailored to the needs to the area and outcomes of partners </a:t>
            </a: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involved</a:t>
            </a:r>
            <a:endParaRPr lang="en-US" sz="1600" dirty="0">
              <a:solidFill>
                <a:schemeClr val="accent5"/>
              </a:solidFill>
              <a:latin typeface="NeoTech"/>
              <a:cs typeface="NeoTech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Attending Kent Engagement group meeting on 18</a:t>
            </a:r>
            <a:r>
              <a:rPr lang="en-US" sz="1600" baseline="30000" dirty="0" smtClean="0">
                <a:solidFill>
                  <a:schemeClr val="accent5"/>
                </a:solidFill>
                <a:latin typeface="NeoTech"/>
                <a:cs typeface="NeoTech"/>
              </a:rPr>
              <a:t>th</a:t>
            </a: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 Oct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Working to source external funding to support</a:t>
            </a:r>
            <a:endParaRPr lang="en-US" sz="1600" dirty="0">
              <a:solidFill>
                <a:schemeClr val="accent5"/>
              </a:solidFill>
              <a:latin typeface="NeoTech"/>
              <a:cs typeface="NeoTec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504" y="6290374"/>
            <a:ext cx="447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NeoTech"/>
                <a:cs typeface="NeoTech"/>
              </a:rPr>
              <a:t>Housing Association Project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5919" r="20256" b="52523"/>
          <a:stretch/>
        </p:blipFill>
        <p:spPr bwMode="auto">
          <a:xfrm>
            <a:off x="6579493" y="265679"/>
            <a:ext cx="2152650" cy="277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4" t="19812" r="20235" b="38450"/>
          <a:stretch/>
        </p:blipFill>
        <p:spPr bwMode="auto">
          <a:xfrm>
            <a:off x="6579493" y="3128596"/>
            <a:ext cx="2152650" cy="27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54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7443"/>
            <a:ext cx="9144000" cy="133985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551" y="2188571"/>
            <a:ext cx="779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NeoTech"/>
                <a:cs typeface="NeoTech"/>
              </a:rPr>
              <a:t>Amicus Horizon</a:t>
            </a:r>
            <a:endParaRPr lang="en-US" sz="3600" dirty="0" smtClean="0">
              <a:solidFill>
                <a:schemeClr val="bg1"/>
              </a:solidFill>
              <a:latin typeface="NeoTech"/>
              <a:cs typeface="NeoTech"/>
            </a:endParaRPr>
          </a:p>
        </p:txBody>
      </p:sp>
    </p:spTree>
    <p:extLst>
      <p:ext uri="{BB962C8B-B14F-4D97-AF65-F5344CB8AC3E}">
        <p14:creationId xmlns:p14="http://schemas.microsoft.com/office/powerpoint/2010/main" val="16087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6304" y="586645"/>
            <a:ext cx="733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NeoTech"/>
                <a:cs typeface="NeoTech"/>
              </a:rPr>
              <a:t>Amicus Horizon</a:t>
            </a:r>
            <a:endParaRPr lang="en-US" sz="2400" dirty="0">
              <a:solidFill>
                <a:schemeClr val="accent3"/>
              </a:solidFill>
              <a:latin typeface="NeoTech"/>
              <a:cs typeface="NeoTech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15648" y="1137210"/>
            <a:ext cx="725927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6747" y="1284854"/>
            <a:ext cx="4350077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October Half Term Programme of activity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Boxing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Cricket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American Football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Archery Tag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Football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Baseball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  <a:latin typeface="NeoTech"/>
              <a:cs typeface="NeoTech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Using local authority sites and local clubs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5"/>
              </a:solidFill>
              <a:latin typeface="NeoTech"/>
              <a:cs typeface="NeoTech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/>
                </a:solidFill>
                <a:latin typeface="NeoTech"/>
                <a:cs typeface="NeoTech"/>
              </a:rPr>
              <a:t>Further 10 week project starting Jan 2017</a:t>
            </a:r>
            <a:endParaRPr lang="en-US" sz="1600" dirty="0" smtClean="0">
              <a:solidFill>
                <a:schemeClr val="accent5"/>
              </a:solidFill>
              <a:latin typeface="NeoTech"/>
              <a:cs typeface="NeoTech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504" y="6290374"/>
            <a:ext cx="447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NeoTech"/>
                <a:cs typeface="NeoTech"/>
              </a:rPr>
              <a:t>Housing Association Project</a:t>
            </a:r>
            <a:endParaRPr lang="en-US" sz="1400" dirty="0">
              <a:solidFill>
                <a:schemeClr val="bg1"/>
              </a:solidFill>
              <a:latin typeface="NeoTech"/>
              <a:cs typeface="NeoTech"/>
            </a:endParaRPr>
          </a:p>
        </p:txBody>
      </p:sp>
      <p:pic>
        <p:nvPicPr>
          <p:cNvPr id="2050" name="Picture 2" descr="S:\G-SportDev\PROJECTS\Grants &amp; Funding\Projects\Housing Associations\Amicus\Logo\AmicusHorizon_logo_with_strap_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6102" r="6764" b="16271"/>
          <a:stretch/>
        </p:blipFill>
        <p:spPr bwMode="auto">
          <a:xfrm>
            <a:off x="5434011" y="394415"/>
            <a:ext cx="3019425" cy="97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5" t="20889" r="24563" b="11112"/>
          <a:stretch/>
        </p:blipFill>
        <p:spPr bwMode="auto">
          <a:xfrm>
            <a:off x="5434011" y="1653210"/>
            <a:ext cx="3000375" cy="412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109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E004D"/>
      </a:accent1>
      <a:accent2>
        <a:srgbClr val="96C333"/>
      </a:accent2>
      <a:accent3>
        <a:srgbClr val="3B77AF"/>
      </a:accent3>
      <a:accent4>
        <a:srgbClr val="DED01F"/>
      </a:accent4>
      <a:accent5>
        <a:srgbClr val="3B3C3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454</Words>
  <Application>Microsoft Office PowerPoint</Application>
  <PresentationFormat>On-screen Show (4:3)</PresentationFormat>
  <Paragraphs>71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Roth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Christmas</dc:creator>
  <cp:lastModifiedBy>File, Nicola - GT EPE</cp:lastModifiedBy>
  <cp:revision>54</cp:revision>
  <dcterms:created xsi:type="dcterms:W3CDTF">2014-09-11T20:55:49Z</dcterms:created>
  <dcterms:modified xsi:type="dcterms:W3CDTF">2016-10-12T08:03:53Z</dcterms:modified>
</cp:coreProperties>
</file>