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8" r:id="rId3"/>
    <p:sldId id="257" r:id="rId4"/>
    <p:sldId id="259" r:id="rId5"/>
    <p:sldId id="261" r:id="rId6"/>
    <p:sldId id="262" r:id="rId7"/>
    <p:sldId id="260" r:id="rId8"/>
    <p:sldId id="263" r:id="rId9"/>
    <p:sldId id="266" r:id="rId10"/>
    <p:sldId id="264" r:id="rId11"/>
    <p:sldId id="265" r:id="rId12"/>
  </p:sldIdLst>
  <p:sldSz cx="9144000" cy="6858000" type="screen4x3"/>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97" autoAdjust="0"/>
  </p:normalViewPr>
  <p:slideViewPr>
    <p:cSldViewPr>
      <p:cViewPr>
        <p:scale>
          <a:sx n="108" d="100"/>
          <a:sy n="108" d="100"/>
        </p:scale>
        <p:origin x="-169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1306" cy="492601"/>
          </a:xfrm>
          <a:prstGeom prst="rect">
            <a:avLst/>
          </a:prstGeom>
        </p:spPr>
        <p:txBody>
          <a:bodyPr vert="horz" lIns="90946" tIns="45473" rIns="90946" bIns="45473" rtlCol="0"/>
          <a:lstStyle>
            <a:lvl1pPr algn="l">
              <a:defRPr sz="1200"/>
            </a:lvl1pPr>
          </a:lstStyle>
          <a:p>
            <a:endParaRPr lang="en-GB" dirty="0"/>
          </a:p>
        </p:txBody>
      </p:sp>
      <p:sp>
        <p:nvSpPr>
          <p:cNvPr id="3" name="Date Placeholder 2"/>
          <p:cNvSpPr>
            <a:spLocks noGrp="1"/>
          </p:cNvSpPr>
          <p:nvPr>
            <p:ph type="dt" sz="quarter" idx="1"/>
          </p:nvPr>
        </p:nvSpPr>
        <p:spPr>
          <a:xfrm>
            <a:off x="3765591" y="2"/>
            <a:ext cx="2881306" cy="492601"/>
          </a:xfrm>
          <a:prstGeom prst="rect">
            <a:avLst/>
          </a:prstGeom>
        </p:spPr>
        <p:txBody>
          <a:bodyPr vert="horz" lIns="90946" tIns="45473" rIns="90946" bIns="45473" rtlCol="0"/>
          <a:lstStyle>
            <a:lvl1pPr algn="r">
              <a:defRPr sz="1200"/>
            </a:lvl1pPr>
          </a:lstStyle>
          <a:p>
            <a:fld id="{F8FDAFA3-BCC3-4BE3-AA4C-F33B99696223}" type="datetimeFigureOut">
              <a:rPr lang="en-GB" smtClean="0"/>
              <a:t>24/08/2016</a:t>
            </a:fld>
            <a:endParaRPr lang="en-GB" dirty="0"/>
          </a:p>
        </p:txBody>
      </p:sp>
      <p:sp>
        <p:nvSpPr>
          <p:cNvPr id="4" name="Footer Placeholder 3"/>
          <p:cNvSpPr>
            <a:spLocks noGrp="1"/>
          </p:cNvSpPr>
          <p:nvPr>
            <p:ph type="ftr" sz="quarter" idx="2"/>
          </p:nvPr>
        </p:nvSpPr>
        <p:spPr>
          <a:xfrm>
            <a:off x="0" y="9356253"/>
            <a:ext cx="2881306" cy="492600"/>
          </a:xfrm>
          <a:prstGeom prst="rect">
            <a:avLst/>
          </a:prstGeom>
        </p:spPr>
        <p:txBody>
          <a:bodyPr vert="horz" lIns="90946" tIns="45473" rIns="90946" bIns="4547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65591" y="9356253"/>
            <a:ext cx="2881306" cy="492600"/>
          </a:xfrm>
          <a:prstGeom prst="rect">
            <a:avLst/>
          </a:prstGeom>
        </p:spPr>
        <p:txBody>
          <a:bodyPr vert="horz" lIns="90946" tIns="45473" rIns="90946" bIns="45473" rtlCol="0" anchor="b"/>
          <a:lstStyle>
            <a:lvl1pPr algn="r">
              <a:defRPr sz="1200"/>
            </a:lvl1pPr>
          </a:lstStyle>
          <a:p>
            <a:fld id="{6FF72B79-B654-4402-9240-30F470BD4988}" type="slidenum">
              <a:rPr lang="en-GB" smtClean="0"/>
              <a:t>‹#›</a:t>
            </a:fld>
            <a:endParaRPr lang="en-GB" dirty="0"/>
          </a:p>
        </p:txBody>
      </p:sp>
    </p:spTree>
    <p:extLst>
      <p:ext uri="{BB962C8B-B14F-4D97-AF65-F5344CB8AC3E}">
        <p14:creationId xmlns:p14="http://schemas.microsoft.com/office/powerpoint/2010/main" val="4051215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881306" cy="492601"/>
          </a:xfrm>
          <a:prstGeom prst="rect">
            <a:avLst/>
          </a:prstGeom>
        </p:spPr>
        <p:txBody>
          <a:bodyPr vert="horz" lIns="90946" tIns="45473" rIns="90946" bIns="45473" rtlCol="0"/>
          <a:lstStyle>
            <a:lvl1pPr algn="l">
              <a:defRPr sz="1200"/>
            </a:lvl1pPr>
          </a:lstStyle>
          <a:p>
            <a:endParaRPr lang="en-GB" dirty="0"/>
          </a:p>
        </p:txBody>
      </p:sp>
      <p:sp>
        <p:nvSpPr>
          <p:cNvPr id="3" name="Date Placeholder 2"/>
          <p:cNvSpPr>
            <a:spLocks noGrp="1"/>
          </p:cNvSpPr>
          <p:nvPr>
            <p:ph type="dt" idx="1"/>
          </p:nvPr>
        </p:nvSpPr>
        <p:spPr>
          <a:xfrm>
            <a:off x="3765591" y="3"/>
            <a:ext cx="2881306" cy="492601"/>
          </a:xfrm>
          <a:prstGeom prst="rect">
            <a:avLst/>
          </a:prstGeom>
        </p:spPr>
        <p:txBody>
          <a:bodyPr vert="horz" lIns="90946" tIns="45473" rIns="90946" bIns="45473" rtlCol="0"/>
          <a:lstStyle>
            <a:lvl1pPr algn="r">
              <a:defRPr sz="1200"/>
            </a:lvl1pPr>
          </a:lstStyle>
          <a:p>
            <a:fld id="{AA0A6DB0-E70E-4F83-9BF7-492D7D13ACF8}" type="datetimeFigureOut">
              <a:rPr lang="en-GB" smtClean="0"/>
              <a:t>24/08/2016</a:t>
            </a:fld>
            <a:endParaRPr lang="en-GB" dirty="0"/>
          </a:p>
        </p:txBody>
      </p:sp>
      <p:sp>
        <p:nvSpPr>
          <p:cNvPr id="4" name="Slide Image Placeholder 3"/>
          <p:cNvSpPr>
            <a:spLocks noGrp="1" noRot="1" noChangeAspect="1"/>
          </p:cNvSpPr>
          <p:nvPr>
            <p:ph type="sldImg" idx="2"/>
          </p:nvPr>
        </p:nvSpPr>
        <p:spPr>
          <a:xfrm>
            <a:off x="860425" y="738188"/>
            <a:ext cx="4927600" cy="3695700"/>
          </a:xfrm>
          <a:prstGeom prst="rect">
            <a:avLst/>
          </a:prstGeom>
          <a:noFill/>
          <a:ln w="12700">
            <a:solidFill>
              <a:prstClr val="black"/>
            </a:solidFill>
          </a:ln>
        </p:spPr>
        <p:txBody>
          <a:bodyPr vert="horz" lIns="90946" tIns="45473" rIns="90946" bIns="45473" rtlCol="0" anchor="ctr"/>
          <a:lstStyle/>
          <a:p>
            <a:endParaRPr lang="en-GB" dirty="0"/>
          </a:p>
        </p:txBody>
      </p:sp>
      <p:sp>
        <p:nvSpPr>
          <p:cNvPr id="5" name="Notes Placeholder 4"/>
          <p:cNvSpPr>
            <a:spLocks noGrp="1"/>
          </p:cNvSpPr>
          <p:nvPr>
            <p:ph type="body" sz="quarter" idx="3"/>
          </p:nvPr>
        </p:nvSpPr>
        <p:spPr>
          <a:xfrm>
            <a:off x="665157" y="4678920"/>
            <a:ext cx="5318139" cy="4433410"/>
          </a:xfrm>
          <a:prstGeom prst="rect">
            <a:avLst/>
          </a:prstGeom>
        </p:spPr>
        <p:txBody>
          <a:bodyPr vert="horz" lIns="90946" tIns="45473" rIns="90946" bIns="454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56253"/>
            <a:ext cx="2881306" cy="492600"/>
          </a:xfrm>
          <a:prstGeom prst="rect">
            <a:avLst/>
          </a:prstGeom>
        </p:spPr>
        <p:txBody>
          <a:bodyPr vert="horz" lIns="90946" tIns="45473" rIns="90946" bIns="4547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65591" y="9356253"/>
            <a:ext cx="2881306" cy="492600"/>
          </a:xfrm>
          <a:prstGeom prst="rect">
            <a:avLst/>
          </a:prstGeom>
        </p:spPr>
        <p:txBody>
          <a:bodyPr vert="horz" lIns="90946" tIns="45473" rIns="90946" bIns="45473" rtlCol="0" anchor="b"/>
          <a:lstStyle>
            <a:lvl1pPr algn="r">
              <a:defRPr sz="1200"/>
            </a:lvl1pPr>
          </a:lstStyle>
          <a:p>
            <a:fld id="{8F9E4897-80ED-4F2C-A423-7A58C9DF5A38}" type="slidenum">
              <a:rPr lang="en-GB" smtClean="0"/>
              <a:t>‹#›</a:t>
            </a:fld>
            <a:endParaRPr lang="en-GB" dirty="0"/>
          </a:p>
        </p:txBody>
      </p:sp>
    </p:spTree>
    <p:extLst>
      <p:ext uri="{BB962C8B-B14F-4D97-AF65-F5344CB8AC3E}">
        <p14:creationId xmlns:p14="http://schemas.microsoft.com/office/powerpoint/2010/main" val="395549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Snug Bug is a new service which is available for young people aged between 18 – 25 years of age who have a connection with the area. For example are already living in Manchester, are at college or working in the area.</a:t>
            </a:r>
            <a:br>
              <a:rPr lang="en-GB" dirty="0" smtClean="0"/>
            </a:br>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t>4</a:t>
            </a:fld>
            <a:endParaRPr lang="en-GB" dirty="0"/>
          </a:p>
        </p:txBody>
      </p:sp>
    </p:spTree>
    <p:extLst>
      <p:ext uri="{BB962C8B-B14F-4D97-AF65-F5344CB8AC3E}">
        <p14:creationId xmlns:p14="http://schemas.microsoft.com/office/powerpoint/2010/main" val="265606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Have you ever held your own tenancy/licence agreement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Where have you been living.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is the reason for leaving your last settled property (have you every been evicted/abandoned)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Do you have any debts, this can include rent arrears, phone bills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Have you any experience of independent living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cooking, cleaning, shopping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Do you or have you received support of any kind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Have you or do you currently suffer from alcohol or drug misuse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Are you or have you had any dealings with the police (include convictions, cautions, fines, probation officer)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 do you feel about sharing (different groups, religions)?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income do you have at the moment?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 will you pay your rent?</a:t>
            </a:r>
          </a:p>
          <a:p>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t>5</a:t>
            </a:fld>
            <a:endParaRPr lang="en-GB" dirty="0"/>
          </a:p>
        </p:txBody>
      </p:sp>
    </p:spTree>
    <p:extLst>
      <p:ext uri="{BB962C8B-B14F-4D97-AF65-F5344CB8AC3E}">
        <p14:creationId xmlns:p14="http://schemas.microsoft.com/office/powerpoint/2010/main" val="157632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Unit 1 – tenancy agreement, what should be on their tenancy agreement, rent, roles and responsibilities of a landlord, repair reporting, legalities of the tenancy agreement and breaches, giving notice on both sides, future housing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2 – Dealing with conflict in the household, what is anti-social behaviour, forms of </a:t>
            </a:r>
            <a:r>
              <a:rPr lang="en-GB" sz="1200" kern="1200" dirty="0" err="1" smtClean="0">
                <a:solidFill>
                  <a:schemeClr val="tx1"/>
                </a:solidFill>
                <a:effectLst/>
                <a:latin typeface="+mn-lt"/>
                <a:ea typeface="+mn-ea"/>
                <a:cs typeface="+mn-cs"/>
              </a:rPr>
              <a:t>asb</a:t>
            </a:r>
            <a:r>
              <a:rPr lang="en-GB" sz="1200" kern="1200" dirty="0" smtClean="0">
                <a:solidFill>
                  <a:schemeClr val="tx1"/>
                </a:solidFill>
                <a:effectLst/>
                <a:latin typeface="+mn-lt"/>
                <a:ea typeface="+mn-ea"/>
                <a:cs typeface="+mn-cs"/>
              </a:rPr>
              <a:t>, negative effects on a community, positive behaviour in community, household and wider society, who can help if any issues in community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3 – Healthy eating, shopping list, food planning, substance misuse, effects of substance misuse within the community and household, local health services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4 – housing Benefit Claims and responsibility, budgeting, income and expenditure,  how to save money, debts and how to deal with them, rent arrears and court action and the future effects this can have on someone, priority debts, where to go for help and advise on debts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Unit 5 (we don’t really use this one as much now and it will be taken out when it is redone) future aspirations, participation in the community, having your say, future goals, facilities and services needed when move into new property.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sessions are run now over 2 weeks and are 3 hours per session.  We will run longer depending on the needs of the young people attending.</a:t>
            </a:r>
          </a:p>
          <a:p>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t>6</a:t>
            </a:fld>
            <a:endParaRPr lang="en-GB" dirty="0"/>
          </a:p>
        </p:txBody>
      </p:sp>
    </p:spTree>
    <p:extLst>
      <p:ext uri="{BB962C8B-B14F-4D97-AF65-F5344CB8AC3E}">
        <p14:creationId xmlns:p14="http://schemas.microsoft.com/office/powerpoint/2010/main" val="165789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YPSf</a:t>
            </a:r>
          </a:p>
          <a:p>
            <a:r>
              <a:rPr lang="en-GB" dirty="0" smtClean="0"/>
              <a:t>Singpost – part of YPSF based in Wythenshawe.</a:t>
            </a:r>
          </a:p>
          <a:p>
            <a:r>
              <a:rPr lang="en-GB" dirty="0" smtClean="0"/>
              <a:t>Supported housing providers across Manchester</a:t>
            </a:r>
          </a:p>
          <a:p>
            <a:r>
              <a:rPr lang="en-GB" dirty="0" smtClean="0"/>
              <a:t>Connexions</a:t>
            </a:r>
          </a:p>
          <a:p>
            <a:r>
              <a:rPr lang="en-GB" dirty="0" smtClean="0"/>
              <a:t>Manchester College</a:t>
            </a:r>
          </a:p>
          <a:p>
            <a:r>
              <a:rPr lang="en-GB" dirty="0" smtClean="0"/>
              <a:t>Manchester University – pre-tenancy training research project</a:t>
            </a:r>
            <a:endParaRPr lang="en-GB" dirty="0"/>
          </a:p>
        </p:txBody>
      </p:sp>
      <p:sp>
        <p:nvSpPr>
          <p:cNvPr id="4" name="Slide Number Placeholder 3"/>
          <p:cNvSpPr>
            <a:spLocks noGrp="1"/>
          </p:cNvSpPr>
          <p:nvPr>
            <p:ph type="sldNum" sz="quarter" idx="10"/>
          </p:nvPr>
        </p:nvSpPr>
        <p:spPr/>
        <p:txBody>
          <a:bodyPr/>
          <a:lstStyle/>
          <a:p>
            <a:fld id="{8F9E4897-80ED-4F2C-A423-7A58C9DF5A38}" type="slidenum">
              <a:rPr lang="en-GB" smtClean="0"/>
              <a:t>10</a:t>
            </a:fld>
            <a:endParaRPr lang="en-GB" dirty="0"/>
          </a:p>
        </p:txBody>
      </p:sp>
    </p:spTree>
    <p:extLst>
      <p:ext uri="{BB962C8B-B14F-4D97-AF65-F5344CB8AC3E}">
        <p14:creationId xmlns:p14="http://schemas.microsoft.com/office/powerpoint/2010/main" val="88366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402599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41169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378583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223854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15810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360259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405398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4413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255418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9627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7B0F7-A751-4405-A00D-18D46BBC1381}" type="datetimeFigureOut">
              <a:rPr lang="en-GB" smtClean="0"/>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711F621-7307-4EA4-B367-696961880F90}" type="slidenum">
              <a:rPr lang="en-GB" smtClean="0"/>
              <a:t>‹#›</a:t>
            </a:fld>
            <a:endParaRPr lang="en-GB" dirty="0"/>
          </a:p>
        </p:txBody>
      </p:sp>
    </p:spTree>
    <p:extLst>
      <p:ext uri="{BB962C8B-B14F-4D97-AF65-F5344CB8AC3E}">
        <p14:creationId xmlns:p14="http://schemas.microsoft.com/office/powerpoint/2010/main" val="50960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7B0F7-A751-4405-A00D-18D46BBC1381}" type="datetimeFigureOut">
              <a:rPr lang="en-GB" smtClean="0"/>
              <a:t>24/08/2016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1F621-7307-4EA4-B367-696961880F90}" type="slidenum">
              <a:rPr lang="en-GB" smtClean="0"/>
              <a:t>‹#›</a:t>
            </a:fld>
            <a:endParaRPr lang="en-GB" dirty="0"/>
          </a:p>
        </p:txBody>
      </p:sp>
    </p:spTree>
    <p:extLst>
      <p:ext uri="{BB962C8B-B14F-4D97-AF65-F5344CB8AC3E}">
        <p14:creationId xmlns:p14="http://schemas.microsoft.com/office/powerpoint/2010/main" val="361155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www.snugbughouseshare.co.uk/" TargetMode="External"/><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twitter.com/snugbug7" TargetMode="External"/><Relationship Id="rId5" Type="http://schemas.openxmlformats.org/officeDocument/2006/relationships/hyperlink" Target="http://www.twitter.com/svha" TargetMode="External"/><Relationship Id="rId4" Type="http://schemas.openxmlformats.org/officeDocument/2006/relationships/hyperlink" Target="http://www.svha.co.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nugbughouseshare.co.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3339802"/>
          </a:xfrm>
        </p:spPr>
        <p:txBody>
          <a:bodyPr>
            <a:normAutofit/>
          </a:bodyPr>
          <a:lstStyle/>
          <a:p>
            <a:r>
              <a:rPr lang="en-GB" sz="3600" dirty="0" smtClean="0"/>
              <a:t>St Vincent’s Housing Association</a:t>
            </a:r>
            <a:endParaRPr lang="en-GB" sz="3600" dirty="0"/>
          </a:p>
        </p:txBody>
      </p:sp>
      <p:sp>
        <p:nvSpPr>
          <p:cNvPr id="3" name="Subtitle 2"/>
          <p:cNvSpPr>
            <a:spLocks noGrp="1"/>
          </p:cNvSpPr>
          <p:nvPr>
            <p:ph type="subTitle" idx="1"/>
          </p:nvPr>
        </p:nvSpPr>
        <p:spPr>
          <a:xfrm>
            <a:off x="1371600" y="3212976"/>
            <a:ext cx="6400800" cy="2425824"/>
          </a:xfrm>
        </p:spPr>
        <p:txBody>
          <a:bodyPr/>
          <a:lstStyle/>
          <a:p>
            <a:r>
              <a:rPr lang="en-GB" dirty="0" smtClean="0"/>
              <a:t>SnugBug house share for young people</a:t>
            </a:r>
            <a:endParaRPr lang="en-GB" dirty="0"/>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1138" y="4742516"/>
            <a:ext cx="8388424" cy="21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04664"/>
            <a:ext cx="2438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5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Successes</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4463947"/>
            <a:ext cx="8208913"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8229600" cy="4637111"/>
          </a:xfrm>
        </p:spPr>
        <p:txBody>
          <a:bodyPr>
            <a:normAutofit lnSpcReduction="10000"/>
          </a:bodyPr>
          <a:lstStyle/>
          <a:p>
            <a:r>
              <a:rPr lang="en-GB" dirty="0" smtClean="0"/>
              <a:t>Housed &gt;60 young people</a:t>
            </a:r>
          </a:p>
          <a:p>
            <a:r>
              <a:rPr lang="en-GB" dirty="0" smtClean="0"/>
              <a:t>Established 18 properties</a:t>
            </a:r>
          </a:p>
          <a:p>
            <a:r>
              <a:rPr lang="en-GB" dirty="0" smtClean="0"/>
              <a:t>Running for 18 months </a:t>
            </a:r>
          </a:p>
          <a:p>
            <a:r>
              <a:rPr lang="en-GB" dirty="0" smtClean="0"/>
              <a:t>Ranger service</a:t>
            </a:r>
          </a:p>
          <a:p>
            <a:r>
              <a:rPr lang="en-GB" dirty="0" smtClean="0"/>
              <a:t>35 still at first let</a:t>
            </a:r>
          </a:p>
          <a:p>
            <a:r>
              <a:rPr lang="en-GB" dirty="0" smtClean="0"/>
              <a:t>23 successful move-on	</a:t>
            </a:r>
          </a:p>
          <a:p>
            <a:pPr lvl="1"/>
            <a:r>
              <a:rPr lang="en-GB" dirty="0" smtClean="0"/>
              <a:t>University house share, back to family home, own tenancy </a:t>
            </a:r>
          </a:p>
          <a:p>
            <a:r>
              <a:rPr lang="en-GB" dirty="0" smtClean="0"/>
              <a:t>Good partnership working</a:t>
            </a:r>
            <a:endParaRPr lang="en-GB"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056" y="260648"/>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08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Contact details</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7" y="4511449"/>
            <a:ext cx="820578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lnSpcReduction="10000"/>
          </a:bodyPr>
          <a:lstStyle/>
          <a:p>
            <a:pPr>
              <a:spcAft>
                <a:spcPts val="0"/>
              </a:spcAft>
            </a:pPr>
            <a:r>
              <a:rPr lang="en-GB" b="1" dirty="0">
                <a:solidFill>
                  <a:srgbClr val="1F497D"/>
                </a:solidFill>
                <a:ea typeface="Calibri"/>
                <a:cs typeface="Times New Roman"/>
              </a:rPr>
              <a:t>Tel:</a:t>
            </a:r>
            <a:r>
              <a:rPr lang="en-GB" dirty="0">
                <a:solidFill>
                  <a:srgbClr val="1F497D"/>
                </a:solidFill>
                <a:ea typeface="Calibri"/>
                <a:cs typeface="Times New Roman"/>
              </a:rPr>
              <a:t> 0345 450 6670</a:t>
            </a:r>
            <a:endParaRPr lang="en-GB" dirty="0">
              <a:ea typeface="Calibri"/>
              <a:cs typeface="Times New Roman"/>
            </a:endParaRPr>
          </a:p>
          <a:p>
            <a:pPr>
              <a:spcAft>
                <a:spcPts val="0"/>
              </a:spcAft>
            </a:pPr>
            <a:r>
              <a:rPr lang="en-GB" b="1" dirty="0">
                <a:solidFill>
                  <a:srgbClr val="1F497D"/>
                </a:solidFill>
                <a:ea typeface="Calibri"/>
                <a:cs typeface="Times New Roman"/>
              </a:rPr>
              <a:t>Mobile:</a:t>
            </a:r>
            <a:r>
              <a:rPr lang="en-GB" dirty="0">
                <a:solidFill>
                  <a:srgbClr val="1F497D"/>
                </a:solidFill>
                <a:ea typeface="Calibri"/>
                <a:cs typeface="Times New Roman"/>
              </a:rPr>
              <a:t> 07881249320</a:t>
            </a:r>
            <a:endParaRPr lang="en-GB" dirty="0">
              <a:ea typeface="Calibri"/>
              <a:cs typeface="Times New Roman"/>
            </a:endParaRPr>
          </a:p>
          <a:p>
            <a:pPr>
              <a:spcAft>
                <a:spcPts val="0"/>
              </a:spcAft>
            </a:pPr>
            <a:r>
              <a:rPr lang="en-GB" b="1" dirty="0">
                <a:solidFill>
                  <a:srgbClr val="1F497D"/>
                </a:solidFill>
                <a:ea typeface="Calibri"/>
                <a:cs typeface="Times New Roman"/>
              </a:rPr>
              <a:t>Email:</a:t>
            </a:r>
            <a:r>
              <a:rPr lang="en-GB" dirty="0">
                <a:solidFill>
                  <a:srgbClr val="1F497D"/>
                </a:solidFill>
                <a:ea typeface="Calibri"/>
                <a:cs typeface="Times New Roman"/>
              </a:rPr>
              <a:t> </a:t>
            </a:r>
            <a:r>
              <a:rPr lang="en-GB" u="sng" dirty="0" smtClean="0">
                <a:solidFill>
                  <a:srgbClr val="1F497D"/>
                </a:solidFill>
                <a:ea typeface="Calibri"/>
                <a:cs typeface="Times New Roman"/>
              </a:rPr>
              <a:t>Lisa.Purchase@svha.co.uk</a:t>
            </a:r>
            <a:endParaRPr lang="en-GB" dirty="0">
              <a:ea typeface="Calibri"/>
              <a:cs typeface="Times New Roman"/>
            </a:endParaRPr>
          </a:p>
          <a:p>
            <a:pPr>
              <a:spcAft>
                <a:spcPts val="0"/>
              </a:spcAft>
            </a:pPr>
            <a:r>
              <a:rPr lang="en-GB" b="1" dirty="0">
                <a:solidFill>
                  <a:srgbClr val="1F497D"/>
                </a:solidFill>
                <a:ea typeface="Calibri"/>
                <a:cs typeface="Times New Roman"/>
              </a:rPr>
              <a:t>Website:</a:t>
            </a:r>
            <a:r>
              <a:rPr lang="en-GB" dirty="0">
                <a:solidFill>
                  <a:srgbClr val="1F497D"/>
                </a:solidFill>
                <a:ea typeface="Calibri"/>
                <a:cs typeface="Times New Roman"/>
              </a:rPr>
              <a:t> </a:t>
            </a:r>
            <a:r>
              <a:rPr lang="en-GB" u="sng" dirty="0" smtClean="0">
                <a:solidFill>
                  <a:srgbClr val="1F497D"/>
                </a:solidFill>
                <a:ea typeface="Calibri"/>
                <a:cs typeface="Times New Roman"/>
                <a:hlinkClick r:id="rId3"/>
              </a:rPr>
              <a:t>www.snugbughouseshare.co.uk</a:t>
            </a:r>
            <a:endParaRPr lang="en-GB" dirty="0">
              <a:ea typeface="Calibri"/>
              <a:cs typeface="Times New Roman"/>
            </a:endParaRPr>
          </a:p>
          <a:p>
            <a:pPr>
              <a:spcAft>
                <a:spcPts val="0"/>
              </a:spcAft>
            </a:pPr>
            <a:r>
              <a:rPr lang="en-GB" b="1" i="1" dirty="0" smtClean="0">
                <a:solidFill>
                  <a:srgbClr val="1F497D"/>
                </a:solidFill>
                <a:ea typeface="Calibri"/>
                <a:cs typeface="Times New Roman"/>
              </a:rPr>
              <a:t>A Part </a:t>
            </a:r>
            <a:r>
              <a:rPr lang="en-GB" b="1" i="1" dirty="0">
                <a:solidFill>
                  <a:srgbClr val="1F497D"/>
                </a:solidFill>
                <a:ea typeface="Calibri"/>
                <a:cs typeface="Times New Roman"/>
              </a:rPr>
              <a:t>of St </a:t>
            </a:r>
            <a:r>
              <a:rPr lang="en-GB" b="1" i="1" dirty="0" smtClean="0">
                <a:solidFill>
                  <a:srgbClr val="1F497D"/>
                </a:solidFill>
                <a:ea typeface="Calibri"/>
                <a:cs typeface="Times New Roman"/>
              </a:rPr>
              <a:t>Vincent’s </a:t>
            </a:r>
            <a:r>
              <a:rPr lang="en-GB" b="1" i="1" dirty="0">
                <a:solidFill>
                  <a:srgbClr val="1F497D"/>
                </a:solidFill>
                <a:ea typeface="Calibri"/>
                <a:cs typeface="Times New Roman"/>
              </a:rPr>
              <a:t>Housing Association</a:t>
            </a:r>
            <a:endParaRPr lang="en-GB" dirty="0">
              <a:ea typeface="Calibri"/>
              <a:cs typeface="Times New Roman"/>
            </a:endParaRPr>
          </a:p>
          <a:p>
            <a:pPr>
              <a:spcAft>
                <a:spcPts val="0"/>
              </a:spcAft>
            </a:pPr>
            <a:r>
              <a:rPr lang="en-GB" u="sng" dirty="0">
                <a:solidFill>
                  <a:srgbClr val="1F497D"/>
                </a:solidFill>
                <a:ea typeface="Calibri"/>
                <a:cs typeface="Times New Roman"/>
                <a:hlinkClick r:id="rId4"/>
              </a:rPr>
              <a:t>www.svha.co.uk</a:t>
            </a:r>
            <a:r>
              <a:rPr lang="en-GB" dirty="0">
                <a:solidFill>
                  <a:srgbClr val="1F497D"/>
                </a:solidFill>
                <a:ea typeface="Calibri"/>
                <a:cs typeface="Times New Roman"/>
              </a:rPr>
              <a:t> </a:t>
            </a:r>
            <a:endParaRPr lang="en-GB" dirty="0">
              <a:ea typeface="Calibri"/>
              <a:cs typeface="Times New Roman"/>
            </a:endParaRPr>
          </a:p>
          <a:p>
            <a:pPr>
              <a:spcAft>
                <a:spcPts val="0"/>
              </a:spcAft>
            </a:pPr>
            <a:r>
              <a:rPr lang="en-GB" u="sng" dirty="0">
                <a:solidFill>
                  <a:srgbClr val="1F497D"/>
                </a:solidFill>
                <a:ea typeface="Calibri"/>
                <a:cs typeface="Times New Roman"/>
                <a:hlinkClick r:id="rId5"/>
              </a:rPr>
              <a:t>www.twitter.com/svha</a:t>
            </a:r>
            <a:r>
              <a:rPr lang="en-GB" dirty="0">
                <a:solidFill>
                  <a:srgbClr val="1F497D"/>
                </a:solidFill>
                <a:ea typeface="Calibri"/>
                <a:cs typeface="Times New Roman"/>
              </a:rPr>
              <a:t> </a:t>
            </a:r>
            <a:endParaRPr lang="en-GB" dirty="0">
              <a:ea typeface="Calibri"/>
              <a:cs typeface="Times New Roman"/>
            </a:endParaRPr>
          </a:p>
          <a:p>
            <a:pPr>
              <a:spcAft>
                <a:spcPts val="0"/>
              </a:spcAft>
            </a:pPr>
            <a:r>
              <a:rPr lang="en-GB" u="sng" dirty="0">
                <a:solidFill>
                  <a:srgbClr val="1F497D"/>
                </a:solidFill>
                <a:ea typeface="Calibri"/>
                <a:cs typeface="Times New Roman"/>
                <a:hlinkClick r:id="rId6"/>
              </a:rPr>
              <a:t>www.twitter.com/snugbug7</a:t>
            </a:r>
            <a:r>
              <a:rPr lang="en-GB" dirty="0">
                <a:solidFill>
                  <a:srgbClr val="1F497D"/>
                </a:solidFill>
                <a:ea typeface="Calibri"/>
                <a:cs typeface="Times New Roman"/>
              </a:rPr>
              <a:t> </a:t>
            </a:r>
            <a:endParaRPr lang="en-GB" dirty="0">
              <a:ea typeface="Calibri"/>
              <a:cs typeface="Times New Roman"/>
            </a:endParaRPr>
          </a:p>
          <a:p>
            <a:endParaRPr lang="en-GB" dirty="0"/>
          </a:p>
        </p:txBody>
      </p:sp>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1164" y="188640"/>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86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What is Snugbug	</a:t>
            </a:r>
            <a:endParaRPr lang="en-GB" dirty="0"/>
          </a:p>
        </p:txBody>
      </p:sp>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67544" y="4581127"/>
            <a:ext cx="8244334"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92500"/>
          </a:bodyPr>
          <a:lstStyle/>
          <a:p>
            <a:endParaRPr lang="en-GB" dirty="0" smtClean="0"/>
          </a:p>
          <a:p>
            <a:r>
              <a:rPr lang="en-GB" dirty="0" smtClean="0"/>
              <a:t>Original idea as move-on from Manchester Foyer</a:t>
            </a:r>
          </a:p>
          <a:p>
            <a:r>
              <a:rPr lang="en-GB" dirty="0" smtClean="0"/>
              <a:t>Intensively managed shared housing for 18-25’s</a:t>
            </a:r>
          </a:p>
          <a:p>
            <a:r>
              <a:rPr lang="en-GB" dirty="0" smtClean="0"/>
              <a:t>18 properties across the city</a:t>
            </a:r>
          </a:p>
          <a:p>
            <a:r>
              <a:rPr lang="en-GB" dirty="0" smtClean="0"/>
              <a:t>Purchased &amp; other Registered Provider leased properties</a:t>
            </a:r>
          </a:p>
          <a:p>
            <a:r>
              <a:rPr lang="en-GB" dirty="0" smtClean="0"/>
              <a:t>Accessed via website</a:t>
            </a:r>
          </a:p>
          <a:p>
            <a:pPr lvl="1">
              <a:buFont typeface="Wingdings" panose="05000000000000000000" pitchFamily="2" charset="2"/>
              <a:buChar char="v"/>
            </a:pPr>
            <a:r>
              <a:rPr lang="en-GB" dirty="0" smtClean="0">
                <a:hlinkClick r:id="rId3"/>
              </a:rPr>
              <a:t>www.snugbughouseshare.co.uk</a:t>
            </a:r>
            <a:endParaRPr lang="en-GB" dirty="0" smtClean="0"/>
          </a:p>
          <a:p>
            <a:pPr lvl="1"/>
            <a:endParaRPr lang="en-GB" dirty="0" smtClean="0"/>
          </a:p>
          <a:p>
            <a:endParaRPr lang="en-GB" dirty="0" smtClean="0"/>
          </a:p>
          <a:p>
            <a:endParaRPr lang="en-GB"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32656"/>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76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1368152"/>
          </a:xfrm>
        </p:spPr>
        <p:txBody>
          <a:bodyPr>
            <a:normAutofit/>
          </a:bodyPr>
          <a:lstStyle/>
          <a:p>
            <a:pPr algn="l"/>
            <a:r>
              <a:rPr lang="en-GB" dirty="0" smtClean="0"/>
              <a:t>Application process</a:t>
            </a:r>
            <a:endParaRPr lang="en-GB" dirty="0"/>
          </a:p>
        </p:txBody>
      </p:sp>
      <p:sp>
        <p:nvSpPr>
          <p:cNvPr id="3" name="Subtitle 2"/>
          <p:cNvSpPr>
            <a:spLocks noGrp="1"/>
          </p:cNvSpPr>
          <p:nvPr>
            <p:ph type="subTitle" idx="1"/>
          </p:nvPr>
        </p:nvSpPr>
        <p:spPr>
          <a:xfrm>
            <a:off x="755576" y="1628800"/>
            <a:ext cx="7848872" cy="4010000"/>
          </a:xfrm>
        </p:spPr>
        <p:txBody>
          <a:bodyPr>
            <a:normAutofit/>
          </a:bodyPr>
          <a:lstStyle/>
          <a:p>
            <a:pPr marL="457200" indent="-457200" algn="l">
              <a:buFont typeface="Arial" pitchFamily="34" charset="0"/>
              <a:buChar char="•"/>
            </a:pPr>
            <a:endParaRPr lang="en-GB" sz="2400" dirty="0" smtClean="0">
              <a:solidFill>
                <a:schemeClr val="tx1"/>
              </a:solidFill>
            </a:endParaRPr>
          </a:p>
          <a:p>
            <a:pPr marL="457200" indent="-457200" algn="l">
              <a:buFont typeface="Arial" pitchFamily="34" charset="0"/>
              <a:buChar char="•"/>
            </a:pPr>
            <a:r>
              <a:rPr lang="en-GB" sz="2400" dirty="0" smtClean="0">
                <a:solidFill>
                  <a:schemeClr val="tx1"/>
                </a:solidFill>
              </a:rPr>
              <a:t>Application form </a:t>
            </a:r>
          </a:p>
          <a:p>
            <a:pPr marL="457200" indent="-457200" algn="l">
              <a:buFont typeface="Arial" pitchFamily="34" charset="0"/>
              <a:buChar char="•"/>
            </a:pPr>
            <a:r>
              <a:rPr lang="en-GB" sz="2400" dirty="0" smtClean="0">
                <a:solidFill>
                  <a:schemeClr val="tx1"/>
                </a:solidFill>
              </a:rPr>
              <a:t>Reference request</a:t>
            </a:r>
          </a:p>
          <a:p>
            <a:pPr marL="457200" indent="-457200" algn="l">
              <a:buFont typeface="Arial" pitchFamily="34" charset="0"/>
              <a:buChar char="•"/>
            </a:pPr>
            <a:r>
              <a:rPr lang="en-GB" sz="2400" dirty="0" smtClean="0">
                <a:solidFill>
                  <a:schemeClr val="tx1"/>
                </a:solidFill>
              </a:rPr>
              <a:t>Interview (approx. 40-60mins)</a:t>
            </a:r>
          </a:p>
          <a:p>
            <a:pPr marL="457200" indent="-457200" algn="l">
              <a:buFont typeface="Arial" pitchFamily="34" charset="0"/>
              <a:buChar char="•"/>
            </a:pPr>
            <a:r>
              <a:rPr lang="en-GB" sz="2400" dirty="0" smtClean="0">
                <a:solidFill>
                  <a:schemeClr val="tx1"/>
                </a:solidFill>
              </a:rPr>
              <a:t>Pre-tenancy training course</a:t>
            </a:r>
          </a:p>
          <a:p>
            <a:pPr marL="457200" indent="-457200" algn="l">
              <a:buFont typeface="Arial" pitchFamily="34" charset="0"/>
              <a:buChar char="•"/>
            </a:pPr>
            <a:endParaRPr lang="en-GB" sz="2400" dirty="0">
              <a:solidFill>
                <a:schemeClr val="tx1"/>
              </a:solidFill>
            </a:endParaRPr>
          </a:p>
        </p:txBody>
      </p:sp>
      <p:pic>
        <p:nvPicPr>
          <p:cNvPr id="4" name="Picture 3"/>
          <p:cNvPicPr>
            <a:picLocks noChangeAspect="1" noChangeArrowheads="1"/>
          </p:cNvPicPr>
          <p:nvPr/>
        </p:nvPicPr>
        <p:blipFill>
          <a:blip r:embed="rId2" cstate="email">
            <a:lum bright="70000" contrast="-70000"/>
            <a:extLst>
              <a:ext uri="{28A0092B-C50C-407E-A947-70E740481C1C}">
                <a14:useLocalDpi xmlns:a14="http://schemas.microsoft.com/office/drawing/2010/main" val="0"/>
              </a:ext>
            </a:extLst>
          </a:blip>
          <a:srcRect/>
          <a:stretch>
            <a:fillRect/>
          </a:stretch>
        </p:blipFill>
        <p:spPr bwMode="auto">
          <a:xfrm>
            <a:off x="411138" y="4581128"/>
            <a:ext cx="8388424" cy="21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6672"/>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333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Who is it for</a:t>
            </a:r>
            <a:endParaRPr lang="en-GB" dirty="0"/>
          </a:p>
        </p:txBody>
      </p:sp>
      <p:pic>
        <p:nvPicPr>
          <p:cNvPr id="2051"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67544" y="4486275"/>
            <a:ext cx="83883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40768"/>
            <a:ext cx="8229600" cy="4785395"/>
          </a:xfrm>
        </p:spPr>
        <p:txBody>
          <a:bodyPr/>
          <a:lstStyle/>
          <a:p>
            <a:endParaRPr lang="en-GB" sz="1200" dirty="0" smtClean="0"/>
          </a:p>
          <a:p>
            <a:r>
              <a:rPr lang="en-GB" dirty="0" smtClean="0"/>
              <a:t>SnugBug is for any young person who;</a:t>
            </a:r>
          </a:p>
          <a:p>
            <a:pPr lvl="1"/>
            <a:r>
              <a:rPr lang="en-GB" dirty="0" smtClean="0"/>
              <a:t>Is between 18 &amp; 25</a:t>
            </a:r>
          </a:p>
          <a:p>
            <a:pPr lvl="1"/>
            <a:r>
              <a:rPr lang="en-GB" dirty="0" smtClean="0"/>
              <a:t>Has a local connection</a:t>
            </a:r>
          </a:p>
          <a:p>
            <a:pPr lvl="1"/>
            <a:r>
              <a:rPr lang="en-GB" dirty="0" smtClean="0"/>
              <a:t>Can live independently</a:t>
            </a:r>
          </a:p>
          <a:p>
            <a:pPr lvl="1"/>
            <a:r>
              <a:rPr lang="en-GB" dirty="0" smtClean="0"/>
              <a:t>Is employed/unemployed/at college</a:t>
            </a:r>
          </a:p>
          <a:p>
            <a:pPr lvl="1"/>
            <a:r>
              <a:rPr lang="en-GB" dirty="0" smtClean="0"/>
              <a:t>Has access to the public purse</a:t>
            </a: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32656"/>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80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Attending an Interview</a:t>
            </a:r>
            <a:endParaRPr lang="en-GB" dirty="0"/>
          </a:p>
        </p:txBody>
      </p:sp>
      <p:pic>
        <p:nvPicPr>
          <p:cNvPr id="4098"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75480" y="4221088"/>
            <a:ext cx="83883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GB" dirty="0" smtClean="0"/>
              <a:t>Interviewed by dedicated staff member</a:t>
            </a:r>
          </a:p>
          <a:p>
            <a:r>
              <a:rPr lang="en-GB" dirty="0" smtClean="0"/>
              <a:t>References taken before interview</a:t>
            </a:r>
          </a:p>
          <a:p>
            <a:r>
              <a:rPr lang="en-GB" dirty="0" smtClean="0"/>
              <a:t>Range of questions </a:t>
            </a:r>
          </a:p>
          <a:p>
            <a:pPr lvl="2"/>
            <a:r>
              <a:rPr lang="en-GB" i="1" dirty="0" smtClean="0"/>
              <a:t>how will I pay my rent </a:t>
            </a:r>
          </a:p>
          <a:p>
            <a:pPr lvl="2"/>
            <a:r>
              <a:rPr lang="en-GB" i="1" dirty="0" smtClean="0"/>
              <a:t>how will I share my living space</a:t>
            </a:r>
          </a:p>
          <a:p>
            <a:r>
              <a:rPr lang="en-GB" dirty="0" smtClean="0"/>
              <a:t>Interview takes 40-60 minutes</a:t>
            </a:r>
          </a:p>
          <a:p>
            <a:r>
              <a:rPr lang="en-GB" dirty="0" smtClean="0"/>
              <a:t>Decision made to progress onto pre-tenancy training.</a:t>
            </a:r>
          </a:p>
          <a:p>
            <a:endParaRPr lang="en-GB"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430" y="260648"/>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89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Pre-tenancy training</a:t>
            </a:r>
            <a:endParaRPr lang="en-GB" dirty="0"/>
          </a:p>
        </p:txBody>
      </p:sp>
      <p:pic>
        <p:nvPicPr>
          <p:cNvPr id="4" name="Content Placeholder 3"/>
          <p:cNvPicPr>
            <a:picLocks noGrp="1" noChangeAspect="1" noChangeArrowheads="1"/>
          </p:cNvPicPr>
          <p:nvPr>
            <p:ph idx="1"/>
          </p:nvPr>
        </p:nvPicPr>
        <p:blipFill>
          <a:blip r:embed="rId3" cstate="email">
            <a:lum bright="70000" contrast="-70000"/>
            <a:extLst>
              <a:ext uri="{28A0092B-C50C-407E-A947-70E740481C1C}">
                <a14:useLocalDpi xmlns:a14="http://schemas.microsoft.com/office/drawing/2010/main" val="0"/>
              </a:ext>
            </a:extLst>
          </a:blip>
          <a:srcRect/>
          <a:stretch>
            <a:fillRect/>
          </a:stretch>
        </p:blipFill>
        <p:spPr bwMode="auto">
          <a:xfrm>
            <a:off x="467544" y="4437112"/>
            <a:ext cx="8229600" cy="207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412776"/>
            <a:ext cx="8136904" cy="3046988"/>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marL="285750" indent="-285750">
              <a:buFont typeface="Arial" pitchFamily="34" charset="0"/>
              <a:buChar char="•"/>
            </a:pPr>
            <a:endParaRPr lang="en-GB" sz="3200" dirty="0" smtClean="0"/>
          </a:p>
          <a:p>
            <a:pPr marL="285750" indent="-285750">
              <a:buFont typeface="Arial" pitchFamily="34" charset="0"/>
              <a:buChar char="•"/>
            </a:pPr>
            <a:r>
              <a:rPr lang="en-GB" sz="3200" dirty="0" smtClean="0"/>
              <a:t>Includes;</a:t>
            </a:r>
          </a:p>
          <a:p>
            <a:pPr marL="742950" lvl="1" indent="-285750">
              <a:buFont typeface="Arial" pitchFamily="34" charset="0"/>
              <a:buChar char="•"/>
            </a:pPr>
            <a:r>
              <a:rPr lang="en-GB" sz="3200" dirty="0" smtClean="0"/>
              <a:t>How to pay your rent</a:t>
            </a:r>
          </a:p>
          <a:p>
            <a:pPr marL="742950" lvl="1" indent="-285750">
              <a:buFont typeface="Arial" pitchFamily="34" charset="0"/>
              <a:buChar char="•"/>
            </a:pPr>
            <a:r>
              <a:rPr lang="en-GB" sz="3200" dirty="0" smtClean="0"/>
              <a:t>Getting on with your house mates</a:t>
            </a:r>
          </a:p>
          <a:p>
            <a:pPr marL="742950" lvl="1" indent="-285750">
              <a:buFont typeface="Arial" pitchFamily="34" charset="0"/>
              <a:buChar char="•"/>
            </a:pPr>
            <a:r>
              <a:rPr lang="en-GB" sz="3200" dirty="0" smtClean="0"/>
              <a:t>Claiming benefits</a:t>
            </a:r>
          </a:p>
          <a:p>
            <a:pPr marL="742950" lvl="1" indent="-285750">
              <a:buFont typeface="Arial" pitchFamily="34" charset="0"/>
              <a:buChar char="•"/>
            </a:pPr>
            <a:r>
              <a:rPr lang="en-GB" sz="3200" dirty="0" smtClean="0"/>
              <a:t>Conflict resolution </a:t>
            </a:r>
            <a:endParaRPr lang="en-GB" sz="32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41433"/>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8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lstStyle/>
          <a:p>
            <a:pPr algn="l"/>
            <a:r>
              <a:rPr lang="en-GB" dirty="0" smtClean="0"/>
              <a:t>Matching house mates</a:t>
            </a:r>
            <a:endParaRPr lang="en-GB" dirty="0"/>
          </a:p>
        </p:txBody>
      </p:sp>
      <p:pic>
        <p:nvPicPr>
          <p:cNvPr id="3074"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67544" y="4486275"/>
            <a:ext cx="83883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8229600" cy="4133055"/>
          </a:xfrm>
        </p:spPr>
        <p:txBody>
          <a:bodyPr/>
          <a:lstStyle/>
          <a:p>
            <a:endParaRPr lang="en-GB" dirty="0" smtClean="0"/>
          </a:p>
          <a:p>
            <a:r>
              <a:rPr lang="en-GB" dirty="0" smtClean="0"/>
              <a:t>Express an interest in an area/property</a:t>
            </a:r>
          </a:p>
          <a:p>
            <a:r>
              <a:rPr lang="en-GB" dirty="0" smtClean="0"/>
              <a:t>Look at current household dynamics</a:t>
            </a:r>
          </a:p>
          <a:p>
            <a:r>
              <a:rPr lang="en-GB" dirty="0" smtClean="0"/>
              <a:t>SnugBug staff do basic matching</a:t>
            </a:r>
          </a:p>
          <a:p>
            <a:r>
              <a:rPr lang="en-GB" dirty="0" smtClean="0"/>
              <a:t>Expectation that house mates will sort out cleaning/chore rotas</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32656"/>
            <a:ext cx="24384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54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Sustaining the house </a:t>
            </a:r>
            <a:endParaRPr lang="en-GB"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4664"/>
            <a:ext cx="2438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600201"/>
            <a:ext cx="8229600" cy="4061048"/>
          </a:xfrm>
        </p:spPr>
        <p:txBody>
          <a:bodyPr/>
          <a:lstStyle/>
          <a:p>
            <a:r>
              <a:rPr lang="en-GB" dirty="0" smtClean="0"/>
              <a:t>Encourage regular house meeting</a:t>
            </a:r>
          </a:p>
          <a:p>
            <a:r>
              <a:rPr lang="en-GB" dirty="0" smtClean="0"/>
              <a:t>Establish a rota of chores</a:t>
            </a:r>
          </a:p>
          <a:p>
            <a:r>
              <a:rPr lang="en-GB" dirty="0" smtClean="0"/>
              <a:t>Weekly H&amp;S inspections</a:t>
            </a:r>
          </a:p>
          <a:p>
            <a:r>
              <a:rPr lang="en-GB" dirty="0" smtClean="0"/>
              <a:t>The Ranger Service</a:t>
            </a:r>
          </a:p>
          <a:p>
            <a:r>
              <a:rPr lang="en-GB" dirty="0" smtClean="0"/>
              <a:t>Intensive Housing Management</a:t>
            </a:r>
            <a:endParaRPr lang="en-GB"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509120"/>
            <a:ext cx="8244334"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74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The Difficulties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4653136"/>
            <a:ext cx="8229600" cy="211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04664"/>
            <a:ext cx="2438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1772816"/>
            <a:ext cx="7766992" cy="409342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Finding suitable properties to buy/lease</a:t>
            </a:r>
          </a:p>
          <a:p>
            <a:pPr marL="914400" lvl="1" indent="-457200">
              <a:buFont typeface="Calibri" panose="020F0502020204030204" pitchFamily="34" charset="0"/>
              <a:buChar char="‒"/>
            </a:pPr>
            <a:r>
              <a:rPr lang="en-GB" sz="3200" dirty="0" smtClean="0"/>
              <a:t>Quality property in high value areas</a:t>
            </a:r>
          </a:p>
          <a:p>
            <a:pPr marL="285750" indent="-285750">
              <a:buFont typeface="Arial" panose="020B0604020202020204" pitchFamily="34" charset="0"/>
              <a:buChar char="•"/>
            </a:pPr>
            <a:r>
              <a:rPr lang="en-GB" sz="3200" dirty="0" smtClean="0"/>
              <a:t>Getting other Registered Providers on board to lease properties from</a:t>
            </a:r>
          </a:p>
          <a:p>
            <a:pPr marL="285750" indent="-285750">
              <a:buFont typeface="Arial" panose="020B0604020202020204" pitchFamily="34" charset="0"/>
              <a:buChar char="•"/>
            </a:pPr>
            <a:r>
              <a:rPr lang="en-GB" sz="3200" dirty="0" smtClean="0"/>
              <a:t>Agreeing rent values with housing benefit</a:t>
            </a:r>
          </a:p>
          <a:p>
            <a:pPr marL="285750" indent="-285750">
              <a:buFont typeface="Arial" panose="020B0604020202020204" pitchFamily="34" charset="0"/>
              <a:buChar char="•"/>
            </a:pPr>
            <a:r>
              <a:rPr lang="en-GB" sz="3200" dirty="0" smtClean="0"/>
              <a:t>Setting up utilities</a:t>
            </a:r>
          </a:p>
          <a:p>
            <a:pPr marL="285750" indent="-285750">
              <a:buFont typeface="Arial" panose="020B0604020202020204" pitchFamily="34" charset="0"/>
              <a:buChar char="•"/>
            </a:pPr>
            <a:r>
              <a:rPr lang="en-GB" sz="3200" dirty="0" smtClean="0"/>
              <a:t>Initial ASB (Facebook parties)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04489880"/>
      </p:ext>
    </p:extLst>
  </p:cSld>
  <p:clrMapOvr>
    <a:masterClrMapping/>
  </p:clrMapOvr>
</p:sld>
</file>

<file path=ppt/theme/theme1.xml><?xml version="1.0" encoding="utf-8"?>
<a:theme xmlns:a="http://schemas.openxmlformats.org/drawingml/2006/main" name="SVHA powerpoint presentation Feb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SVHA powerpoint presentation Feb 2014</Template>
  <TotalTime>4</TotalTime>
  <Words>410</Words>
  <Application>Microsoft Office PowerPoint</Application>
  <PresentationFormat>On-screen Show (4:3)</PresentationFormat>
  <Paragraphs>120</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SVHA powerpoint presentation Feb 2014</vt:lpstr>
      <vt:lpstr>St Vincent’s Housing Association</vt:lpstr>
      <vt:lpstr>What is Snugbug </vt:lpstr>
      <vt:lpstr>Application process</vt:lpstr>
      <vt:lpstr>Who is it for</vt:lpstr>
      <vt:lpstr>Attending an Interview</vt:lpstr>
      <vt:lpstr>Pre-tenancy training</vt:lpstr>
      <vt:lpstr>Matching house mates</vt:lpstr>
      <vt:lpstr>Sustaining the house </vt:lpstr>
      <vt:lpstr>The Difficulties</vt:lpstr>
      <vt:lpstr>The Successes</vt:lpstr>
      <vt:lpstr>Contact details</vt:lpstr>
    </vt:vector>
  </TitlesOfParts>
  <Company>Svha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Vincent’s Housing Association</dc:title>
  <dc:creator>.</dc:creator>
  <cp:lastModifiedBy>Deborah White</cp:lastModifiedBy>
  <cp:revision>1</cp:revision>
  <cp:lastPrinted>2012-12-03T11:24:30Z</cp:lastPrinted>
  <dcterms:created xsi:type="dcterms:W3CDTF">2014-03-24T11:34:16Z</dcterms:created>
  <dcterms:modified xsi:type="dcterms:W3CDTF">2016-08-24T14:39:26Z</dcterms:modified>
</cp:coreProperties>
</file>