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86" r:id="rId4"/>
    <p:sldId id="320" r:id="rId5"/>
    <p:sldId id="319" r:id="rId6"/>
    <p:sldId id="315" r:id="rId7"/>
    <p:sldId id="310" r:id="rId8"/>
    <p:sldId id="314" r:id="rId9"/>
    <p:sldId id="321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30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MSAN1\HOME_EH\jrweh\Funding%20presentation\Funding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35236514070272E-2"/>
          <c:y val="0.13716209111686004"/>
          <c:w val="0.82370262169066499"/>
          <c:h val="0.79847709841290015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6699FF"/>
              </a:solidFill>
              <a:scene3d>
                <a:camera prst="orthographicFront"/>
                <a:lightRig rig="threePt" dir="t"/>
              </a:scene3d>
              <a:sp3d prstMaterial="dkEdge"/>
            </c:spPr>
          </c:dPt>
          <c:dLbls>
            <c:dLbl>
              <c:idx val="1"/>
              <c:layout>
                <c:manualLayout>
                  <c:x val="-0.32791512856187616"/>
                  <c:y val="6.136523235724920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+mn-lt"/>
                      </a:rPr>
                      <a:t>Revenue Support </a:t>
                    </a:r>
                    <a:r>
                      <a:rPr lang="en-US" sz="1600" dirty="0" smtClean="0">
                        <a:latin typeface="+mn-lt"/>
                      </a:rPr>
                      <a:t>Grant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0781034215472144"/>
                  <c:y val="-0.1100329803978885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latin typeface="+mn-lt"/>
                      </a:rPr>
                      <a:t>Business Rate </a:t>
                    </a:r>
                    <a:r>
                      <a:rPr lang="en-US" sz="1600" dirty="0" smtClean="0">
                        <a:latin typeface="+mn-lt"/>
                      </a:rPr>
                      <a:t>Retention</a:t>
                    </a:r>
                    <a:endParaRPr lang="en-US" sz="14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aseline="0">
                    <a:solidFill>
                      <a:schemeClr val="bg1"/>
                    </a:solidFill>
                    <a:latin typeface="+mn-lt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Sheet1!$A$3:$A$5</c:f>
              <c:strCache>
                <c:ptCount val="3"/>
                <c:pt idx="0">
                  <c:v>Core funding</c:v>
                </c:pt>
                <c:pt idx="1">
                  <c:v>Revenue Support Grant</c:v>
                </c:pt>
                <c:pt idx="2">
                  <c:v>Business Rate Baseline</c:v>
                </c:pt>
              </c:strCache>
            </c:strRef>
          </c:cat>
          <c:val>
            <c:numRef>
              <c:f>Sheet1!$B$3:$B$5</c:f>
              <c:numCache>
                <c:formatCode>"£"#,##0.00</c:formatCode>
                <c:ptCount val="3"/>
                <c:pt idx="1">
                  <c:v>1589000</c:v>
                </c:pt>
                <c:pt idx="2">
                  <c:v>2089000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0.03092</cdr:x>
      <cdr:y>0.08669</cdr:y>
    </cdr:from>
    <cdr:to>
      <cdr:x>0.30919</cdr:x>
      <cdr:y>0.23913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214" y="360041"/>
          <a:ext cx="1252919" cy="633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800" b="1" dirty="0" smtClean="0"/>
            <a:t>2015/16</a:t>
          </a:r>
          <a:endParaRPr lang="en-GB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08321-858E-49B6-8CE4-C5D296ED3A0C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C2C97-1D83-429B-A558-D033F255AC8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86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2D635-B470-4D7C-A0FB-D7E251F3F73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1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2D635-B470-4D7C-A0FB-D7E251F3F735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1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2D635-B470-4D7C-A0FB-D7E251F3F735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1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2D635-B470-4D7C-A0FB-D7E251F3F735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1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6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87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401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359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93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130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396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788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693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18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50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121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538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89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50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6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54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6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00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3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9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336"/>
            </a:gs>
            <a:gs pos="3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EC1B3-9ABE-4B04-B499-339FF5AA6EA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09/02/2016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980E-F510-41DA-BCA1-3B9A0351E40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C487-04A3-42DB-B094-77F3882A4770}" type="datetimeFigureOut">
              <a:rPr lang="en-GB" smtClean="0"/>
              <a:t>09/02/2016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18D38-901D-45A7-AC9E-BB0948D414E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05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208912" cy="5040560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tx1"/>
                </a:solidFill>
                <a:latin typeface="+mj-lt"/>
              </a:rPr>
              <a:t>The Future of Housing in Kent and </a:t>
            </a:r>
            <a:r>
              <a:rPr lang="en-GB" sz="4400" b="1" dirty="0" smtClean="0">
                <a:solidFill>
                  <a:schemeClr val="tx1"/>
                </a:solidFill>
                <a:latin typeface="+mj-lt"/>
              </a:rPr>
              <a:t>Medway  </a:t>
            </a:r>
            <a:r>
              <a:rPr lang="en-GB" sz="4400" b="1" dirty="0">
                <a:solidFill>
                  <a:schemeClr val="tx1"/>
                </a:solidFill>
                <a:latin typeface="+mj-lt"/>
              </a:rPr>
              <a:t>2016 &amp; Beyond</a:t>
            </a:r>
            <a:endParaRPr lang="en-GB" sz="4400" dirty="0">
              <a:solidFill>
                <a:schemeClr val="tx1"/>
              </a:solidFill>
              <a:latin typeface="+mj-lt"/>
            </a:endParaRPr>
          </a:p>
          <a:p>
            <a:endParaRPr lang="en-GB" sz="4300" b="1" dirty="0" smtClean="0">
              <a:solidFill>
                <a:schemeClr val="tx1"/>
              </a:solidFill>
            </a:endParaRPr>
          </a:p>
          <a:p>
            <a:r>
              <a:rPr lang="en-GB" sz="4400" b="1" dirty="0" smtClean="0">
                <a:solidFill>
                  <a:schemeClr val="tx1"/>
                </a:solidFill>
                <a:latin typeface="+mj-lt"/>
              </a:rPr>
              <a:t>Issues for a non stock holding authority</a:t>
            </a:r>
          </a:p>
          <a:p>
            <a:pPr algn="l"/>
            <a:endParaRPr lang="en-GB" sz="1500" b="1" dirty="0"/>
          </a:p>
          <a:p>
            <a:r>
              <a:rPr lang="en-GB" sz="2400" b="1" dirty="0" smtClean="0">
                <a:solidFill>
                  <a:schemeClr val="tx1"/>
                </a:solidFill>
              </a:rPr>
              <a:t>Satnam Kaur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Chief Housing Officer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5580000"/>
            <a:ext cx="94016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 smtClean="0">
                <a:solidFill>
                  <a:prstClr val="black"/>
                </a:solidFill>
              </a:rPr>
              <a:t/>
            </a:r>
            <a:br>
              <a:rPr lang="en-GB" sz="3200" b="1" dirty="0" smtClean="0">
                <a:solidFill>
                  <a:prstClr val="black"/>
                </a:solidFill>
              </a:rPr>
            </a:br>
            <a:r>
              <a:rPr lang="en-GB" sz="3200" b="1" dirty="0" smtClean="0">
                <a:solidFill>
                  <a:prstClr val="black"/>
                </a:solidFill>
              </a:rPr>
              <a:t/>
            </a:r>
            <a:br>
              <a:rPr lang="en-GB" sz="3200" b="1" dirty="0" smtClean="0">
                <a:solidFill>
                  <a:prstClr val="black"/>
                </a:solidFill>
              </a:rPr>
            </a:br>
            <a:r>
              <a:rPr lang="en-GB" sz="3200" b="1" dirty="0" smtClean="0">
                <a:solidFill>
                  <a:prstClr val="black"/>
                </a:solidFill>
              </a:rPr>
              <a:t> </a:t>
            </a:r>
            <a:r>
              <a:rPr lang="en-GB" sz="4900" b="1" dirty="0" smtClean="0">
                <a:solidFill>
                  <a:prstClr val="black"/>
                </a:solidFill>
              </a:rPr>
              <a:t>Financial Pressures  </a:t>
            </a:r>
            <a:r>
              <a:rPr lang="en-GB" b="1" dirty="0" smtClean="0">
                <a:solidFill>
                  <a:prstClr val="black"/>
                </a:solidFill>
              </a:rPr>
              <a:t/>
            </a:r>
            <a:br>
              <a:rPr lang="en-GB" b="1" dirty="0" smtClean="0">
                <a:solidFill>
                  <a:prstClr val="black"/>
                </a:solidFill>
              </a:rPr>
            </a:br>
            <a:r>
              <a:rPr lang="en-GB" b="1" dirty="0" smtClean="0">
                <a:solidFill>
                  <a:prstClr val="black"/>
                </a:solidFill>
              </a:rPr>
              <a:t> Significant Reduction in Core Funding</a:t>
            </a:r>
            <a:endParaRPr lang="en-GB" b="1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5580000"/>
            <a:ext cx="940169" cy="1080000"/>
          </a:xfrm>
          <a:prstGeom prst="rect">
            <a:avLst/>
          </a:prstGeom>
        </p:spPr>
      </p:pic>
      <p:graphicFrame>
        <p:nvGraphicFramePr>
          <p:cNvPr id="8" name="Chart 7" title="Core Funding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129154"/>
              </p:ext>
            </p:extLst>
          </p:nvPr>
        </p:nvGraphicFramePr>
        <p:xfrm>
          <a:off x="467544" y="1772815"/>
          <a:ext cx="4502466" cy="4153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389" y="2266665"/>
            <a:ext cx="5233862" cy="347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24326" y="3212976"/>
            <a:ext cx="1440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 65% T&amp;M</a:t>
            </a:r>
          </a:p>
          <a:p>
            <a:r>
              <a:rPr lang="en-GB" sz="1600" b="1" dirty="0" smtClean="0"/>
              <a:t> (National average 44% ) </a:t>
            </a:r>
            <a:endParaRPr lang="en-GB" sz="1600" b="1" dirty="0"/>
          </a:p>
        </p:txBody>
      </p:sp>
      <p:sp>
        <p:nvSpPr>
          <p:cNvPr id="15" name="Down Arrow 14"/>
          <p:cNvSpPr/>
          <p:nvPr/>
        </p:nvSpPr>
        <p:spPr>
          <a:xfrm flipH="1">
            <a:off x="7164285" y="3284984"/>
            <a:ext cx="360041" cy="775858"/>
          </a:xfrm>
          <a:prstGeom prst="downArrow">
            <a:avLst>
              <a:gd name="adj1" fmla="val 50000"/>
              <a:gd name="adj2" fmla="val 579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220071" y="2132856"/>
            <a:ext cx="2124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2019/2020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503588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prstClr val="black"/>
                </a:solidFill>
              </a:rPr>
              <a:t>Financial Pressures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New Homes Bonus Consultation</a:t>
            </a:r>
          </a:p>
          <a:p>
            <a:pPr lvl="1"/>
            <a:r>
              <a:rPr lang="en-GB" sz="3200" dirty="0" smtClean="0"/>
              <a:t>Reduction in payment period - 6 to 4 years</a:t>
            </a:r>
          </a:p>
          <a:p>
            <a:pPr lvl="1"/>
            <a:r>
              <a:rPr lang="en-GB" sz="3200" dirty="0" smtClean="0"/>
              <a:t>Redistribution of payments to adult social care  </a:t>
            </a:r>
            <a:endParaRPr lang="en-GB" sz="3200" dirty="0"/>
          </a:p>
          <a:p>
            <a:pPr marL="514350" indent="-457200"/>
            <a:r>
              <a:rPr lang="en-GB" dirty="0" smtClean="0"/>
              <a:t>Restricted Council Tax Increases</a:t>
            </a:r>
          </a:p>
          <a:p>
            <a:pPr marL="514350" indent="-457200"/>
            <a:r>
              <a:rPr lang="en-GB" dirty="0" smtClean="0"/>
              <a:t>Cumulative affect circa 50% reduction in funding by 2019/2020</a:t>
            </a:r>
          </a:p>
          <a:p>
            <a:pPr marL="514350" indent="-457200"/>
            <a:r>
              <a:rPr lang="en-GB" dirty="0" smtClean="0"/>
              <a:t>Larger funding reductions for District Councils compared with upper tier authorities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6633"/>
            <a:ext cx="2592288" cy="201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246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2" cy="864096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prstClr val="black"/>
                </a:solidFill>
              </a:rPr>
              <a:t>T&amp;M Current Position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289" y="836712"/>
            <a:ext cx="8352928" cy="494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solidFill>
                <a:prstClr val="black"/>
              </a:solidFill>
            </a:endParaRP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3000" dirty="0" smtClean="0">
                <a:solidFill>
                  <a:prstClr val="black"/>
                </a:solidFill>
              </a:rPr>
              <a:t>Affordability Issues 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3000" dirty="0" smtClean="0">
                <a:solidFill>
                  <a:prstClr val="black"/>
                </a:solidFill>
              </a:rPr>
              <a:t>Circa 1,000 households on Housing Register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3000" dirty="0" smtClean="0">
                <a:solidFill>
                  <a:prstClr val="black"/>
                </a:solidFill>
              </a:rPr>
              <a:t>Increased homeless presentations &amp; acceptances</a:t>
            </a:r>
          </a:p>
          <a:p>
            <a:pPr lvl="1">
              <a:lnSpc>
                <a:spcPct val="114000"/>
              </a:lnSpc>
              <a:buClr>
                <a:schemeClr val="tx1"/>
              </a:buClr>
            </a:pPr>
            <a:r>
              <a:rPr lang="en-GB" sz="3000" dirty="0" smtClean="0">
                <a:solidFill>
                  <a:prstClr val="black"/>
                </a:solidFill>
              </a:rPr>
              <a:t> - 50 % in last two years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3000" dirty="0" smtClean="0">
                <a:solidFill>
                  <a:prstClr val="black"/>
                </a:solidFill>
              </a:rPr>
              <a:t>Increased use of TA &amp; length of stay 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3000" dirty="0" smtClean="0">
                <a:solidFill>
                  <a:prstClr val="black"/>
                </a:solidFill>
              </a:rPr>
              <a:t>SHMA – 673 homes gross pa 2011-2031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3000" dirty="0" smtClean="0">
                <a:solidFill>
                  <a:prstClr val="black"/>
                </a:solidFill>
              </a:rPr>
              <a:t>SHMA – 277 affordable homes pa (70% rented, 30% shared ownership)</a:t>
            </a:r>
          </a:p>
          <a:p>
            <a:pPr marL="342900" indent="-342900">
              <a:buClr>
                <a:srgbClr val="007336"/>
              </a:buClr>
              <a:buFont typeface="Wingdings" panose="05000000000000000000" pitchFamily="2" charset="2"/>
              <a:buChar char="§"/>
            </a:pPr>
            <a:endParaRPr lang="en-GB" sz="2800" dirty="0" smtClean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5580000"/>
            <a:ext cx="94016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70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type="subTitle" idx="1"/>
          </p:nvPr>
        </p:nvSpPr>
        <p:spPr>
          <a:xfrm>
            <a:off x="524297" y="476672"/>
            <a:ext cx="7248103" cy="504056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r>
              <a:rPr lang="en-GB" sz="17600" b="1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Affordability</a:t>
            </a:r>
            <a:r>
              <a:rPr lang="en-GB" sz="17600" b="1" dirty="0" smtClean="0">
                <a:solidFill>
                  <a:prstClr val="black"/>
                </a:solidFill>
                <a:latin typeface="Calibri (heading)"/>
                <a:ea typeface="+mj-ea"/>
                <a:cs typeface="+mj-cs"/>
              </a:rPr>
              <a:t> Pressures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5580000"/>
            <a:ext cx="940169" cy="1080000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97" y="1131640"/>
            <a:ext cx="7491611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24297" y="4005063"/>
            <a:ext cx="74916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Shared Ownership Example</a:t>
            </a:r>
          </a:p>
          <a:p>
            <a:endParaRPr lang="en-GB" dirty="0" smtClean="0"/>
          </a:p>
          <a:p>
            <a:r>
              <a:rPr lang="en-GB" dirty="0" smtClean="0"/>
              <a:t>2 </a:t>
            </a:r>
            <a:r>
              <a:rPr lang="en-GB" dirty="0"/>
              <a:t>bed end </a:t>
            </a:r>
            <a:r>
              <a:rPr lang="en-GB" dirty="0" smtClean="0"/>
              <a:t>terrace </a:t>
            </a:r>
            <a:r>
              <a:rPr lang="en-GB" dirty="0"/>
              <a:t>OMV = £</a:t>
            </a:r>
            <a:r>
              <a:rPr lang="en-GB" dirty="0" smtClean="0"/>
              <a:t>320K             Mortgage pcm - £498</a:t>
            </a:r>
          </a:p>
          <a:p>
            <a:r>
              <a:rPr lang="en-GB" dirty="0" smtClean="0"/>
              <a:t>Household </a:t>
            </a:r>
            <a:r>
              <a:rPr lang="en-GB" dirty="0"/>
              <a:t>income = £56K  </a:t>
            </a:r>
            <a:r>
              <a:rPr lang="en-GB" dirty="0" smtClean="0"/>
              <a:t>		Rent pcm- £513	                         </a:t>
            </a:r>
            <a:endParaRPr lang="en-GB" dirty="0"/>
          </a:p>
          <a:p>
            <a:r>
              <a:rPr lang="en-GB" dirty="0" smtClean="0"/>
              <a:t>% share purchased</a:t>
            </a:r>
            <a:r>
              <a:rPr lang="en-GB" dirty="0"/>
              <a:t> = 30% (£96K</a:t>
            </a:r>
            <a:r>
              <a:rPr lang="en-GB" dirty="0" smtClean="0"/>
              <a:t>)            Service Charge pcm - £25</a:t>
            </a:r>
            <a:endParaRPr lang="en-GB" dirty="0"/>
          </a:p>
          <a:p>
            <a:r>
              <a:rPr lang="en-GB" dirty="0"/>
              <a:t>15% deposit = £</a:t>
            </a:r>
            <a:r>
              <a:rPr lang="en-GB" dirty="0" smtClean="0"/>
              <a:t>14,400                             </a:t>
            </a:r>
            <a:r>
              <a:rPr lang="en-GB" b="1" dirty="0" smtClean="0"/>
              <a:t>Total cost pcm - £1,036</a:t>
            </a:r>
            <a:endParaRPr lang="en-GB" b="1" dirty="0"/>
          </a:p>
          <a:p>
            <a:r>
              <a:rPr lang="en-GB" dirty="0"/>
              <a:t>Mortgage = £81,600</a:t>
            </a:r>
          </a:p>
        </p:txBody>
      </p:sp>
    </p:spTree>
    <p:extLst>
      <p:ext uri="{BB962C8B-B14F-4D97-AF65-F5344CB8AC3E}">
        <p14:creationId xmlns:p14="http://schemas.microsoft.com/office/powerpoint/2010/main" val="1003368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b="1" dirty="0" smtClean="0">
                <a:solidFill>
                  <a:prstClr val="black"/>
                </a:solidFill>
              </a:rPr>
              <a:t/>
            </a:r>
            <a:br>
              <a:rPr lang="en-GB" sz="3600" b="1" dirty="0" smtClean="0">
                <a:solidFill>
                  <a:prstClr val="black"/>
                </a:solidFill>
              </a:rPr>
            </a:br>
            <a:r>
              <a:rPr lang="en-GB" sz="4900" b="1" dirty="0" smtClean="0">
                <a:solidFill>
                  <a:prstClr val="black"/>
                </a:solidFill>
              </a:rPr>
              <a:t>Affordable </a:t>
            </a:r>
            <a:r>
              <a:rPr lang="en-GB" sz="4900" b="1" dirty="0">
                <a:solidFill>
                  <a:prstClr val="black"/>
                </a:solidFill>
              </a:rPr>
              <a:t>Housing </a:t>
            </a:r>
            <a:r>
              <a:rPr lang="en-GB" sz="4900" b="1" dirty="0" smtClean="0">
                <a:solidFill>
                  <a:prstClr val="black"/>
                </a:solidFill>
              </a:rPr>
              <a:t>Completions 2010-2015</a:t>
            </a:r>
            <a:r>
              <a:rPr lang="en-GB" sz="3600" b="1" dirty="0">
                <a:solidFill>
                  <a:prstClr val="black"/>
                </a:solidFill>
              </a:rPr>
              <a:t/>
            </a:r>
            <a:br>
              <a:rPr lang="en-GB" sz="3600" b="1" dirty="0">
                <a:solidFill>
                  <a:prstClr val="black"/>
                </a:solidFill>
              </a:rPr>
            </a:br>
            <a:endParaRPr lang="en-GB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628 new homes </a:t>
            </a:r>
          </a:p>
          <a:p>
            <a:pPr lvl="1"/>
            <a:r>
              <a:rPr lang="en-GB" sz="2600" dirty="0" smtClean="0"/>
              <a:t>456 rented homes</a:t>
            </a:r>
          </a:p>
          <a:p>
            <a:pPr lvl="1"/>
            <a:r>
              <a:rPr lang="en-GB" sz="2600" dirty="0" smtClean="0"/>
              <a:t>172 shared ownership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5580000"/>
            <a:ext cx="940169" cy="1080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60848"/>
            <a:ext cx="2161900" cy="282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Affordable Rent Bloc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36060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228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2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4900" b="1" dirty="0" smtClean="0"/>
              <a:t>Headlines &amp; Impacts</a:t>
            </a:r>
            <a:r>
              <a:rPr lang="en-GB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GB" sz="3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GB" sz="3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000" y="1209600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prstClr val="black"/>
              </a:solidFill>
            </a:endParaRPr>
          </a:p>
          <a:p>
            <a:endParaRPr lang="en-GB" sz="2800" b="1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5580000"/>
            <a:ext cx="940169" cy="10800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019808" y="1329031"/>
            <a:ext cx="7086957" cy="3655665"/>
            <a:chOff x="659768" y="1129775"/>
            <a:chExt cx="7086957" cy="3655665"/>
          </a:xfrm>
        </p:grpSpPr>
        <p:sp>
          <p:nvSpPr>
            <p:cNvPr id="19" name="Rectangle 18"/>
            <p:cNvSpPr/>
            <p:nvPr/>
          </p:nvSpPr>
          <p:spPr>
            <a:xfrm>
              <a:off x="4283968" y="3067542"/>
              <a:ext cx="1656184" cy="170304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End of Automatic H/B Entitlement for 18-21 year olds</a:t>
              </a:r>
              <a:endParaRPr lang="en-GB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0541" y="3042390"/>
              <a:ext cx="1656184" cy="172819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Capping HB for social rents to LHA Levels  </a:t>
              </a:r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12240" y="3067542"/>
              <a:ext cx="1692552" cy="170304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Freezing of LHA Working Age Benefits</a:t>
              </a:r>
              <a:endParaRPr lang="en-GB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0541" y="1141512"/>
              <a:ext cx="1656184" cy="172819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Pay to Stay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9768" y="1129775"/>
              <a:ext cx="1656184" cy="172819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Proposed Changes to Planning Policy</a:t>
              </a:r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9768" y="3057248"/>
              <a:ext cx="1656184" cy="172819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Benefit Cap Reduction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83968" y="1141512"/>
              <a:ext cx="1656184" cy="172819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Right to </a:t>
              </a:r>
              <a:r>
                <a:rPr lang="en-GB" dirty="0" smtClean="0"/>
                <a:t>Buy  (Housing Association Tenants)</a:t>
              </a:r>
              <a:endParaRPr lang="en-GB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448608" y="1145704"/>
              <a:ext cx="1656184" cy="172819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Rent Restructuring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1965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/>
              <a:t>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 smtClean="0"/>
              <a:t>Stricter Affordability criteria – where will we rehouse vulnerable groups?</a:t>
            </a:r>
          </a:p>
          <a:p>
            <a:r>
              <a:rPr lang="en-GB" sz="3000" dirty="0" smtClean="0"/>
              <a:t>How and to whom will </a:t>
            </a:r>
            <a:r>
              <a:rPr lang="en-GB" sz="3000" dirty="0"/>
              <a:t>affordable homes be </a:t>
            </a:r>
            <a:r>
              <a:rPr lang="en-GB" sz="3000" dirty="0" smtClean="0"/>
              <a:t>allocated?</a:t>
            </a:r>
          </a:p>
          <a:p>
            <a:r>
              <a:rPr lang="en-GB" sz="3000" dirty="0" smtClean="0"/>
              <a:t>How will LAs discharge statutory duties?</a:t>
            </a:r>
          </a:p>
          <a:p>
            <a:r>
              <a:rPr lang="en-GB" sz="3000" dirty="0" smtClean="0"/>
              <a:t>Likely increase in homeless presentations</a:t>
            </a:r>
          </a:p>
          <a:p>
            <a:r>
              <a:rPr lang="en-GB" sz="3000" dirty="0" smtClean="0"/>
              <a:t>How can we ensure that we are meeting local housing need?</a:t>
            </a:r>
          </a:p>
          <a:p>
            <a:r>
              <a:rPr lang="en-GB" sz="3000" dirty="0" smtClean="0"/>
              <a:t>How can we work in partnership to deliver both new and traditional priorities?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980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272</Words>
  <Application>Microsoft Office PowerPoint</Application>
  <PresentationFormat>On-screen Show (4:3)</PresentationFormat>
  <Paragraphs>64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1_Office Theme</vt:lpstr>
      <vt:lpstr>Custom Design</vt:lpstr>
      <vt:lpstr>PowerPoint Presentation</vt:lpstr>
      <vt:lpstr>   Financial Pressures    Significant Reduction in Core Funding</vt:lpstr>
      <vt:lpstr>Financial Pressures</vt:lpstr>
      <vt:lpstr>T&amp;M Current Position</vt:lpstr>
      <vt:lpstr> </vt:lpstr>
      <vt:lpstr> Affordable Housing Completions 2010-2015 </vt:lpstr>
      <vt:lpstr> Headlines &amp; Impacts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Tonbridge &amp; Malling Borough Council</dc:title>
  <dc:creator>Jane Heeley</dc:creator>
  <cp:lastModifiedBy>Rebecca Smith [Sykes]</cp:lastModifiedBy>
  <cp:revision>134</cp:revision>
  <cp:lastPrinted>2016-02-09T17:27:03Z</cp:lastPrinted>
  <dcterms:created xsi:type="dcterms:W3CDTF">2015-05-27T13:06:16Z</dcterms:created>
  <dcterms:modified xsi:type="dcterms:W3CDTF">2016-02-09T18:48:43Z</dcterms:modified>
</cp:coreProperties>
</file>