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7"/>
  </p:notesMasterIdLst>
  <p:handoutMasterIdLst>
    <p:handoutMasterId r:id="rId18"/>
  </p:handoutMasterIdLst>
  <p:sldIdLst>
    <p:sldId id="256" r:id="rId7"/>
    <p:sldId id="342" r:id="rId8"/>
    <p:sldId id="348" r:id="rId9"/>
    <p:sldId id="344" r:id="rId10"/>
    <p:sldId id="345" r:id="rId11"/>
    <p:sldId id="346" r:id="rId12"/>
    <p:sldId id="347" r:id="rId13"/>
    <p:sldId id="349" r:id="rId14"/>
    <p:sldId id="350" r:id="rId15"/>
    <p:sldId id="351" r:id="rId1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590" autoAdjust="0"/>
  </p:normalViewPr>
  <p:slideViewPr>
    <p:cSldViewPr>
      <p:cViewPr>
        <p:scale>
          <a:sx n="100" d="100"/>
          <a:sy n="100" d="100"/>
        </p:scale>
        <p:origin x="-960" y="17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1" y="1"/>
            <a:ext cx="2887186" cy="496331"/>
          </a:xfrm>
          <a:prstGeom prst="rect">
            <a:avLst/>
          </a:prstGeom>
        </p:spPr>
        <p:txBody>
          <a:bodyPr vert="horz" lIns="91440" tIns="45720" rIns="91440" bIns="45720" rtlCol="0"/>
          <a:lstStyle>
            <a:lvl1pPr algn="r">
              <a:defRPr sz="1200"/>
            </a:lvl1pPr>
          </a:lstStyle>
          <a:p>
            <a:fld id="{DC0F37F5-4F61-426C-8D05-5D0712FC743E}" type="datetimeFigureOut">
              <a:rPr lang="en-GB" smtClean="0"/>
              <a:pPr/>
              <a:t>09/09/2016</a:t>
            </a:fld>
            <a:endParaRPr lang="en-GB"/>
          </a:p>
        </p:txBody>
      </p:sp>
      <p:sp>
        <p:nvSpPr>
          <p:cNvPr id="4" name="Footer Placeholder 3"/>
          <p:cNvSpPr>
            <a:spLocks noGrp="1"/>
          </p:cNvSpPr>
          <p:nvPr>
            <p:ph type="ftr" sz="quarter" idx="2"/>
          </p:nvPr>
        </p:nvSpPr>
        <p:spPr>
          <a:xfrm>
            <a:off x="1" y="9428584"/>
            <a:ext cx="2887186" cy="4963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1" y="9428584"/>
            <a:ext cx="2887186" cy="496331"/>
          </a:xfrm>
          <a:prstGeom prst="rect">
            <a:avLst/>
          </a:prstGeom>
        </p:spPr>
        <p:txBody>
          <a:bodyPr vert="horz" lIns="91440" tIns="45720" rIns="91440" bIns="45720" rtlCol="0" anchor="b"/>
          <a:lstStyle>
            <a:lvl1pPr algn="r">
              <a:defRPr sz="1200"/>
            </a:lvl1pPr>
          </a:lstStyle>
          <a:p>
            <a:fld id="{5CC33685-2A9C-47F4-91C6-8B2A2B7EC2DD}" type="slidenum">
              <a:rPr lang="en-GB" smtClean="0"/>
              <a:pPr/>
              <a:t>‹#›</a:t>
            </a:fld>
            <a:endParaRPr lang="en-GB"/>
          </a:p>
        </p:txBody>
      </p:sp>
    </p:spTree>
    <p:extLst>
      <p:ext uri="{BB962C8B-B14F-4D97-AF65-F5344CB8AC3E}">
        <p14:creationId xmlns:p14="http://schemas.microsoft.com/office/powerpoint/2010/main" val="2809499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1" y="1"/>
            <a:ext cx="2887186" cy="496331"/>
          </a:xfrm>
          <a:prstGeom prst="rect">
            <a:avLst/>
          </a:prstGeom>
        </p:spPr>
        <p:txBody>
          <a:bodyPr vert="horz" lIns="91440" tIns="45720" rIns="91440" bIns="45720" rtlCol="0"/>
          <a:lstStyle>
            <a:lvl1pPr algn="r">
              <a:defRPr sz="1200"/>
            </a:lvl1pPr>
          </a:lstStyle>
          <a:p>
            <a:fld id="{CBC4FE8A-906E-40C2-8233-1B967E8D5655}" type="datetimeFigureOut">
              <a:rPr lang="en-GB" smtClean="0"/>
              <a:pPr/>
              <a:t>09/09/2016</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887186" cy="4963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1" y="9428584"/>
            <a:ext cx="2887186" cy="496331"/>
          </a:xfrm>
          <a:prstGeom prst="rect">
            <a:avLst/>
          </a:prstGeom>
        </p:spPr>
        <p:txBody>
          <a:bodyPr vert="horz" lIns="91440" tIns="45720" rIns="91440" bIns="45720" rtlCol="0" anchor="b"/>
          <a:lstStyle>
            <a:lvl1pPr algn="r">
              <a:defRPr sz="1200"/>
            </a:lvl1pPr>
          </a:lstStyle>
          <a:p>
            <a:fld id="{9F4D224B-6441-4A63-9E5B-5130C7968A8C}" type="slidenum">
              <a:rPr lang="en-GB" smtClean="0"/>
              <a:pPr/>
              <a:t>‹#›</a:t>
            </a:fld>
            <a:endParaRPr lang="en-GB"/>
          </a:p>
        </p:txBody>
      </p:sp>
    </p:spTree>
    <p:extLst>
      <p:ext uri="{BB962C8B-B14F-4D97-AF65-F5344CB8AC3E}">
        <p14:creationId xmlns:p14="http://schemas.microsoft.com/office/powerpoint/2010/main" val="260040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62AABF1-4F13-4040-A3AF-46D3A5FF14CD}" type="datetime1">
              <a:rPr lang="en-GB" smtClean="0"/>
              <a:pPr/>
              <a:t>09/09/2016</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64B42C1B-F027-4039-AC09-8F7B8826469A}" type="datetime1">
              <a:rPr lang="en-GB" smtClean="0"/>
              <a:pPr/>
              <a:t>09/09/2016</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909D87EB-F81E-4CA4-B35F-4BB686E119BC}" type="datetime1">
              <a:rPr lang="en-GB" smtClean="0"/>
              <a:pPr/>
              <a:t>09/09/2016</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30957A4-B16E-42E2-84DF-9C42B639C0DF}" type="datetime1">
              <a:rPr lang="en-GB" smtClean="0"/>
              <a:pPr/>
              <a:t>09/09/2016</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076F9DD-4656-4041-96F6-67670A63B859}" type="datetime1">
              <a:rPr lang="en-GB" smtClean="0"/>
              <a:pPr/>
              <a:t>09/09/2016</a:t>
            </a:fld>
            <a:endParaRPr lang="en-GB"/>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F3E0A2E9-0B55-41CA-8471-17EBB0EFE40D}" type="datetime1">
              <a:rPr lang="en-GB" smtClean="0"/>
              <a:pPr/>
              <a:t>09/09/2016</a:t>
            </a:fld>
            <a:endParaRPr lang="en-GB"/>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7086BDE-D93C-48FB-A3D0-F714618ADC5D}" type="datetime1">
              <a:rPr lang="en-GB" smtClean="0"/>
              <a:pPr/>
              <a:t>09/09/2016</a:t>
            </a:fld>
            <a:endParaRPr lang="en-GB"/>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7FBD3844-7015-4AD1-87EC-C3257BF3DBE7}" type="datetime1">
              <a:rPr lang="en-GB" smtClean="0"/>
              <a:pPr/>
              <a:t>09/09/2016</a:t>
            </a:fld>
            <a:endParaRPr lang="en-GB"/>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7A1256EB-B5DA-41E3-B70E-47E2CE3FF8D3}" type="datetime1">
              <a:rPr lang="en-GB" smtClean="0"/>
              <a:pPr/>
              <a:t>09/09/2016</a:t>
            </a:fld>
            <a:endParaRPr lang="en-GB"/>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92B940BF-FFDB-4B32-B409-70265DEDDA77}" type="datetime1">
              <a:rPr lang="en-GB" smtClean="0"/>
              <a:pPr/>
              <a:t>09/09/2016</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9CA1E5FF-10D1-4CD8-A912-4E8EADA94FDC}" type="datetime1">
              <a:rPr lang="en-GB" smtClean="0"/>
              <a:pPr/>
              <a:t>09/09/2016</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14DF2-EFE1-4F02-88A1-5FAC08628EDA}" type="datetime1">
              <a:rPr lang="en-GB" smtClean="0"/>
              <a:pPr/>
              <a:t>09/09/2016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B74C9-1984-4309-B629-64A9E268053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100">
        <p:cut/>
      </p:transition>
    </mc:Choice>
    <mc:Fallback>
      <p:transition>
        <p:cut/>
      </p:transition>
    </mc:Fallback>
  </mc:AlternateContent>
  <p:hf sldNum="0"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92696"/>
            <a:ext cx="8424936" cy="4392488"/>
          </a:xfrm>
        </p:spPr>
        <p:txBody>
          <a:bodyPr>
            <a:normAutofit fontScale="90000"/>
          </a:bodyPr>
          <a:lstStyle/>
          <a:p>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3100" dirty="0" smtClean="0">
                <a:effectLst>
                  <a:outerShdw blurRad="38100" dist="38100" dir="2700000" algn="tl">
                    <a:srgbClr val="000000">
                      <a:alpha val="43137"/>
                    </a:srgbClr>
                  </a:outerShdw>
                </a:effectLst>
              </a:rPr>
              <a:t>Syrian Vulnerable Persons Relocation Scheme</a:t>
            </a:r>
            <a:r>
              <a:rPr lang="en-GB" sz="3100" dirty="0" smtClean="0"/>
              <a:t/>
            </a:r>
            <a:br>
              <a:rPr lang="en-GB" sz="3100" dirty="0" smtClean="0"/>
            </a:br>
            <a:r>
              <a:rPr lang="en-GB" sz="3100" dirty="0"/>
              <a:t/>
            </a:r>
            <a:br>
              <a:rPr lang="en-GB" sz="3100" dirty="0"/>
            </a:br>
            <a:r>
              <a:rPr lang="en-GB" sz="3100" dirty="0" smtClean="0"/>
              <a:t>Update for Kent Housing Group</a:t>
            </a:r>
            <a:br>
              <a:rPr lang="en-GB" sz="3100" dirty="0" smtClean="0"/>
            </a:br>
            <a:r>
              <a:rPr lang="en-GB" sz="3100" dirty="0" smtClean="0"/>
              <a:t> </a:t>
            </a:r>
            <a:r>
              <a:rPr lang="en-GB" sz="2700" dirty="0" smtClean="0"/>
              <a:t>14 September </a:t>
            </a:r>
            <a:r>
              <a:rPr lang="en-GB" sz="2700" dirty="0" smtClean="0"/>
              <a:t>2016</a:t>
            </a:r>
            <a:r>
              <a:rPr lang="en-GB" sz="2700" dirty="0" smtClean="0"/>
              <a:t/>
            </a:r>
            <a:br>
              <a:rPr lang="en-GB" sz="2700" dirty="0" smtClean="0"/>
            </a:br>
            <a:r>
              <a:rPr lang="en-GB" sz="2700" dirty="0" smtClean="0"/>
              <a:t/>
            </a:r>
            <a:br>
              <a:rPr lang="en-GB" sz="2700" dirty="0" smtClean="0"/>
            </a:br>
            <a:r>
              <a:rPr lang="en-GB" sz="2700" dirty="0" smtClean="0"/>
              <a:t>Ashford Borough Council Offices</a:t>
            </a:r>
            <a:r>
              <a:rPr lang="en-GB" sz="2700" dirty="0"/>
              <a:t/>
            </a:r>
            <a:br>
              <a:rPr lang="en-GB" sz="2700" dirty="0"/>
            </a:br>
            <a:r>
              <a:rPr lang="en-GB" sz="3100" dirty="0" smtClean="0"/>
              <a:t/>
            </a:r>
            <a:br>
              <a:rPr lang="en-GB" sz="3100" dirty="0" smtClean="0"/>
            </a:br>
            <a:r>
              <a:rPr lang="en-GB" sz="2800" dirty="0"/>
              <a:t/>
            </a:r>
            <a:br>
              <a:rPr lang="en-GB" sz="2800" dirty="0"/>
            </a:br>
            <a:endParaRPr lang="en-GB" sz="2800" dirty="0"/>
          </a:p>
        </p:txBody>
      </p:sp>
      <p:sp>
        <p:nvSpPr>
          <p:cNvPr id="3" name="Subtitle 2"/>
          <p:cNvSpPr>
            <a:spLocks noGrp="1"/>
          </p:cNvSpPr>
          <p:nvPr>
            <p:ph type="subTitle" idx="1"/>
          </p:nvPr>
        </p:nvSpPr>
        <p:spPr>
          <a:xfrm>
            <a:off x="323528" y="5733256"/>
            <a:ext cx="6400800" cy="982960"/>
          </a:xfrm>
        </p:spPr>
        <p:txBody>
          <a:bodyPr>
            <a:normAutofit/>
          </a:bodyPr>
          <a:lstStyle/>
          <a:p>
            <a:pPr algn="l"/>
            <a:r>
              <a:rPr lang="en-GB" sz="1600" dirty="0" smtClean="0"/>
              <a:t>Christine Grosskopf, Kent County Council</a:t>
            </a:r>
          </a:p>
          <a:p>
            <a:pPr algn="l"/>
            <a:r>
              <a:rPr lang="en-GB" sz="1600" dirty="0" smtClean="0"/>
              <a:t>Tel:  03000 416181 or 07786 191737</a:t>
            </a:r>
          </a:p>
          <a:p>
            <a:pPr algn="l"/>
            <a:r>
              <a:rPr lang="en-GB" sz="1600" dirty="0" smtClean="0"/>
              <a:t>Email:  chris.grosskopf@kent.gov.uk</a:t>
            </a:r>
            <a:endParaRPr lang="en-GB" sz="1600" dirty="0"/>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r>
              <a:rPr lang="en-GB" sz="6600" dirty="0" smtClean="0"/>
              <a:t>THANK  YOU </a:t>
            </a:r>
          </a:p>
          <a:p>
            <a:pPr marL="0" indent="0" algn="ctr">
              <a:buNone/>
            </a:pPr>
            <a:r>
              <a:rPr lang="en-GB" sz="9600" dirty="0" smtClean="0">
                <a:sym typeface="Wingdings" panose="05000000000000000000" pitchFamily="2" charset="2"/>
              </a:rPr>
              <a:t></a:t>
            </a:r>
            <a:endParaRPr lang="en-GB" sz="9600" dirty="0"/>
          </a:p>
        </p:txBody>
      </p:sp>
    </p:spTree>
    <p:extLst>
      <p:ext uri="{BB962C8B-B14F-4D97-AF65-F5344CB8AC3E}">
        <p14:creationId xmlns:p14="http://schemas.microsoft.com/office/powerpoint/2010/main" val="148896627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What is the SVPRS?</a:t>
            </a:r>
            <a:endParaRPr lang="en-GB"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r>
              <a:rPr lang="en-GB" sz="2600" dirty="0" smtClean="0"/>
              <a:t>Government </a:t>
            </a:r>
            <a:r>
              <a:rPr lang="en-GB" sz="2600" dirty="0"/>
              <a:t>set up the </a:t>
            </a:r>
            <a:r>
              <a:rPr lang="en-GB" sz="2600" dirty="0" smtClean="0"/>
              <a:t>scheme </a:t>
            </a:r>
            <a:r>
              <a:rPr lang="en-GB" sz="2600" dirty="0"/>
              <a:t>in </a:t>
            </a:r>
            <a:r>
              <a:rPr lang="en-GB" sz="2600" dirty="0" smtClean="0"/>
              <a:t>Feb 2014, but it was significantly expanded in Sept 2015 when the PM announced it would </a:t>
            </a:r>
            <a:r>
              <a:rPr lang="en-GB" sz="2600" dirty="0" smtClean="0"/>
              <a:t>assist </a:t>
            </a:r>
            <a:r>
              <a:rPr lang="en-GB" sz="2600" dirty="0" smtClean="0"/>
              <a:t>20,000 </a:t>
            </a:r>
            <a:r>
              <a:rPr lang="en-GB" sz="2600" dirty="0"/>
              <a:t>people </a:t>
            </a:r>
            <a:r>
              <a:rPr lang="en-GB" sz="2600" dirty="0" smtClean="0"/>
              <a:t>by 2020</a:t>
            </a:r>
            <a:r>
              <a:rPr lang="en-GB" sz="2600" dirty="0"/>
              <a:t>. </a:t>
            </a:r>
            <a:endParaRPr lang="en-GB" sz="2600" dirty="0" smtClean="0"/>
          </a:p>
          <a:p>
            <a:pPr marL="0" indent="0">
              <a:buNone/>
            </a:pPr>
            <a:endParaRPr lang="en-GB" sz="2600" dirty="0" smtClean="0"/>
          </a:p>
          <a:p>
            <a:r>
              <a:rPr lang="en-GB" sz="2600" dirty="0" smtClean="0"/>
              <a:t>The </a:t>
            </a:r>
            <a:r>
              <a:rPr lang="en-GB" sz="2600" dirty="0"/>
              <a:t>scheme involves taking particularly vulnerable refugees straight from the Middle East and resettling them in the UK.  </a:t>
            </a:r>
            <a:endParaRPr lang="en-GB" sz="2600" dirty="0" smtClean="0"/>
          </a:p>
          <a:p>
            <a:pPr marL="0" indent="0">
              <a:buNone/>
            </a:pPr>
            <a:endParaRPr lang="en-GB" sz="2600" dirty="0" smtClean="0"/>
          </a:p>
          <a:p>
            <a:r>
              <a:rPr lang="en-GB" sz="2600" dirty="0" smtClean="0"/>
              <a:t>The </a:t>
            </a:r>
            <a:r>
              <a:rPr lang="en-GB" sz="2600" dirty="0"/>
              <a:t>refugees are given five years Humanitarian Leave to Remain and as such are able to work and claim benefits and other public funds from day one.  </a:t>
            </a:r>
            <a:endParaRPr lang="en-GB" sz="2600" dirty="0" smtClean="0"/>
          </a:p>
          <a:p>
            <a:pPr marL="0" indent="0">
              <a:buNone/>
            </a:pPr>
            <a:r>
              <a:rPr lang="en-GB" sz="2600" dirty="0" smtClean="0"/>
              <a:t> </a:t>
            </a:r>
          </a:p>
          <a:p>
            <a:r>
              <a:rPr lang="en-GB" sz="2600" dirty="0" smtClean="0"/>
              <a:t>Local authorities are key to the delivery of this offer.  The scheme is currently voluntary and dependent on local authorities agreeing to take part.  </a:t>
            </a:r>
          </a:p>
          <a:p>
            <a:endParaRPr lang="en-GB" dirty="0"/>
          </a:p>
        </p:txBody>
      </p:sp>
    </p:spTree>
    <p:extLst>
      <p:ext uri="{BB962C8B-B14F-4D97-AF65-F5344CB8AC3E}">
        <p14:creationId xmlns:p14="http://schemas.microsoft.com/office/powerpoint/2010/main" val="289043736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dirty="0" smtClean="0"/>
              <a:t>Funding</a:t>
            </a:r>
            <a:endParaRPr lang="en-GB" dirty="0"/>
          </a:p>
        </p:txBody>
      </p:sp>
      <p:sp>
        <p:nvSpPr>
          <p:cNvPr id="3" name="Content Placeholder 2"/>
          <p:cNvSpPr>
            <a:spLocks noGrp="1"/>
          </p:cNvSpPr>
          <p:nvPr>
            <p:ph idx="1"/>
          </p:nvPr>
        </p:nvSpPr>
        <p:spPr>
          <a:xfrm>
            <a:off x="457200" y="1052736"/>
            <a:ext cx="8229600" cy="5073427"/>
          </a:xfrm>
        </p:spPr>
        <p:txBody>
          <a:bodyPr>
            <a:normAutofit fontScale="55000" lnSpcReduction="20000"/>
          </a:bodyPr>
          <a:lstStyle/>
          <a:p>
            <a:r>
              <a:rPr lang="en-GB" b="1" dirty="0" smtClean="0"/>
              <a:t>Year </a:t>
            </a:r>
            <a:r>
              <a:rPr lang="en-GB" b="1" dirty="0"/>
              <a:t>one funding for local authorities</a:t>
            </a:r>
            <a:endParaRPr lang="en-GB" dirty="0"/>
          </a:p>
          <a:p>
            <a:pPr marL="0" indent="0">
              <a:buNone/>
            </a:pPr>
            <a:r>
              <a:rPr lang="en-GB" dirty="0" smtClean="0"/>
              <a:t>       Adults</a:t>
            </a:r>
            <a:r>
              <a:rPr lang="en-GB" dirty="0"/>
              <a:t>: 	   	£8,520</a:t>
            </a:r>
          </a:p>
          <a:p>
            <a:pPr marL="0" indent="0">
              <a:buNone/>
            </a:pPr>
            <a:r>
              <a:rPr lang="en-GB" dirty="0" smtClean="0"/>
              <a:t>       Children </a:t>
            </a:r>
            <a:r>
              <a:rPr lang="en-GB" dirty="0"/>
              <a:t>5-18:    	</a:t>
            </a:r>
            <a:r>
              <a:rPr lang="en-GB" dirty="0" smtClean="0"/>
              <a:t>	£</a:t>
            </a:r>
            <a:r>
              <a:rPr lang="en-GB" dirty="0"/>
              <a:t>8,520 plus £4,500 for education</a:t>
            </a:r>
          </a:p>
          <a:p>
            <a:pPr marL="0" indent="0">
              <a:buNone/>
            </a:pPr>
            <a:r>
              <a:rPr lang="en-GB" dirty="0" smtClean="0"/>
              <a:t>       Children </a:t>
            </a:r>
            <a:r>
              <a:rPr lang="en-GB" dirty="0"/>
              <a:t>3-4:      </a:t>
            </a:r>
            <a:r>
              <a:rPr lang="en-GB" dirty="0" smtClean="0"/>
              <a:t>	</a:t>
            </a:r>
            <a:r>
              <a:rPr lang="en-GB" dirty="0"/>
              <a:t>	£8,520 plus £2,250 for education</a:t>
            </a:r>
          </a:p>
          <a:p>
            <a:pPr marL="0" indent="0">
              <a:buNone/>
            </a:pPr>
            <a:r>
              <a:rPr lang="en-GB" dirty="0" smtClean="0"/>
              <a:t>       Children </a:t>
            </a:r>
            <a:r>
              <a:rPr lang="en-GB" dirty="0"/>
              <a:t>under 3:  	£8,520</a:t>
            </a:r>
          </a:p>
          <a:p>
            <a:pPr marL="0" indent="0">
              <a:buNone/>
            </a:pPr>
            <a:r>
              <a:rPr lang="en-GB" dirty="0"/>
              <a:t> </a:t>
            </a:r>
          </a:p>
          <a:p>
            <a:r>
              <a:rPr lang="en-GB" dirty="0"/>
              <a:t>It is important to note that the above figures do </a:t>
            </a:r>
            <a:r>
              <a:rPr lang="en-GB" u="sng" dirty="0"/>
              <a:t>not</a:t>
            </a:r>
            <a:r>
              <a:rPr lang="en-GB" dirty="0"/>
              <a:t> include the Housing Benefit and other DWP benefits (which will be paid in the usual way) or the medical care costs (which will be paid direct to the CCGs - £2,600 per person).</a:t>
            </a:r>
          </a:p>
          <a:p>
            <a:pPr marL="0" indent="0">
              <a:buNone/>
            </a:pPr>
            <a:r>
              <a:rPr lang="en-GB" dirty="0"/>
              <a:t> </a:t>
            </a:r>
          </a:p>
          <a:p>
            <a:r>
              <a:rPr lang="en-GB" dirty="0"/>
              <a:t>Extra payments may be available for education for refugees under the age of 18 and also a special cases fund will be set up to provide extra support for the most vulnerable </a:t>
            </a:r>
            <a:r>
              <a:rPr lang="en-GB" dirty="0" smtClean="0"/>
              <a:t>refugees and for exceptional issues.</a:t>
            </a:r>
            <a:endParaRPr lang="en-GB" dirty="0"/>
          </a:p>
          <a:p>
            <a:pPr marL="0" indent="0">
              <a:buNone/>
            </a:pPr>
            <a:r>
              <a:rPr lang="en-GB" b="1" dirty="0"/>
              <a:t> </a:t>
            </a:r>
            <a:endParaRPr lang="en-GB" dirty="0"/>
          </a:p>
          <a:p>
            <a:r>
              <a:rPr lang="en-GB" b="1" dirty="0"/>
              <a:t>Years two to five funding </a:t>
            </a:r>
            <a:r>
              <a:rPr lang="en-GB" b="1" dirty="0" smtClean="0"/>
              <a:t>for local authorities</a:t>
            </a:r>
            <a:endParaRPr lang="en-GB" dirty="0"/>
          </a:p>
          <a:p>
            <a:pPr marL="0" indent="0">
              <a:buNone/>
            </a:pPr>
            <a:r>
              <a:rPr lang="en-GB" dirty="0"/>
              <a:t> </a:t>
            </a:r>
            <a:r>
              <a:rPr lang="en-GB" dirty="0" smtClean="0"/>
              <a:t>      Following </a:t>
            </a:r>
            <a:r>
              <a:rPr lang="en-GB" dirty="0"/>
              <a:t>the Spending Review, the</a:t>
            </a:r>
            <a:r>
              <a:rPr lang="en-GB" b="1" dirty="0"/>
              <a:t> </a:t>
            </a:r>
            <a:r>
              <a:rPr lang="en-GB" dirty="0"/>
              <a:t>Government announced further details of the funding:</a:t>
            </a:r>
          </a:p>
          <a:p>
            <a:pPr marL="0" indent="0">
              <a:buNone/>
            </a:pPr>
            <a:r>
              <a:rPr lang="en-GB" dirty="0" smtClean="0"/>
              <a:t>       Year </a:t>
            </a:r>
            <a:r>
              <a:rPr lang="en-GB" dirty="0"/>
              <a:t>2 - £5,000 per person.   		</a:t>
            </a:r>
            <a:r>
              <a:rPr lang="en-GB" dirty="0" smtClean="0"/>
              <a:t>Year </a:t>
            </a:r>
            <a:r>
              <a:rPr lang="en-GB" dirty="0"/>
              <a:t>3 - £3,700 per person.  </a:t>
            </a:r>
          </a:p>
          <a:p>
            <a:pPr marL="0" indent="0">
              <a:buNone/>
            </a:pPr>
            <a:r>
              <a:rPr lang="en-GB" dirty="0" smtClean="0"/>
              <a:t>        Year </a:t>
            </a:r>
            <a:r>
              <a:rPr lang="en-GB" dirty="0"/>
              <a:t>4 - £2,300 per person.			Year 5 - £1,000 per person.</a:t>
            </a:r>
          </a:p>
          <a:p>
            <a:pPr marL="0" indent="0">
              <a:buNone/>
            </a:pPr>
            <a:endParaRPr lang="en-GB" dirty="0"/>
          </a:p>
          <a:p>
            <a:r>
              <a:rPr lang="en-GB" dirty="0"/>
              <a:t>There will also be support for education and health in years 2-5, which will be funded</a:t>
            </a:r>
          </a:p>
          <a:p>
            <a:pPr marL="0" indent="0">
              <a:buNone/>
            </a:pPr>
            <a:r>
              <a:rPr lang="en-GB" dirty="0" smtClean="0"/>
              <a:t>       separately </a:t>
            </a:r>
            <a:r>
              <a:rPr lang="en-GB" dirty="0"/>
              <a:t>to the local authority tariff.</a:t>
            </a:r>
          </a:p>
          <a:p>
            <a:pPr marL="0" indent="0">
              <a:buNone/>
            </a:pPr>
            <a:r>
              <a:rPr lang="en-GB" dirty="0"/>
              <a:t> </a:t>
            </a:r>
          </a:p>
          <a:p>
            <a:endParaRPr lang="en-GB" dirty="0"/>
          </a:p>
        </p:txBody>
      </p:sp>
    </p:spTree>
    <p:extLst>
      <p:ext uri="{BB962C8B-B14F-4D97-AF65-F5344CB8AC3E}">
        <p14:creationId xmlns:p14="http://schemas.microsoft.com/office/powerpoint/2010/main" val="42014594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Update on offers and arrivals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3577486"/>
              </p:ext>
            </p:extLst>
          </p:nvPr>
        </p:nvGraphicFramePr>
        <p:xfrm>
          <a:off x="467544" y="908720"/>
          <a:ext cx="8136904" cy="4533373"/>
        </p:xfrm>
        <a:graphic>
          <a:graphicData uri="http://schemas.openxmlformats.org/drawingml/2006/table">
            <a:tbl>
              <a:tblPr firstRow="1" firstCol="1" bandRow="1">
                <a:tableStyleId>{5C22544A-7EE6-4342-B048-85BDC9FD1C3A}</a:tableStyleId>
              </a:tblPr>
              <a:tblGrid>
                <a:gridCol w="1695450"/>
                <a:gridCol w="6441454"/>
              </a:tblGrid>
              <a:tr h="212893">
                <a:tc>
                  <a:txBody>
                    <a:bodyPr/>
                    <a:lstStyle/>
                    <a:p>
                      <a:pPr>
                        <a:spcAft>
                          <a:spcPts val="0"/>
                        </a:spcAft>
                      </a:pPr>
                      <a:r>
                        <a:rPr lang="en-GB" sz="1100" dirty="0">
                          <a:effectLst/>
                        </a:rPr>
                        <a:t>District/Borough</a:t>
                      </a:r>
                      <a:endParaRPr lang="en-GB" sz="1000" dirty="0">
                        <a:effectLst/>
                        <a:latin typeface="Arial"/>
                        <a:ea typeface="Times New Roman"/>
                      </a:endParaRPr>
                    </a:p>
                  </a:txBody>
                  <a:tcPr marL="68580" marR="68580" marT="0" marB="0"/>
                </a:tc>
                <a:tc>
                  <a:txBody>
                    <a:bodyPr/>
                    <a:lstStyle/>
                    <a:p>
                      <a:pPr>
                        <a:spcAft>
                          <a:spcPts val="0"/>
                        </a:spcAft>
                      </a:pPr>
                      <a:r>
                        <a:rPr lang="en-GB" sz="1100" dirty="0">
                          <a:effectLst/>
                        </a:rPr>
                        <a:t>Latest position</a:t>
                      </a:r>
                      <a:endParaRPr lang="en-GB" sz="1000" dirty="0">
                        <a:effectLst/>
                        <a:latin typeface="Arial"/>
                        <a:ea typeface="Times New Roman"/>
                      </a:endParaRPr>
                    </a:p>
                  </a:txBody>
                  <a:tcPr marL="68580" marR="68580" marT="0" marB="0"/>
                </a:tc>
              </a:tr>
              <a:tr h="435179">
                <a:tc>
                  <a:txBody>
                    <a:bodyPr/>
                    <a:lstStyle/>
                    <a:p>
                      <a:pPr>
                        <a:spcAft>
                          <a:spcPts val="0"/>
                        </a:spcAft>
                      </a:pPr>
                      <a:r>
                        <a:rPr lang="en-GB" sz="1100">
                          <a:effectLst/>
                        </a:rPr>
                        <a:t>ASHFORD</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250 people (</a:t>
                      </a:r>
                      <a:r>
                        <a:rPr lang="en-GB" sz="1100" dirty="0" err="1">
                          <a:effectLst/>
                        </a:rPr>
                        <a:t>approx</a:t>
                      </a:r>
                      <a:r>
                        <a:rPr lang="en-GB" sz="1100" dirty="0">
                          <a:effectLst/>
                        </a:rPr>
                        <a:t> 50 families) over the 5 years; currently have 6 families. Resettlement support is provided by </a:t>
                      </a:r>
                      <a:r>
                        <a:rPr lang="en-GB" sz="1100" dirty="0" smtClean="0">
                          <a:effectLst/>
                        </a:rPr>
                        <a:t>Ashford</a:t>
                      </a:r>
                      <a:r>
                        <a:rPr lang="en-GB" sz="1100" baseline="0" dirty="0" smtClean="0">
                          <a:effectLst/>
                        </a:rPr>
                        <a:t> Borough Council</a:t>
                      </a:r>
                      <a:r>
                        <a:rPr lang="en-GB" sz="1100" dirty="0" smtClean="0">
                          <a:effectLst/>
                        </a:rPr>
                        <a:t> </a:t>
                      </a:r>
                      <a:r>
                        <a:rPr lang="en-GB" sz="1100" dirty="0">
                          <a:effectLst/>
                        </a:rPr>
                        <a:t>staff.</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CANTERBURY</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10 families over the 5 </a:t>
                      </a:r>
                      <a:r>
                        <a:rPr lang="en-GB" sz="1100" dirty="0" smtClean="0">
                          <a:effectLst/>
                        </a:rPr>
                        <a:t>years;</a:t>
                      </a:r>
                      <a:r>
                        <a:rPr lang="en-GB" sz="1100" baseline="0" dirty="0" smtClean="0">
                          <a:effectLst/>
                        </a:rPr>
                        <a:t> </a:t>
                      </a:r>
                      <a:r>
                        <a:rPr lang="en-GB" sz="1100" dirty="0" smtClean="0">
                          <a:effectLst/>
                        </a:rPr>
                        <a:t> 2 linked</a:t>
                      </a:r>
                      <a:r>
                        <a:rPr lang="en-GB" sz="1100" baseline="0" dirty="0" smtClean="0">
                          <a:effectLst/>
                        </a:rPr>
                        <a:t> families </a:t>
                      </a:r>
                      <a:r>
                        <a:rPr lang="en-GB" sz="1100" baseline="0" dirty="0" smtClean="0">
                          <a:effectLst/>
                        </a:rPr>
                        <a:t>arrived 7 September.</a:t>
                      </a:r>
                      <a:r>
                        <a:rPr lang="en-GB" sz="1100" dirty="0" smtClean="0">
                          <a:effectLst/>
                        </a:rPr>
                        <a:t> Resettlement support is provided by Canterbury City </a:t>
                      </a:r>
                      <a:r>
                        <a:rPr lang="en-GB" sz="1100" baseline="0" dirty="0" smtClean="0">
                          <a:effectLst/>
                        </a:rPr>
                        <a:t>Council</a:t>
                      </a:r>
                      <a:r>
                        <a:rPr lang="en-GB" sz="1100" dirty="0" smtClean="0">
                          <a:effectLst/>
                        </a:rPr>
                        <a:t> staff.</a:t>
                      </a:r>
                      <a:endParaRPr lang="en-GB" sz="1100" dirty="0">
                        <a:effectLst/>
                        <a:latin typeface="Arial"/>
                        <a:ea typeface="Times New Roman"/>
                      </a:endParaRPr>
                    </a:p>
                  </a:txBody>
                  <a:tcPr marL="68580" marR="68580" marT="0" marB="0"/>
                </a:tc>
              </a:tr>
              <a:tr h="312792">
                <a:tc>
                  <a:txBody>
                    <a:bodyPr/>
                    <a:lstStyle/>
                    <a:p>
                      <a:pPr>
                        <a:spcAft>
                          <a:spcPts val="0"/>
                        </a:spcAft>
                      </a:pPr>
                      <a:r>
                        <a:rPr lang="en-GB" sz="1100">
                          <a:effectLst/>
                        </a:rPr>
                        <a:t>DARTFORD</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Wish to take one at a time and will be reviewed after each family.</a:t>
                      </a:r>
                      <a:endParaRPr lang="en-GB" sz="1100" dirty="0">
                        <a:effectLst/>
                        <a:latin typeface="Arial"/>
                        <a:ea typeface="Times New Roman"/>
                      </a:endParaRPr>
                    </a:p>
                  </a:txBody>
                  <a:tcPr marL="68580" marR="68580" marT="0" marB="0"/>
                </a:tc>
              </a:tr>
              <a:tr h="432048">
                <a:tc>
                  <a:txBody>
                    <a:bodyPr/>
                    <a:lstStyle/>
                    <a:p>
                      <a:pPr>
                        <a:spcAft>
                          <a:spcPts val="0"/>
                        </a:spcAft>
                      </a:pPr>
                      <a:r>
                        <a:rPr lang="en-GB" sz="1100">
                          <a:effectLst/>
                        </a:rPr>
                        <a:t>DOVER</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12 families over the 5 years; </a:t>
                      </a:r>
                      <a:r>
                        <a:rPr lang="en-GB" sz="1100" dirty="0" smtClean="0">
                          <a:effectLst/>
                        </a:rPr>
                        <a:t>one </a:t>
                      </a:r>
                      <a:r>
                        <a:rPr lang="en-GB" sz="1100" dirty="0">
                          <a:effectLst/>
                        </a:rPr>
                        <a:t>family arrived early </a:t>
                      </a:r>
                      <a:r>
                        <a:rPr lang="en-GB" sz="1100" dirty="0" smtClean="0">
                          <a:effectLst/>
                        </a:rPr>
                        <a:t>July,</a:t>
                      </a:r>
                      <a:r>
                        <a:rPr lang="en-GB" sz="1100" baseline="0" dirty="0" smtClean="0">
                          <a:effectLst/>
                        </a:rPr>
                        <a:t> </a:t>
                      </a:r>
                      <a:r>
                        <a:rPr lang="en-GB" sz="1100" dirty="0" smtClean="0">
                          <a:effectLst/>
                        </a:rPr>
                        <a:t>another on</a:t>
                      </a:r>
                      <a:r>
                        <a:rPr lang="en-GB" sz="1100" baseline="0" dirty="0" smtClean="0">
                          <a:effectLst/>
                        </a:rPr>
                        <a:t> 7 </a:t>
                      </a:r>
                      <a:r>
                        <a:rPr lang="en-GB" sz="1100" dirty="0" smtClean="0">
                          <a:effectLst/>
                        </a:rPr>
                        <a:t>September</a:t>
                      </a:r>
                      <a:r>
                        <a:rPr lang="en-GB" sz="1100" dirty="0" smtClean="0">
                          <a:effectLst/>
                        </a:rPr>
                        <a:t>. </a:t>
                      </a:r>
                      <a:r>
                        <a:rPr lang="en-GB" sz="1100" dirty="0">
                          <a:effectLst/>
                        </a:rPr>
                        <a:t>Resettlement support is being provided by Migrant Help.</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GRAVESHAM</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5 families over the 5 years.</a:t>
                      </a:r>
                      <a:endParaRPr lang="en-GB" sz="1100" dirty="0">
                        <a:effectLst/>
                        <a:latin typeface="Arial"/>
                        <a:ea typeface="Times New Roman"/>
                      </a:endParaRPr>
                    </a:p>
                  </a:txBody>
                  <a:tcPr marL="68580" marR="68580" marT="0" marB="0"/>
                </a:tc>
              </a:tr>
              <a:tr h="363171">
                <a:tc>
                  <a:txBody>
                    <a:bodyPr/>
                    <a:lstStyle/>
                    <a:p>
                      <a:pPr>
                        <a:spcAft>
                          <a:spcPts val="0"/>
                        </a:spcAft>
                      </a:pPr>
                      <a:r>
                        <a:rPr lang="en-GB" sz="1100">
                          <a:effectLst/>
                        </a:rPr>
                        <a:t>MAIDSTONE</a:t>
                      </a:r>
                      <a:endParaRPr lang="en-GB" sz="1000">
                        <a:effectLst/>
                        <a:latin typeface="Arial"/>
                        <a:ea typeface="Times New Roman"/>
                      </a:endParaRPr>
                    </a:p>
                  </a:txBody>
                  <a:tcPr marL="68580" marR="68580" marT="0" marB="0"/>
                </a:tc>
                <a:tc>
                  <a:txBody>
                    <a:bodyPr/>
                    <a:lstStyle/>
                    <a:p>
                      <a:pPr>
                        <a:spcAft>
                          <a:spcPts val="0"/>
                        </a:spcAft>
                      </a:pPr>
                      <a:r>
                        <a:rPr lang="en-GB" sz="1100" dirty="0" smtClean="0">
                          <a:effectLst/>
                          <a:latin typeface="+mn-lt"/>
                          <a:ea typeface="+mn-ea"/>
                        </a:rPr>
                        <a:t>Due</a:t>
                      </a:r>
                      <a:r>
                        <a:rPr lang="en-GB" sz="1100" baseline="0" dirty="0" smtClean="0">
                          <a:effectLst/>
                          <a:latin typeface="+mn-lt"/>
                          <a:ea typeface="+mn-ea"/>
                        </a:rPr>
                        <a:t> to receive 2 linked families for the same </a:t>
                      </a:r>
                      <a:r>
                        <a:rPr lang="en-GB" sz="1100" baseline="0" dirty="0" smtClean="0">
                          <a:effectLst/>
                          <a:latin typeface="+mn-lt"/>
                          <a:ea typeface="+mn-ea"/>
                        </a:rPr>
                        <a:t>property in October.</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SEVENOAKS</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To be confirmed.</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SHEPWAY</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10 families over the 5 </a:t>
                      </a:r>
                      <a:r>
                        <a:rPr lang="en-GB" sz="1100" dirty="0" smtClean="0">
                          <a:effectLst/>
                        </a:rPr>
                        <a:t>years;</a:t>
                      </a:r>
                      <a:r>
                        <a:rPr lang="en-GB" sz="1100" baseline="0" dirty="0" smtClean="0">
                          <a:effectLst/>
                        </a:rPr>
                        <a:t> 2 linked families </a:t>
                      </a:r>
                      <a:r>
                        <a:rPr lang="en-GB" sz="1100" baseline="0" dirty="0" smtClean="0">
                          <a:effectLst/>
                        </a:rPr>
                        <a:t>arrived 7 September; one more later in September.</a:t>
                      </a:r>
                      <a:r>
                        <a:rPr lang="en-GB" sz="1100" dirty="0" smtClean="0">
                          <a:effectLst/>
                        </a:rPr>
                        <a:t> Resettlement support is being provided by Migrant Help.</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SWALE</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10 families over the 5 years (2 per year</a:t>
                      </a:r>
                      <a:r>
                        <a:rPr lang="en-GB" sz="1100" dirty="0" smtClean="0">
                          <a:effectLst/>
                        </a:rPr>
                        <a:t>);</a:t>
                      </a:r>
                      <a:r>
                        <a:rPr lang="en-GB" sz="1100" baseline="0" dirty="0" smtClean="0">
                          <a:effectLst/>
                        </a:rPr>
                        <a:t> one family arriving late September. </a:t>
                      </a:r>
                      <a:r>
                        <a:rPr lang="en-GB" sz="1100" dirty="0" smtClean="0">
                          <a:effectLst/>
                        </a:rPr>
                        <a:t>Resettlement support is being provided by Migrant Help.</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THANET</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8 families over the 5 years.</a:t>
                      </a:r>
                      <a:endParaRPr lang="en-GB" sz="1100" dirty="0">
                        <a:effectLst/>
                        <a:latin typeface="Arial"/>
                        <a:ea typeface="Times New Roman"/>
                      </a:endParaRPr>
                    </a:p>
                  </a:txBody>
                  <a:tcPr marL="68580" marR="68580" marT="0" marB="0"/>
                </a:tc>
              </a:tr>
              <a:tr h="425787">
                <a:tc>
                  <a:txBody>
                    <a:bodyPr/>
                    <a:lstStyle/>
                    <a:p>
                      <a:pPr>
                        <a:spcAft>
                          <a:spcPts val="0"/>
                        </a:spcAft>
                      </a:pPr>
                      <a:r>
                        <a:rPr lang="en-GB" sz="1100">
                          <a:effectLst/>
                        </a:rPr>
                        <a:t>TONBRIDGE &amp; MALLING</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10 families over the 5 years; 1 family arrived in April. Resettlement support provided by </a:t>
                      </a:r>
                      <a:r>
                        <a:rPr lang="en-GB" sz="1100" dirty="0" smtClean="0">
                          <a:effectLst/>
                        </a:rPr>
                        <a:t>Rethink.</a:t>
                      </a:r>
                      <a:endParaRPr lang="en-GB" sz="1100" dirty="0">
                        <a:effectLst/>
                        <a:latin typeface="Arial"/>
                        <a:ea typeface="Times New Roman"/>
                      </a:endParaRPr>
                    </a:p>
                  </a:txBody>
                  <a:tcPr marL="68580" marR="68580" marT="0" marB="0"/>
                </a:tc>
              </a:tr>
              <a:tr h="494091">
                <a:tc>
                  <a:txBody>
                    <a:bodyPr/>
                    <a:lstStyle/>
                    <a:p>
                      <a:pPr>
                        <a:spcAft>
                          <a:spcPts val="0"/>
                        </a:spcAft>
                      </a:pPr>
                      <a:r>
                        <a:rPr lang="en-GB" sz="1100">
                          <a:effectLst/>
                        </a:rPr>
                        <a:t>TUNBRIDGE WELLS</a:t>
                      </a:r>
                      <a:endParaRPr lang="en-GB" sz="1000">
                        <a:effectLst/>
                        <a:latin typeface="Arial"/>
                        <a:ea typeface="Times New Roman"/>
                      </a:endParaRPr>
                    </a:p>
                  </a:txBody>
                  <a:tcPr marL="68580" marR="68580" marT="0" marB="0"/>
                </a:tc>
                <a:tc>
                  <a:txBody>
                    <a:bodyPr/>
                    <a:lstStyle/>
                    <a:p>
                      <a:pPr>
                        <a:spcAft>
                          <a:spcPts val="0"/>
                        </a:spcAft>
                      </a:pPr>
                      <a:r>
                        <a:rPr lang="en-GB" sz="1100" dirty="0">
                          <a:effectLst/>
                        </a:rPr>
                        <a:t>10 families over the 5 years; 2 families arrived in </a:t>
                      </a:r>
                      <a:r>
                        <a:rPr lang="en-GB" sz="1100" dirty="0" smtClean="0">
                          <a:effectLst/>
                        </a:rPr>
                        <a:t>December,</a:t>
                      </a:r>
                      <a:r>
                        <a:rPr lang="en-GB" sz="1100" baseline="0" dirty="0" smtClean="0">
                          <a:effectLst/>
                        </a:rPr>
                        <a:t> one in August and due to receive 2 (possibly 3) more in October.</a:t>
                      </a:r>
                      <a:r>
                        <a:rPr lang="en-GB" sz="1100" dirty="0" smtClean="0">
                          <a:effectLst/>
                        </a:rPr>
                        <a:t> </a:t>
                      </a:r>
                      <a:r>
                        <a:rPr lang="en-GB" sz="1100" dirty="0">
                          <a:effectLst/>
                        </a:rPr>
                        <a:t>Resettlement support provided by </a:t>
                      </a:r>
                      <a:r>
                        <a:rPr lang="en-GB" sz="1100" dirty="0" smtClean="0">
                          <a:effectLst/>
                        </a:rPr>
                        <a:t>Rethink.</a:t>
                      </a:r>
                      <a:endParaRPr lang="en-GB" sz="1100" dirty="0">
                        <a:effectLst/>
                        <a:latin typeface="Arial"/>
                        <a:ea typeface="Times New Roman"/>
                      </a:endParaRPr>
                    </a:p>
                  </a:txBody>
                  <a:tcPr marL="68580" marR="68580" marT="0" marB="0"/>
                </a:tc>
              </a:tr>
              <a:tr h="212893">
                <a:tc>
                  <a:txBody>
                    <a:bodyPr/>
                    <a:lstStyle/>
                    <a:p>
                      <a:pPr>
                        <a:spcAft>
                          <a:spcPts val="0"/>
                        </a:spcAft>
                      </a:pPr>
                      <a:r>
                        <a:rPr lang="en-GB" sz="1100">
                          <a:effectLst/>
                        </a:rPr>
                        <a:t>TOTAL</a:t>
                      </a:r>
                      <a:endParaRPr lang="en-GB" sz="1000">
                        <a:effectLst/>
                        <a:latin typeface="Arial"/>
                        <a:ea typeface="Times New Roman"/>
                      </a:endParaRPr>
                    </a:p>
                  </a:txBody>
                  <a:tcPr marL="68580" marR="68580" marT="0" marB="0"/>
                </a:tc>
                <a:tc>
                  <a:txBody>
                    <a:bodyPr/>
                    <a:lstStyle/>
                    <a:p>
                      <a:pPr>
                        <a:spcAft>
                          <a:spcPts val="0"/>
                        </a:spcAft>
                      </a:pPr>
                      <a:r>
                        <a:rPr lang="en-GB" sz="1100" dirty="0" err="1">
                          <a:effectLst/>
                        </a:rPr>
                        <a:t>Approx</a:t>
                      </a:r>
                      <a:r>
                        <a:rPr lang="en-GB" sz="1100" dirty="0">
                          <a:effectLst/>
                        </a:rPr>
                        <a:t> 130 families over the 5 years</a:t>
                      </a:r>
                      <a:endParaRPr lang="en-GB" sz="1100" dirty="0">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395289651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62074"/>
          </a:xfrm>
        </p:spPr>
        <p:txBody>
          <a:bodyPr>
            <a:normAutofit/>
          </a:bodyPr>
          <a:lstStyle/>
          <a:p>
            <a:r>
              <a:rPr lang="en-GB" sz="2800" dirty="0" smtClean="0"/>
              <a:t>Phase 2 – how </a:t>
            </a:r>
            <a:r>
              <a:rPr lang="en-GB" sz="2800" dirty="0" smtClean="0"/>
              <a:t>the scheme is now working</a:t>
            </a:r>
            <a:endParaRPr lang="en-GB" sz="2800" dirty="0"/>
          </a:p>
        </p:txBody>
      </p:sp>
      <p:sp>
        <p:nvSpPr>
          <p:cNvPr id="3" name="Content Placeholder 2"/>
          <p:cNvSpPr>
            <a:spLocks noGrp="1"/>
          </p:cNvSpPr>
          <p:nvPr>
            <p:ph idx="1"/>
          </p:nvPr>
        </p:nvSpPr>
        <p:spPr>
          <a:xfrm>
            <a:off x="457200" y="980728"/>
            <a:ext cx="8229600" cy="5145435"/>
          </a:xfrm>
        </p:spPr>
        <p:txBody>
          <a:bodyPr>
            <a:normAutofit fontScale="47500" lnSpcReduction="20000"/>
          </a:bodyPr>
          <a:lstStyle/>
          <a:p>
            <a:r>
              <a:rPr lang="en-GB" dirty="0"/>
              <a:t>Phase 2 of the scheme involves a much greater role for the regional Strategic Migration Partnerships (SMP). Kent is part of the South East Strategic Migration Partnership (SESMP).</a:t>
            </a:r>
          </a:p>
          <a:p>
            <a:pPr marL="0" indent="0">
              <a:buNone/>
            </a:pPr>
            <a:endParaRPr lang="en-GB" dirty="0"/>
          </a:p>
          <a:p>
            <a:r>
              <a:rPr lang="en-GB" dirty="0"/>
              <a:t>The South East region are expected to find homes for approximately 3,000 people by the end of the Parliament in 2020.  This equates to about 800 per year.  </a:t>
            </a:r>
          </a:p>
          <a:p>
            <a:pPr marL="0" indent="0">
              <a:buNone/>
            </a:pPr>
            <a:endParaRPr lang="en-GB" dirty="0"/>
          </a:p>
          <a:p>
            <a:r>
              <a:rPr lang="en-GB" dirty="0"/>
              <a:t>In summary the process will work as follows:</a:t>
            </a:r>
          </a:p>
          <a:p>
            <a:pPr marL="0" indent="0">
              <a:buNone/>
            </a:pPr>
            <a:endParaRPr lang="en-GB" dirty="0"/>
          </a:p>
          <a:p>
            <a:pPr lvl="0"/>
            <a:r>
              <a:rPr lang="en-GB" dirty="0"/>
              <a:t>The Home Office will allocate </a:t>
            </a:r>
            <a:r>
              <a:rPr lang="en-GB" dirty="0" smtClean="0"/>
              <a:t>cases </a:t>
            </a:r>
            <a:r>
              <a:rPr lang="en-GB" dirty="0"/>
              <a:t>to the </a:t>
            </a:r>
            <a:r>
              <a:rPr lang="en-GB" dirty="0" smtClean="0"/>
              <a:t>SESMP who have about 3 weeks to confirm which families can be taken.  Families will then arrive about 6 – 8 weeks later.</a:t>
            </a:r>
            <a:endParaRPr lang="en-GB" dirty="0"/>
          </a:p>
          <a:p>
            <a:pPr marL="0" indent="0">
              <a:buNone/>
            </a:pPr>
            <a:endParaRPr lang="en-GB" dirty="0"/>
          </a:p>
          <a:p>
            <a:pPr lvl="0"/>
            <a:r>
              <a:rPr lang="en-GB" dirty="0"/>
              <a:t>The SESMP coordinator </a:t>
            </a:r>
            <a:r>
              <a:rPr lang="en-GB" dirty="0" smtClean="0"/>
              <a:t>(Susan </a:t>
            </a:r>
            <a:r>
              <a:rPr lang="en-GB" dirty="0" err="1" smtClean="0"/>
              <a:t>Fawcus</a:t>
            </a:r>
            <a:r>
              <a:rPr lang="en-GB" dirty="0" smtClean="0"/>
              <a:t>) will </a:t>
            </a:r>
            <a:r>
              <a:rPr lang="en-GB" dirty="0"/>
              <a:t>liaise with KCC to discuss timescales for arrivals and to match cases with offers of accommodation appropriate to family size, composition and additional requirements e.g. medical conditions, </a:t>
            </a:r>
            <a:r>
              <a:rPr lang="en-GB" dirty="0" smtClean="0"/>
              <a:t>disabilities. </a:t>
            </a:r>
            <a:endParaRPr lang="en-GB" dirty="0"/>
          </a:p>
          <a:p>
            <a:pPr marL="0" indent="0">
              <a:buNone/>
            </a:pPr>
            <a:endParaRPr lang="en-GB" dirty="0"/>
          </a:p>
          <a:p>
            <a:pPr lvl="0"/>
            <a:r>
              <a:rPr lang="en-GB" dirty="0"/>
              <a:t>KCC will liaise with the housing authorities </a:t>
            </a:r>
            <a:r>
              <a:rPr lang="en-GB" dirty="0" smtClean="0"/>
              <a:t>(</a:t>
            </a:r>
            <a:r>
              <a:rPr lang="en-GB" dirty="0" smtClean="0"/>
              <a:t>local </a:t>
            </a:r>
            <a:r>
              <a:rPr lang="en-GB" dirty="0" smtClean="0"/>
              <a:t>councils</a:t>
            </a:r>
            <a:r>
              <a:rPr lang="en-GB" dirty="0"/>
              <a:t>), </a:t>
            </a:r>
            <a:r>
              <a:rPr lang="en-GB" dirty="0" smtClean="0"/>
              <a:t>health, education </a:t>
            </a:r>
            <a:r>
              <a:rPr lang="en-GB" dirty="0"/>
              <a:t>and other key partners in order to confirm which cases can be matched to offers of accommodation.</a:t>
            </a:r>
          </a:p>
          <a:p>
            <a:pPr marL="0" indent="0">
              <a:buNone/>
            </a:pPr>
            <a:endParaRPr lang="en-GB" dirty="0"/>
          </a:p>
          <a:p>
            <a:pPr lvl="0"/>
            <a:r>
              <a:rPr lang="en-GB" dirty="0" smtClean="0"/>
              <a:t>The </a:t>
            </a:r>
            <a:r>
              <a:rPr lang="en-GB" dirty="0"/>
              <a:t>Home Office </a:t>
            </a:r>
            <a:r>
              <a:rPr lang="en-GB" dirty="0" smtClean="0"/>
              <a:t> </a:t>
            </a:r>
            <a:r>
              <a:rPr lang="en-GB" dirty="0"/>
              <a:t>will plan the travel and arrival of accepted cases.  They will liaise directly with Kent County Council and the relevant </a:t>
            </a:r>
            <a:r>
              <a:rPr lang="en-GB" dirty="0" smtClean="0"/>
              <a:t>local councils over </a:t>
            </a:r>
            <a:r>
              <a:rPr lang="en-GB" dirty="0"/>
              <a:t>the arrival details.</a:t>
            </a:r>
          </a:p>
          <a:p>
            <a:pPr marL="0" indent="0">
              <a:buNone/>
            </a:pPr>
            <a:endParaRPr lang="en-GB" dirty="0"/>
          </a:p>
          <a:p>
            <a:pPr lvl="0"/>
            <a:r>
              <a:rPr lang="en-GB" dirty="0"/>
              <a:t>There will be a rolling programme of allocation and matching, starting at the end of June 2016 for regular arrivals on charter flights from September 2016.  In addition there will be some arrivals on scheduled flights</a:t>
            </a:r>
            <a:r>
              <a:rPr lang="en-GB" dirty="0" smtClean="0"/>
              <a:t>.</a:t>
            </a:r>
          </a:p>
          <a:p>
            <a:pPr lvl="0"/>
            <a:endParaRPr lang="en-GB" dirty="0"/>
          </a:p>
          <a:p>
            <a:pPr lvl="0"/>
            <a:r>
              <a:rPr lang="en-GB" dirty="0" smtClean="0"/>
              <a:t>The support provision will be planned and coordinated as previously.</a:t>
            </a:r>
            <a:endParaRPr lang="en-GB" dirty="0"/>
          </a:p>
          <a:p>
            <a:endParaRPr lang="en-GB" dirty="0"/>
          </a:p>
        </p:txBody>
      </p:sp>
    </p:spTree>
    <p:extLst>
      <p:ext uri="{BB962C8B-B14F-4D97-AF65-F5344CB8AC3E}">
        <p14:creationId xmlns:p14="http://schemas.microsoft.com/office/powerpoint/2010/main" val="288070309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Resettlement Support</a:t>
            </a:r>
            <a:endParaRPr lang="en-GB" dirty="0"/>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en-GB" sz="2400" dirty="0">
                <a:solidFill>
                  <a:prstClr val="black"/>
                </a:solidFill>
              </a:rPr>
              <a:t>The aim of </a:t>
            </a:r>
            <a:r>
              <a:rPr lang="en-GB" sz="2400" dirty="0" smtClean="0">
                <a:solidFill>
                  <a:prstClr val="black"/>
                </a:solidFill>
              </a:rPr>
              <a:t>resettlement support</a:t>
            </a:r>
            <a:r>
              <a:rPr lang="en-GB" sz="2400" dirty="0">
                <a:solidFill>
                  <a:prstClr val="black"/>
                </a:solidFill>
              </a:rPr>
              <a:t>:</a:t>
            </a:r>
            <a:r>
              <a:rPr lang="en-GB" sz="2400" b="1" dirty="0">
                <a:solidFill>
                  <a:prstClr val="black"/>
                </a:solidFill>
              </a:rPr>
              <a:t>  </a:t>
            </a:r>
            <a:r>
              <a:rPr lang="en-GB" sz="2400" dirty="0">
                <a:solidFill>
                  <a:prstClr val="black"/>
                </a:solidFill>
              </a:rPr>
              <a:t>to resettle the families into the UK, helping them to access all the appropriate services and start to be fully integrated into their communities</a:t>
            </a:r>
            <a:r>
              <a:rPr lang="en-GB" sz="2400" dirty="0" smtClean="0">
                <a:solidFill>
                  <a:prstClr val="black"/>
                </a:solidFill>
              </a:rPr>
              <a:t>.</a:t>
            </a:r>
          </a:p>
          <a:p>
            <a:pPr marL="0" indent="0">
              <a:buNone/>
            </a:pPr>
            <a:endParaRPr lang="en-GB" sz="2400" dirty="0" smtClean="0">
              <a:solidFill>
                <a:prstClr val="black"/>
              </a:solidFill>
            </a:endParaRPr>
          </a:p>
          <a:p>
            <a:r>
              <a:rPr lang="en-GB" sz="2400" dirty="0" smtClean="0">
                <a:solidFill>
                  <a:prstClr val="black"/>
                </a:solidFill>
              </a:rPr>
              <a:t>Intensive at the beginning, then slowly reducing, with the ability to increase when needed.</a:t>
            </a:r>
          </a:p>
          <a:p>
            <a:pPr marL="0" indent="0">
              <a:buNone/>
            </a:pPr>
            <a:endParaRPr lang="en-GB" sz="2400" dirty="0" smtClean="0">
              <a:solidFill>
                <a:prstClr val="black"/>
              </a:solidFill>
            </a:endParaRPr>
          </a:p>
          <a:p>
            <a:r>
              <a:rPr lang="en-GB" sz="2400" dirty="0" smtClean="0">
                <a:solidFill>
                  <a:prstClr val="black"/>
                </a:solidFill>
              </a:rPr>
              <a:t>Home Office stipulate that this must be for at least one year.</a:t>
            </a:r>
          </a:p>
          <a:p>
            <a:pPr marL="0" indent="0">
              <a:buNone/>
            </a:pPr>
            <a:endParaRPr lang="en-GB" sz="2400" dirty="0" smtClean="0">
              <a:solidFill>
                <a:prstClr val="black"/>
              </a:solidFill>
            </a:endParaRPr>
          </a:p>
          <a:p>
            <a:r>
              <a:rPr lang="en-GB" sz="2400" dirty="0" smtClean="0">
                <a:solidFill>
                  <a:prstClr val="black"/>
                </a:solidFill>
              </a:rPr>
              <a:t>The support must comply with the HO Statement of Requirements.</a:t>
            </a:r>
          </a:p>
          <a:p>
            <a:endParaRPr lang="en-GB" sz="2800" dirty="0">
              <a:solidFill>
                <a:prstClr val="black"/>
              </a:solidFill>
            </a:endParaRPr>
          </a:p>
          <a:p>
            <a:pPr marL="0" indent="0">
              <a:buNone/>
            </a:pPr>
            <a:endParaRPr lang="en-GB" sz="2800" dirty="0" smtClean="0">
              <a:solidFill>
                <a:prstClr val="black"/>
              </a:solidFill>
            </a:endParaRPr>
          </a:p>
          <a:p>
            <a:endParaRPr lang="en-GB" dirty="0"/>
          </a:p>
        </p:txBody>
      </p:sp>
    </p:spTree>
    <p:extLst>
      <p:ext uri="{BB962C8B-B14F-4D97-AF65-F5344CB8AC3E}">
        <p14:creationId xmlns:p14="http://schemas.microsoft.com/office/powerpoint/2010/main" val="15647369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dirty="0" smtClean="0"/>
              <a:t>Options for resettlement support</a:t>
            </a:r>
            <a:endParaRPr lang="en-GB" dirty="0"/>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en-GB" dirty="0" smtClean="0"/>
              <a:t>Ashford/Canterbury model</a:t>
            </a:r>
            <a:r>
              <a:rPr lang="en-GB" dirty="0" smtClean="0"/>
              <a:t>: council staff provide the support.</a:t>
            </a:r>
          </a:p>
          <a:p>
            <a:pPr marL="0" indent="0">
              <a:buNone/>
            </a:pPr>
            <a:endParaRPr lang="en-GB" sz="1000" dirty="0" smtClean="0"/>
          </a:p>
          <a:p>
            <a:r>
              <a:rPr lang="en-GB" dirty="0" smtClean="0"/>
              <a:t>Other districts so far</a:t>
            </a:r>
            <a:r>
              <a:rPr lang="en-GB" dirty="0" smtClean="0"/>
              <a:t>: </a:t>
            </a:r>
            <a:r>
              <a:rPr lang="en-GB" dirty="0" smtClean="0"/>
              <a:t>KCC commissions the support from an external provider or voluntary group (we are hoping to add to the list of providers soon).</a:t>
            </a:r>
          </a:p>
          <a:p>
            <a:pPr marL="0" indent="0">
              <a:buNone/>
            </a:pPr>
            <a:endParaRPr lang="en-GB" sz="1000" dirty="0" smtClean="0"/>
          </a:p>
          <a:p>
            <a:r>
              <a:rPr lang="en-GB" dirty="0" smtClean="0"/>
              <a:t>The district council commissions the support from an external provider or voluntary group.</a:t>
            </a:r>
          </a:p>
          <a:p>
            <a:pPr marL="0" indent="0">
              <a:buNone/>
            </a:pPr>
            <a:endParaRPr lang="en-GB" sz="1000" dirty="0" smtClean="0"/>
          </a:p>
          <a:p>
            <a:r>
              <a:rPr lang="en-GB" dirty="0" smtClean="0"/>
              <a:t>KCC uses staff from an internal division to provide the support.</a:t>
            </a:r>
          </a:p>
          <a:p>
            <a:endParaRPr lang="en-GB" dirty="0"/>
          </a:p>
        </p:txBody>
      </p:sp>
    </p:spTree>
    <p:extLst>
      <p:ext uri="{BB962C8B-B14F-4D97-AF65-F5344CB8AC3E}">
        <p14:creationId xmlns:p14="http://schemas.microsoft.com/office/powerpoint/2010/main" val="154098746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Other support/services</a:t>
            </a:r>
            <a:endParaRPr lang="en-GB" dirty="0"/>
          </a:p>
        </p:txBody>
      </p:sp>
      <p:sp>
        <p:nvSpPr>
          <p:cNvPr id="3" name="Content Placeholder 2"/>
          <p:cNvSpPr>
            <a:spLocks noGrp="1"/>
          </p:cNvSpPr>
          <p:nvPr>
            <p:ph idx="1"/>
          </p:nvPr>
        </p:nvSpPr>
        <p:spPr>
          <a:xfrm>
            <a:off x="457200" y="1124744"/>
            <a:ext cx="8229600" cy="5001419"/>
          </a:xfrm>
        </p:spPr>
        <p:txBody>
          <a:bodyPr/>
          <a:lstStyle/>
          <a:p>
            <a:pPr marL="0" indent="0">
              <a:buNone/>
            </a:pPr>
            <a:r>
              <a:rPr lang="en-GB" dirty="0" smtClean="0"/>
              <a:t>Regardless of which option is used for the resettlement support KCC can help with:</a:t>
            </a:r>
          </a:p>
          <a:p>
            <a:pPr marL="0" indent="0">
              <a:buNone/>
            </a:pPr>
            <a:endParaRPr lang="en-GB" dirty="0" smtClean="0"/>
          </a:p>
          <a:p>
            <a:r>
              <a:rPr lang="en-GB" dirty="0" smtClean="0"/>
              <a:t>Liaison with SESPM and the Home Office</a:t>
            </a:r>
          </a:p>
          <a:p>
            <a:endParaRPr lang="en-GB" dirty="0"/>
          </a:p>
          <a:p>
            <a:r>
              <a:rPr lang="en-GB" dirty="0" smtClean="0"/>
              <a:t>Setting up of the property through KSAS and West </a:t>
            </a:r>
            <a:r>
              <a:rPr lang="en-GB" dirty="0"/>
              <a:t>K</a:t>
            </a:r>
            <a:r>
              <a:rPr lang="en-GB" dirty="0" smtClean="0"/>
              <a:t>ent Extra</a:t>
            </a:r>
          </a:p>
          <a:p>
            <a:endParaRPr lang="en-GB" dirty="0"/>
          </a:p>
          <a:p>
            <a:r>
              <a:rPr lang="en-GB" dirty="0" smtClean="0"/>
              <a:t>Liaison with Education, Early Help, Health, Social care, ESOL </a:t>
            </a:r>
            <a:r>
              <a:rPr lang="en-GB" dirty="0" err="1" smtClean="0"/>
              <a:t>etc</a:t>
            </a:r>
            <a:endParaRPr lang="en-GB" dirty="0"/>
          </a:p>
        </p:txBody>
      </p:sp>
    </p:spTree>
    <p:extLst>
      <p:ext uri="{BB962C8B-B14F-4D97-AF65-F5344CB8AC3E}">
        <p14:creationId xmlns:p14="http://schemas.microsoft.com/office/powerpoint/2010/main" val="5250960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dirty="0" smtClean="0"/>
              <a:t>Governance and oversight</a:t>
            </a:r>
            <a:endParaRPr lang="en-GB" dirty="0"/>
          </a:p>
        </p:txBody>
      </p:sp>
      <p:sp>
        <p:nvSpPr>
          <p:cNvPr id="3" name="Content Placeholder 2"/>
          <p:cNvSpPr>
            <a:spLocks noGrp="1"/>
          </p:cNvSpPr>
          <p:nvPr>
            <p:ph idx="1"/>
          </p:nvPr>
        </p:nvSpPr>
        <p:spPr>
          <a:xfrm>
            <a:off x="457200" y="980728"/>
            <a:ext cx="8229600" cy="5145435"/>
          </a:xfrm>
        </p:spPr>
        <p:txBody>
          <a:bodyPr/>
          <a:lstStyle/>
          <a:p>
            <a:r>
              <a:rPr lang="en-GB" sz="2000" dirty="0" smtClean="0"/>
              <a:t>MOU between the local council and KCC</a:t>
            </a:r>
          </a:p>
          <a:p>
            <a:pPr lvl="1"/>
            <a:r>
              <a:rPr lang="en-GB" sz="1600" dirty="0" smtClean="0"/>
              <a:t>Equal partners</a:t>
            </a:r>
          </a:p>
          <a:p>
            <a:pPr lvl="1"/>
            <a:r>
              <a:rPr lang="en-GB" sz="1600" b="1" dirty="0" smtClean="0">
                <a:effectLst>
                  <a:outerShdw blurRad="38100" dist="38100" dir="2700000" algn="tl">
                    <a:srgbClr val="000000">
                      <a:alpha val="43137"/>
                    </a:srgbClr>
                  </a:outerShdw>
                </a:effectLst>
              </a:rPr>
              <a:t>Local </a:t>
            </a:r>
            <a:r>
              <a:rPr lang="en-GB" sz="1600" b="1" dirty="0">
                <a:effectLst>
                  <a:outerShdw blurRad="38100" dist="38100" dir="2700000" algn="tl">
                    <a:srgbClr val="000000">
                      <a:alpha val="43137"/>
                    </a:srgbClr>
                  </a:outerShdw>
                </a:effectLst>
              </a:rPr>
              <a:t>S</a:t>
            </a:r>
            <a:r>
              <a:rPr lang="en-GB" sz="1600" b="1" dirty="0" smtClean="0">
                <a:effectLst>
                  <a:outerShdw blurRad="38100" dist="38100" dir="2700000" algn="tl">
                    <a:srgbClr val="000000">
                      <a:alpha val="43137"/>
                    </a:srgbClr>
                  </a:outerShdw>
                </a:effectLst>
              </a:rPr>
              <a:t>teering Group overseeing the scheme in that area</a:t>
            </a:r>
          </a:p>
          <a:p>
            <a:pPr lvl="1"/>
            <a:r>
              <a:rPr lang="en-GB" sz="1600" dirty="0" smtClean="0"/>
              <a:t>Joint data controllers</a:t>
            </a:r>
          </a:p>
          <a:p>
            <a:pPr lvl="1"/>
            <a:r>
              <a:rPr lang="en-GB" sz="1600" dirty="0" smtClean="0"/>
              <a:t>KCC commissions support provider on behalf of both</a:t>
            </a:r>
          </a:p>
          <a:p>
            <a:pPr lvl="1"/>
            <a:r>
              <a:rPr lang="en-GB" sz="1600" dirty="0" smtClean="0"/>
              <a:t>KCC draws down the funding on behalf of both – pays support provider, interpreters, KSAS, West Kent Extra, Education </a:t>
            </a:r>
            <a:r>
              <a:rPr lang="en-GB" sz="1600" dirty="0" err="1" smtClean="0"/>
              <a:t>etc</a:t>
            </a:r>
            <a:r>
              <a:rPr lang="en-GB" sz="1600" dirty="0" smtClean="0"/>
              <a:t> PLUS the district for any expenditure incurred for the family</a:t>
            </a:r>
          </a:p>
          <a:p>
            <a:pPr marL="457200" lvl="1" indent="0">
              <a:buNone/>
            </a:pPr>
            <a:endParaRPr lang="en-GB" sz="1600" dirty="0" smtClean="0"/>
          </a:p>
          <a:p>
            <a:r>
              <a:rPr lang="en-GB" sz="2000" dirty="0" smtClean="0"/>
              <a:t>KCC has our own Steering Group overseeing our coordination role</a:t>
            </a:r>
          </a:p>
          <a:p>
            <a:pPr marL="0" indent="0">
              <a:buNone/>
            </a:pPr>
            <a:endParaRPr lang="en-GB" sz="2000" dirty="0" smtClean="0"/>
          </a:p>
          <a:p>
            <a:r>
              <a:rPr lang="en-GB" sz="2000" dirty="0" smtClean="0"/>
              <a:t>Regular Kent wide meetings of all districts, KCC and other partners – but no formal governance role</a:t>
            </a:r>
          </a:p>
          <a:p>
            <a:pPr marL="0" indent="0">
              <a:buNone/>
            </a:pPr>
            <a:endParaRPr lang="en-GB" sz="2000" dirty="0" smtClean="0"/>
          </a:p>
          <a:p>
            <a:r>
              <a:rPr lang="en-GB" sz="2000" dirty="0" smtClean="0"/>
              <a:t>Regular updates to Joint Kent Chiefs and Kent Leaders who have previously endorsed the approach taken in Kent</a:t>
            </a:r>
            <a:endParaRPr lang="en-GB" sz="2000" dirty="0"/>
          </a:p>
          <a:p>
            <a:endParaRPr lang="en-GB" dirty="0" smtClean="0"/>
          </a:p>
          <a:p>
            <a:endParaRPr lang="en-GB" dirty="0"/>
          </a:p>
          <a:p>
            <a:endParaRPr lang="en-GB" dirty="0" smtClean="0"/>
          </a:p>
          <a:p>
            <a:pPr marL="457200" lvl="1" indent="0">
              <a:buNone/>
            </a:pPr>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64308938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Care Bill  presentation to TPG - 12 Feb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Ways_x0020_of_x0020_working xmlns="d3c5681a-6188-4afd-8047-4b7024f49c9f">true</Ways_x0020_of_x0020_working>
    <Category xmlns="d3c5681a-6188-4afd-8047-4b7024f49c9f">Communication</Category>
    <PublishingStartDate xmlns="http://schemas.microsoft.com/sharepoint/v3" xsi:nil="true"/>
    <PublishingExpirationDate xmlns="http://schemas.microsoft.com/sharepoint/v3" xsi:nil="true"/>
    <Environmental_x0020_performance_x0020_grouping xmlns="d3c5681a-6188-4afd-8047-4b7024f49c9f">Not applicable</Environmental_x0020_performance_x0020_grouping>
    <_dlc_DocId xmlns="b607a442-3a8b-46cb-8183-2bec4a9e324b">HDA2S5J67HAM-54-389</_dlc_DocId>
    <Directorate xmlns="d3c5681a-6188-4afd-8047-4b7024f49c9f">All</Directorate>
    <_dlc_DocIdUrl xmlns="b607a442-3a8b-46cb-8183-2bec4a9e324b">
      <Url>http://knet/ourcouncil/_layouts/DocIdRedir.aspx?ID=HDA2S5J67HAM-54-389</Url>
      <Description>HDA2S5J67HAM-54-389</Description>
    </_dlc_DocIdUrl>
    <Structure_x0020_chart xmlns="d3c5681a-6188-4afd-8047-4b7024f49c9f">false</Structure_x0020_chart>
    <ContentOwner xmlns="b607a442-3a8b-46cb-8183-2bec4a9e324b">
      <UserInfo>
        <DisplayName/>
        <AccountId/>
        <AccountType/>
      </UserInfo>
    </ContentOwner>
  </documentManagement>
</p:properties>
</file>

<file path=customXml/item3.xml><?xml version="1.0" encoding="utf-8"?>
<?mso-contentType ?>
<SharedContentType xmlns="Microsoft.SharePoint.Taxonomy.ContentTypeSync" SourceId="ca912827-bae3-40cb-8146-7920e969c222"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D42229A364E9FC4EBDE1546DFF3D65AD" ma:contentTypeVersion="11" ma:contentTypeDescription="Create a new document." ma:contentTypeScope="" ma:versionID="ab5e93c3951a8f4eecdc0790ac0f22d0">
  <xsd:schema xmlns:xsd="http://www.w3.org/2001/XMLSchema" xmlns:xs="http://www.w3.org/2001/XMLSchema" xmlns:p="http://schemas.microsoft.com/office/2006/metadata/properties" xmlns:ns1="http://schemas.microsoft.com/sharepoint/v3" xmlns:ns2="d3c5681a-6188-4afd-8047-4b7024f49c9f" xmlns:ns3="b607a442-3a8b-46cb-8183-2bec4a9e324b" targetNamespace="http://schemas.microsoft.com/office/2006/metadata/properties" ma:root="true" ma:fieldsID="ba7f108f00586630d8651881a3156d16" ns1:_="" ns2:_="" ns3:_="">
    <xsd:import namespace="http://schemas.microsoft.com/sharepoint/v3"/>
    <xsd:import namespace="d3c5681a-6188-4afd-8047-4b7024f49c9f"/>
    <xsd:import namespace="b607a442-3a8b-46cb-8183-2bec4a9e324b"/>
    <xsd:element name="properties">
      <xsd:complexType>
        <xsd:sequence>
          <xsd:element name="documentManagement">
            <xsd:complexType>
              <xsd:all>
                <xsd:element ref="ns1:PublishingStartDate" minOccurs="0"/>
                <xsd:element ref="ns1:PublishingExpirationDate" minOccurs="0"/>
                <xsd:element ref="ns2:Directorate"/>
                <xsd:element ref="ns2:Structure_x0020_chart" minOccurs="0"/>
                <xsd:element ref="ns2:Ways_x0020_of_x0020_working" minOccurs="0"/>
                <xsd:element ref="ns2:Category" minOccurs="0"/>
                <xsd:element ref="ns3:_dlc_DocId" minOccurs="0"/>
                <xsd:element ref="ns3:_dlc_DocIdUrl" minOccurs="0"/>
                <xsd:element ref="ns3:_dlc_DocIdPersistId" minOccurs="0"/>
                <xsd:element ref="ns2:Environmental_x0020_performance_x0020_grouping" minOccurs="0"/>
                <xsd:element ref="ns3:Content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c5681a-6188-4afd-8047-4b7024f49c9f" elementFormDefault="qualified">
    <xsd:import namespace="http://schemas.microsoft.com/office/2006/documentManagement/types"/>
    <xsd:import namespace="http://schemas.microsoft.com/office/infopath/2007/PartnerControls"/>
    <xsd:element name="Directorate" ma:index="10" ma:displayName="Directorate" ma:default="All" ma:format="Dropdown" ma:internalName="Directorate">
      <xsd:simpleType>
        <xsd:restriction base="dms:Choice">
          <xsd:enumeration value="All"/>
          <xsd:enumeration value="Business Strategy &amp; Support (BSS)"/>
          <xsd:enumeration value="Customer &amp; Communities (CC)"/>
          <xsd:enumeration value="Education, Learning &amp; Skills (ELS)"/>
          <xsd:enumeration value="Enterprise &amp; Environment (EE)"/>
          <xsd:enumeration value="Families &amp; Social Care (FSC)"/>
        </xsd:restriction>
      </xsd:simpleType>
    </xsd:element>
    <xsd:element name="Structure_x0020_chart" ma:index="11" nillable="true" ma:displayName="Structure chart" ma:default="0" ma:internalName="Structure_x0020_chart">
      <xsd:simpleType>
        <xsd:restriction base="dms:Boolean"/>
      </xsd:simpleType>
    </xsd:element>
    <xsd:element name="Ways_x0020_of_x0020_working" ma:index="12" nillable="true" ma:displayName="Ways of working" ma:default="1" ma:internalName="Ways_x0020_of_x0020_working">
      <xsd:simpleType>
        <xsd:restriction base="dms:Boolean"/>
      </xsd:simpleType>
    </xsd:element>
    <xsd:element name="Category" ma:index="13" nillable="true" ma:displayName="Category" ma:default="Not applicable" ma:format="Dropdown" ma:internalName="Category">
      <xsd:simpleType>
        <xsd:restriction base="dms:Choice">
          <xsd:enumeration value="Not applicable"/>
          <xsd:enumeration value="Procurement"/>
          <xsd:enumeration value="iProcurement"/>
          <xsd:enumeration value="Environmental performance"/>
          <xsd:enumeration value="Communication"/>
          <xsd:enumeration value="Branding"/>
          <xsd:enumeration value="Media"/>
          <xsd:enumeration value="ICT"/>
          <xsd:enumeration value="Legal"/>
          <xsd:enumeration value="Customer service"/>
          <xsd:enumeration value="Finance"/>
          <xsd:enumeration value="Data protection"/>
          <xsd:enumeration value="Access to information"/>
          <xsd:enumeration value="Equality and diversity"/>
          <xsd:enumeration value="Facilities management"/>
          <xsd:enumeration value="Because of You"/>
          <xsd:enumeration value="Health and safety"/>
          <xsd:enumeration value="Internal audit/fraud"/>
          <xsd:enumeration value="Business continuity/emergency planning"/>
          <xsd:enumeration value="Property"/>
          <xsd:enumeration value="Change"/>
          <xsd:enumeration value="Public health"/>
          <xsd:enumeration value="Doing things differently"/>
        </xsd:restriction>
      </xsd:simpleType>
    </xsd:element>
    <xsd:element name="Environmental_x0020_performance_x0020_grouping" ma:index="17" nillable="true" ma:displayName="Environmental performance grouping" ma:default="Not applicable" ma:format="Dropdown" ma:internalName="Environmental_x0020_performance_x0020_grouping">
      <xsd:simpleType>
        <xsd:restriction base="dms:Choice">
          <xsd:enumeration value="Not applicable"/>
          <xsd:enumeration value="Registers"/>
          <xsd:enumeration value="Systems procedures"/>
          <xsd:enumeration value="Operational procedures"/>
          <xsd:enumeration value="How to guides"/>
          <xsd:enumeration value="Project opportunities"/>
          <xsd:enumeration value="Energy management guidance"/>
          <xsd:enumeration value="Guidance for managing energy"/>
          <xsd:enumeration value="Energy Efficiency Loan Fund"/>
          <xsd:enumeration value="ISO 14001 Compliance"/>
        </xsd:restriction>
      </xsd:simpleType>
    </xsd:element>
  </xsd:schema>
  <xsd:schema xmlns:xsd="http://www.w3.org/2001/XMLSchema" xmlns:xs="http://www.w3.org/2001/XMLSchema" xmlns:dms="http://schemas.microsoft.com/office/2006/documentManagement/types" xmlns:pc="http://schemas.microsoft.com/office/infopath/2007/PartnerControls" targetNamespace="b607a442-3a8b-46cb-8183-2bec4a9e324b" elementFormDefault="qualified">
    <xsd:import namespace="http://schemas.microsoft.com/office/2006/documentManagement/types"/>
    <xsd:import namespace="http://schemas.microsoft.com/office/infopath/2007/PartnerControls"/>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ContentOwner" ma:index="19" ma:displayName="Content Owner" ma:list="UserInfo" ma:SharePointGroup="0" ma:internalName="Cont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CA79B8-2782-4563-B143-04BDEE9748D1}">
  <ds:schemaRefs>
    <ds:schemaRef ds:uri="http://schemas.microsoft.com/sharepoint/events"/>
  </ds:schemaRefs>
</ds:datastoreItem>
</file>

<file path=customXml/itemProps2.xml><?xml version="1.0" encoding="utf-8"?>
<ds:datastoreItem xmlns:ds="http://schemas.openxmlformats.org/officeDocument/2006/customXml" ds:itemID="{717BE75F-9CB0-4911-974C-87294FF261EC}">
  <ds:schemaRefs>
    <ds:schemaRef ds:uri="http://schemas.microsoft.com/office/infopath/2007/PartnerControls"/>
    <ds:schemaRef ds:uri="http://schemas.microsoft.com/office/2006/metadata/properties"/>
    <ds:schemaRef ds:uri="http://purl.org/dc/terms/"/>
    <ds:schemaRef ds:uri="http://purl.org/dc/elements/1.1/"/>
    <ds:schemaRef ds:uri="http://purl.org/dc/dcmitype/"/>
    <ds:schemaRef ds:uri="http://schemas.openxmlformats.org/package/2006/metadata/core-properties"/>
    <ds:schemaRef ds:uri="http://schemas.microsoft.com/office/2006/documentManagement/types"/>
    <ds:schemaRef ds:uri="http://www.w3.org/XML/1998/namespace"/>
    <ds:schemaRef ds:uri="b607a442-3a8b-46cb-8183-2bec4a9e324b"/>
    <ds:schemaRef ds:uri="d3c5681a-6188-4afd-8047-4b7024f49c9f"/>
    <ds:schemaRef ds:uri="http://schemas.microsoft.com/sharepoint/v3"/>
  </ds:schemaRefs>
</ds:datastoreItem>
</file>

<file path=customXml/itemProps3.xml><?xml version="1.0" encoding="utf-8"?>
<ds:datastoreItem xmlns:ds="http://schemas.openxmlformats.org/officeDocument/2006/customXml" ds:itemID="{23486BF3-C40C-41D8-8A68-D1DF30164F8A}">
  <ds:schemaRefs>
    <ds:schemaRef ds:uri="Microsoft.SharePoint.Taxonomy.ContentTypeSync"/>
  </ds:schemaRefs>
</ds:datastoreItem>
</file>

<file path=customXml/itemProps4.xml><?xml version="1.0" encoding="utf-8"?>
<ds:datastoreItem xmlns:ds="http://schemas.openxmlformats.org/officeDocument/2006/customXml" ds:itemID="{DC5216F1-0234-4EBF-A914-765B23A99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c5681a-6188-4afd-8047-4b7024f49c9f"/>
    <ds:schemaRef ds:uri="b607a442-3a8b-46cb-8183-2bec4a9e3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26A221AD-22C9-4FF9-8E1B-94BC624F39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Care Bill  presentation to TPG - 12 Feb 2014</Template>
  <TotalTime>2870</TotalTime>
  <Words>944</Words>
  <Application>Microsoft Office PowerPoint</Application>
  <PresentationFormat>On-screen Show (4:3)</PresentationFormat>
  <Paragraphs>124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Care Bill  presentation to TPG - 12 Feb 2014</vt:lpstr>
      <vt:lpstr>    Syrian Vulnerable Persons Relocation Scheme  Update for Kent Housing Group  14 September 2016  Ashford Borough Council Offices   </vt:lpstr>
      <vt:lpstr>What is the SVPRS?</vt:lpstr>
      <vt:lpstr>Funding</vt:lpstr>
      <vt:lpstr>Update on offers and arrivals</vt:lpstr>
      <vt:lpstr>Phase 2 – how the scheme is now working</vt:lpstr>
      <vt:lpstr>Resettlement Support</vt:lpstr>
      <vt:lpstr>Options for resettlement support</vt:lpstr>
      <vt:lpstr>Other support/services</vt:lpstr>
      <vt:lpstr>Governance and oversight</vt:lpstr>
      <vt:lpstr>PowerPoint Presentation</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Bill</dc:title>
  <dc:creator>Grosskopf, Chris - BSS BS</dc:creator>
  <cp:lastModifiedBy>Grosskopf, Chris - ST PSR</cp:lastModifiedBy>
  <cp:revision>337</cp:revision>
  <cp:lastPrinted>2014-03-24T16:36:32Z</cp:lastPrinted>
  <dcterms:created xsi:type="dcterms:W3CDTF">2014-02-11T11:09:02Z</dcterms:created>
  <dcterms:modified xsi:type="dcterms:W3CDTF">2016-09-09T17:30:27Z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0x010100D42229A364E9FC4EBDE1546DFF3D65AD</vt:lpwstr>
  </property>
</Properties>
</file>