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1" r:id="rId3"/>
    <p:sldId id="262" r:id="rId4"/>
    <p:sldId id="28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6" r:id="rId14"/>
    <p:sldId id="273" r:id="rId15"/>
    <p:sldId id="274" r:id="rId16"/>
  </p:sldIdLst>
  <p:sldSz cx="9144000" cy="6858000" type="screen4x3"/>
  <p:notesSz cx="666273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883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964" autoAdjust="0"/>
    <p:restoredTop sz="83927" autoAdjust="0"/>
  </p:normalViewPr>
  <p:slideViewPr>
    <p:cSldViewPr>
      <p:cViewPr>
        <p:scale>
          <a:sx n="100" d="100"/>
          <a:sy n="100" d="100"/>
        </p:scale>
        <p:origin x="-213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19717-7BF2-4359-BF50-285B84EE4C0B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A182F-229E-436B-A1DA-984E6AC42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19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95DDC-56B1-4C2A-9C93-7833414D1F5C}" type="datetimeFigureOut">
              <a:rPr lang="en-GB" smtClean="0"/>
              <a:t>14/04/2016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69A3A-676F-4B11-8BBD-6EE001DBA7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34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5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Treasury and Covenants – reduce interest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Smart procurement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Asset management – maintenance and disposals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Development strategy – shift to home ownership products/higher returns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Doing things differently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Lean thinking – things we should STOP DOING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Channel shift to Digital First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Strategic Options – merger or shared services models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Staff structures - headcount and terms and conditions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53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Pursue capital intensive schemes and products which rely on uncertain revenue streams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Duplicate effort and waste energy internally and externally (with our partners)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Pursue customer satisfaction where this means exponential increases in management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Clutter our  business model with projects that don’t support our 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Fail to recognise the direct link between investment in existing homes and overall customer satisfaction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25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Recognise that scale is vital to future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Put more emphasis on efficiency and resilience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Accept organisational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Consider deregistration option?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Recognise the tension between a need to be more ‘commercial’ and retaining our ‘social purpose’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2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Favour more ownership initiatives and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Manage risk and create resilience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Focus on digital self-service for most customers (80%) - safeguarded offer for most vulnerable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Create pathways to 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Give less intervention (housing management) in favour of more enabling (community investment)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23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 we manage the tension between  a need to be more ‘commercial’ whilst retaining our ‘social purpose’?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activities should we stop doing to create efficiencies that deliver more new homes and investment in existing housing stock?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the ‘drive to digital’ world, do we have smart customer intelligence that will allow us to segment our offer by tenure type and vulnerability?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5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038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17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Viability </a:t>
            </a:r>
          </a:p>
          <a:p>
            <a:r>
              <a:rPr lang="en-GB" dirty="0" smtClean="0"/>
              <a:t>Reduced HA income streams by £50bn over 30 ears</a:t>
            </a:r>
          </a:p>
          <a:p>
            <a:r>
              <a:rPr lang="en-GB" dirty="0" smtClean="0"/>
              <a:t>Growth</a:t>
            </a:r>
          </a:p>
          <a:p>
            <a:r>
              <a:rPr lang="en-GB" dirty="0" smtClean="0"/>
              <a:t>Reduces NPV heavily so immediately affected bids for land led and s.106 schemes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9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Rent reduction compares with assumed rise of 3% (CPI+1%) A for each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Difference – 1.2m in year one rising to £5m (14%) less income per year by year five (2020-21)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Asset cover/valuations – reduces valuation by 30% and borrowing capacity by £60m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Annual surplus reduced to £5m (was £10m)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Bad debt costs increase by £1.5m – 500 households subject to benefit cap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RTB and ‘Pay to Stay’ unknown but will weaken plan further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9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07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69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05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Stock rationalisation – more acquisitions from other HAs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Homes for sale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Asset disposals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Services charges and new 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Commercial activity (market rent, shops)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Stock transfer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Take over struggling smaller HAs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9A3A-676F-4B11-8BBD-6EE001DBA70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38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A3275-BC52-410A-84C6-67EFC9EA5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68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A34FE-58B5-44E3-ACDD-E95F307A1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81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908050"/>
            <a:ext cx="1943100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908050"/>
            <a:ext cx="5676900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C264-E290-4859-B9DC-0833081C7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43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BACB5-61BC-4B30-AAD8-71A6AB3B4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07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C3CA1-3859-4BF5-B87C-0051EF37F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54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133600"/>
            <a:ext cx="3775075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2133600"/>
            <a:ext cx="3775075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9DF8E-F7CE-4E56-9EEF-3B8BE8C17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07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91313-F085-4151-B889-DCE1DFC7C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0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1F39-8F86-425D-BCE5-0B4FAB299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88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CAE3F-094C-40B1-8301-03982B3BD8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36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F7A77-6DBB-4D6F-B539-10BABD3E9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5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CC7C2-F74F-4398-B05E-9BA893185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53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r="-2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9080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133600"/>
            <a:ext cx="77025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494609-9608-48B2-8194-DD064E45C0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1763688" y="6165304"/>
            <a:ext cx="3744416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388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stringer@goldinghomes.org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goldinghom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4632" cy="1782145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3883"/>
                </a:solidFill>
              </a:rPr>
              <a:t>‘Survive </a:t>
            </a:r>
            <a:r>
              <a:rPr lang="en-GB" b="1" dirty="0">
                <a:solidFill>
                  <a:srgbClr val="003883"/>
                </a:solidFill>
              </a:rPr>
              <a:t>to Thrive’</a:t>
            </a:r>
            <a:r>
              <a:rPr lang="en-GB" dirty="0" smtClean="0">
                <a:solidFill>
                  <a:srgbClr val="003883"/>
                </a:solidFill>
              </a:rPr>
              <a:t/>
            </a:r>
            <a:br>
              <a:rPr lang="en-GB" dirty="0" smtClean="0">
                <a:solidFill>
                  <a:srgbClr val="003883"/>
                </a:solidFill>
              </a:rPr>
            </a:br>
            <a:r>
              <a:rPr lang="en-GB" dirty="0" smtClean="0">
                <a:solidFill>
                  <a:srgbClr val="003883"/>
                </a:solidFill>
              </a:rPr>
              <a:t>Golding Homes Response to </a:t>
            </a:r>
            <a:br>
              <a:rPr lang="en-GB" dirty="0" smtClean="0">
                <a:solidFill>
                  <a:srgbClr val="003883"/>
                </a:solidFill>
              </a:rPr>
            </a:br>
            <a:r>
              <a:rPr lang="en-GB" dirty="0" smtClean="0"/>
              <a:t>Government Changes</a:t>
            </a:r>
            <a:endParaRPr lang="en-GB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/>
          <a:lstStyle/>
          <a:p>
            <a:endParaRPr lang="en-GB" sz="2800" b="1" dirty="0" smtClean="0"/>
          </a:p>
          <a:p>
            <a:pPr algn="r"/>
            <a:r>
              <a:rPr lang="en-GB" sz="2800" b="1" dirty="0" smtClean="0"/>
              <a:t>Peter </a:t>
            </a:r>
            <a:r>
              <a:rPr lang="en-GB" sz="2800" b="1" dirty="0"/>
              <a:t>Stringer</a:t>
            </a:r>
            <a:br>
              <a:rPr lang="en-GB" sz="2800" b="1" dirty="0"/>
            </a:br>
            <a:r>
              <a:rPr lang="en-GB" sz="2800" b="1" dirty="0"/>
              <a:t>Chief Executive, Golding Homes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0" y="134838"/>
            <a:ext cx="3053033" cy="228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1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0648"/>
            <a:ext cx="7772400" cy="151216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Can we </a:t>
            </a:r>
            <a:r>
              <a:rPr lang="en-GB" sz="2800" b="1" dirty="0" smtClean="0">
                <a:solidFill>
                  <a:srgbClr val="FF0066"/>
                </a:solidFill>
              </a:rPr>
              <a:t>reduce</a:t>
            </a:r>
            <a:r>
              <a:rPr lang="en-GB" sz="2800" b="1" dirty="0" smtClean="0"/>
              <a:t> our annual </a:t>
            </a:r>
            <a:br>
              <a:rPr lang="en-GB" sz="2800" b="1" dirty="0" smtClean="0"/>
            </a:br>
            <a:r>
              <a:rPr lang="en-GB" sz="2800" b="1" dirty="0" smtClean="0"/>
              <a:t>operating costs by £2.5m?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700808"/>
            <a:ext cx="7702550" cy="4176117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+mj-lt"/>
              </a:rPr>
              <a:t>Reduce interest costs</a:t>
            </a:r>
          </a:p>
          <a:p>
            <a:r>
              <a:rPr lang="en-GB" sz="2400" dirty="0" smtClean="0">
                <a:latin typeface="+mj-lt"/>
              </a:rPr>
              <a:t>Smarter procurement</a:t>
            </a:r>
          </a:p>
          <a:p>
            <a:r>
              <a:rPr lang="en-GB" sz="2400" dirty="0" smtClean="0">
                <a:latin typeface="+mj-lt"/>
              </a:rPr>
              <a:t>Asset management</a:t>
            </a:r>
          </a:p>
          <a:p>
            <a:r>
              <a:rPr lang="en-GB" sz="2400" dirty="0" smtClean="0">
                <a:latin typeface="+mj-lt"/>
              </a:rPr>
              <a:t>Development strategy</a:t>
            </a:r>
          </a:p>
          <a:p>
            <a:r>
              <a:rPr lang="en-GB" sz="2400" dirty="0" smtClean="0">
                <a:latin typeface="+mj-lt"/>
              </a:rPr>
              <a:t>Doing things differently</a:t>
            </a:r>
          </a:p>
          <a:p>
            <a:r>
              <a:rPr lang="en-GB" sz="2400" dirty="0" smtClean="0">
                <a:latin typeface="+mj-lt"/>
              </a:rPr>
              <a:t>Lean thinking – things we should </a:t>
            </a:r>
            <a:r>
              <a:rPr lang="en-GB" sz="2400" i="1" dirty="0" smtClean="0">
                <a:latin typeface="+mj-lt"/>
              </a:rPr>
              <a:t>STOP DOING</a:t>
            </a:r>
          </a:p>
          <a:p>
            <a:r>
              <a:rPr lang="en-GB" sz="2400" dirty="0" smtClean="0">
                <a:latin typeface="+mj-lt"/>
              </a:rPr>
              <a:t>Channel shift to Digital First</a:t>
            </a:r>
          </a:p>
          <a:p>
            <a:r>
              <a:rPr lang="en-GB" sz="2400" dirty="0" smtClean="0">
                <a:latin typeface="+mj-lt"/>
              </a:rPr>
              <a:t>Strategic options (merger/service-sharing)</a:t>
            </a:r>
          </a:p>
          <a:p>
            <a:r>
              <a:rPr lang="en-GB" sz="2400" dirty="0" smtClean="0">
                <a:latin typeface="+mj-lt"/>
              </a:rPr>
              <a:t>Staff structures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25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Survive to Thrive: 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FF0066"/>
                </a:solidFill>
              </a:rPr>
              <a:t>we will not…</a:t>
            </a:r>
            <a:endParaRPr lang="en-GB" sz="36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Rely on uncertain revenue streams</a:t>
            </a:r>
          </a:p>
          <a:p>
            <a:r>
              <a:rPr lang="en-GB" sz="2400" dirty="0" smtClean="0">
                <a:latin typeface="+mj-lt"/>
              </a:rPr>
              <a:t>Duplicate effort </a:t>
            </a:r>
          </a:p>
          <a:p>
            <a:r>
              <a:rPr lang="en-GB" sz="2400" dirty="0" smtClean="0">
                <a:latin typeface="+mj-lt"/>
              </a:rPr>
              <a:t>Pursue customer satisfaction at all costs</a:t>
            </a:r>
          </a:p>
          <a:p>
            <a:r>
              <a:rPr lang="en-GB" sz="2400" dirty="0" smtClean="0">
                <a:latin typeface="+mj-lt"/>
              </a:rPr>
              <a:t>Do projects that don’t support our vision</a:t>
            </a:r>
          </a:p>
          <a:p>
            <a:r>
              <a:rPr lang="en-GB" sz="2400" dirty="0" smtClean="0">
                <a:latin typeface="+mj-lt"/>
              </a:rPr>
              <a:t>Ignore the link between investment in existing homes and overall customer satisfaction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8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412360" cy="1143000"/>
          </a:xfrm>
        </p:spPr>
        <p:txBody>
          <a:bodyPr/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Survive to Thrive: 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FF0066"/>
                </a:solidFill>
              </a:rPr>
              <a:t>we will…</a:t>
            </a:r>
            <a:endParaRPr lang="en-GB" sz="36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7725544" cy="3456384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+mj-lt"/>
              </a:rPr>
              <a:t>Recognise that scale is vital to future success</a:t>
            </a:r>
          </a:p>
          <a:p>
            <a:r>
              <a:rPr lang="en-GB" sz="2400" dirty="0" smtClean="0">
                <a:latin typeface="+mj-lt"/>
              </a:rPr>
              <a:t>Put more emphasis on efficiency and resilience</a:t>
            </a:r>
          </a:p>
          <a:p>
            <a:r>
              <a:rPr lang="en-GB" sz="2400" dirty="0" smtClean="0">
                <a:latin typeface="+mj-lt"/>
              </a:rPr>
              <a:t>Embrace organisational change</a:t>
            </a:r>
          </a:p>
          <a:p>
            <a:r>
              <a:rPr lang="en-GB" sz="2400" dirty="0" smtClean="0">
                <a:latin typeface="+mj-lt"/>
              </a:rPr>
              <a:t>Consider deregistration?</a:t>
            </a:r>
          </a:p>
          <a:p>
            <a:r>
              <a:rPr lang="en-GB" sz="2400" dirty="0" smtClean="0">
                <a:latin typeface="+mj-lt"/>
              </a:rPr>
              <a:t>Recognise the tension of being more ‘commercial’ against our ‘social purpose’</a:t>
            </a:r>
          </a:p>
          <a:p>
            <a:r>
              <a:rPr lang="en-GB" sz="2400" dirty="0" smtClean="0">
                <a:latin typeface="+mj-lt"/>
              </a:rPr>
              <a:t>Segment our offer based upon customer intelligence</a:t>
            </a:r>
          </a:p>
        </p:txBody>
      </p:sp>
    </p:spTree>
    <p:extLst>
      <p:ext uri="{BB962C8B-B14F-4D97-AF65-F5344CB8AC3E}">
        <p14:creationId xmlns:p14="http://schemas.microsoft.com/office/powerpoint/2010/main" val="40171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412360" cy="1143000"/>
          </a:xfrm>
        </p:spPr>
        <p:txBody>
          <a:bodyPr/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Survive to Thrive: 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rgbClr val="FF0066"/>
                </a:solidFill>
              </a:rPr>
              <a:t>we will…</a:t>
            </a:r>
            <a:endParaRPr lang="en-GB" sz="36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7725544" cy="345638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Favour </a:t>
            </a:r>
            <a:r>
              <a:rPr lang="en-GB" sz="2400" dirty="0"/>
              <a:t>more ownership initiatives and products</a:t>
            </a:r>
          </a:p>
          <a:p>
            <a:r>
              <a:rPr lang="en-GB" sz="2400" dirty="0"/>
              <a:t>Manage risk</a:t>
            </a:r>
          </a:p>
          <a:p>
            <a:r>
              <a:rPr lang="en-GB" sz="2400" dirty="0"/>
              <a:t>Focus on digital self-service</a:t>
            </a:r>
          </a:p>
          <a:p>
            <a:r>
              <a:rPr lang="en-GB" sz="2400" dirty="0"/>
              <a:t>Create pathways to employment</a:t>
            </a:r>
          </a:p>
          <a:p>
            <a:r>
              <a:rPr lang="en-GB" sz="2400" dirty="0"/>
              <a:t>Intervene (housing management) less and  </a:t>
            </a:r>
            <a:r>
              <a:rPr lang="en-GB" sz="2400" dirty="0" smtClean="0"/>
              <a:t>                   enable </a:t>
            </a:r>
            <a:r>
              <a:rPr lang="en-GB" sz="2400" dirty="0"/>
              <a:t>(community investment) more</a:t>
            </a: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5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32656"/>
            <a:ext cx="7772400" cy="144016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A few questions for </a:t>
            </a:r>
            <a:br>
              <a:rPr lang="en-GB" sz="3200" b="1" dirty="0" smtClean="0"/>
            </a:br>
            <a:r>
              <a:rPr lang="en-GB" sz="3200" b="1" dirty="0" smtClean="0"/>
              <a:t>discussion…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824"/>
            <a:ext cx="7702550" cy="4032101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+mj-lt"/>
              </a:rPr>
              <a:t>How do we manage the tension between a need to be more ‘commercial’ whilst retaining our ‘social purpose’?</a:t>
            </a:r>
          </a:p>
          <a:p>
            <a:pPr marL="0" indent="0">
              <a:buNone/>
            </a:pPr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What activities should we stop doing?</a:t>
            </a:r>
          </a:p>
          <a:p>
            <a:endParaRPr lang="en-GB" sz="2400" dirty="0" smtClean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In the ‘drive to digital’ world, do we have smart customer intelligence that will allow us to segment our offer?</a:t>
            </a:r>
          </a:p>
          <a:p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How might the deregulation of Housing Associations introduce new tensions in the relationship with </a:t>
            </a:r>
            <a:r>
              <a:rPr lang="en-GB" sz="2400" smtClean="0">
                <a:latin typeface="+mj-lt"/>
              </a:rPr>
              <a:t>Local Authorities?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0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Peter Stringer</a:t>
            </a:r>
          </a:p>
          <a:p>
            <a:pPr marL="0" indent="0">
              <a:buNone/>
            </a:pPr>
            <a:r>
              <a:rPr lang="en-GB" sz="1800" b="1" dirty="0" smtClean="0"/>
              <a:t>Chief Executive, Golding Homes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0300 777 2600</a:t>
            </a:r>
          </a:p>
          <a:p>
            <a:pPr marL="0" indent="0">
              <a:buNone/>
            </a:pPr>
            <a:r>
              <a:rPr lang="en-GB" sz="1800" dirty="0" smtClean="0">
                <a:hlinkClick r:id="rId3"/>
              </a:rPr>
              <a:t>Peter.Stringer@goldinghomes.org.uk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Twitter: @</a:t>
            </a:r>
            <a:r>
              <a:rPr lang="en-GB" sz="1800" dirty="0" err="1" smtClean="0"/>
              <a:t>goldinghomes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>
                <a:hlinkClick r:id="rId4"/>
              </a:rPr>
              <a:t>www.facebook.com/goldinghomes</a:t>
            </a:r>
            <a:endParaRPr lang="en-GB" sz="18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7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76672"/>
            <a:ext cx="7772400" cy="1368152"/>
          </a:xfrm>
        </p:spPr>
        <p:txBody>
          <a:bodyPr/>
          <a:lstStyle/>
          <a:p>
            <a:r>
              <a:rPr lang="en-GB" sz="3200" b="1" dirty="0" smtClean="0"/>
              <a:t> About us : a few facts</a:t>
            </a:r>
            <a:endParaRPr lang="en-GB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853801"/>
              </p:ext>
            </p:extLst>
          </p:nvPr>
        </p:nvGraphicFramePr>
        <p:xfrm>
          <a:off x="899592" y="1772816"/>
          <a:ext cx="7272808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Treasury Borrowing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smtClean="0">
                          <a:solidFill>
                            <a:srgbClr val="FF0066"/>
                          </a:solidFill>
                        </a:rPr>
                        <a:t>£170m</a:t>
                      </a:r>
                      <a:endParaRPr lang="en-GB" sz="3200" dirty="0" smtClean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Turnover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rgbClr val="FF0066"/>
                          </a:solidFill>
                        </a:rPr>
                        <a:t>£34.3m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Operating Surplus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rgbClr val="FF0066"/>
                          </a:solidFill>
                        </a:rPr>
                        <a:t>31%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New Homes Programme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0066"/>
                          </a:solidFill>
                        </a:rPr>
                        <a:t>200 per</a:t>
                      </a:r>
                      <a:r>
                        <a:rPr lang="en-GB" sz="2800" b="1" baseline="0" dirty="0" smtClean="0">
                          <a:solidFill>
                            <a:srgbClr val="FF0066"/>
                          </a:solidFill>
                        </a:rPr>
                        <a:t> annum</a:t>
                      </a:r>
                      <a:endParaRPr lang="en-GB" sz="2800" b="1" dirty="0" smtClean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Staff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rgbClr val="FF0066"/>
                          </a:solidFill>
                        </a:rPr>
                        <a:t>182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Executive</a:t>
                      </a:r>
                      <a:r>
                        <a:rPr lang="en-GB" b="1" baseline="0" dirty="0" smtClean="0"/>
                        <a:t> Management Team</a:t>
                      </a:r>
                      <a:endParaRPr lang="en-GB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rgbClr val="FF0066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Board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dirty="0" smtClean="0">
                          <a:solidFill>
                            <a:srgbClr val="FF0066"/>
                          </a:solidFill>
                        </a:rPr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0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Business Strategy 2015-20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>
                <a:solidFill>
                  <a:srgbClr val="FF0066"/>
                </a:solidFill>
              </a:rPr>
              <a:t>Priority 1</a:t>
            </a:r>
            <a:r>
              <a:rPr lang="en-GB" dirty="0" smtClean="0"/>
              <a:t> – Growing the number of homes we provide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66"/>
                </a:solidFill>
              </a:rPr>
              <a:t>Priority 2 </a:t>
            </a:r>
            <a:r>
              <a:rPr lang="en-GB" dirty="0" smtClean="0"/>
              <a:t>– Investing in assets and communities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FF0066"/>
                </a:solidFill>
              </a:rPr>
              <a:t>Priority 3</a:t>
            </a:r>
            <a:r>
              <a:rPr lang="en-GB" dirty="0" smtClean="0"/>
              <a:t> – Retaining our financial strength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66"/>
                </a:solidFill>
              </a:rPr>
              <a:t>Priority 4 </a:t>
            </a:r>
            <a:r>
              <a:rPr lang="en-GB" dirty="0" smtClean="0"/>
              <a:t>– Delivering excellent customer service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66"/>
                </a:solidFill>
              </a:rPr>
              <a:t>Priority 5</a:t>
            </a:r>
            <a:r>
              <a:rPr lang="en-GB" dirty="0" smtClean="0"/>
              <a:t> – Developing awareness of our work amongst 		our people and 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02550" cy="4464149"/>
          </a:xfrm>
        </p:spPr>
        <p:txBody>
          <a:bodyPr/>
          <a:lstStyle/>
          <a:p>
            <a:pPr marL="0" indent="0">
              <a:buNone/>
            </a:pPr>
            <a:r>
              <a:rPr lang="en-GB" sz="4400" b="1" dirty="0">
                <a:solidFill>
                  <a:srgbClr val="FF0066"/>
                </a:solidFill>
              </a:rPr>
              <a:t>Impact on </a:t>
            </a:r>
            <a:endParaRPr lang="en-GB" sz="4400" b="1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GB" sz="4400" b="1" dirty="0" smtClean="0">
                <a:solidFill>
                  <a:srgbClr val="FF0066"/>
                </a:solidFill>
              </a:rPr>
              <a:t>GOLDING HOMES….</a:t>
            </a:r>
          </a:p>
          <a:p>
            <a:pPr marL="0" indent="0">
              <a:buNone/>
            </a:pPr>
            <a:endParaRPr lang="en-GB" b="1" dirty="0">
              <a:solidFill>
                <a:srgbClr val="0038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620688"/>
            <a:ext cx="7772400" cy="108012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FF0066"/>
                </a:solidFill>
              </a:rPr>
              <a:t>Impact: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Business Plan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916833"/>
            <a:ext cx="7702550" cy="3744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/>
              <a:t>We assumed rent rise of 3% (CPI+1%) for each year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66"/>
                </a:solidFill>
              </a:rPr>
              <a:t>HOWEVER….</a:t>
            </a:r>
          </a:p>
          <a:p>
            <a:pPr marL="0" indent="0">
              <a:buNone/>
            </a:pPr>
            <a:endParaRPr lang="en-GB" sz="2000" b="1" dirty="0">
              <a:solidFill>
                <a:srgbClr val="FF0066"/>
              </a:solidFill>
            </a:endParaRPr>
          </a:p>
          <a:p>
            <a:r>
              <a:rPr lang="en-GB" sz="2000" b="1" dirty="0" smtClean="0">
                <a:solidFill>
                  <a:srgbClr val="003883"/>
                </a:solidFill>
              </a:rPr>
              <a:t>Income</a:t>
            </a:r>
            <a:r>
              <a:rPr lang="en-GB" sz="2000" dirty="0" smtClean="0"/>
              <a:t> 			</a:t>
            </a:r>
            <a:r>
              <a:rPr lang="en-GB" sz="2000" b="1" dirty="0" smtClean="0"/>
              <a:t>reduction by £1.2m in year one 				reduction by £5m by year five 					(-14%)</a:t>
            </a:r>
          </a:p>
          <a:p>
            <a:r>
              <a:rPr lang="en-GB" sz="2000" b="1" dirty="0" smtClean="0">
                <a:solidFill>
                  <a:srgbClr val="003883"/>
                </a:solidFill>
              </a:rPr>
              <a:t>Asset valuation  </a:t>
            </a:r>
            <a:r>
              <a:rPr lang="en-GB" sz="2000" dirty="0" smtClean="0"/>
              <a:t>		</a:t>
            </a:r>
            <a:r>
              <a:rPr lang="en-GB" sz="2000" b="1" dirty="0" smtClean="0"/>
              <a:t>reduction by 30% </a:t>
            </a:r>
          </a:p>
          <a:p>
            <a:r>
              <a:rPr lang="en-GB" sz="2000" b="1" dirty="0" smtClean="0">
                <a:solidFill>
                  <a:srgbClr val="003883"/>
                </a:solidFill>
              </a:rPr>
              <a:t>Borrowing capacity </a:t>
            </a:r>
            <a:r>
              <a:rPr lang="en-GB" sz="2000" dirty="0" smtClean="0"/>
              <a:t>	</a:t>
            </a:r>
            <a:r>
              <a:rPr lang="en-GB" sz="2000" b="1" dirty="0" smtClean="0"/>
              <a:t>reduction by £60m</a:t>
            </a:r>
          </a:p>
          <a:p>
            <a:r>
              <a:rPr lang="en-GB" sz="2000" b="1" dirty="0" smtClean="0">
                <a:solidFill>
                  <a:srgbClr val="003883"/>
                </a:solidFill>
              </a:rPr>
              <a:t>Annual surplus </a:t>
            </a:r>
            <a:r>
              <a:rPr lang="en-GB" sz="2000" dirty="0" smtClean="0"/>
              <a:t>		</a:t>
            </a:r>
            <a:r>
              <a:rPr lang="en-GB" sz="2000" b="1" dirty="0" smtClean="0"/>
              <a:t>reduction to £5m from £10m</a:t>
            </a:r>
          </a:p>
          <a:p>
            <a:r>
              <a:rPr lang="en-GB" sz="2000" b="1" dirty="0" smtClean="0">
                <a:solidFill>
                  <a:srgbClr val="003883"/>
                </a:solidFill>
              </a:rPr>
              <a:t>Bad debt costs  </a:t>
            </a:r>
            <a:r>
              <a:rPr lang="en-GB" sz="2000" dirty="0" smtClean="0"/>
              <a:t>		</a:t>
            </a:r>
            <a:r>
              <a:rPr lang="en-GB" sz="2000" b="1" dirty="0" smtClean="0"/>
              <a:t>increase by £1.5m</a:t>
            </a:r>
          </a:p>
          <a:p>
            <a:r>
              <a:rPr lang="en-GB" sz="2000" b="1" dirty="0" smtClean="0">
                <a:solidFill>
                  <a:srgbClr val="003883"/>
                </a:solidFill>
              </a:rPr>
              <a:t>RTB2 and ‘Pay to Stay’</a:t>
            </a:r>
            <a:r>
              <a:rPr lang="en-GB" sz="2000" dirty="0" smtClean="0"/>
              <a:t>	</a:t>
            </a:r>
            <a:r>
              <a:rPr lang="en-GB" sz="2000" b="1" dirty="0" smtClean="0"/>
              <a:t>impact</a:t>
            </a:r>
            <a:r>
              <a:rPr lang="en-GB" sz="2000" b="1" dirty="0"/>
              <a:t> </a:t>
            </a:r>
            <a:r>
              <a:rPr lang="en-GB" sz="2000" b="1" dirty="0" smtClean="0"/>
              <a:t>uncertain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8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88227"/>
              </p:ext>
            </p:extLst>
          </p:nvPr>
        </p:nvGraphicFramePr>
        <p:xfrm>
          <a:off x="251520" y="1556792"/>
          <a:ext cx="8579295" cy="513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1512168"/>
                <a:gridCol w="1512168"/>
                <a:gridCol w="1728192"/>
                <a:gridCol w="1512168"/>
              </a:tblGrid>
              <a:tr h="29450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Tenure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Before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After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8529">
                <a:tc>
                  <a:txBody>
                    <a:bodyPr/>
                    <a:lstStyle/>
                    <a:p>
                      <a:endParaRPr lang="en-GB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/>
                        <a:t>No</a:t>
                      </a:r>
                      <a:endParaRPr lang="en-GB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/>
                        <a:t>%</a:t>
                      </a:r>
                      <a:endParaRPr lang="en-GB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/>
                        <a:t>No</a:t>
                      </a:r>
                      <a:endParaRPr lang="en-GB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dirty="0" smtClean="0"/>
                        <a:t>%</a:t>
                      </a:r>
                      <a:endParaRPr lang="en-GB" sz="1700" b="0" dirty="0"/>
                    </a:p>
                  </a:txBody>
                  <a:tcPr/>
                </a:tc>
              </a:tr>
              <a:tr h="438529"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Social rent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50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25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Nil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0</a:t>
                      </a:r>
                      <a:endParaRPr lang="en-GB" sz="1700" dirty="0"/>
                    </a:p>
                  </a:txBody>
                  <a:tcPr/>
                </a:tc>
              </a:tr>
              <a:tr h="455635"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Affordable</a:t>
                      </a:r>
                      <a:r>
                        <a:rPr lang="en-GB" sz="1700" baseline="0" dirty="0" smtClean="0"/>
                        <a:t> rent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60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30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30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20</a:t>
                      </a:r>
                      <a:endParaRPr lang="en-GB" sz="1700" dirty="0"/>
                    </a:p>
                  </a:txBody>
                  <a:tcPr/>
                </a:tc>
              </a:tr>
              <a:tr h="461032"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Shared ownership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40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20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45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30</a:t>
                      </a:r>
                      <a:endParaRPr lang="en-GB" sz="1700" dirty="0"/>
                    </a:p>
                  </a:txBody>
                  <a:tcPr/>
                </a:tc>
              </a:tr>
              <a:tr h="438529"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Market rent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40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20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45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30</a:t>
                      </a:r>
                      <a:endParaRPr lang="en-GB" sz="1700" dirty="0"/>
                    </a:p>
                  </a:txBody>
                  <a:tcPr/>
                </a:tc>
              </a:tr>
              <a:tr h="438529"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Outright</a:t>
                      </a:r>
                      <a:r>
                        <a:rPr lang="en-GB" sz="1700" baseline="0" dirty="0" smtClean="0"/>
                        <a:t> sale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10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5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30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20</a:t>
                      </a:r>
                      <a:endParaRPr lang="en-GB" sz="1700" dirty="0"/>
                    </a:p>
                  </a:txBody>
                  <a:tcPr/>
                </a:tc>
              </a:tr>
              <a:tr h="635776">
                <a:tc>
                  <a:txBody>
                    <a:bodyPr/>
                    <a:lstStyle/>
                    <a:p>
                      <a:r>
                        <a:rPr lang="en-GB" sz="1700" b="1" dirty="0" smtClean="0"/>
                        <a:t>Total annual programme</a:t>
                      </a:r>
                      <a:endParaRPr lang="en-GB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1" dirty="0" smtClean="0"/>
                        <a:t>200</a:t>
                      </a:r>
                      <a:endParaRPr lang="en-GB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1" dirty="0" smtClean="0"/>
                        <a:t>100</a:t>
                      </a:r>
                      <a:endParaRPr lang="en-GB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1" dirty="0" smtClean="0"/>
                        <a:t>150</a:t>
                      </a:r>
                      <a:endParaRPr lang="en-GB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1" dirty="0" smtClean="0"/>
                        <a:t>100</a:t>
                      </a:r>
                      <a:endParaRPr lang="en-GB" sz="1700" b="1" dirty="0"/>
                    </a:p>
                  </a:txBody>
                  <a:tcPr/>
                </a:tc>
              </a:tr>
              <a:tr h="1319113">
                <a:tc gridSpan="5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1" dirty="0" smtClean="0">
                        <a:solidFill>
                          <a:srgbClr val="003883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>
                          <a:solidFill>
                            <a:srgbClr val="003883"/>
                          </a:solidFill>
                        </a:rPr>
                        <a:t>Assumes £2.5m PA savings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>
                          <a:solidFill>
                            <a:srgbClr val="003883"/>
                          </a:solidFill>
                        </a:rPr>
                        <a:t>Assumes no RTB2 replacements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>
                          <a:solidFill>
                            <a:srgbClr val="FF0066"/>
                          </a:solidFill>
                        </a:rPr>
                        <a:t>Reduces new homes by 25% PA and no social rented homes!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1" dirty="0">
                        <a:solidFill>
                          <a:srgbClr val="00388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988424" cy="936104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FF0066"/>
                </a:solidFill>
              </a:rPr>
              <a:t>Impact: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Development of New Homes – 10 year programme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109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32440" cy="11430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FF0066"/>
                </a:solidFill>
              </a:rPr>
              <a:t>Impact: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Financial Plan -  revised assumptions post-budget</a:t>
            </a:r>
            <a:endParaRPr lang="en-GB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152774"/>
              </p:ext>
            </p:extLst>
          </p:nvPr>
        </p:nvGraphicFramePr>
        <p:xfrm>
          <a:off x="323528" y="1484784"/>
          <a:ext cx="8229600" cy="517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9368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% Pre-budget 2015-2016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% Post-budget 2016-2020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896">
                <a:tc>
                  <a:txBody>
                    <a:bodyPr/>
                    <a:lstStyle/>
                    <a:p>
                      <a:r>
                        <a:rPr lang="en-GB" dirty="0" smtClean="0"/>
                        <a:t>Rent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 *</a:t>
                      </a:r>
                      <a:endParaRPr lang="en-GB" dirty="0"/>
                    </a:p>
                  </a:txBody>
                  <a:tcPr/>
                </a:tc>
              </a:tr>
              <a:tr h="401896">
                <a:tc>
                  <a:txBody>
                    <a:bodyPr/>
                    <a:lstStyle/>
                    <a:p>
                      <a:r>
                        <a:rPr lang="en-GB" dirty="0" smtClean="0"/>
                        <a:t>Inflation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693683">
                <a:tc>
                  <a:txBody>
                    <a:bodyPr/>
                    <a:lstStyle/>
                    <a:p>
                      <a:r>
                        <a:rPr lang="en-GB" dirty="0" smtClean="0"/>
                        <a:t>Cost increases above inflation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401896"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 cost increases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</a:tr>
              <a:tr h="401896">
                <a:tc>
                  <a:txBody>
                    <a:bodyPr/>
                    <a:lstStyle/>
                    <a:p>
                      <a:r>
                        <a:rPr lang="en-GB" dirty="0" smtClean="0"/>
                        <a:t>Libor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1783756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smtClean="0"/>
                        <a:t>* </a:t>
                      </a:r>
                      <a:r>
                        <a:rPr lang="en-GB" b="1" dirty="0" smtClean="0"/>
                        <a:t>Assume CPI only (2%) rent increases from 2020/21 onwards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0066"/>
                          </a:solidFill>
                        </a:rPr>
                        <a:t>Assume 1000 new homes in management</a:t>
                      </a:r>
                      <a:r>
                        <a:rPr lang="en-GB" sz="2400" b="1" baseline="0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baseline="0" dirty="0" smtClean="0">
                          <a:solidFill>
                            <a:srgbClr val="FF0066"/>
                          </a:solidFill>
                        </a:rPr>
                        <a:t>   with no growth in staff headcount!</a:t>
                      </a:r>
                      <a:endParaRPr lang="en-GB" sz="2400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639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Big question for housing associations </a:t>
            </a:r>
            <a:br>
              <a:rPr lang="en-GB" sz="3200" b="1" dirty="0" smtClean="0"/>
            </a:br>
            <a:r>
              <a:rPr lang="en-GB" sz="3200" b="1" dirty="0" smtClean="0">
                <a:solidFill>
                  <a:srgbClr val="FF0066"/>
                </a:solidFill>
              </a:rPr>
              <a:t>How do we replace loss of income?</a:t>
            </a:r>
            <a:endParaRPr lang="en-GB" sz="32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400" dirty="0" smtClean="0"/>
              <a:t>Do we…….</a:t>
            </a:r>
          </a:p>
          <a:p>
            <a:pPr marL="0" indent="0">
              <a:buNone/>
            </a:pPr>
            <a:r>
              <a:rPr lang="en-GB" sz="2800" b="1" dirty="0" smtClean="0"/>
              <a:t>Recover all lost income from savings?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3883"/>
                </a:solidFill>
              </a:rPr>
              <a:t>OR</a:t>
            </a:r>
          </a:p>
          <a:p>
            <a:pPr marL="0" indent="0">
              <a:buNone/>
            </a:pPr>
            <a:r>
              <a:rPr lang="en-GB" sz="2800" b="1" dirty="0" smtClean="0"/>
              <a:t>Absorb losses and stop developing new homes?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205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1080120"/>
          </a:xfrm>
        </p:spPr>
        <p:txBody>
          <a:bodyPr/>
          <a:lstStyle/>
          <a:p>
            <a:r>
              <a:rPr lang="en-GB" sz="3200" b="1" dirty="0" smtClean="0"/>
              <a:t>Can we </a:t>
            </a:r>
            <a:r>
              <a:rPr lang="en-GB" sz="3200" b="1" dirty="0" smtClean="0">
                <a:solidFill>
                  <a:srgbClr val="FF0066"/>
                </a:solidFill>
              </a:rPr>
              <a:t>grow</a:t>
            </a:r>
            <a:r>
              <a:rPr lang="en-GB" sz="3200" b="1" dirty="0" smtClean="0"/>
              <a:t> our income?</a:t>
            </a:r>
            <a:endParaRPr lang="en-GB" sz="32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6400800" cy="2040632"/>
          </a:xfrm>
        </p:spPr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/>
              <a:t>Stock </a:t>
            </a:r>
            <a:r>
              <a:rPr lang="en-GB" sz="2400" dirty="0"/>
              <a:t>rationalisation – more acquisitions from other HAs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Homes for sale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Asset disposals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Services charges and new sources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Commercial activity (market rent, shops)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Stock transfer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/>
              <a:t>Take over </a:t>
            </a:r>
            <a:r>
              <a:rPr lang="en-GB" sz="2400" dirty="0" smtClean="0"/>
              <a:t>- smaller </a:t>
            </a:r>
            <a:r>
              <a:rPr lang="en-GB" sz="2400" dirty="0"/>
              <a:t>HAs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6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969</Words>
  <Application>Microsoft Office PowerPoint</Application>
  <PresentationFormat>On-screen Show (4:3)</PresentationFormat>
  <Paragraphs>225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‘Survive to Thrive’ Golding Homes Response to  Government Changes</vt:lpstr>
      <vt:lpstr> About us : a few facts</vt:lpstr>
      <vt:lpstr>Business Strategy 2015-20</vt:lpstr>
      <vt:lpstr>PowerPoint Presentation</vt:lpstr>
      <vt:lpstr>Impact: Business Plan</vt:lpstr>
      <vt:lpstr>Impact:  Development of New Homes – 10 year programme</vt:lpstr>
      <vt:lpstr>Impact: Financial Plan -  revised assumptions post-budget</vt:lpstr>
      <vt:lpstr> Big question for housing associations  How do we replace loss of income?</vt:lpstr>
      <vt:lpstr>Can we grow our income?</vt:lpstr>
      <vt:lpstr>Can we reduce our annual  operating costs by £2.5m?</vt:lpstr>
      <vt:lpstr>Survive to Thrive:  we will not…</vt:lpstr>
      <vt:lpstr> Survive to Thrive:  we will…</vt:lpstr>
      <vt:lpstr> Survive to Thrive:  we will…</vt:lpstr>
      <vt:lpstr>A few questions for  discussion…</vt:lpstr>
      <vt:lpstr>Thank you</vt:lpstr>
    </vt:vector>
  </TitlesOfParts>
  <Company>Erica Banes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Banes</dc:creator>
  <cp:lastModifiedBy>Maggie Coleman</cp:lastModifiedBy>
  <cp:revision>30</cp:revision>
  <cp:lastPrinted>2016-04-14T12:54:02Z</cp:lastPrinted>
  <dcterms:created xsi:type="dcterms:W3CDTF">2010-03-16T10:12:11Z</dcterms:created>
  <dcterms:modified xsi:type="dcterms:W3CDTF">2016-04-14T14:00:07Z</dcterms:modified>
</cp:coreProperties>
</file>