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56" r:id="rId6"/>
    <p:sldId id="257" r:id="rId7"/>
    <p:sldId id="279" r:id="rId8"/>
    <p:sldId id="260" r:id="rId9"/>
    <p:sldId id="258" r:id="rId10"/>
    <p:sldId id="262" r:id="rId11"/>
    <p:sldId id="277" r:id="rId12"/>
    <p:sldId id="263" r:id="rId13"/>
    <p:sldId id="265" r:id="rId14"/>
    <p:sldId id="274" r:id="rId15"/>
    <p:sldId id="264" r:id="rId16"/>
    <p:sldId id="267" r:id="rId17"/>
    <p:sldId id="266" r:id="rId18"/>
    <p:sldId id="268" r:id="rId19"/>
    <p:sldId id="269" r:id="rId20"/>
    <p:sldId id="261" r:id="rId21"/>
    <p:sldId id="270" r:id="rId22"/>
    <p:sldId id="271" r:id="rId23"/>
    <p:sldId id="27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9" autoAdjust="0"/>
    <p:restoredTop sz="88223" autoAdjust="0"/>
  </p:normalViewPr>
  <p:slideViewPr>
    <p:cSldViewPr>
      <p:cViewPr>
        <p:scale>
          <a:sx n="100" d="100"/>
          <a:sy n="100" d="100"/>
        </p:scale>
        <p:origin x="-546" y="5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7EA6F5-7293-5B4C-8526-2504E7A4D11A}" type="datetimeFigureOut">
              <a:rPr lang="en-US" smtClean="0"/>
              <a:t>10/20/2016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4C3592-A5D9-4F4D-862A-0A25DEBAEA10}" type="slidenum">
              <a:rPr lang="en-US" smtClean="0"/>
              <a:t>‹#›</a:t>
            </a:fld>
            <a:endParaRPr lang="en-US"/>
          </a:p>
        </p:txBody>
      </p:sp>
    </p:spTree>
    <p:extLst>
      <p:ext uri="{BB962C8B-B14F-4D97-AF65-F5344CB8AC3E}">
        <p14:creationId xmlns:p14="http://schemas.microsoft.com/office/powerpoint/2010/main" val="1208465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2CC9-9515-4A8D-B503-67C414AD11A9}" type="datetimeFigureOut">
              <a:rPr lang="en-GB" smtClean="0"/>
              <a:t>20/10/2016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EA609-A28C-410B-A4BB-9FF65099E363}" type="slidenum">
              <a:rPr lang="en-GB" smtClean="0"/>
              <a:t>‹#›</a:t>
            </a:fld>
            <a:endParaRPr lang="en-GB"/>
          </a:p>
        </p:txBody>
      </p:sp>
    </p:spTree>
    <p:extLst>
      <p:ext uri="{BB962C8B-B14F-4D97-AF65-F5344CB8AC3E}">
        <p14:creationId xmlns:p14="http://schemas.microsoft.com/office/powerpoint/2010/main" val="73683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ivvystreet.org/" TargetMode="External"/><Relationship Id="rId7" Type="http://schemas.openxmlformats.org/officeDocument/2006/relationships/hyperlink" Target="http://www.civvystreet.org/tabid/783/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civvystreet.org/tabid/753/default.aspx" TargetMode="External"/><Relationship Id="rId5" Type="http://schemas.openxmlformats.org/officeDocument/2006/relationships/hyperlink" Target="http://www.civvystreet.org/tabid/740/default.aspx" TargetMode="External"/><Relationship Id="rId4" Type="http://schemas.openxmlformats.org/officeDocument/2006/relationships/hyperlink" Target="http://www.civvystreet.org/tabid/678/default.asp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port.britishlegion.org.uk/app/answers/detail/a_id/39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upport.britishlegion.org.uk/app/answers/detail/a_id/376" TargetMode="External"/><Relationship Id="rId4" Type="http://schemas.openxmlformats.org/officeDocument/2006/relationships/hyperlink" Target="http://support.britishlegion.org.uk/app/answers/detail/a_id/167"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lpforheroes.org.uk/defence-recovery-capability.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gov.uk/guidance/defence-recovery-and-personnel-recovery-centres" TargetMode="External"/><Relationship Id="rId4" Type="http://schemas.openxmlformats.org/officeDocument/2006/relationships/hyperlink" Target="http://www.britishlegion.org.uk/can-we-help/defence-recovery-capabil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Those eligible for our support can be summarised as people who are serving or who have served in the Armed Forces (having drawn 7 days’ pay), their dependants and carers.</a:t>
            </a:r>
          </a:p>
          <a:p>
            <a:endParaRPr lang="en-GB" dirty="0" smtClean="0"/>
          </a:p>
          <a:p>
            <a:r>
              <a:rPr lang="en-GB" dirty="0" smtClean="0"/>
              <a:t>'Dependants' can include children, spouses and partners (including widows or widowers) </a:t>
            </a:r>
          </a:p>
          <a:p>
            <a:endParaRPr lang="en-GB" dirty="0" smtClean="0"/>
          </a:p>
          <a:p>
            <a:r>
              <a:rPr lang="en-GB" dirty="0" smtClean="0"/>
              <a:t>It is estimated that over 6 million people fall into this category</a:t>
            </a:r>
          </a:p>
          <a:p>
            <a:endParaRPr lang="en-GB" dirty="0" smtClean="0"/>
          </a:p>
          <a:p>
            <a:r>
              <a:rPr lang="en-GB" dirty="0" smtClean="0"/>
              <a:t>Meeting our eligibility criteria entitles you to apply for our assistance – but doesn’t guarantee that support can be given. Some services have extra criteria (such as needing to be in receipt of means-tested benefits). </a:t>
            </a:r>
          </a:p>
          <a:p>
            <a:endParaRPr lang="en-GB" dirty="0"/>
          </a:p>
        </p:txBody>
      </p:sp>
      <p:sp>
        <p:nvSpPr>
          <p:cNvPr id="4" name="Slide Number Placeholder 3"/>
          <p:cNvSpPr>
            <a:spLocks noGrp="1"/>
          </p:cNvSpPr>
          <p:nvPr>
            <p:ph type="sldNum" sz="quarter" idx="10"/>
          </p:nvPr>
        </p:nvSpPr>
        <p:spPr/>
        <p:txBody>
          <a:bodyPr/>
          <a:lstStyle/>
          <a:p>
            <a:fld id="{693DA8E1-E295-4BF8-8A33-FEE7F20C2FB2}" type="slidenum">
              <a:rPr lang="en-GB" smtClean="0"/>
              <a:t>3</a:t>
            </a:fld>
            <a:endParaRPr lang="en-GB"/>
          </a:p>
        </p:txBody>
      </p:sp>
    </p:spTree>
    <p:extLst>
      <p:ext uri="{BB962C8B-B14F-4D97-AF65-F5344CB8AC3E}">
        <p14:creationId xmlns:p14="http://schemas.microsoft.com/office/powerpoint/2010/main" val="239348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Our </a:t>
            </a:r>
            <a:r>
              <a:rPr lang="en-GB" dirty="0" err="1" smtClean="0"/>
              <a:t>Civvy</a:t>
            </a:r>
            <a:r>
              <a:rPr lang="en-GB" dirty="0" smtClean="0"/>
              <a:t> Street website at </a:t>
            </a:r>
            <a:r>
              <a:rPr lang="en-GB" dirty="0" smtClean="0">
                <a:hlinkClick r:id="rId3"/>
              </a:rPr>
              <a:t>www.civvystreet.org</a:t>
            </a:r>
            <a:r>
              <a:rPr lang="en-GB" dirty="0" smtClean="0"/>
              <a:t> is designed to help you adjust to life on </a:t>
            </a:r>
            <a:r>
              <a:rPr lang="en-GB" dirty="0" err="1" smtClean="0"/>
              <a:t>civvy</a:t>
            </a:r>
            <a:r>
              <a:rPr lang="en-GB" dirty="0" smtClean="0"/>
              <a:t> Street and kick-start a new career.</a:t>
            </a:r>
          </a:p>
          <a:p>
            <a:pPr marL="171450" indent="-171450">
              <a:buFont typeface="Arial" pitchFamily="34" charset="0"/>
              <a:buChar char="•"/>
            </a:pPr>
            <a:r>
              <a:rPr lang="en-GB" dirty="0" smtClean="0"/>
              <a:t>if you register for free, you can get access to a collection of </a:t>
            </a:r>
            <a:r>
              <a:rPr lang="en-GB" dirty="0" smtClean="0">
                <a:hlinkClick r:id="rId4"/>
              </a:rPr>
              <a:t>online training courses</a:t>
            </a:r>
            <a:r>
              <a:rPr lang="en-GB" dirty="0" smtClean="0"/>
              <a:t> that you can personalise to fit your needs.</a:t>
            </a:r>
          </a:p>
          <a:p>
            <a:pPr marL="171450" indent="-171450">
              <a:buFont typeface="Arial" pitchFamily="34" charset="0"/>
              <a:buChar char="•"/>
            </a:pPr>
            <a:r>
              <a:rPr lang="en-GB" dirty="0" smtClean="0"/>
              <a:t>You can also use our </a:t>
            </a:r>
            <a:r>
              <a:rPr lang="en-GB" dirty="0" smtClean="0">
                <a:hlinkClick r:id="rId5"/>
              </a:rPr>
              <a:t>CV builder</a:t>
            </a:r>
            <a:r>
              <a:rPr lang="en-GB" dirty="0" smtClean="0"/>
              <a:t>, which is an easy way to create the best CV you possibly can - completely free.</a:t>
            </a:r>
          </a:p>
          <a:p>
            <a:pPr marL="171450" indent="-171450">
              <a:buFont typeface="Arial" pitchFamily="34" charset="0"/>
              <a:buChar char="•"/>
            </a:pPr>
            <a:r>
              <a:rPr lang="en-GB" dirty="0" err="1" smtClean="0"/>
              <a:t>Civvy</a:t>
            </a:r>
            <a:r>
              <a:rPr lang="en-GB" dirty="0" smtClean="0"/>
              <a:t> Street lists up-to-date </a:t>
            </a:r>
            <a:r>
              <a:rPr lang="en-GB" dirty="0" smtClean="0">
                <a:hlinkClick r:id="rId6"/>
              </a:rPr>
              <a:t>job vacancies</a:t>
            </a:r>
            <a:r>
              <a:rPr lang="en-GB" dirty="0" smtClean="0"/>
              <a:t> that are easy to search, and you can even search for jobs specifically for ex-Service personnel.</a:t>
            </a:r>
          </a:p>
          <a:p>
            <a:pPr marL="171450" indent="-171450">
              <a:buFont typeface="Arial" pitchFamily="34" charset="0"/>
              <a:buChar char="•"/>
            </a:pPr>
            <a:r>
              <a:rPr lang="en-GB" dirty="0" smtClean="0"/>
              <a:t>resources that can help you </a:t>
            </a:r>
            <a:r>
              <a:rPr lang="en-GB" dirty="0" smtClean="0">
                <a:hlinkClick r:id="rId7"/>
              </a:rPr>
              <a:t>prepare for interviews</a:t>
            </a:r>
            <a:endParaRPr lang="en-GB" dirty="0" smtClean="0"/>
          </a:p>
          <a:p>
            <a:pPr marL="171450" indent="-171450">
              <a:buFont typeface="Arial" pitchFamily="34" charset="0"/>
              <a:buChar char="•"/>
            </a:pPr>
            <a:r>
              <a:rPr lang="en-GB" dirty="0" smtClean="0"/>
              <a:t>call our helpline for free on </a:t>
            </a:r>
            <a:r>
              <a:rPr lang="en-GB" b="1" dirty="0" smtClean="0"/>
              <a:t>0800 169 4073</a:t>
            </a:r>
            <a:r>
              <a:rPr lang="en-GB" dirty="0" smtClean="0"/>
              <a:t>.</a:t>
            </a:r>
          </a:p>
          <a:p>
            <a:pPr marL="0" indent="0">
              <a:buFont typeface="Arial" pitchFamily="34" charset="0"/>
              <a:buNone/>
            </a:pPr>
            <a:endParaRPr lang="en-GB" dirty="0" smtClean="0"/>
          </a:p>
          <a:p>
            <a:pPr marL="0" indent="0">
              <a:buFont typeface="Arial" pitchFamily="34" charset="0"/>
              <a:buNone/>
            </a:pPr>
            <a:r>
              <a:rPr lang="en-GB" dirty="0" smtClean="0"/>
              <a:t>Employment Support Grants:</a:t>
            </a:r>
          </a:p>
          <a:p>
            <a:pPr marL="171450" indent="-171450">
              <a:buFont typeface="Arial" pitchFamily="34" charset="0"/>
              <a:buChar char="•"/>
            </a:pPr>
            <a:r>
              <a:rPr lang="en-GB" dirty="0" smtClean="0"/>
              <a:t>The Legion’s Employment Support Grant Scheme is designed to help low skilled and unemployed Legion beneficiaries with assistance to achieve sustainable employment.</a:t>
            </a:r>
          </a:p>
          <a:p>
            <a:r>
              <a:rPr lang="en-GB" dirty="0" smtClean="0"/>
              <a:t>An Employment Support Grant can be used to:</a:t>
            </a:r>
          </a:p>
          <a:p>
            <a:r>
              <a:rPr lang="en-GB" dirty="0" smtClean="0"/>
              <a:t>Fund skills development courses</a:t>
            </a:r>
          </a:p>
          <a:p>
            <a:r>
              <a:rPr lang="en-GB" dirty="0" smtClean="0"/>
              <a:t>Pay for costs associated with attendance on a course</a:t>
            </a:r>
          </a:p>
          <a:p>
            <a:r>
              <a:rPr lang="en-GB" dirty="0" smtClean="0"/>
              <a:t>Pay for costs associated with a job offer, such as clothing, equipment and travel costs.</a:t>
            </a:r>
          </a:p>
          <a:p>
            <a:pPr marL="0" indent="0">
              <a:buFont typeface="Arial" pitchFamily="34" charset="0"/>
              <a:buNone/>
            </a:pPr>
            <a:endParaRPr lang="en-GB" dirty="0" smtClean="0"/>
          </a:p>
          <a:p>
            <a:pPr marL="171450" indent="-171450">
              <a:buFont typeface="Arial" pitchFamily="34" charset="0"/>
              <a:buChar char="•"/>
            </a:pPr>
            <a:r>
              <a:rPr lang="en-GB" dirty="0" smtClean="0">
                <a:effectLst/>
              </a:rPr>
              <a:t>SORTED! comprises of seven well established charities, which provide a wide range of employment related services and support for the </a:t>
            </a:r>
            <a:r>
              <a:rPr lang="en-GB" sz="1200" b="1" kern="1200" dirty="0" smtClean="0">
                <a:solidFill>
                  <a:schemeClr val="tx1"/>
                </a:solidFill>
                <a:effectLst/>
                <a:latin typeface="+mn-lt"/>
                <a:ea typeface="+mn-ea"/>
                <a:cs typeface="+mn-cs"/>
              </a:rPr>
              <a:t>Forces community (including spouses/partners and dependents)</a:t>
            </a:r>
            <a:r>
              <a:rPr lang="en-GB" sz="1200" kern="1200" dirty="0" smtClean="0">
                <a:solidFill>
                  <a:schemeClr val="tx1"/>
                </a:solidFill>
                <a:effectLst/>
                <a:latin typeface="+mn-lt"/>
                <a:ea typeface="+mn-ea"/>
                <a:cs typeface="+mn-cs"/>
              </a:rPr>
              <a:t> </a:t>
            </a:r>
            <a:r>
              <a:rPr lang="en-GB" dirty="0" smtClean="0">
                <a:effectLst/>
              </a:rPr>
              <a:t>to find and stay in work. These services have now been integrated into seamless employability support and guidance.</a:t>
            </a:r>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13</a:t>
            </a:fld>
            <a:endParaRPr lang="en-GB"/>
          </a:p>
        </p:txBody>
      </p:sp>
    </p:spTree>
    <p:extLst>
      <p:ext uri="{BB962C8B-B14F-4D97-AF65-F5344CB8AC3E}">
        <p14:creationId xmlns:p14="http://schemas.microsoft.com/office/powerpoint/2010/main" val="283831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FontTx/>
              <a:buNone/>
              <a:defRPr/>
            </a:pPr>
            <a:r>
              <a:rPr lang="en-GB" sz="1200" dirty="0" smtClean="0">
                <a:solidFill>
                  <a:srgbClr val="002060"/>
                </a:solidFill>
                <a:cs typeface="Times New Roman" pitchFamily="18" charset="0"/>
              </a:rPr>
              <a:t>* The Service supports beneficiaries and their families who either are or may be at risk of becoming vulnerable and or marginalised  as a result of complex or multiple needs/issues relating to,</a:t>
            </a:r>
            <a:r>
              <a:rPr lang="en-GB" sz="1200" baseline="0" dirty="0" smtClean="0">
                <a:solidFill>
                  <a:srgbClr val="002060"/>
                </a:solidFill>
                <a:cs typeface="Times New Roman" pitchFamily="18" charset="0"/>
              </a:rPr>
              <a:t> </a:t>
            </a:r>
            <a:endParaRPr lang="en-GB" sz="1200" dirty="0" smtClean="0">
              <a:solidFill>
                <a:srgbClr val="002060"/>
              </a:solidFill>
              <a:cs typeface="Times New Roman" pitchFamily="18" charset="0"/>
            </a:endParaRPr>
          </a:p>
          <a:p>
            <a:pPr eaLnBrk="1" hangingPunct="1">
              <a:lnSpc>
                <a:spcPct val="90000"/>
              </a:lnSpc>
              <a:defRPr/>
            </a:pPr>
            <a:r>
              <a:rPr lang="en-GB" sz="1200" dirty="0" smtClean="0">
                <a:solidFill>
                  <a:srgbClr val="002060"/>
                </a:solidFill>
                <a:cs typeface="Times New Roman" pitchFamily="18" charset="0"/>
              </a:rPr>
              <a:t>alcohol dependency,</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substance misuse,</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domestic violence,</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homelessness,</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physical health,</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mental health,</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safeguarding,</a:t>
            </a:r>
            <a:r>
              <a:rPr lang="en-GB" sz="1200" baseline="0" dirty="0" smtClean="0">
                <a:solidFill>
                  <a:srgbClr val="002060"/>
                </a:solidFill>
                <a:cs typeface="Times New Roman" pitchFamily="18" charset="0"/>
              </a:rPr>
              <a:t> </a:t>
            </a:r>
            <a:r>
              <a:rPr lang="en-GB" sz="1200" dirty="0" smtClean="0">
                <a:solidFill>
                  <a:srgbClr val="002060"/>
                </a:solidFill>
                <a:cs typeface="Times New Roman" pitchFamily="18" charset="0"/>
              </a:rPr>
              <a:t>offending</a:t>
            </a:r>
            <a:r>
              <a:rPr lang="en-GB" sz="1200" baseline="0" dirty="0" smtClean="0">
                <a:solidFill>
                  <a:srgbClr val="002060"/>
                </a:solidFill>
                <a:cs typeface="Times New Roman" pitchFamily="18" charset="0"/>
              </a:rPr>
              <a:t> and </a:t>
            </a:r>
            <a:r>
              <a:rPr lang="en-GB" sz="1200" dirty="0" smtClean="0">
                <a:solidFill>
                  <a:srgbClr val="002060"/>
                </a:solidFill>
                <a:cs typeface="Times New Roman" pitchFamily="18" charset="0"/>
              </a:rPr>
              <a:t>POVA.</a:t>
            </a:r>
          </a:p>
          <a:p>
            <a:r>
              <a:rPr lang="en-GB" altLang="en-US" sz="1200" dirty="0" smtClean="0">
                <a:solidFill>
                  <a:srgbClr val="002060"/>
                </a:solidFill>
              </a:rPr>
              <a:t>*</a:t>
            </a:r>
            <a:r>
              <a:rPr lang="en-GB" altLang="en-US" sz="1200" baseline="0" dirty="0" smtClean="0">
                <a:solidFill>
                  <a:srgbClr val="002060"/>
                </a:solidFill>
              </a:rPr>
              <a:t> </a:t>
            </a:r>
            <a:r>
              <a:rPr lang="en-GB" altLang="en-US" sz="1200" dirty="0" smtClean="0">
                <a:solidFill>
                  <a:srgbClr val="002060"/>
                </a:solidFill>
              </a:rPr>
              <a:t>We work together usually for a period of 3 months.</a:t>
            </a:r>
            <a:r>
              <a:rPr lang="en-GB" altLang="en-US" sz="1200" baseline="0" dirty="0" smtClean="0">
                <a:solidFill>
                  <a:srgbClr val="002060"/>
                </a:solidFill>
              </a:rPr>
              <a:t> Create </a:t>
            </a:r>
            <a:r>
              <a:rPr lang="en-GB" altLang="en-US" sz="1200" dirty="0" smtClean="0">
                <a:solidFill>
                  <a:srgbClr val="002060"/>
                </a:solidFill>
              </a:rPr>
              <a:t>Individual Support Plan,</a:t>
            </a:r>
            <a:r>
              <a:rPr lang="en-GB" altLang="en-US" sz="1200" baseline="0" dirty="0" smtClean="0">
                <a:solidFill>
                  <a:srgbClr val="002060"/>
                </a:solidFill>
              </a:rPr>
              <a:t> </a:t>
            </a:r>
            <a:r>
              <a:rPr lang="en-GB" altLang="en-US" sz="1200" dirty="0" smtClean="0">
                <a:solidFill>
                  <a:srgbClr val="002060"/>
                </a:solidFill>
              </a:rPr>
              <a:t>Set goals for clients and ourselves</a:t>
            </a:r>
            <a:r>
              <a:rPr lang="en-GB" altLang="en-US" sz="1200" baseline="0" dirty="0" smtClean="0">
                <a:solidFill>
                  <a:srgbClr val="002060"/>
                </a:solidFill>
              </a:rPr>
              <a:t> and </a:t>
            </a:r>
            <a:r>
              <a:rPr lang="en-GB" altLang="en-US" sz="1200" dirty="0" smtClean="0">
                <a:solidFill>
                  <a:srgbClr val="002060"/>
                </a:solidFill>
              </a:rPr>
              <a:t>Engage those who can make a difference and secure positive outcomes.</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14</a:t>
            </a:fld>
            <a:endParaRPr lang="en-GB"/>
          </a:p>
        </p:txBody>
      </p:sp>
    </p:spTree>
    <p:extLst>
      <p:ext uri="{BB962C8B-B14F-4D97-AF65-F5344CB8AC3E}">
        <p14:creationId xmlns:p14="http://schemas.microsoft.com/office/powerpoint/2010/main" val="7259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1" dirty="0" smtClean="0"/>
              <a:t>grant might be to cover </a:t>
            </a:r>
            <a:r>
              <a:rPr lang="en-GB" dirty="0" smtClean="0"/>
              <a:t>the costs of something like:  </a:t>
            </a:r>
          </a:p>
          <a:p>
            <a:r>
              <a:rPr lang="en-GB" dirty="0" smtClean="0">
                <a:hlinkClick r:id="rId3"/>
              </a:rPr>
              <a:t>* A funeral</a:t>
            </a:r>
            <a:endParaRPr lang="en-GB" dirty="0" smtClean="0"/>
          </a:p>
          <a:p>
            <a:r>
              <a:rPr lang="en-GB" dirty="0" smtClean="0"/>
              <a:t>* Furniture and household appliances</a:t>
            </a:r>
          </a:p>
          <a:p>
            <a:r>
              <a:rPr lang="en-GB" dirty="0" smtClean="0"/>
              <a:t>* Essentials, like food and clothing </a:t>
            </a:r>
          </a:p>
          <a:p>
            <a:r>
              <a:rPr lang="en-GB" dirty="0" smtClean="0">
                <a:hlinkClick r:id="rId4"/>
              </a:rPr>
              <a:t>* Mobility vehicles</a:t>
            </a:r>
            <a:endParaRPr lang="en-GB" dirty="0" smtClean="0"/>
          </a:p>
          <a:p>
            <a:r>
              <a:rPr lang="en-GB" dirty="0" smtClean="0">
                <a:hlinkClick r:id="rId5"/>
              </a:rPr>
              <a:t>* Adaptations to your home for a disability</a:t>
            </a:r>
            <a:endParaRPr lang="en-GB" dirty="0" smtClean="0"/>
          </a:p>
          <a:p>
            <a:r>
              <a:rPr lang="en-GB" dirty="0" smtClean="0"/>
              <a:t>* Help getting into rented accommodation.</a:t>
            </a:r>
          </a:p>
          <a:p>
            <a:endParaRPr lang="en-GB" dirty="0" smtClean="0"/>
          </a:p>
          <a:p>
            <a:r>
              <a:rPr lang="en-GB" dirty="0" smtClean="0"/>
              <a:t>However, we are </a:t>
            </a:r>
            <a:r>
              <a:rPr lang="en-GB" b="1" dirty="0" smtClean="0"/>
              <a:t>not able to help </a:t>
            </a:r>
            <a:r>
              <a:rPr lang="en-GB" dirty="0" smtClean="0"/>
              <a:t>with:</a:t>
            </a:r>
          </a:p>
          <a:p>
            <a:r>
              <a:rPr lang="en-GB" dirty="0" smtClean="0"/>
              <a:t>Where state assistance or statutory services are available</a:t>
            </a:r>
          </a:p>
          <a:p>
            <a:r>
              <a:rPr lang="en-GB" dirty="0" smtClean="0"/>
              <a:t>* Repayment of business debts</a:t>
            </a:r>
          </a:p>
          <a:p>
            <a:r>
              <a:rPr lang="en-GB" dirty="0" smtClean="0"/>
              <a:t>* Legal expenses, such as county costs and solicitors' fees</a:t>
            </a:r>
          </a:p>
          <a:p>
            <a:r>
              <a:rPr lang="en-GB" dirty="0" smtClean="0"/>
              <a:t>* Loans, other than Property Repair and Be the Boss loans</a:t>
            </a:r>
          </a:p>
          <a:p>
            <a:r>
              <a:rPr lang="en-GB" dirty="0" smtClean="0"/>
              <a:t>* Medical care.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15</a:t>
            </a:fld>
            <a:endParaRPr lang="en-GB"/>
          </a:p>
        </p:txBody>
      </p:sp>
    </p:spTree>
    <p:extLst>
      <p:ext uri="{BB962C8B-B14F-4D97-AF65-F5344CB8AC3E}">
        <p14:creationId xmlns:p14="http://schemas.microsoft.com/office/powerpoint/2010/main" val="121032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 The Legion has over 270,000 members and 2,500 branches many of whom help organise the Poppy Appeal every year, as well as bringing the good work of the Legion to their local community.</a:t>
            </a:r>
          </a:p>
          <a:p>
            <a:r>
              <a:rPr lang="en-GB" altLang="en-US" dirty="0" smtClean="0"/>
              <a:t>*</a:t>
            </a:r>
            <a:r>
              <a:rPr lang="en-GB" altLang="en-US" baseline="0" dirty="0" smtClean="0"/>
              <a:t> </a:t>
            </a:r>
            <a:r>
              <a:rPr lang="en-GB" altLang="en-US" dirty="0" smtClean="0"/>
              <a:t>Our social media presence is growing all the time, our Facebook page, Maximum Respect for the British Armed Forces, has over 2 million fans and our Twitter account @</a:t>
            </a:r>
            <a:r>
              <a:rPr lang="en-GB" altLang="en-US" dirty="0" err="1" smtClean="0"/>
              <a:t>PoppyLegion</a:t>
            </a:r>
            <a:r>
              <a:rPr lang="en-GB" altLang="en-US" dirty="0" smtClean="0"/>
              <a:t> has over 120,000 followers</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16</a:t>
            </a:fld>
            <a:endParaRPr lang="en-GB"/>
          </a:p>
        </p:txBody>
      </p:sp>
    </p:spTree>
    <p:extLst>
      <p:ext uri="{BB962C8B-B14F-4D97-AF65-F5344CB8AC3E}">
        <p14:creationId xmlns:p14="http://schemas.microsoft.com/office/powerpoint/2010/main" val="318922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 Thousands of people across the country raise millions of pounds for us each year taking part in sporting events such as the London Marathon, our London to Paris bike ride Pedal to Paris or extreme challenges such as the Exmoor 30:30 or Freedom Trail.</a:t>
            </a:r>
          </a:p>
          <a:p>
            <a:r>
              <a:rPr lang="en-GB" altLang="en-US" dirty="0" smtClean="0"/>
              <a:t>*</a:t>
            </a:r>
            <a:r>
              <a:rPr lang="en-GB" altLang="en-US" baseline="0" dirty="0" smtClean="0"/>
              <a:t> </a:t>
            </a:r>
            <a:r>
              <a:rPr lang="en-GB" altLang="en-US" dirty="0" smtClean="0"/>
              <a:t>Many more help secure the future for Service people and veterans a</a:t>
            </a:r>
            <a:r>
              <a:rPr lang="en-GB" altLang="en-US" baseline="0" dirty="0" smtClean="0"/>
              <a:t> </a:t>
            </a:r>
            <a:r>
              <a:rPr lang="en-GB" altLang="en-US" dirty="0" smtClean="0"/>
              <a:t>like by leaving us a legacy, or gift, in their will. FREE WILLS SERVICE</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17</a:t>
            </a:fld>
            <a:endParaRPr lang="en-GB"/>
          </a:p>
        </p:txBody>
      </p:sp>
    </p:spTree>
    <p:extLst>
      <p:ext uri="{BB962C8B-B14F-4D97-AF65-F5344CB8AC3E}">
        <p14:creationId xmlns:p14="http://schemas.microsoft.com/office/powerpoint/2010/main" val="374378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Every year the nation comes out in force to support the Poppy Appeal during October and November. </a:t>
            </a:r>
          </a:p>
          <a:p>
            <a:r>
              <a:rPr lang="en-GB" sz="1200" kern="1200" dirty="0" smtClean="0">
                <a:solidFill>
                  <a:schemeClr val="tx1"/>
                </a:solidFill>
                <a:effectLst/>
                <a:latin typeface="+mn-lt"/>
                <a:ea typeface="+mn-ea"/>
                <a:cs typeface="+mn-cs"/>
              </a:rPr>
              <a:t>* London Poppy Day is a well-established part of the Appeal, increasing its fundraising total every year, and this time the 2000 uniformed and civilian collectors that flooded the streets and stations of London raised a staggering £1.25 million in a single day! Inspired by success in the capital the ‘Poppy Day’ theme was rolled out across England and Wales with events taking place in Birmingham, Bristol, Manchester and Plymouth to name a few. </a:t>
            </a:r>
          </a:p>
          <a:p>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Kent 2015</a:t>
            </a:r>
            <a:r>
              <a:rPr lang="en-GB" sz="1200" kern="1200" baseline="0" dirty="0" smtClean="0">
                <a:solidFill>
                  <a:schemeClr val="tx1"/>
                </a:solidFill>
                <a:effectLst/>
                <a:latin typeface="+mn-lt"/>
                <a:ea typeface="+mn-ea"/>
                <a:cs typeface="+mn-cs"/>
              </a:rPr>
              <a:t> Poppy Appeal - £1.4 million</a:t>
            </a:r>
            <a:endParaRPr lang="en-GB" sz="1200" kern="1200" dirty="0" smtClean="0">
              <a:solidFill>
                <a:schemeClr val="tx1"/>
              </a:solidFill>
              <a:effectLst/>
              <a:latin typeface="+mn-lt"/>
              <a:ea typeface="+mn-ea"/>
              <a:cs typeface="+mn-cs"/>
            </a:endParaRPr>
          </a:p>
          <a:p>
            <a:endParaRPr lang="en-GB" altLang="en-US" dirty="0" smtClean="0"/>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18</a:t>
            </a:fld>
            <a:endParaRPr lang="en-GB"/>
          </a:p>
        </p:txBody>
      </p:sp>
    </p:spTree>
    <p:extLst>
      <p:ext uri="{BB962C8B-B14F-4D97-AF65-F5344CB8AC3E}">
        <p14:creationId xmlns:p14="http://schemas.microsoft.com/office/powerpoint/2010/main" val="278903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Legion’s work falls</a:t>
            </a:r>
            <a:r>
              <a:rPr lang="en-GB" baseline="0" dirty="0" smtClean="0"/>
              <a:t> into 3 Core Arears</a:t>
            </a:r>
          </a:p>
          <a:p>
            <a:r>
              <a:rPr lang="en-GB" baseline="0" dirty="0" smtClean="0"/>
              <a:t>* We provide life-long help and support for the whole Armed Forces community.</a:t>
            </a:r>
          </a:p>
          <a:p>
            <a:r>
              <a:rPr lang="en-GB" baseline="0" dirty="0" smtClean="0"/>
              <a:t>* We work with politicians to improve the lives of that community and we have been involved in many campaigns on a range of issues the affect them.</a:t>
            </a:r>
          </a:p>
          <a:p>
            <a:r>
              <a:rPr lang="en-GB" baseline="0" dirty="0" smtClean="0"/>
              <a:t>* We are one of the UK’s largest membership organisations with over 270,000 members. </a:t>
            </a:r>
          </a:p>
          <a:p>
            <a:r>
              <a:rPr lang="en-GB" baseline="0" dirty="0" smtClean="0"/>
              <a:t>* We’re also the nation’s custodian of Remembrance, making sure that the sacrifice of the fallen and injured is never forgotten.</a:t>
            </a:r>
            <a:endParaRPr lang="en-GB" dirty="0" smtClean="0"/>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5</a:t>
            </a:fld>
            <a:endParaRPr lang="en-GB"/>
          </a:p>
        </p:txBody>
      </p:sp>
    </p:spTree>
    <p:extLst>
      <p:ext uri="{BB962C8B-B14F-4D97-AF65-F5344CB8AC3E}">
        <p14:creationId xmlns:p14="http://schemas.microsoft.com/office/powerpoint/2010/main" val="223817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 Defence</a:t>
            </a:r>
            <a:r>
              <a:rPr lang="en-GB" b="1" baseline="0" dirty="0" smtClean="0"/>
              <a:t> Recovery Capability:</a:t>
            </a:r>
            <a:endParaRPr lang="en-GB" b="1" dirty="0" smtClean="0"/>
          </a:p>
          <a:p>
            <a:r>
              <a:rPr lang="en-GB" dirty="0" smtClean="0"/>
              <a:t>The Legion</a:t>
            </a:r>
            <a:r>
              <a:rPr lang="en-GB" baseline="0" dirty="0" smtClean="0"/>
              <a:t> has an ongoing commitment to the Defence Recovery Capability and these projects are just two of the ways we fulfil it. </a:t>
            </a:r>
          </a:p>
          <a:p>
            <a:r>
              <a:rPr lang="en-GB" dirty="0" smtClean="0"/>
              <a:t>The Defence Recovery Capability is a Ministry of Defence led initiative and managed in partnership with </a:t>
            </a:r>
            <a:r>
              <a:rPr lang="en-GB" dirty="0" smtClean="0">
                <a:hlinkClick r:id="rId3"/>
              </a:rPr>
              <a:t>Help for Heroes</a:t>
            </a:r>
            <a:r>
              <a:rPr lang="en-GB" dirty="0" smtClean="0"/>
              <a:t> and </a:t>
            </a:r>
            <a:r>
              <a:rPr lang="en-GB" dirty="0" smtClean="0">
                <a:hlinkClick r:id="rId4"/>
              </a:rPr>
              <a:t>The Royal British Legion</a:t>
            </a:r>
            <a:r>
              <a:rPr lang="en-GB" dirty="0" smtClean="0"/>
              <a:t>. It is designed to ensure wounded, injured and sick service personnel receive co-ordinated support. Recovery activity under the Defence Recovery Capability ensures that wounded, injured and sick personnel have access to all the key services and resources needed to help them either return to duty or make a smooth transition to an appropriately skilled civilian life. This care is delivered across the defence community by the combined efforts of the Services and the Service charities responding to carefully tailored individual recovery plans setting out a recovery pathway.</a:t>
            </a:r>
          </a:p>
          <a:p>
            <a:endParaRPr lang="en-GB" baseline="0" dirty="0" smtClean="0"/>
          </a:p>
          <a:p>
            <a:r>
              <a:rPr lang="en-GB" b="1" dirty="0" smtClean="0"/>
              <a:t>* The Battle</a:t>
            </a:r>
            <a:r>
              <a:rPr lang="en-GB" b="1" baseline="0" dirty="0" smtClean="0"/>
              <a:t> Back Centre:</a:t>
            </a:r>
            <a:endParaRPr lang="en-GB" b="1" dirty="0" smtClean="0"/>
          </a:p>
          <a:p>
            <a:r>
              <a:rPr lang="en-GB" dirty="0" smtClean="0"/>
              <a:t>The Royal British Legion provided £27 million to establish and operate The Battle Back Centre, Lilleshall, as part of its commitment to support wounded, injured and sick Service personnel.</a:t>
            </a:r>
          </a:p>
          <a:p>
            <a:r>
              <a:rPr lang="en-GB" dirty="0" smtClean="0"/>
              <a:t>The Battle Back Centre is part of the </a:t>
            </a:r>
            <a:r>
              <a:rPr lang="en-GB" dirty="0" smtClean="0">
                <a:hlinkClick r:id="rId5" tooltip="MoD's Defence Recovery Capability"/>
              </a:rPr>
              <a:t>MoD's Defence Recovery Capability programme</a:t>
            </a:r>
            <a:r>
              <a:rPr lang="en-GB" dirty="0" smtClean="0"/>
              <a:t> and provides sports and adventurous activities for wounded, injured and sick Service people from across the Armed Forces. The Centre exists to help people achieve their best possible recovery and either return to Service duty or to make a smooth transition to civilian life.</a:t>
            </a:r>
          </a:p>
          <a:p>
            <a:endParaRPr lang="en-GB" baseline="0" dirty="0" smtClean="0"/>
          </a:p>
          <a:p>
            <a:r>
              <a:rPr lang="en-GB" b="1" baseline="0" dirty="0" smtClean="0"/>
              <a:t>* Blast Injuries Studies:</a:t>
            </a:r>
          </a:p>
          <a:p>
            <a:r>
              <a:rPr lang="en-GB" baseline="0" dirty="0" smtClean="0"/>
              <a:t>The Royal British Legion Blast Injury Studies Centre at imperial College was officially open by Prince Harry in October 2013. It is a joint project between the Legion and the College to carry out research into the effects of blast injuries caused by roadside bombs and other IEDs. The Centre aims to develop ways of reducing blast injuries as well as develop improved treatments for those that have suffered them. </a:t>
            </a:r>
          </a:p>
          <a:p>
            <a:endParaRPr lang="en-GB" baseline="0" dirty="0" smtClean="0"/>
          </a:p>
          <a:p>
            <a:r>
              <a:rPr lang="en-GB" b="1" dirty="0" smtClean="0"/>
              <a:t>* Personnel Recovery Units</a:t>
            </a:r>
          </a:p>
          <a:p>
            <a:r>
              <a:rPr lang="en-GB" dirty="0" smtClean="0"/>
              <a:t>If an individual’s case is particularly complex or recovery is likely to take more than 56 days, they could be transferred to a Personnel Recovery Unit (PRU). A PRU will ensure they receive a consistent and high quality command and care provision that will deliver the right outcome for the individual and the MOD, however long that takes.</a:t>
            </a:r>
          </a:p>
          <a:p>
            <a:r>
              <a:rPr lang="en-GB" dirty="0" smtClean="0"/>
              <a:t>There are 11 PRUs spread across the Regional Brigades, London and in Germany. Once transferred to a PRU, personnel are allocated a Personnel Recovery Officer (PRO) who will be is their military point of contact. The PRO will provide support throughout the period of recovery whilst in service, including regular home visits.</a:t>
            </a:r>
          </a:p>
        </p:txBody>
      </p:sp>
      <p:sp>
        <p:nvSpPr>
          <p:cNvPr id="4" name="Slide Number Placeholder 3"/>
          <p:cNvSpPr>
            <a:spLocks noGrp="1"/>
          </p:cNvSpPr>
          <p:nvPr>
            <p:ph type="sldNum" sz="quarter" idx="10"/>
          </p:nvPr>
        </p:nvSpPr>
        <p:spPr/>
        <p:txBody>
          <a:bodyPr/>
          <a:lstStyle/>
          <a:p>
            <a:fld id="{D47EA609-A28C-410B-A4BB-9FF65099E363}" type="slidenum">
              <a:rPr lang="en-GB" smtClean="0"/>
              <a:t>6</a:t>
            </a:fld>
            <a:endParaRPr lang="en-GB"/>
          </a:p>
        </p:txBody>
      </p:sp>
    </p:spTree>
    <p:extLst>
      <p:ext uri="{BB962C8B-B14F-4D97-AF65-F5344CB8AC3E}">
        <p14:creationId xmlns:p14="http://schemas.microsoft.com/office/powerpoint/2010/main" val="45099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baseline="0" dirty="0" smtClean="0"/>
              <a:t>Breaks Service: </a:t>
            </a:r>
            <a:r>
              <a:rPr lang="en-GB" sz="1400" b="0" baseline="0" dirty="0" smtClean="0"/>
              <a:t>The Royal British Legion offers beneficiaries the chance to escape the pressures of daily life through 3 types of welfare break.</a:t>
            </a:r>
          </a:p>
          <a:p>
            <a:pPr marL="0" indent="0">
              <a:buNone/>
            </a:pPr>
            <a:r>
              <a:rPr lang="en-GB" sz="1200" b="1" baseline="0" dirty="0" smtClean="0"/>
              <a:t>* Break Centres </a:t>
            </a:r>
            <a:r>
              <a:rPr lang="en-GB" sz="1200" b="0" baseline="0" dirty="0" smtClean="0"/>
              <a:t>– </a:t>
            </a:r>
            <a:r>
              <a:rPr lang="en-GB" dirty="0" smtClean="0"/>
              <a:t>The Legion offers much-needed breaks to ex-Service and serving personnel and their families. If you or a member of your family is recovering from an illness, bereavement, social isolation or other life-affecting event, the Legion can provide a comfortable and enjoyable break.</a:t>
            </a:r>
            <a:endParaRPr lang="en-GB" sz="1200" b="0" baseline="0" dirty="0" smtClean="0"/>
          </a:p>
          <a:p>
            <a:pPr marL="0" indent="0">
              <a:buFont typeface="Arial" pitchFamily="34" charset="0"/>
              <a:buNone/>
            </a:pPr>
            <a:r>
              <a:rPr lang="en-GB" sz="1200" b="1" baseline="0" dirty="0" smtClean="0"/>
              <a:t>* Family Holiday’s Service </a:t>
            </a:r>
            <a:r>
              <a:rPr lang="en-GB" sz="1200" b="0" baseline="0" dirty="0" smtClean="0"/>
              <a:t>– </a:t>
            </a:r>
            <a:r>
              <a:rPr lang="en-GB" dirty="0" smtClean="0"/>
              <a:t>The Legion provides families of serving and ex-Service personnel the chance to take a break and get away from the stresses and strains of everyday life. These break can take place at Our Break Centres, </a:t>
            </a:r>
            <a:r>
              <a:rPr lang="en-GB" dirty="0" err="1" smtClean="0"/>
              <a:t>Parkdene</a:t>
            </a:r>
            <a:r>
              <a:rPr lang="en-GB" dirty="0" smtClean="0"/>
              <a:t> or Haven</a:t>
            </a:r>
            <a:r>
              <a:rPr lang="en-GB" baseline="0" dirty="0" smtClean="0"/>
              <a:t> Holiday Parks or Centre </a:t>
            </a:r>
            <a:r>
              <a:rPr lang="en-GB" baseline="0" dirty="0" err="1" smtClean="0"/>
              <a:t>Parcs</a:t>
            </a:r>
            <a:r>
              <a:rPr lang="en-GB" baseline="0" dirty="0" smtClean="0"/>
              <a:t>. </a:t>
            </a:r>
            <a:endParaRPr lang="en-GB" dirty="0" smtClean="0"/>
          </a:p>
          <a:p>
            <a:r>
              <a:rPr lang="en-GB" sz="1200" b="1" baseline="0" dirty="0" smtClean="0"/>
              <a:t>* 3. Adventure Holidays </a:t>
            </a:r>
            <a:r>
              <a:rPr lang="en-GB" sz="1200" b="0" baseline="0" dirty="0" smtClean="0"/>
              <a:t>– </a:t>
            </a:r>
            <a:r>
              <a:rPr lang="en-GB" dirty="0" smtClean="0"/>
              <a:t>The Royal British Legion offers FREE week-long Adventure Breaks to children of men and women who are currently serving, or have served in the Armed Forces.</a:t>
            </a:r>
          </a:p>
          <a:p>
            <a:r>
              <a:rPr lang="en-GB" dirty="0" smtClean="0"/>
              <a:t>Adventure Breaks are a great opportunity for young people to enjoy themselves, meet new people, have new experiences, improve their self-esteem and most of all have fun, while giving parents a well-earned </a:t>
            </a:r>
            <a:r>
              <a:rPr lang="en-GB" dirty="0" err="1" smtClean="0"/>
              <a:t>break.The</a:t>
            </a:r>
            <a:r>
              <a:rPr lang="en-GB" dirty="0" smtClean="0"/>
              <a:t> Legion’s Adventure Breaks are provided in partnership with </a:t>
            </a:r>
            <a:r>
              <a:rPr lang="en-GB" dirty="0" err="1" smtClean="0"/>
              <a:t>Xplore</a:t>
            </a:r>
            <a:r>
              <a:rPr lang="en-GB" dirty="0" smtClean="0"/>
              <a:t> the World (formerly KG Adventure). Adventure Breaks are available from 13 to 20 August 2016</a:t>
            </a:r>
          </a:p>
          <a:p>
            <a:pPr marL="0" indent="0">
              <a:buFont typeface="Arial" pitchFamily="34" charset="0"/>
              <a:buNone/>
            </a:pPr>
            <a:endParaRPr lang="en-GB" sz="1200" b="0" baseline="0" dirty="0" smtClean="0"/>
          </a:p>
        </p:txBody>
      </p:sp>
      <p:sp>
        <p:nvSpPr>
          <p:cNvPr id="4" name="Slide Number Placeholder 3"/>
          <p:cNvSpPr>
            <a:spLocks noGrp="1"/>
          </p:cNvSpPr>
          <p:nvPr>
            <p:ph type="sldNum" sz="quarter" idx="10"/>
          </p:nvPr>
        </p:nvSpPr>
        <p:spPr/>
        <p:txBody>
          <a:bodyPr/>
          <a:lstStyle/>
          <a:p>
            <a:fld id="{D47EA609-A28C-410B-A4BB-9FF65099E363}" type="slidenum">
              <a:rPr lang="en-GB" smtClean="0"/>
              <a:t>7</a:t>
            </a:fld>
            <a:endParaRPr lang="en-GB"/>
          </a:p>
        </p:txBody>
      </p:sp>
    </p:spTree>
    <p:extLst>
      <p:ext uri="{BB962C8B-B14F-4D97-AF65-F5344CB8AC3E}">
        <p14:creationId xmlns:p14="http://schemas.microsoft.com/office/powerpoint/2010/main" val="237897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smtClean="0"/>
              <a:t>The Legion has six care homes to provide short and long term care for serving and ex-Service people and their dependants. Situated around the country, they offer a wide range of services including four with specialist dementia care.</a:t>
            </a:r>
          </a:p>
          <a:p>
            <a:pPr marL="285750" indent="-285750">
              <a:buFont typeface="Arial" panose="020B0604020202020204" pitchFamily="34" charset="0"/>
              <a:buChar char="•"/>
            </a:pPr>
            <a:r>
              <a:rPr lang="en-GB" sz="1400" b="0" kern="1200" baseline="0" dirty="0" smtClean="0">
                <a:solidFill>
                  <a:schemeClr val="tx1"/>
                </a:solidFill>
                <a:effectLst/>
                <a:latin typeface="+mn-lt"/>
                <a:ea typeface="+mn-ea"/>
                <a:cs typeface="+mn-cs"/>
              </a:rPr>
              <a:t>Private nursing homes – not funded</a:t>
            </a:r>
          </a:p>
          <a:p>
            <a:pPr marL="285750" indent="-285750">
              <a:buFont typeface="Arial" panose="020B0604020202020204" pitchFamily="34" charset="0"/>
              <a:buChar char="•"/>
            </a:pPr>
            <a:r>
              <a:rPr lang="en-GB" sz="1400" dirty="0" smtClean="0"/>
              <a:t>Respite care can also be provided according to availability</a:t>
            </a:r>
            <a:endParaRPr lang="en-GB" sz="1400" b="0" baseline="0" dirty="0" smtClean="0"/>
          </a:p>
        </p:txBody>
      </p:sp>
      <p:sp>
        <p:nvSpPr>
          <p:cNvPr id="4" name="Slide Number Placeholder 3"/>
          <p:cNvSpPr>
            <a:spLocks noGrp="1"/>
          </p:cNvSpPr>
          <p:nvPr>
            <p:ph type="sldNum" sz="quarter" idx="10"/>
          </p:nvPr>
        </p:nvSpPr>
        <p:spPr/>
        <p:txBody>
          <a:bodyPr/>
          <a:lstStyle/>
          <a:p>
            <a:fld id="{D47EA609-A28C-410B-A4BB-9FF65099E363}" type="slidenum">
              <a:rPr lang="en-GB" smtClean="0"/>
              <a:t>8</a:t>
            </a:fld>
            <a:endParaRPr lang="en-GB"/>
          </a:p>
        </p:txBody>
      </p:sp>
    </p:spTree>
    <p:extLst>
      <p:ext uri="{BB962C8B-B14F-4D97-AF65-F5344CB8AC3E}">
        <p14:creationId xmlns:p14="http://schemas.microsoft.com/office/powerpoint/2010/main" val="360945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sz="1200" dirty="0" smtClean="0"/>
              <a:t>The new service will provide advice, support and advocacy for beneficiaries living with long term illness, continuing care or disabilities, or caring for someone with these conditions, helping them to access statutory support where necessary.</a:t>
            </a:r>
          </a:p>
          <a:p>
            <a:pPr marL="285750" indent="-285750" algn="l">
              <a:buFont typeface="Arial" panose="020B0604020202020204" pitchFamily="34" charset="0"/>
              <a:buChar char="•"/>
            </a:pPr>
            <a:r>
              <a:rPr lang="en-GB" sz="1200" dirty="0" smtClean="0"/>
              <a:t>Advocate with care agencies when problems arise</a:t>
            </a:r>
          </a:p>
          <a:p>
            <a:pPr marL="285750" indent="-285750" algn="l">
              <a:buFont typeface="Arial" panose="020B0604020202020204" pitchFamily="34" charset="0"/>
              <a:buChar char="•"/>
            </a:pPr>
            <a:r>
              <a:rPr lang="en-GB" sz="1200" dirty="0" smtClean="0"/>
              <a:t>Challenge decisions made by their local authority in relation to care packages, disabled facilities grants, personal budgets, direct payments etc.</a:t>
            </a:r>
          </a:p>
          <a:p>
            <a:pPr marL="285750" indent="-285750" algn="l">
              <a:buFont typeface="Arial" panose="020B0604020202020204" pitchFamily="34" charset="0"/>
              <a:buChar char="•"/>
            </a:pPr>
            <a:r>
              <a:rPr lang="en-GB" sz="1200" dirty="0" smtClean="0"/>
              <a:t>Reduce social isolation amongst beneficiaries</a:t>
            </a:r>
          </a:p>
          <a:p>
            <a:pPr marL="285750" indent="-285750" algn="l">
              <a:buFont typeface="Arial" panose="020B0604020202020204" pitchFamily="34" charset="0"/>
              <a:buChar char="•"/>
            </a:pPr>
            <a:r>
              <a:rPr lang="en-GB" sz="1200" dirty="0" smtClean="0"/>
              <a:t>Provide advice and support to the Royal British Legion’s Area Teams and other specialist teams</a:t>
            </a:r>
          </a:p>
          <a:p>
            <a:pPr marL="285750" indent="-285750" algn="l">
              <a:buFont typeface="Arial" panose="020B0604020202020204" pitchFamily="34" charset="0"/>
              <a:buChar char="•"/>
            </a:pPr>
            <a:r>
              <a:rPr lang="en-GB" sz="1200" dirty="0" smtClean="0"/>
              <a:t>Support is on-going</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9</a:t>
            </a:fld>
            <a:endParaRPr lang="en-GB"/>
          </a:p>
        </p:txBody>
      </p:sp>
    </p:spTree>
    <p:extLst>
      <p:ext uri="{BB962C8B-B14F-4D97-AF65-F5344CB8AC3E}">
        <p14:creationId xmlns:p14="http://schemas.microsoft.com/office/powerpoint/2010/main" val="40558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sz="2000" dirty="0" smtClean="0"/>
              <a:t>Free household checks for physical security, winter warmth and fire safety</a:t>
            </a:r>
          </a:p>
          <a:p>
            <a:pPr marL="742950" lvl="1" indent="-285750" algn="l">
              <a:buFont typeface="Arial" panose="020B0604020202020204" pitchFamily="34" charset="0"/>
              <a:buChar char="•"/>
            </a:pPr>
            <a:r>
              <a:rPr lang="en-GB" sz="1800" dirty="0" smtClean="0"/>
              <a:t>Assess a property for resilience to burglary or break in</a:t>
            </a:r>
          </a:p>
          <a:p>
            <a:pPr marL="742950" lvl="1" indent="-285750" algn="l">
              <a:buFont typeface="Arial" panose="020B0604020202020204" pitchFamily="34" charset="0"/>
              <a:buChar char="•"/>
            </a:pPr>
            <a:r>
              <a:rPr lang="en-GB" sz="1800" dirty="0" smtClean="0"/>
              <a:t>Check property is fully fire tested</a:t>
            </a:r>
          </a:p>
          <a:p>
            <a:pPr marL="742950" lvl="1" indent="-285750" algn="l">
              <a:buFont typeface="Arial" panose="020B0604020202020204" pitchFamily="34" charset="0"/>
              <a:buChar char="•"/>
            </a:pPr>
            <a:r>
              <a:rPr lang="en-GB" sz="1800" dirty="0" smtClean="0"/>
              <a:t>Fit smoke and carbon monoxide detectors as standard</a:t>
            </a:r>
          </a:p>
          <a:p>
            <a:pPr marL="742950" lvl="1" indent="-285750" algn="l">
              <a:buFont typeface="Arial" panose="020B0604020202020204" pitchFamily="34" charset="0"/>
              <a:buChar char="•"/>
            </a:pPr>
            <a:r>
              <a:rPr lang="en-GB" sz="1800" dirty="0" smtClean="0"/>
              <a:t>Provide winter warmth packs to vulnerable beneficiaries</a:t>
            </a:r>
          </a:p>
          <a:p>
            <a:pPr marL="285750" indent="-285750" algn="l">
              <a:buFont typeface="Arial" panose="020B0604020202020204" pitchFamily="34" charset="0"/>
              <a:buChar char="•"/>
            </a:pPr>
            <a:endParaRPr lang="en-GB" dirty="0" smtClean="0"/>
          </a:p>
          <a:p>
            <a:pPr marL="285750" indent="-285750" algn="l">
              <a:buFont typeface="Arial" panose="020B0604020202020204" pitchFamily="34" charset="0"/>
              <a:buChar char="•"/>
            </a:pPr>
            <a:r>
              <a:rPr lang="en-GB" sz="2000" dirty="0" smtClean="0"/>
              <a:t>Low level or minor repairs</a:t>
            </a:r>
          </a:p>
          <a:p>
            <a:pPr marL="742950" lvl="1" indent="-285750" algn="l">
              <a:buFont typeface="Arial" panose="020B0604020202020204" pitchFamily="34" charset="0"/>
              <a:buChar char="•"/>
            </a:pPr>
            <a:r>
              <a:rPr lang="en-GB" sz="1800" dirty="0" smtClean="0"/>
              <a:t>Replacing lightbulbs</a:t>
            </a:r>
          </a:p>
          <a:p>
            <a:pPr marL="742950" lvl="1" indent="-285750" algn="l">
              <a:buFont typeface="Arial" panose="020B0604020202020204" pitchFamily="34" charset="0"/>
              <a:buChar char="•"/>
            </a:pPr>
            <a:r>
              <a:rPr lang="en-GB" sz="1800" dirty="0" smtClean="0"/>
              <a:t>Erecting flat pack furniture</a:t>
            </a:r>
          </a:p>
          <a:p>
            <a:pPr marL="742950" lvl="1" indent="-285750" algn="l">
              <a:buFont typeface="Arial" panose="020B0604020202020204" pitchFamily="34" charset="0"/>
              <a:buChar char="•"/>
            </a:pPr>
            <a:r>
              <a:rPr lang="en-GB" sz="1800" dirty="0" smtClean="0"/>
              <a:t>Installing spyholes, door chains or door viewers</a:t>
            </a:r>
          </a:p>
          <a:p>
            <a:pPr marL="742950" lvl="1" indent="-285750" algn="l">
              <a:buFont typeface="Arial" panose="020B0604020202020204" pitchFamily="34" charset="0"/>
              <a:buChar char="•"/>
            </a:pPr>
            <a:r>
              <a:rPr lang="en-GB" sz="1800" dirty="0" smtClean="0"/>
              <a:t>Repairs such as replacing bath and sink taps, replacing locks and latches</a:t>
            </a:r>
          </a:p>
          <a:p>
            <a:pPr marL="285750" indent="-285750" algn="l">
              <a:buFont typeface="Arial" panose="020B0604020202020204" pitchFamily="34" charset="0"/>
              <a:buChar char="•"/>
            </a:pPr>
            <a:r>
              <a:rPr lang="en-GB" sz="2000" dirty="0" smtClean="0"/>
              <a:t>Adaptations and falls prevention</a:t>
            </a:r>
          </a:p>
          <a:p>
            <a:pPr marL="742950" lvl="1" indent="-285750" algn="l">
              <a:buFont typeface="Arial" panose="020B0604020202020204" pitchFamily="34" charset="0"/>
              <a:buChar char="•"/>
            </a:pPr>
            <a:r>
              <a:rPr lang="en-GB" sz="1800" dirty="0" smtClean="0"/>
              <a:t>Install internal and external grab rails</a:t>
            </a:r>
          </a:p>
          <a:p>
            <a:pPr marL="742950" lvl="1" indent="-285750" algn="l">
              <a:buFont typeface="Arial" panose="020B0604020202020204" pitchFamily="34" charset="0"/>
              <a:buChar char="•"/>
            </a:pPr>
            <a:r>
              <a:rPr lang="en-GB" sz="1800" dirty="0" smtClean="0"/>
              <a:t>Construct timber, brickwork or slabbed step access</a:t>
            </a:r>
          </a:p>
          <a:p>
            <a:pPr marL="742950" lvl="1" indent="-285750" algn="l">
              <a:buFont typeface="Arial" panose="020B0604020202020204" pitchFamily="34" charset="0"/>
              <a:buChar char="•"/>
            </a:pPr>
            <a:r>
              <a:rPr lang="en-GB" sz="1800" dirty="0" smtClean="0"/>
              <a:t>Fasten loose carpet, rugs or runners</a:t>
            </a:r>
          </a:p>
          <a:p>
            <a:endParaRPr lang="en-GB" dirty="0" smtClean="0"/>
          </a:p>
          <a:p>
            <a:pPr marL="285750" indent="-285750" algn="l">
              <a:buFont typeface="Arial" panose="020B0604020202020204" pitchFamily="34" charset="0"/>
              <a:buChar char="•"/>
            </a:pPr>
            <a:r>
              <a:rPr lang="en-GB" sz="2000" dirty="0" smtClean="0"/>
              <a:t>Mobility aids</a:t>
            </a:r>
          </a:p>
          <a:p>
            <a:pPr marL="742950" lvl="1" indent="-285750" algn="l">
              <a:buFont typeface="Arial" panose="020B0604020202020204" pitchFamily="34" charset="0"/>
              <a:buChar char="•"/>
            </a:pPr>
            <a:r>
              <a:rPr lang="en-GB" sz="1800" dirty="0" smtClean="0"/>
              <a:t>Install toilet seat risers</a:t>
            </a:r>
          </a:p>
          <a:p>
            <a:pPr marL="742950" lvl="1" indent="-285750" algn="l">
              <a:buFont typeface="Arial" panose="020B0604020202020204" pitchFamily="34" charset="0"/>
              <a:buChar char="•"/>
            </a:pPr>
            <a:r>
              <a:rPr lang="en-GB" sz="1800" dirty="0" smtClean="0"/>
              <a:t>Install chair/sofa raisers</a:t>
            </a:r>
          </a:p>
          <a:p>
            <a:pPr marL="742950" lvl="1" indent="-285750" algn="l">
              <a:buFont typeface="Arial" panose="020B0604020202020204" pitchFamily="34" charset="0"/>
              <a:buChar char="•"/>
            </a:pPr>
            <a:r>
              <a:rPr lang="en-GB" sz="1800" dirty="0" smtClean="0"/>
              <a:t>Install floor to ceiling post support</a:t>
            </a:r>
          </a:p>
          <a:p>
            <a:pPr marL="285750" indent="-285750" algn="l">
              <a:buFont typeface="Arial" panose="020B0604020202020204" pitchFamily="34" charset="0"/>
              <a:buChar char="•"/>
            </a:pPr>
            <a:r>
              <a:rPr lang="en-GB" sz="2200" dirty="0" smtClean="0"/>
              <a:t>All Handy Van Fitters can provide advice and information on all Legion Services and are aware of other service providers in the local area.</a:t>
            </a:r>
          </a:p>
          <a:p>
            <a:pPr marL="285750" indent="-285750" algn="l">
              <a:buFont typeface="Arial" panose="020B0604020202020204" pitchFamily="34" charset="0"/>
              <a:buChar char="•"/>
            </a:pPr>
            <a:endParaRPr lang="en-GB" sz="2200" dirty="0" smtClean="0"/>
          </a:p>
          <a:p>
            <a:pPr marL="285750" indent="-285750" algn="l">
              <a:buFont typeface="Arial" panose="020B0604020202020204" pitchFamily="34" charset="0"/>
              <a:buChar char="•"/>
            </a:pPr>
            <a:r>
              <a:rPr lang="en-GB" sz="2200" dirty="0" smtClean="0"/>
              <a:t>Work is free of charge to beneficiaries receiving a means tested benefit or aged 70 or over (includes war pension and Armed Forces Compensation)</a:t>
            </a:r>
          </a:p>
          <a:p>
            <a:pPr marL="285750" indent="-285750" algn="l">
              <a:buFont typeface="Arial" panose="020B0604020202020204" pitchFamily="34" charset="0"/>
              <a:buChar char="•"/>
            </a:pPr>
            <a:endParaRPr lang="en-GB" sz="2200" dirty="0" smtClean="0"/>
          </a:p>
          <a:p>
            <a:pPr marL="285750" indent="-285750" algn="l">
              <a:buFont typeface="Arial" panose="020B0604020202020204" pitchFamily="34" charset="0"/>
              <a:buChar char="•"/>
            </a:pPr>
            <a:r>
              <a:rPr lang="en-GB" sz="2200" dirty="0" smtClean="0"/>
              <a:t>All Handy Van Fitters are:</a:t>
            </a:r>
          </a:p>
          <a:p>
            <a:pPr marL="742950" lvl="1" indent="-285750" algn="l">
              <a:buFont typeface="Arial" panose="020B0604020202020204" pitchFamily="34" charset="0"/>
              <a:buChar char="•"/>
            </a:pPr>
            <a:r>
              <a:rPr lang="en-GB" sz="1900" dirty="0" smtClean="0"/>
              <a:t>DBS Checked</a:t>
            </a:r>
          </a:p>
          <a:p>
            <a:pPr marL="742950" lvl="1" indent="-285750" algn="l">
              <a:buFont typeface="Arial" panose="020B0604020202020204" pitchFamily="34" charset="0"/>
              <a:buChar char="•"/>
            </a:pPr>
            <a:r>
              <a:rPr lang="en-GB" sz="1900" dirty="0" smtClean="0"/>
              <a:t>Carry full identification at all times</a:t>
            </a:r>
          </a:p>
          <a:p>
            <a:pPr marL="742950" lvl="1" indent="-285750" algn="l">
              <a:buFont typeface="Arial" panose="020B0604020202020204" pitchFamily="34" charset="0"/>
              <a:buChar char="•"/>
            </a:pPr>
            <a:r>
              <a:rPr lang="en-GB" sz="1900" dirty="0" smtClean="0"/>
              <a:t>Drive a Legion branded vehicle and wear a Legion branded uniform</a:t>
            </a:r>
          </a:p>
          <a:p>
            <a:pPr marL="742950" lvl="1" indent="-285750" algn="l">
              <a:buFont typeface="Arial" panose="020B0604020202020204" pitchFamily="34" charset="0"/>
              <a:buChar char="•"/>
            </a:pPr>
            <a:r>
              <a:rPr lang="en-GB" sz="1900" dirty="0" smtClean="0"/>
              <a:t>Trained to the recent Health and Safety guidelines</a:t>
            </a:r>
          </a:p>
          <a:p>
            <a:pPr marL="742950" lvl="1" indent="-285750" algn="l">
              <a:buFont typeface="Arial" panose="020B0604020202020204" pitchFamily="34" charset="0"/>
              <a:buChar char="•"/>
            </a:pPr>
            <a:r>
              <a:rPr lang="en-GB" sz="1900" dirty="0" smtClean="0"/>
              <a:t>Work to a customer Charter</a:t>
            </a:r>
          </a:p>
          <a:p>
            <a:pPr marL="742950" lvl="1" indent="-285750" algn="l">
              <a:buFont typeface="Arial" panose="020B0604020202020204" pitchFamily="34" charset="0"/>
              <a:buChar char="•"/>
            </a:pPr>
            <a:endParaRPr lang="en-GB" sz="1800" dirty="0" smtClean="0"/>
          </a:p>
          <a:p>
            <a:pPr marL="285750" indent="-285750" algn="l">
              <a:buFont typeface="Arial" panose="020B0604020202020204" pitchFamily="34" charset="0"/>
              <a:buChar char="•"/>
            </a:pPr>
            <a:r>
              <a:rPr lang="en-GB" sz="2000" dirty="0" smtClean="0"/>
              <a:t>The Handy Van Service is accredited by Trustmark.</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10</a:t>
            </a:fld>
            <a:endParaRPr lang="en-GB"/>
          </a:p>
        </p:txBody>
      </p:sp>
    </p:spTree>
    <p:extLst>
      <p:ext uri="{BB962C8B-B14F-4D97-AF65-F5344CB8AC3E}">
        <p14:creationId xmlns:p14="http://schemas.microsoft.com/office/powerpoint/2010/main" val="172184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Financial Capability Service is made up of the Benefits and Money Advice Service and the War Pensions and Compensation Service:</a:t>
            </a:r>
          </a:p>
          <a:p>
            <a:r>
              <a:rPr lang="en-GB" dirty="0" smtClean="0"/>
              <a:t> </a:t>
            </a:r>
          </a:p>
          <a:p>
            <a:r>
              <a:rPr lang="en-GB" b="1" dirty="0" smtClean="0"/>
              <a:t>Benefits, Debt and Money Advice Service:</a:t>
            </a:r>
          </a:p>
          <a:p>
            <a:pPr marL="285750" indent="-285750">
              <a:buFont typeface="Arial" panose="020B0604020202020204" pitchFamily="34" charset="0"/>
              <a:buChar char="•"/>
            </a:pPr>
            <a:r>
              <a:rPr lang="en-GB" dirty="0" smtClean="0"/>
              <a:t>Specialist advice and support to those facing debt problems.</a:t>
            </a:r>
          </a:p>
          <a:p>
            <a:pPr marL="285750" indent="-285750">
              <a:buFont typeface="Arial" panose="020B0604020202020204" pitchFamily="34" charset="0"/>
              <a:buChar char="•"/>
            </a:pPr>
            <a:r>
              <a:rPr lang="en-GB" dirty="0" smtClean="0"/>
              <a:t>Types of cases include acting as a Debt Relief Order intermediary, representing at County Court to defend possession proceedings or money claims, negotiating with creditors and challenging debts.</a:t>
            </a:r>
          </a:p>
          <a:p>
            <a:pPr marL="285750" indent="-285750">
              <a:buFont typeface="Arial" panose="020B0604020202020204" pitchFamily="34" charset="0"/>
              <a:buChar char="•"/>
            </a:pPr>
            <a:r>
              <a:rPr lang="en-GB" dirty="0" smtClean="0"/>
              <a:t>Specialist advice and support to those dealing with complex benefit issues, which could include providing advice on welfare benefit decisions, challenging welfare benefit decisions and representing at Tribunal.</a:t>
            </a:r>
          </a:p>
          <a:p>
            <a:pPr marL="285750" indent="-285750">
              <a:buFont typeface="Arial" panose="020B0604020202020204" pitchFamily="34" charset="0"/>
              <a:buChar char="•"/>
            </a:pPr>
            <a:r>
              <a:rPr lang="en-GB" dirty="0" smtClean="0"/>
              <a:t>BDMA advice will be delivered face to face and over the telephone, with Connect Assist providing the telephone based service.</a:t>
            </a:r>
          </a:p>
          <a:p>
            <a:pPr marL="285750" indent="-285750">
              <a:buFont typeface="Arial" panose="020B0604020202020204" pitchFamily="34" charset="0"/>
              <a:buChar char="•"/>
            </a:pPr>
            <a:r>
              <a:rPr lang="en-GB" dirty="0" smtClean="0"/>
              <a:t>Area Office will continue to commission the service through the Regional Lead.</a:t>
            </a:r>
          </a:p>
          <a:p>
            <a:pPr marL="285750" indent="-285750">
              <a:buFont typeface="Arial" panose="020B0604020202020204" pitchFamily="34" charset="0"/>
              <a:buChar char="•"/>
            </a:pPr>
            <a:r>
              <a:rPr lang="en-GB" dirty="0" smtClean="0"/>
              <a:t>Face to face BDMAs will also link in with the Armed Forces to promote better money management and the Moneyforce website.</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11</a:t>
            </a:fld>
            <a:endParaRPr lang="en-GB"/>
          </a:p>
        </p:txBody>
      </p:sp>
    </p:spTree>
    <p:extLst>
      <p:ext uri="{BB962C8B-B14F-4D97-AF65-F5344CB8AC3E}">
        <p14:creationId xmlns:p14="http://schemas.microsoft.com/office/powerpoint/2010/main" val="264181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War Pensions and Compensation Service:</a:t>
            </a:r>
          </a:p>
          <a:p>
            <a:pPr marL="285750" indent="-285750">
              <a:buFont typeface="Arial" panose="020B0604020202020204" pitchFamily="34" charset="0"/>
              <a:buChar char="•"/>
            </a:pPr>
            <a:r>
              <a:rPr lang="en-GB" dirty="0" smtClean="0"/>
              <a:t>Specialist advice on War Pensions and compensation awards and deterioration claims, including entitlement and award disputes</a:t>
            </a:r>
          </a:p>
          <a:p>
            <a:pPr marL="285750" indent="-285750">
              <a:buFont typeface="Arial" panose="020B0604020202020204" pitchFamily="34" charset="0"/>
              <a:buChar char="•"/>
            </a:pPr>
            <a:r>
              <a:rPr lang="en-GB" dirty="0" smtClean="0"/>
              <a:t>Representation at Tribunal</a:t>
            </a:r>
          </a:p>
          <a:p>
            <a:pPr marL="285750" indent="-285750">
              <a:buFont typeface="Arial" panose="020B0604020202020204" pitchFamily="34" charset="0"/>
              <a:buChar char="•"/>
            </a:pPr>
            <a:r>
              <a:rPr lang="en-GB" dirty="0" smtClean="0"/>
              <a:t>Advice on merits of the case</a:t>
            </a:r>
          </a:p>
          <a:p>
            <a:pPr marL="285750" indent="-285750">
              <a:buFont typeface="Arial" panose="020B0604020202020204" pitchFamily="34" charset="0"/>
              <a:buChar char="•"/>
            </a:pPr>
            <a:r>
              <a:rPr lang="en-GB" dirty="0" smtClean="0"/>
              <a:t>Advice on supplementary allowances</a:t>
            </a:r>
          </a:p>
          <a:p>
            <a:pPr marL="285750" indent="-285750">
              <a:buFont typeface="Arial" panose="020B0604020202020204" pitchFamily="34" charset="0"/>
              <a:buChar char="•"/>
            </a:pPr>
            <a:endParaRPr lang="en-GB" dirty="0" smtClean="0"/>
          </a:p>
          <a:p>
            <a:r>
              <a:rPr lang="en-GB" dirty="0" smtClean="0"/>
              <a:t>All appellants are encouraged to attend an advice clinic to discuss the case prior to their Tribunal. </a:t>
            </a:r>
          </a:p>
          <a:p>
            <a:r>
              <a:rPr lang="en-GB" dirty="0" smtClean="0"/>
              <a:t>There is no selection process and, if the appellant wants TRBL to represent them, we will do so, regardless of </a:t>
            </a:r>
            <a:r>
              <a:rPr lang="en-GB" dirty="0" err="1" smtClean="0"/>
              <a:t>likelyhood</a:t>
            </a:r>
            <a:r>
              <a:rPr lang="en-GB" dirty="0" smtClean="0"/>
              <a:t> of success.</a:t>
            </a:r>
          </a:p>
          <a:p>
            <a:endParaRPr lang="en-GB" dirty="0"/>
          </a:p>
        </p:txBody>
      </p:sp>
      <p:sp>
        <p:nvSpPr>
          <p:cNvPr id="4" name="Slide Number Placeholder 3"/>
          <p:cNvSpPr>
            <a:spLocks noGrp="1"/>
          </p:cNvSpPr>
          <p:nvPr>
            <p:ph type="sldNum" sz="quarter" idx="10"/>
          </p:nvPr>
        </p:nvSpPr>
        <p:spPr/>
        <p:txBody>
          <a:bodyPr/>
          <a:lstStyle/>
          <a:p>
            <a:fld id="{D47EA609-A28C-410B-A4BB-9FF65099E363}" type="slidenum">
              <a:rPr lang="en-GB" smtClean="0"/>
              <a:t>12</a:t>
            </a:fld>
            <a:endParaRPr lang="en-GB"/>
          </a:p>
        </p:txBody>
      </p:sp>
    </p:spTree>
    <p:extLst>
      <p:ext uri="{BB962C8B-B14F-4D97-AF65-F5344CB8AC3E}">
        <p14:creationId xmlns:p14="http://schemas.microsoft.com/office/powerpoint/2010/main" val="223542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2" y="620688"/>
            <a:ext cx="914399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hasCustomPrompt="1"/>
          </p:nvPr>
        </p:nvSpPr>
        <p:spPr>
          <a:xfrm>
            <a:off x="1043608" y="2564904"/>
            <a:ext cx="7056784" cy="1584176"/>
          </a:xfrm>
          <a:prstGeom prst="rect">
            <a:avLst/>
          </a:prstGeom>
        </p:spPr>
        <p:txBody>
          <a:bodyPr anchor="ctr" anchorCtr="0"/>
          <a:lstStyle>
            <a:lvl1pPr>
              <a:defRPr sz="4400" spc="100" baseline="0">
                <a:latin typeface="Arial" panose="020B0604020202020204" pitchFamily="34" charset="0"/>
                <a:cs typeface="Arial" panose="020B0604020202020204" pitchFamily="34" charset="0"/>
              </a:defRPr>
            </a:lvl1pPr>
          </a:lstStyle>
          <a:p>
            <a:r>
              <a:rPr lang="en-US" dirty="0" smtClean="0"/>
              <a:t>TITLE GOES HERE</a:t>
            </a:r>
            <a:endParaRPr lang="en-GB" dirty="0"/>
          </a:p>
        </p:txBody>
      </p:sp>
    </p:spTree>
    <p:extLst>
      <p:ext uri="{BB962C8B-B14F-4D97-AF65-F5344CB8AC3E}">
        <p14:creationId xmlns:p14="http://schemas.microsoft.com/office/powerpoint/2010/main" val="18030230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1 text box">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a:spLocks noGrp="1"/>
          </p:cNvSpPr>
          <p:nvPr>
            <p:ph type="subTitle" idx="1" hasCustomPrompt="1"/>
          </p:nvPr>
        </p:nvSpPr>
        <p:spPr>
          <a:xfrm>
            <a:off x="1043608" y="1556792"/>
            <a:ext cx="7056784" cy="3877302"/>
          </a:xfrm>
          <a:prstGeom prst="rect">
            <a:avLst/>
          </a:prstGeom>
        </p:spPr>
        <p:txBody>
          <a:bodyPr>
            <a:normAutofit/>
          </a:bodyPr>
          <a:lstStyle>
            <a:lvl1pPr marL="0" indent="0" algn="ctr">
              <a:buNone/>
              <a:defRPr sz="1800" b="0" spc="1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 here</a:t>
            </a:r>
            <a:endParaRPr lang="en-GB" dirty="0"/>
          </a:p>
        </p:txBody>
      </p: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3" name="Straight Connector 2"/>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850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1 image">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1556792"/>
            <a:ext cx="7056784" cy="4032448"/>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229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1 image, 1 text box">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1556792"/>
            <a:ext cx="3384376" cy="383433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a:spLocks noGrp="1"/>
          </p:cNvSpPr>
          <p:nvPr>
            <p:ph type="subTitle" idx="1" hasCustomPrompt="1"/>
          </p:nvPr>
        </p:nvSpPr>
        <p:spPr>
          <a:xfrm>
            <a:off x="4716016" y="1556792"/>
            <a:ext cx="3384376" cy="3816424"/>
          </a:xfrm>
          <a:prstGeom prst="rect">
            <a:avLst/>
          </a:prstGeom>
        </p:spPr>
        <p:txBody>
          <a:bodyPr>
            <a:normAutofit/>
          </a:bodyPr>
          <a:lstStyle>
            <a:lvl1pPr marL="0" indent="0" algn="l">
              <a:buNone/>
              <a:defRPr sz="1800" b="0" spc="1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 here</a:t>
            </a:r>
            <a:endParaRPr lang="en-GB" dirty="0"/>
          </a:p>
        </p:txBody>
      </p:sp>
    </p:spTree>
    <p:extLst>
      <p:ext uri="{BB962C8B-B14F-4D97-AF65-F5344CB8AC3E}">
        <p14:creationId xmlns:p14="http://schemas.microsoft.com/office/powerpoint/2010/main" val="2996177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2 images">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1556792"/>
            <a:ext cx="3384376" cy="383433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10"/>
          <p:cNvSpPr>
            <a:spLocks noGrp="1"/>
          </p:cNvSpPr>
          <p:nvPr>
            <p:ph type="pic" sz="quarter" idx="19"/>
          </p:nvPr>
        </p:nvSpPr>
        <p:spPr>
          <a:xfrm>
            <a:off x="4716016" y="1556792"/>
            <a:ext cx="3384376" cy="383433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Tree>
    <p:extLst>
      <p:ext uri="{BB962C8B-B14F-4D97-AF65-F5344CB8AC3E}">
        <p14:creationId xmlns:p14="http://schemas.microsoft.com/office/powerpoint/2010/main" val="22008721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2 images, 2 text boxes">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1556792"/>
            <a:ext cx="3384376" cy="1800200"/>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0"/>
          <p:cNvSpPr>
            <a:spLocks noGrp="1"/>
          </p:cNvSpPr>
          <p:nvPr>
            <p:ph type="pic" sz="quarter" idx="19"/>
          </p:nvPr>
        </p:nvSpPr>
        <p:spPr>
          <a:xfrm>
            <a:off x="4716016" y="3717032"/>
            <a:ext cx="3384376" cy="1800200"/>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17" name="Text Placeholder 2"/>
          <p:cNvSpPr>
            <a:spLocks noGrp="1"/>
          </p:cNvSpPr>
          <p:nvPr>
            <p:ph type="body" sz="quarter" idx="21" hasCustomPrompt="1"/>
          </p:nvPr>
        </p:nvSpPr>
        <p:spPr>
          <a:xfrm>
            <a:off x="4716016" y="1556792"/>
            <a:ext cx="3384376" cy="180020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en-US" dirty="0" smtClean="0"/>
              <a:t>Click to add text here</a:t>
            </a:r>
            <a:endParaRPr lang="en-GB" dirty="0"/>
          </a:p>
        </p:txBody>
      </p:sp>
      <p:sp>
        <p:nvSpPr>
          <p:cNvPr id="18" name="Text Placeholder 2"/>
          <p:cNvSpPr>
            <a:spLocks noGrp="1"/>
          </p:cNvSpPr>
          <p:nvPr>
            <p:ph type="body" sz="quarter" idx="22" hasCustomPrompt="1"/>
          </p:nvPr>
        </p:nvSpPr>
        <p:spPr>
          <a:xfrm>
            <a:off x="1043608" y="3717032"/>
            <a:ext cx="3384376" cy="180020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en-US" dirty="0" smtClean="0"/>
              <a:t>Click to add text here</a:t>
            </a:r>
            <a:endParaRPr lang="en-GB" dirty="0"/>
          </a:p>
        </p:txBody>
      </p:sp>
    </p:spTree>
    <p:extLst>
      <p:ext uri="{BB962C8B-B14F-4D97-AF65-F5344CB8AC3E}">
        <p14:creationId xmlns:p14="http://schemas.microsoft.com/office/powerpoint/2010/main" val="53178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3 images, 3 text boxes">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1556792"/>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10"/>
          <p:cNvSpPr>
            <a:spLocks noGrp="1"/>
          </p:cNvSpPr>
          <p:nvPr>
            <p:ph type="pic" sz="quarter" idx="19"/>
          </p:nvPr>
        </p:nvSpPr>
        <p:spPr>
          <a:xfrm>
            <a:off x="3491880" y="1556792"/>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18" name="Picture Placeholder 10"/>
          <p:cNvSpPr>
            <a:spLocks noGrp="1"/>
          </p:cNvSpPr>
          <p:nvPr>
            <p:ph type="pic" sz="quarter" idx="20"/>
          </p:nvPr>
        </p:nvSpPr>
        <p:spPr>
          <a:xfrm>
            <a:off x="5940152" y="1556792"/>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3" name="Text Placeholder 2"/>
          <p:cNvSpPr>
            <a:spLocks noGrp="1"/>
          </p:cNvSpPr>
          <p:nvPr>
            <p:ph type="body" sz="quarter" idx="21" hasCustomPrompt="1"/>
          </p:nvPr>
        </p:nvSpPr>
        <p:spPr>
          <a:xfrm>
            <a:off x="3491881" y="4005064"/>
            <a:ext cx="2160240" cy="151216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en-US" dirty="0" smtClean="0"/>
              <a:t>Click to add text here</a:t>
            </a:r>
            <a:endParaRPr lang="en-GB" dirty="0"/>
          </a:p>
        </p:txBody>
      </p:sp>
      <p:sp>
        <p:nvSpPr>
          <p:cNvPr id="25" name="Text Placeholder 2"/>
          <p:cNvSpPr>
            <a:spLocks noGrp="1"/>
          </p:cNvSpPr>
          <p:nvPr>
            <p:ph type="body" sz="quarter" idx="22" hasCustomPrompt="1"/>
          </p:nvPr>
        </p:nvSpPr>
        <p:spPr>
          <a:xfrm>
            <a:off x="5940146" y="3990578"/>
            <a:ext cx="2160240" cy="151216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en-US" dirty="0" smtClean="0"/>
              <a:t>Click to add text here</a:t>
            </a:r>
            <a:endParaRPr lang="en-GB" dirty="0"/>
          </a:p>
        </p:txBody>
      </p:sp>
      <p:sp>
        <p:nvSpPr>
          <p:cNvPr id="26" name="Subtitle 2"/>
          <p:cNvSpPr>
            <a:spLocks noGrp="1"/>
          </p:cNvSpPr>
          <p:nvPr>
            <p:ph type="subTitle" idx="1" hasCustomPrompt="1"/>
          </p:nvPr>
        </p:nvSpPr>
        <p:spPr>
          <a:xfrm>
            <a:off x="1043608" y="4005064"/>
            <a:ext cx="2160240" cy="1512168"/>
          </a:xfrm>
          <a:prstGeom prst="rect">
            <a:avLst/>
          </a:prstGeom>
        </p:spPr>
        <p:txBody>
          <a:bodyPr>
            <a:normAutofit/>
          </a:bodyPr>
          <a:lstStyle>
            <a:lvl1pPr marL="0" indent="0" algn="l">
              <a:buNone/>
              <a:defRPr sz="1800" b="0" spc="1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 here</a:t>
            </a:r>
            <a:endParaRPr lang="en-GB" dirty="0"/>
          </a:p>
        </p:txBody>
      </p:sp>
    </p:spTree>
    <p:extLst>
      <p:ext uri="{BB962C8B-B14F-4D97-AF65-F5344CB8AC3E}">
        <p14:creationId xmlns:p14="http://schemas.microsoft.com/office/powerpoint/2010/main" val="32230770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1 landscape image, 1 text box">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1556792"/>
            <a:ext cx="7056784" cy="2880320"/>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Subtitle 2"/>
          <p:cNvSpPr>
            <a:spLocks noGrp="1"/>
          </p:cNvSpPr>
          <p:nvPr>
            <p:ph type="subTitle" idx="1" hasCustomPrompt="1"/>
          </p:nvPr>
        </p:nvSpPr>
        <p:spPr>
          <a:xfrm>
            <a:off x="1043608" y="4653136"/>
            <a:ext cx="7056784" cy="864096"/>
          </a:xfrm>
          <a:prstGeom prst="rect">
            <a:avLst/>
          </a:prstGeom>
        </p:spPr>
        <p:txBody>
          <a:bodyPr>
            <a:normAutofit/>
          </a:bodyPr>
          <a:lstStyle>
            <a:lvl1pPr marL="0" indent="0" algn="l">
              <a:buNone/>
              <a:defRPr sz="1800" b="0" spc="1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 here</a:t>
            </a:r>
            <a:endParaRPr lang="en-GB" dirty="0"/>
          </a:p>
        </p:txBody>
      </p:sp>
    </p:spTree>
    <p:extLst>
      <p:ext uri="{BB962C8B-B14F-4D97-AF65-F5344CB8AC3E}">
        <p14:creationId xmlns:p14="http://schemas.microsoft.com/office/powerpoint/2010/main" val="117535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ing, 3 images, 3 text boxes">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043608" y="3645024"/>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6093296"/>
            <a:ext cx="228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1"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940146" y="6309320"/>
            <a:ext cx="3203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043608" y="260648"/>
            <a:ext cx="7056784"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dirty="0" smtClean="0"/>
              <a:t>HEADING GOES HERE</a:t>
            </a:r>
            <a:endParaRPr lang="en-GB" dirty="0"/>
          </a:p>
        </p:txBody>
      </p:sp>
      <p:cxnSp>
        <p:nvCxnSpPr>
          <p:cNvPr id="12" name="Straight Connector 11"/>
          <p:cNvCxnSpPr/>
          <p:nvPr userDrawn="1"/>
        </p:nvCxnSpPr>
        <p:spPr>
          <a:xfrm flipH="1">
            <a:off x="2"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388426" y="620688"/>
            <a:ext cx="75557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10"/>
          <p:cNvSpPr>
            <a:spLocks noGrp="1"/>
          </p:cNvSpPr>
          <p:nvPr>
            <p:ph type="pic" sz="quarter" idx="19"/>
          </p:nvPr>
        </p:nvSpPr>
        <p:spPr>
          <a:xfrm>
            <a:off x="3491880" y="1196752"/>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18" name="Picture Placeholder 10"/>
          <p:cNvSpPr>
            <a:spLocks noGrp="1"/>
          </p:cNvSpPr>
          <p:nvPr>
            <p:ph type="pic" sz="quarter" idx="20"/>
          </p:nvPr>
        </p:nvSpPr>
        <p:spPr>
          <a:xfrm>
            <a:off x="5940152" y="1196752"/>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14" name="Picture Placeholder 10"/>
          <p:cNvSpPr>
            <a:spLocks noGrp="1"/>
          </p:cNvSpPr>
          <p:nvPr>
            <p:ph type="pic" sz="quarter" idx="21"/>
          </p:nvPr>
        </p:nvSpPr>
        <p:spPr>
          <a:xfrm>
            <a:off x="1043608" y="1196752"/>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19" name="Picture Placeholder 10"/>
          <p:cNvSpPr>
            <a:spLocks noGrp="1"/>
          </p:cNvSpPr>
          <p:nvPr>
            <p:ph type="pic" sz="quarter" idx="22"/>
          </p:nvPr>
        </p:nvSpPr>
        <p:spPr>
          <a:xfrm>
            <a:off x="3491880" y="3645024"/>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
        <p:nvSpPr>
          <p:cNvPr id="20" name="Picture Placeholder 10"/>
          <p:cNvSpPr>
            <a:spLocks noGrp="1"/>
          </p:cNvSpPr>
          <p:nvPr>
            <p:ph type="pic" sz="quarter" idx="23"/>
          </p:nvPr>
        </p:nvSpPr>
        <p:spPr>
          <a:xfrm>
            <a:off x="5940152" y="3645024"/>
            <a:ext cx="2160240" cy="2304256"/>
          </a:xfrm>
          <a:prstGeom prst="rect">
            <a:avLst/>
          </a:prstGeom>
          <a:solidFill>
            <a:schemeClr val="bg1">
              <a:lumMod val="85000"/>
            </a:schemeClr>
          </a:solidFill>
          <a:ln w="12700">
            <a:noFill/>
          </a:ln>
        </p:spPr>
        <p:txBody>
          <a:bodyPr/>
          <a:lstStyle>
            <a:lvl1pPr marL="0" indent="0" algn="ctr">
              <a:buNone/>
              <a:defRPr/>
            </a:lvl1pPr>
          </a:lstStyle>
          <a:p>
            <a:pPr lvl="0"/>
            <a:endParaRPr lang="en-GB" noProof="0" dirty="0"/>
          </a:p>
        </p:txBody>
      </p:sp>
    </p:spTree>
    <p:extLst>
      <p:ext uri="{BB962C8B-B14F-4D97-AF65-F5344CB8AC3E}">
        <p14:creationId xmlns:p14="http://schemas.microsoft.com/office/powerpoint/2010/main" val="3895299289"/>
      </p:ext>
    </p:extLst>
  </p:cSld>
  <p:clrMapOvr>
    <a:masterClrMapping/>
  </p:clrMapOvr>
  <p:transition spd="slow" advClick="0" advTm="600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solidFill>
                <a:latin typeface="Arial" panose="020B0604020202020204" pitchFamily="34" charset="0"/>
                <a:cs typeface="Arial" panose="020B0604020202020204" pitchFamily="34" charset="0"/>
              </a:defRPr>
            </a:lvl1pPr>
          </a:lstStyle>
          <a:p>
            <a:pPr>
              <a:defRPr/>
            </a:pPr>
            <a:fld id="{AA6797E6-4F63-42AA-A79C-024EB367C765}" type="slidenum">
              <a:rPr lang="en-GB"/>
              <a:pPr>
                <a:defRPr/>
              </a:pPr>
              <a:t>‹#›</a:t>
            </a:fld>
            <a:endParaRPr lang="en-GB" dirty="0"/>
          </a:p>
        </p:txBody>
      </p:sp>
    </p:spTree>
    <p:extLst>
      <p:ext uri="{BB962C8B-B14F-4D97-AF65-F5344CB8AC3E}">
        <p14:creationId xmlns:p14="http://schemas.microsoft.com/office/powerpoint/2010/main" val="233184064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1" r:id="rId3"/>
    <p:sldLayoutId id="2147483652" r:id="rId4"/>
    <p:sldLayoutId id="2147483653" r:id="rId5"/>
    <p:sldLayoutId id="2147483655" r:id="rId6"/>
    <p:sldLayoutId id="2147483657"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rguG3rb7NAhVMI8AKHdB3BEcQjRwIBw&amp;url=http://www.noormacdonaldphotography.co.uk/family-portrait-photographer-suffolk/children/&amp;psig=AFQjCNFqa23OunNRL8gHXVyvPbVZImeWrw&amp;ust=1466778337300315" TargetMode="External"/><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204864"/>
            <a:ext cx="7056784" cy="2232248"/>
          </a:xfrm>
        </p:spPr>
        <p:txBody>
          <a:bodyPr/>
          <a:lstStyle/>
          <a:p>
            <a:r>
              <a:rPr lang="en-GB" b="1" dirty="0">
                <a:solidFill>
                  <a:schemeClr val="accent1">
                    <a:lumMod val="75000"/>
                  </a:schemeClr>
                </a:solidFill>
                <a:latin typeface="+mj-lt"/>
              </a:rPr>
              <a:t>The Royal British </a:t>
            </a:r>
            <a:r>
              <a:rPr lang="en-GB" b="1" dirty="0" smtClean="0">
                <a:solidFill>
                  <a:schemeClr val="accent1">
                    <a:lumMod val="75000"/>
                  </a:schemeClr>
                </a:solidFill>
                <a:latin typeface="+mj-lt"/>
              </a:rPr>
              <a:t>Legion</a:t>
            </a:r>
            <a:br>
              <a:rPr lang="en-GB" b="1" dirty="0" smtClean="0">
                <a:solidFill>
                  <a:schemeClr val="accent1">
                    <a:lumMod val="75000"/>
                  </a:schemeClr>
                </a:solidFill>
                <a:latin typeface="+mj-lt"/>
              </a:rPr>
            </a:br>
            <a:r>
              <a:rPr lang="en-GB" b="1" dirty="0" smtClean="0">
                <a:solidFill>
                  <a:schemeClr val="accent1">
                    <a:lumMod val="75000"/>
                  </a:schemeClr>
                </a:solidFill>
                <a:latin typeface="+mj-lt"/>
              </a:rPr>
              <a:t>Zoe Kirby</a:t>
            </a:r>
            <a:br>
              <a:rPr lang="en-GB" b="1" dirty="0" smtClean="0">
                <a:solidFill>
                  <a:schemeClr val="accent1">
                    <a:lumMod val="75000"/>
                  </a:schemeClr>
                </a:solidFill>
                <a:latin typeface="+mj-lt"/>
              </a:rPr>
            </a:br>
            <a:r>
              <a:rPr lang="en-GB" sz="3600" dirty="0" smtClean="0">
                <a:solidFill>
                  <a:schemeClr val="accent1">
                    <a:lumMod val="75000"/>
                  </a:schemeClr>
                </a:solidFill>
                <a:latin typeface="+mj-lt"/>
              </a:rPr>
              <a:t>Advice and Information Officer</a:t>
            </a:r>
            <a:endParaRPr lang="en-GB" sz="3600" dirty="0">
              <a:solidFill>
                <a:schemeClr val="accent1">
                  <a:lumMod val="75000"/>
                </a:schemeClr>
              </a:solidFill>
              <a:latin typeface="+mj-lt"/>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851525"/>
            <a:ext cx="957280" cy="15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51525"/>
            <a:ext cx="1181297" cy="1414510"/>
          </a:xfrm>
          <a:prstGeom prst="rect">
            <a:avLst/>
          </a:prstGeom>
        </p:spPr>
      </p:pic>
    </p:spTree>
    <p:extLst>
      <p:ext uri="{BB962C8B-B14F-4D97-AF65-F5344CB8AC3E}">
        <p14:creationId xmlns:p14="http://schemas.microsoft.com/office/powerpoint/2010/main" val="61178992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556792"/>
            <a:ext cx="3744416" cy="3877302"/>
          </a:xfrm>
        </p:spPr>
        <p:txBody>
          <a:bodyPr>
            <a:normAutofit fontScale="92500" lnSpcReduction="10000"/>
          </a:bodyPr>
          <a:lstStyle/>
          <a:p>
            <a:r>
              <a:rPr lang="en-GB" sz="2600" dirty="0">
                <a:solidFill>
                  <a:schemeClr val="tx2"/>
                </a:solidFill>
                <a:latin typeface="+mn-lt"/>
              </a:rPr>
              <a:t>Free household checks for physical security, winter warmth and fire </a:t>
            </a:r>
            <a:r>
              <a:rPr lang="en-GB" sz="2600" dirty="0" smtClean="0">
                <a:solidFill>
                  <a:schemeClr val="tx2"/>
                </a:solidFill>
                <a:latin typeface="+mn-lt"/>
              </a:rPr>
              <a:t>safety</a:t>
            </a:r>
            <a:r>
              <a:rPr lang="en-GB" sz="800" dirty="0" smtClean="0">
                <a:solidFill>
                  <a:schemeClr val="tx2"/>
                </a:solidFill>
                <a:latin typeface="+mn-lt"/>
              </a:rPr>
              <a:t> </a:t>
            </a:r>
          </a:p>
          <a:p>
            <a:endParaRPr lang="en-GB" sz="2600" dirty="0">
              <a:solidFill>
                <a:schemeClr val="tx2"/>
              </a:solidFill>
              <a:latin typeface="+mn-lt"/>
            </a:endParaRPr>
          </a:p>
          <a:p>
            <a:r>
              <a:rPr lang="en-GB" sz="2600" dirty="0">
                <a:solidFill>
                  <a:schemeClr val="tx2"/>
                </a:solidFill>
                <a:latin typeface="+mn-lt"/>
              </a:rPr>
              <a:t>Low level or minor </a:t>
            </a:r>
            <a:r>
              <a:rPr lang="en-GB" sz="2600" dirty="0" smtClean="0">
                <a:solidFill>
                  <a:schemeClr val="tx2"/>
                </a:solidFill>
                <a:latin typeface="+mn-lt"/>
              </a:rPr>
              <a:t>repairs</a:t>
            </a:r>
            <a:r>
              <a:rPr lang="en-GB" sz="800" dirty="0" smtClean="0">
                <a:solidFill>
                  <a:schemeClr val="tx2"/>
                </a:solidFill>
                <a:latin typeface="+mn-lt"/>
              </a:rPr>
              <a:t> </a:t>
            </a:r>
          </a:p>
          <a:p>
            <a:endParaRPr lang="en-GB" sz="2600" dirty="0">
              <a:solidFill>
                <a:schemeClr val="tx2"/>
              </a:solidFill>
              <a:latin typeface="+mn-lt"/>
            </a:endParaRPr>
          </a:p>
          <a:p>
            <a:r>
              <a:rPr lang="en-GB" sz="2600" dirty="0">
                <a:solidFill>
                  <a:schemeClr val="tx2"/>
                </a:solidFill>
                <a:latin typeface="+mn-lt"/>
              </a:rPr>
              <a:t>Adaptations and falls </a:t>
            </a:r>
            <a:r>
              <a:rPr lang="en-GB" sz="2600" dirty="0" smtClean="0">
                <a:solidFill>
                  <a:schemeClr val="tx2"/>
                </a:solidFill>
                <a:latin typeface="+mn-lt"/>
              </a:rPr>
              <a:t>prevention</a:t>
            </a:r>
          </a:p>
          <a:p>
            <a:endParaRPr lang="en-GB" sz="2600" dirty="0">
              <a:solidFill>
                <a:schemeClr val="tx2"/>
              </a:solidFill>
              <a:latin typeface="+mn-lt"/>
            </a:endParaRPr>
          </a:p>
          <a:p>
            <a:r>
              <a:rPr lang="en-GB" sz="2600" dirty="0">
                <a:solidFill>
                  <a:schemeClr val="tx2"/>
                </a:solidFill>
                <a:latin typeface="+mn-lt"/>
              </a:rPr>
              <a:t>Mobility aids</a:t>
            </a:r>
          </a:p>
          <a:p>
            <a:endParaRPr lang="en-GB" dirty="0"/>
          </a:p>
        </p:txBody>
      </p:sp>
      <p:sp>
        <p:nvSpPr>
          <p:cNvPr id="3" name="Title 2"/>
          <p:cNvSpPr>
            <a:spLocks noGrp="1"/>
          </p:cNvSpPr>
          <p:nvPr>
            <p:ph type="ctrTitle"/>
          </p:nvPr>
        </p:nvSpPr>
        <p:spPr/>
        <p:txBody>
          <a:bodyPr/>
          <a:lstStyle/>
          <a:p>
            <a:r>
              <a:rPr lang="en-GB" dirty="0" smtClean="0"/>
              <a:t>Handy Vans</a:t>
            </a:r>
            <a:endParaRPr lang="en-GB" dirty="0"/>
          </a:p>
        </p:txBody>
      </p:sp>
      <p:pic>
        <p:nvPicPr>
          <p:cNvPr id="1026" name="Picture 2" descr="Wide shot of Poppy V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75" y="1642145"/>
            <a:ext cx="3524271" cy="1390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daption consultation with 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47" y="3945517"/>
            <a:ext cx="3526900" cy="13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2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Benefits, Debts and Money Advice</a:t>
            </a:r>
            <a:endParaRPr lang="en-GB" dirty="0"/>
          </a:p>
        </p:txBody>
      </p:sp>
      <p:sp>
        <p:nvSpPr>
          <p:cNvPr id="4" name="Subtitle 5"/>
          <p:cNvSpPr>
            <a:spLocks noGrp="1"/>
          </p:cNvSpPr>
          <p:nvPr>
            <p:ph type="subTitle" idx="1"/>
          </p:nvPr>
        </p:nvSpPr>
        <p:spPr>
          <a:xfrm>
            <a:off x="683568" y="1556792"/>
            <a:ext cx="4248472" cy="3877302"/>
          </a:xfrm>
        </p:spPr>
        <p:txBody>
          <a:bodyPr>
            <a:normAutofit fontScale="70000" lnSpcReduction="20000"/>
          </a:bodyPr>
          <a:lstStyle/>
          <a:p>
            <a:r>
              <a:rPr lang="en-GB" sz="2800" dirty="0" smtClean="0">
                <a:solidFill>
                  <a:schemeClr val="tx2"/>
                </a:solidFill>
                <a:latin typeface="+mn-lt"/>
              </a:rPr>
              <a:t>Support to those facing debt problems</a:t>
            </a:r>
          </a:p>
          <a:p>
            <a:endParaRPr lang="en-GB" sz="2800" dirty="0" smtClean="0">
              <a:solidFill>
                <a:schemeClr val="tx2"/>
              </a:solidFill>
              <a:latin typeface="+mn-lt"/>
            </a:endParaRPr>
          </a:p>
          <a:p>
            <a:r>
              <a:rPr lang="en-GB" sz="2800" dirty="0" smtClean="0">
                <a:solidFill>
                  <a:schemeClr val="tx2"/>
                </a:solidFill>
                <a:latin typeface="+mn-lt"/>
              </a:rPr>
              <a:t>Specialist advice and support to those dealing with complex benefit issues</a:t>
            </a:r>
          </a:p>
          <a:p>
            <a:endParaRPr lang="en-GB" sz="2800" dirty="0" smtClean="0">
              <a:solidFill>
                <a:schemeClr val="tx2"/>
              </a:solidFill>
              <a:latin typeface="+mn-lt"/>
            </a:endParaRPr>
          </a:p>
          <a:p>
            <a:r>
              <a:rPr lang="en-GB" sz="2800" dirty="0" smtClean="0">
                <a:solidFill>
                  <a:schemeClr val="tx2"/>
                </a:solidFill>
                <a:latin typeface="+mn-lt"/>
              </a:rPr>
              <a:t>Delivered face to face and over the telephone </a:t>
            </a:r>
          </a:p>
          <a:p>
            <a:endParaRPr lang="en-GB" sz="2800" dirty="0" smtClean="0">
              <a:solidFill>
                <a:schemeClr val="tx2"/>
              </a:solidFill>
              <a:latin typeface="+mn-lt"/>
            </a:endParaRPr>
          </a:p>
          <a:p>
            <a:r>
              <a:rPr lang="en-GB" sz="2800" dirty="0" smtClean="0">
                <a:solidFill>
                  <a:schemeClr val="tx2"/>
                </a:solidFill>
                <a:latin typeface="+mn-lt"/>
              </a:rPr>
              <a:t>Work with the Armed Forces to promote better money management and the Moneyforce website</a:t>
            </a:r>
          </a:p>
          <a:p>
            <a:pPr marL="285750"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endParaRPr lang="en-GB" dirty="0">
              <a:solidFill>
                <a:schemeClr val="accent1">
                  <a:lumMod val="75000"/>
                </a:schemeClr>
              </a:solidFill>
            </a:endParaRPr>
          </a:p>
        </p:txBody>
      </p:sp>
      <p:pic>
        <p:nvPicPr>
          <p:cNvPr id="2050" name="Picture 2" descr="Men talking at comp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84" r="7620"/>
          <a:stretch/>
        </p:blipFill>
        <p:spPr bwMode="auto">
          <a:xfrm>
            <a:off x="5220072" y="2780928"/>
            <a:ext cx="351840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22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War Pensions and Compensation</a:t>
            </a:r>
            <a:endParaRPr lang="en-GB" dirty="0"/>
          </a:p>
        </p:txBody>
      </p:sp>
      <p:sp>
        <p:nvSpPr>
          <p:cNvPr id="4" name="Subtitle 5"/>
          <p:cNvSpPr>
            <a:spLocks noGrp="1"/>
          </p:cNvSpPr>
          <p:nvPr>
            <p:ph type="subTitle" idx="1"/>
          </p:nvPr>
        </p:nvSpPr>
        <p:spPr/>
        <p:txBody>
          <a:bodyPr>
            <a:normAutofit fontScale="92500" lnSpcReduction="20000"/>
          </a:bodyPr>
          <a:lstStyle/>
          <a:p>
            <a:r>
              <a:rPr lang="en-GB" sz="2800" dirty="0" smtClean="0">
                <a:solidFill>
                  <a:schemeClr val="tx2"/>
                </a:solidFill>
                <a:latin typeface="+mn-lt"/>
              </a:rPr>
              <a:t>Specialist advice on War Pensions and compensation awards and deterioration claims, including entitlement and award disputes</a:t>
            </a:r>
          </a:p>
          <a:p>
            <a:endParaRPr lang="en-GB" sz="2800" dirty="0" smtClean="0">
              <a:solidFill>
                <a:schemeClr val="tx2"/>
              </a:solidFill>
              <a:latin typeface="+mn-lt"/>
            </a:endParaRPr>
          </a:p>
          <a:p>
            <a:r>
              <a:rPr lang="en-GB" sz="2800" dirty="0" smtClean="0">
                <a:solidFill>
                  <a:schemeClr val="tx2"/>
                </a:solidFill>
                <a:latin typeface="+mn-lt"/>
              </a:rPr>
              <a:t>Representation at Tribunal</a:t>
            </a:r>
          </a:p>
          <a:p>
            <a:endParaRPr lang="en-GB" sz="2800" dirty="0" smtClean="0">
              <a:solidFill>
                <a:schemeClr val="tx2"/>
              </a:solidFill>
              <a:latin typeface="+mn-lt"/>
            </a:endParaRPr>
          </a:p>
          <a:p>
            <a:r>
              <a:rPr lang="en-GB" sz="2800" dirty="0" smtClean="0">
                <a:solidFill>
                  <a:schemeClr val="tx2"/>
                </a:solidFill>
                <a:latin typeface="+mn-lt"/>
              </a:rPr>
              <a:t>Advice on merits of the case</a:t>
            </a:r>
          </a:p>
          <a:p>
            <a:endParaRPr lang="en-GB" sz="2800" dirty="0" smtClean="0">
              <a:solidFill>
                <a:schemeClr val="tx2"/>
              </a:solidFill>
              <a:latin typeface="+mn-lt"/>
            </a:endParaRPr>
          </a:p>
          <a:p>
            <a:r>
              <a:rPr lang="en-GB" sz="2800" dirty="0" smtClean="0">
                <a:solidFill>
                  <a:schemeClr val="tx2"/>
                </a:solidFill>
                <a:latin typeface="+mn-lt"/>
              </a:rPr>
              <a:t>Advice on supplementary allowances</a:t>
            </a:r>
            <a:endParaRPr lang="en-GB" sz="2800" dirty="0">
              <a:solidFill>
                <a:schemeClr val="tx2"/>
              </a:solidFill>
              <a:latin typeface="+mn-lt"/>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3901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Employability</a:t>
            </a:r>
            <a:endParaRPr lang="en-GB"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052736"/>
            <a:ext cx="5328592" cy="299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55" t="21615" r="14568" b="50651"/>
          <a:stretch/>
        </p:blipFill>
        <p:spPr bwMode="auto">
          <a:xfrm>
            <a:off x="1331640" y="4437112"/>
            <a:ext cx="6581123" cy="1437722"/>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6630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43608" y="1484784"/>
            <a:ext cx="7056784" cy="4104456"/>
          </a:xfrm>
        </p:spPr>
        <p:txBody>
          <a:bodyPr>
            <a:normAutofit fontScale="92500" lnSpcReduction="20000"/>
          </a:bodyPr>
          <a:lstStyle/>
          <a:p>
            <a:pPr>
              <a:lnSpc>
                <a:spcPct val="80000"/>
              </a:lnSpc>
              <a:defRPr/>
            </a:pPr>
            <a:r>
              <a:rPr lang="en-US" sz="2600" dirty="0" smtClean="0">
                <a:solidFill>
                  <a:schemeClr val="accent1">
                    <a:lumMod val="75000"/>
                  </a:schemeClr>
                </a:solidFill>
                <a:latin typeface="+mn-lt"/>
              </a:rPr>
              <a:t>Increase </a:t>
            </a:r>
            <a:r>
              <a:rPr lang="en-US" sz="2600" dirty="0">
                <a:solidFill>
                  <a:schemeClr val="accent1">
                    <a:lumMod val="75000"/>
                  </a:schemeClr>
                </a:solidFill>
                <a:latin typeface="+mn-lt"/>
              </a:rPr>
              <a:t>support to the most vulnerable and socially </a:t>
            </a:r>
            <a:r>
              <a:rPr lang="en-US" sz="2600" dirty="0" smtClean="0">
                <a:solidFill>
                  <a:schemeClr val="accent1">
                    <a:lumMod val="75000"/>
                  </a:schemeClr>
                </a:solidFill>
                <a:latin typeface="+mn-lt"/>
              </a:rPr>
              <a:t>excluded</a:t>
            </a:r>
          </a:p>
          <a:p>
            <a:pPr>
              <a:lnSpc>
                <a:spcPct val="80000"/>
              </a:lnSpc>
              <a:defRPr/>
            </a:pPr>
            <a:endParaRPr lang="en-US" sz="2600" dirty="0">
              <a:solidFill>
                <a:schemeClr val="accent1">
                  <a:lumMod val="75000"/>
                </a:schemeClr>
              </a:solidFill>
              <a:latin typeface="+mn-lt"/>
            </a:endParaRPr>
          </a:p>
          <a:p>
            <a:pPr>
              <a:lnSpc>
                <a:spcPct val="80000"/>
              </a:lnSpc>
              <a:defRPr/>
            </a:pPr>
            <a:r>
              <a:rPr lang="en-GB" sz="2600" dirty="0" smtClean="0">
                <a:solidFill>
                  <a:schemeClr val="accent1">
                    <a:lumMod val="75000"/>
                  </a:schemeClr>
                </a:solidFill>
                <a:latin typeface="+mn-lt"/>
                <a:cs typeface="Times New Roman" pitchFamily="18" charset="0"/>
              </a:rPr>
              <a:t>Complex </a:t>
            </a:r>
            <a:r>
              <a:rPr lang="en-GB" sz="2600" dirty="0">
                <a:solidFill>
                  <a:schemeClr val="accent1">
                    <a:lumMod val="75000"/>
                  </a:schemeClr>
                </a:solidFill>
                <a:latin typeface="+mn-lt"/>
                <a:cs typeface="Times New Roman" pitchFamily="18" charset="0"/>
              </a:rPr>
              <a:t>or multiple </a:t>
            </a:r>
            <a:r>
              <a:rPr lang="en-GB" sz="2600" dirty="0" smtClean="0">
                <a:solidFill>
                  <a:schemeClr val="accent1">
                    <a:lumMod val="75000"/>
                  </a:schemeClr>
                </a:solidFill>
                <a:latin typeface="+mn-lt"/>
                <a:cs typeface="Times New Roman" pitchFamily="18" charset="0"/>
              </a:rPr>
              <a:t>needs</a:t>
            </a:r>
            <a:endParaRPr lang="en-US" sz="2600" dirty="0">
              <a:solidFill>
                <a:schemeClr val="accent1">
                  <a:lumMod val="75000"/>
                </a:schemeClr>
              </a:solidFill>
              <a:latin typeface="+mn-lt"/>
            </a:endParaRPr>
          </a:p>
          <a:p>
            <a:pPr>
              <a:lnSpc>
                <a:spcPct val="80000"/>
              </a:lnSpc>
              <a:defRPr/>
            </a:pPr>
            <a:endParaRPr lang="en-GB" sz="2600" dirty="0">
              <a:solidFill>
                <a:schemeClr val="accent1">
                  <a:lumMod val="75000"/>
                </a:schemeClr>
              </a:solidFill>
              <a:latin typeface="+mn-lt"/>
            </a:endParaRPr>
          </a:p>
          <a:p>
            <a:r>
              <a:rPr lang="en-US" sz="2600" dirty="0">
                <a:solidFill>
                  <a:schemeClr val="accent1">
                    <a:lumMod val="75000"/>
                  </a:schemeClr>
                </a:solidFill>
                <a:latin typeface="+mn-lt"/>
              </a:rPr>
              <a:t>On-going support</a:t>
            </a:r>
          </a:p>
          <a:p>
            <a:endParaRPr lang="en-GB" sz="2600" dirty="0" smtClean="0">
              <a:solidFill>
                <a:schemeClr val="accent1">
                  <a:lumMod val="75000"/>
                </a:schemeClr>
              </a:solidFill>
              <a:latin typeface="+mn-lt"/>
            </a:endParaRPr>
          </a:p>
          <a:p>
            <a:r>
              <a:rPr lang="en-GB" altLang="en-US" sz="2600" dirty="0" smtClean="0">
                <a:solidFill>
                  <a:schemeClr val="accent1">
                    <a:lumMod val="75000"/>
                  </a:schemeClr>
                </a:solidFill>
                <a:latin typeface="+mn-lt"/>
              </a:rPr>
              <a:t>Improve quality </a:t>
            </a:r>
            <a:r>
              <a:rPr lang="en-GB" altLang="en-US" sz="2600" dirty="0">
                <a:solidFill>
                  <a:schemeClr val="accent1">
                    <a:lumMod val="75000"/>
                  </a:schemeClr>
                </a:solidFill>
                <a:latin typeface="+mn-lt"/>
              </a:rPr>
              <a:t>of life and maximise </a:t>
            </a:r>
            <a:r>
              <a:rPr lang="en-GB" altLang="en-US" sz="2600" dirty="0" smtClean="0">
                <a:solidFill>
                  <a:schemeClr val="accent1">
                    <a:lumMod val="75000"/>
                  </a:schemeClr>
                </a:solidFill>
                <a:latin typeface="+mn-lt"/>
              </a:rPr>
              <a:t>opportunities</a:t>
            </a:r>
          </a:p>
          <a:p>
            <a:endParaRPr lang="en-GB" sz="2600" dirty="0">
              <a:solidFill>
                <a:schemeClr val="accent1">
                  <a:lumMod val="75000"/>
                </a:schemeClr>
              </a:solidFill>
              <a:latin typeface="+mn-lt"/>
            </a:endParaRPr>
          </a:p>
          <a:p>
            <a:pPr>
              <a:lnSpc>
                <a:spcPct val="80000"/>
              </a:lnSpc>
              <a:defRPr/>
            </a:pPr>
            <a:r>
              <a:rPr lang="en-US" sz="2600" dirty="0" smtClean="0">
                <a:solidFill>
                  <a:schemeClr val="accent1">
                    <a:lumMod val="75000"/>
                  </a:schemeClr>
                </a:solidFill>
                <a:latin typeface="+mn-lt"/>
              </a:rPr>
              <a:t>Collaborative </a:t>
            </a:r>
            <a:r>
              <a:rPr lang="en-US" sz="2600" dirty="0">
                <a:solidFill>
                  <a:schemeClr val="accent1">
                    <a:lumMod val="75000"/>
                  </a:schemeClr>
                </a:solidFill>
                <a:latin typeface="+mn-lt"/>
              </a:rPr>
              <a:t>work with </a:t>
            </a:r>
          </a:p>
          <a:p>
            <a:pPr>
              <a:lnSpc>
                <a:spcPct val="80000"/>
              </a:lnSpc>
              <a:defRPr/>
            </a:pPr>
            <a:r>
              <a:rPr lang="en-US" sz="2600" dirty="0">
                <a:solidFill>
                  <a:schemeClr val="accent1">
                    <a:lumMod val="75000"/>
                  </a:schemeClr>
                </a:solidFill>
                <a:latin typeface="+mn-lt"/>
              </a:rPr>
              <a:t>    specialist agencies (statutory and voluntary sector) </a:t>
            </a:r>
          </a:p>
          <a:p>
            <a:endParaRPr lang="en-GB" dirty="0"/>
          </a:p>
        </p:txBody>
      </p:sp>
      <p:sp>
        <p:nvSpPr>
          <p:cNvPr id="3" name="Title 2"/>
          <p:cNvSpPr>
            <a:spLocks noGrp="1"/>
          </p:cNvSpPr>
          <p:nvPr>
            <p:ph type="ctrTitle"/>
          </p:nvPr>
        </p:nvSpPr>
        <p:spPr/>
        <p:txBody>
          <a:bodyPr/>
          <a:lstStyle/>
          <a:p>
            <a:r>
              <a:rPr lang="en-GB" dirty="0" smtClean="0"/>
              <a:t>Outreach Support</a:t>
            </a:r>
            <a:endParaRPr lang="en-GB" dirty="0"/>
          </a:p>
        </p:txBody>
      </p:sp>
    </p:spTree>
    <p:extLst>
      <p:ext uri="{BB962C8B-B14F-4D97-AF65-F5344CB8AC3E}">
        <p14:creationId xmlns:p14="http://schemas.microsoft.com/office/powerpoint/2010/main" val="376368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43608" y="844618"/>
            <a:ext cx="7056784" cy="3877302"/>
          </a:xfrm>
        </p:spPr>
        <p:txBody>
          <a:bodyPr/>
          <a:lstStyle/>
          <a:p>
            <a:endParaRPr lang="en-GB" b="1" dirty="0">
              <a:solidFill>
                <a:schemeClr val="tx2"/>
              </a:solidFill>
              <a:latin typeface="+mn-lt"/>
            </a:endParaRPr>
          </a:p>
          <a:p>
            <a:r>
              <a:rPr lang="en-GB" sz="4400" b="1" dirty="0" smtClean="0">
                <a:solidFill>
                  <a:schemeClr val="tx2"/>
                </a:solidFill>
                <a:latin typeface="+mn-lt"/>
              </a:rPr>
              <a:t>Crisis Grants</a:t>
            </a:r>
          </a:p>
          <a:p>
            <a:r>
              <a:rPr lang="en-GB" sz="2800" dirty="0">
                <a:solidFill>
                  <a:schemeClr val="tx2"/>
                </a:solidFill>
                <a:latin typeface="+mn-lt"/>
              </a:rPr>
              <a:t>The Scheme doesn't provide cash, but can provide essentials for you and your household in times of need.</a:t>
            </a:r>
            <a:endParaRPr lang="en-GB" sz="2800" b="1" dirty="0" smtClean="0">
              <a:solidFill>
                <a:schemeClr val="tx2"/>
              </a:solidFill>
              <a:latin typeface="+mn-lt"/>
            </a:endParaRPr>
          </a:p>
          <a:p>
            <a:endParaRPr lang="en-GB" dirty="0"/>
          </a:p>
        </p:txBody>
      </p:sp>
      <p:sp>
        <p:nvSpPr>
          <p:cNvPr id="3" name="Title 2"/>
          <p:cNvSpPr>
            <a:spLocks noGrp="1"/>
          </p:cNvSpPr>
          <p:nvPr>
            <p:ph type="ctrTitle"/>
          </p:nvPr>
        </p:nvSpPr>
        <p:spPr/>
        <p:txBody>
          <a:bodyPr/>
          <a:lstStyle/>
          <a:p>
            <a:r>
              <a:rPr lang="en-GB" dirty="0" smtClean="0"/>
              <a:t>Grant Giving</a:t>
            </a:r>
            <a:endParaRPr lang="en-GB" dirty="0"/>
          </a:p>
        </p:txBody>
      </p:sp>
      <p:pic>
        <p:nvPicPr>
          <p:cNvPr id="2050" name="Picture 2" descr="http://www.britishlegion.org.uk/media/2135/jb0452_358x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806" y="3717032"/>
            <a:ext cx="340995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76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Membership</a:t>
            </a:r>
            <a:endParaRPr lang="en-GB" dirty="0"/>
          </a:p>
        </p:txBody>
      </p:sp>
      <p:pic>
        <p:nvPicPr>
          <p:cNvPr id="4" name="Picture Placeholder 8"/>
          <p:cNvPicPr>
            <a:picLocks noChangeAspect="1"/>
          </p:cNvPicPr>
          <p:nvPr/>
        </p:nvPicPr>
        <p:blipFill>
          <a:blip r:embed="rId3" cstate="print">
            <a:extLst>
              <a:ext uri="{28A0092B-C50C-407E-A947-70E740481C1C}">
                <a14:useLocalDpi xmlns:a14="http://schemas.microsoft.com/office/drawing/2010/main" val="0"/>
              </a:ext>
            </a:extLst>
          </a:blip>
          <a:srcRect t="16715" b="16715"/>
          <a:stretch>
            <a:fillRect/>
          </a:stretch>
        </p:blipFill>
        <p:spPr>
          <a:xfrm>
            <a:off x="1043608" y="1268760"/>
            <a:ext cx="3173523" cy="1688044"/>
          </a:xfrm>
          <a:prstGeom prst="rect">
            <a:avLst/>
          </a:prstGeom>
        </p:spPr>
      </p:pic>
      <p:pic>
        <p:nvPicPr>
          <p:cNvPr id="5"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t="10128" b="16064"/>
          <a:stretch/>
        </p:blipFill>
        <p:spPr>
          <a:xfrm>
            <a:off x="4680173" y="1268760"/>
            <a:ext cx="3428761" cy="1688044"/>
          </a:xfrm>
          <a:prstGeom prst="rect">
            <a:avLst/>
          </a:prstGeom>
        </p:spPr>
      </p:pic>
      <p:sp>
        <p:nvSpPr>
          <p:cNvPr id="6" name="TextBox 5"/>
          <p:cNvSpPr txBox="1"/>
          <p:nvPr/>
        </p:nvSpPr>
        <p:spPr>
          <a:xfrm>
            <a:off x="657517" y="3068960"/>
            <a:ext cx="7977211" cy="3016210"/>
          </a:xfrm>
          <a:prstGeom prst="rect">
            <a:avLst/>
          </a:prstGeom>
          <a:noFill/>
        </p:spPr>
        <p:txBody>
          <a:bodyPr wrap="square" rtlCol="0">
            <a:spAutoFit/>
          </a:bodyPr>
          <a:lstStyle/>
          <a:p>
            <a:pPr algn="ctr"/>
            <a:r>
              <a:rPr lang="en-GB" sz="2800" b="1" dirty="0" smtClean="0">
                <a:solidFill>
                  <a:schemeClr val="accent1">
                    <a:lumMod val="50000"/>
                  </a:schemeClr>
                </a:solidFill>
              </a:rPr>
              <a:t>270,000 </a:t>
            </a:r>
            <a:r>
              <a:rPr lang="en-GB" sz="2800" b="1" dirty="0">
                <a:solidFill>
                  <a:schemeClr val="accent1">
                    <a:lumMod val="50000"/>
                  </a:schemeClr>
                </a:solidFill>
              </a:rPr>
              <a:t>members</a:t>
            </a:r>
          </a:p>
          <a:p>
            <a:pPr marL="457200" indent="-457200" algn="ctr">
              <a:buFont typeface="Arial" panose="020B0604020202020204" pitchFamily="34" charset="0"/>
              <a:buChar char="•"/>
            </a:pPr>
            <a:endParaRPr lang="en-GB" sz="2600" b="1" dirty="0">
              <a:solidFill>
                <a:schemeClr val="accent1">
                  <a:lumMod val="50000"/>
                </a:schemeClr>
              </a:solidFill>
            </a:endParaRPr>
          </a:p>
          <a:p>
            <a:pPr algn="ctr"/>
            <a:r>
              <a:rPr lang="en-GB" sz="2800" b="1" dirty="0">
                <a:solidFill>
                  <a:schemeClr val="accent1">
                    <a:lumMod val="50000"/>
                  </a:schemeClr>
                </a:solidFill>
              </a:rPr>
              <a:t>2,500 branches</a:t>
            </a:r>
          </a:p>
          <a:p>
            <a:pPr marL="457200" indent="-457200" algn="ctr">
              <a:buFont typeface="Arial" panose="020B0604020202020204" pitchFamily="34" charset="0"/>
              <a:buChar char="•"/>
            </a:pPr>
            <a:endParaRPr lang="en-GB" sz="2600" b="1" dirty="0">
              <a:solidFill>
                <a:schemeClr val="accent1">
                  <a:lumMod val="50000"/>
                </a:schemeClr>
              </a:solidFill>
            </a:endParaRPr>
          </a:p>
          <a:p>
            <a:pPr algn="ctr"/>
            <a:r>
              <a:rPr lang="en-GB" sz="2800" b="1" dirty="0">
                <a:solidFill>
                  <a:schemeClr val="accent1">
                    <a:lumMod val="50000"/>
                  </a:schemeClr>
                </a:solidFill>
              </a:rPr>
              <a:t>Over 2 million Facebook fans</a:t>
            </a:r>
          </a:p>
          <a:p>
            <a:pPr marL="457200" indent="-457200" algn="ctr">
              <a:buFont typeface="Arial" panose="020B0604020202020204" pitchFamily="34" charset="0"/>
              <a:buChar char="•"/>
            </a:pPr>
            <a:endParaRPr lang="en-GB" sz="2600" b="1" dirty="0">
              <a:solidFill>
                <a:schemeClr val="accent1">
                  <a:lumMod val="50000"/>
                </a:schemeClr>
              </a:solidFill>
            </a:endParaRPr>
          </a:p>
          <a:p>
            <a:pPr algn="ctr"/>
            <a:r>
              <a:rPr lang="en-GB" sz="2800" b="1" dirty="0">
                <a:solidFill>
                  <a:schemeClr val="accent1">
                    <a:lumMod val="50000"/>
                  </a:schemeClr>
                </a:solidFill>
              </a:rPr>
              <a:t>Over 120,000 follow @</a:t>
            </a:r>
            <a:r>
              <a:rPr lang="en-GB" sz="2800" b="1" dirty="0" err="1">
                <a:solidFill>
                  <a:schemeClr val="accent1">
                    <a:lumMod val="50000"/>
                  </a:schemeClr>
                </a:solidFill>
              </a:rPr>
              <a:t>PoppyLegion</a:t>
            </a:r>
            <a:r>
              <a:rPr lang="en-GB" sz="2800" b="1" dirty="0">
                <a:solidFill>
                  <a:schemeClr val="accent1">
                    <a:lumMod val="50000"/>
                  </a:schemeClr>
                </a:solidFill>
              </a:rPr>
              <a:t> on Twitter</a:t>
            </a:r>
          </a:p>
        </p:txBody>
      </p:sp>
    </p:spTree>
    <p:extLst>
      <p:ext uri="{BB962C8B-B14F-4D97-AF65-F5344CB8AC3E}">
        <p14:creationId xmlns:p14="http://schemas.microsoft.com/office/powerpoint/2010/main" val="246047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Fundraising</a:t>
            </a:r>
            <a:endParaRPr lang="en-GB" dirty="0"/>
          </a:p>
        </p:txBody>
      </p:sp>
      <p:pic>
        <p:nvPicPr>
          <p:cNvPr id="4" name="Picture Placeholder 8"/>
          <p:cNvPicPr>
            <a:picLocks noChangeAspect="1"/>
          </p:cNvPicPr>
          <p:nvPr/>
        </p:nvPicPr>
        <p:blipFill>
          <a:blip r:embed="rId3" cstate="print">
            <a:extLst>
              <a:ext uri="{28A0092B-C50C-407E-A947-70E740481C1C}">
                <a14:useLocalDpi xmlns:a14="http://schemas.microsoft.com/office/drawing/2010/main" val="0"/>
              </a:ext>
            </a:extLst>
          </a:blip>
          <a:srcRect l="17499" r="17499"/>
          <a:stretch>
            <a:fillRect/>
          </a:stretch>
        </p:blipFill>
        <p:spPr>
          <a:xfrm>
            <a:off x="1043615" y="1556792"/>
            <a:ext cx="2160240" cy="2304256"/>
          </a:xfrm>
          <a:prstGeom prst="rect">
            <a:avLst/>
          </a:prstGeom>
        </p:spPr>
      </p:pic>
      <p:pic>
        <p:nvPicPr>
          <p:cNvPr id="5" name="Picture Placeholder 9"/>
          <p:cNvPicPr>
            <a:picLocks noChangeAspect="1"/>
          </p:cNvPicPr>
          <p:nvPr/>
        </p:nvPicPr>
        <p:blipFill>
          <a:blip r:embed="rId4" cstate="print">
            <a:extLst>
              <a:ext uri="{28A0092B-C50C-407E-A947-70E740481C1C}">
                <a14:useLocalDpi xmlns:a14="http://schemas.microsoft.com/office/drawing/2010/main" val="0"/>
              </a:ext>
            </a:extLst>
          </a:blip>
          <a:srcRect l="18835" r="18835"/>
          <a:stretch>
            <a:fillRect/>
          </a:stretch>
        </p:blipFill>
        <p:spPr>
          <a:xfrm>
            <a:off x="3491880" y="1556792"/>
            <a:ext cx="2160240" cy="2304256"/>
          </a:xfrm>
          <a:prstGeom prst="rect">
            <a:avLst/>
          </a:prstGeom>
        </p:spPr>
      </p:pic>
      <p:pic>
        <p:nvPicPr>
          <p:cNvPr id="6" name="Picture Placeholder 10"/>
          <p:cNvPicPr>
            <a:picLocks noChangeAspect="1"/>
          </p:cNvPicPr>
          <p:nvPr/>
        </p:nvPicPr>
        <p:blipFill>
          <a:blip r:embed="rId5" cstate="print">
            <a:extLst>
              <a:ext uri="{28A0092B-C50C-407E-A947-70E740481C1C}">
                <a14:useLocalDpi xmlns:a14="http://schemas.microsoft.com/office/drawing/2010/main" val="0"/>
              </a:ext>
            </a:extLst>
          </a:blip>
          <a:srcRect t="5310" b="5310"/>
          <a:stretch>
            <a:fillRect/>
          </a:stretch>
        </p:blipFill>
        <p:spPr>
          <a:xfrm>
            <a:off x="5940152" y="1556792"/>
            <a:ext cx="2160240" cy="2304256"/>
          </a:xfrm>
          <a:prstGeom prst="rect">
            <a:avLst/>
          </a:prstGeom>
        </p:spPr>
      </p:pic>
      <p:sp>
        <p:nvSpPr>
          <p:cNvPr id="7" name="Subtitle 7"/>
          <p:cNvSpPr txBox="1">
            <a:spLocks/>
          </p:cNvSpPr>
          <p:nvPr/>
        </p:nvSpPr>
        <p:spPr>
          <a:xfrm>
            <a:off x="1043608" y="4005064"/>
            <a:ext cx="2160240"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dirty="0" smtClean="0">
                <a:solidFill>
                  <a:schemeClr val="accent1">
                    <a:lumMod val="50000"/>
                  </a:schemeClr>
                </a:solidFill>
                <a:latin typeface="Arial" panose="020B0604020202020204" pitchFamily="34" charset="0"/>
                <a:cs typeface="Arial" panose="020B0604020202020204" pitchFamily="34" charset="0"/>
              </a:rPr>
              <a:t>London Marathon</a:t>
            </a:r>
            <a:endParaRPr lang="en-GB" sz="1800" b="1" dirty="0">
              <a:solidFill>
                <a:schemeClr val="accent1">
                  <a:lumMod val="50000"/>
                </a:schemeClr>
              </a:solidFill>
              <a:latin typeface="Arial" panose="020B0604020202020204" pitchFamily="34" charset="0"/>
              <a:cs typeface="Arial" panose="020B0604020202020204" pitchFamily="34" charset="0"/>
            </a:endParaRPr>
          </a:p>
        </p:txBody>
      </p:sp>
      <p:sp>
        <p:nvSpPr>
          <p:cNvPr id="8" name="Text Placeholder 5"/>
          <p:cNvSpPr txBox="1">
            <a:spLocks/>
          </p:cNvSpPr>
          <p:nvPr/>
        </p:nvSpPr>
        <p:spPr>
          <a:xfrm>
            <a:off x="3491881" y="4005064"/>
            <a:ext cx="2160240" cy="1512168"/>
          </a:xfrm>
          <a:prstGeom prst="rect">
            <a:avLst/>
          </a:prstGeom>
        </p:spPr>
        <p:txBody>
          <a:bodyPr/>
          <a:lstStyle>
            <a:lvl1pPr marL="342900" indent="-3429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accent1">
                    <a:lumMod val="50000"/>
                  </a:schemeClr>
                </a:solidFill>
              </a:rPr>
              <a:t>Pedal to Paris</a:t>
            </a:r>
            <a:endParaRPr lang="en-GB" b="1" dirty="0">
              <a:solidFill>
                <a:schemeClr val="accent1">
                  <a:lumMod val="50000"/>
                </a:schemeClr>
              </a:solidFill>
            </a:endParaRPr>
          </a:p>
        </p:txBody>
      </p:sp>
      <p:sp>
        <p:nvSpPr>
          <p:cNvPr id="9" name="Text Placeholder 6"/>
          <p:cNvSpPr txBox="1">
            <a:spLocks/>
          </p:cNvSpPr>
          <p:nvPr/>
        </p:nvSpPr>
        <p:spPr>
          <a:xfrm>
            <a:off x="5940146" y="3990578"/>
            <a:ext cx="2160240" cy="1512168"/>
          </a:xfrm>
          <a:prstGeom prst="rect">
            <a:avLst/>
          </a:prstGeom>
        </p:spPr>
        <p:txBody>
          <a:bodyPr/>
          <a:lstStyle>
            <a:lvl1pPr marL="342900" indent="-3429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solidFill>
                  <a:schemeClr val="accent1">
                    <a:lumMod val="50000"/>
                  </a:schemeClr>
                </a:solidFill>
              </a:rPr>
              <a:t>Challenge Events</a:t>
            </a:r>
            <a:endParaRPr lang="en-GB" b="1" dirty="0">
              <a:solidFill>
                <a:schemeClr val="accent1">
                  <a:lumMod val="50000"/>
                </a:schemeClr>
              </a:solidFill>
            </a:endParaRPr>
          </a:p>
        </p:txBody>
      </p:sp>
    </p:spTree>
    <p:extLst>
      <p:ext uri="{BB962C8B-B14F-4D97-AF65-F5344CB8AC3E}">
        <p14:creationId xmlns:p14="http://schemas.microsoft.com/office/powerpoint/2010/main" val="41527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dirty="0" smtClean="0"/>
              <a:t>Poppy Appeal</a:t>
            </a:r>
            <a:endParaRPr lang="en-GB" dirty="0"/>
          </a:p>
        </p:txBody>
      </p:sp>
      <p:pic>
        <p:nvPicPr>
          <p:cNvPr id="4" name="Picture Placeholder 8"/>
          <p:cNvPicPr>
            <a:picLocks noChangeAspect="1"/>
          </p:cNvPicPr>
          <p:nvPr/>
        </p:nvPicPr>
        <p:blipFill>
          <a:blip r:embed="rId3" cstate="print">
            <a:extLst>
              <a:ext uri="{28A0092B-C50C-407E-A947-70E740481C1C}">
                <a14:useLocalDpi xmlns:a14="http://schemas.microsoft.com/office/drawing/2010/main" val="0"/>
              </a:ext>
            </a:extLst>
          </a:blip>
          <a:srcRect l="18812" r="18812"/>
          <a:stretch>
            <a:fillRect/>
          </a:stretch>
        </p:blipFill>
        <p:spPr>
          <a:xfrm>
            <a:off x="1043608" y="1124744"/>
            <a:ext cx="2160240" cy="2304256"/>
          </a:xfrm>
          <a:prstGeom prst="rect">
            <a:avLst/>
          </a:prstGeom>
        </p:spPr>
      </p:pic>
      <p:pic>
        <p:nvPicPr>
          <p:cNvPr id="5" name="Picture Placeholder 9"/>
          <p:cNvPicPr>
            <a:picLocks noChangeAspect="1"/>
          </p:cNvPicPr>
          <p:nvPr/>
        </p:nvPicPr>
        <p:blipFill>
          <a:blip r:embed="rId4" cstate="print">
            <a:extLst>
              <a:ext uri="{28A0092B-C50C-407E-A947-70E740481C1C}">
                <a14:useLocalDpi xmlns:a14="http://schemas.microsoft.com/office/drawing/2010/main" val="0"/>
              </a:ext>
            </a:extLst>
          </a:blip>
          <a:srcRect l="15789" r="15789"/>
          <a:stretch>
            <a:fillRect/>
          </a:stretch>
        </p:blipFill>
        <p:spPr>
          <a:xfrm>
            <a:off x="3484258" y="1124744"/>
            <a:ext cx="2160240" cy="2304256"/>
          </a:xfrm>
          <a:prstGeom prst="rect">
            <a:avLst/>
          </a:prstGeom>
        </p:spPr>
      </p:pic>
      <p:pic>
        <p:nvPicPr>
          <p:cNvPr id="6" name="Picture Placeholder 10"/>
          <p:cNvPicPr>
            <a:picLocks noChangeAspect="1"/>
          </p:cNvPicPr>
          <p:nvPr/>
        </p:nvPicPr>
        <p:blipFill>
          <a:blip r:embed="rId5" cstate="print">
            <a:extLst>
              <a:ext uri="{28A0092B-C50C-407E-A947-70E740481C1C}">
                <a14:useLocalDpi xmlns:a14="http://schemas.microsoft.com/office/drawing/2010/main" val="0"/>
              </a:ext>
            </a:extLst>
          </a:blip>
          <a:srcRect l="16514" r="16514"/>
          <a:stretch>
            <a:fillRect/>
          </a:stretch>
        </p:blipFill>
        <p:spPr>
          <a:xfrm>
            <a:off x="5940152" y="1107604"/>
            <a:ext cx="2160240" cy="2304256"/>
          </a:xfrm>
          <a:prstGeom prst="rect">
            <a:avLst/>
          </a:prstGeom>
        </p:spPr>
      </p:pic>
      <p:pic>
        <p:nvPicPr>
          <p:cNvPr id="7" name="Picture Placeholder 13"/>
          <p:cNvPicPr>
            <a:picLocks noChangeAspect="1"/>
          </p:cNvPicPr>
          <p:nvPr/>
        </p:nvPicPr>
        <p:blipFill>
          <a:blip r:embed="rId6" cstate="print">
            <a:extLst>
              <a:ext uri="{28A0092B-C50C-407E-A947-70E740481C1C}">
                <a14:useLocalDpi xmlns:a14="http://schemas.microsoft.com/office/drawing/2010/main" val="0"/>
              </a:ext>
            </a:extLst>
          </a:blip>
          <a:srcRect l="18740" r="18740"/>
          <a:stretch>
            <a:fillRect/>
          </a:stretch>
        </p:blipFill>
        <p:spPr>
          <a:xfrm>
            <a:off x="1055837" y="3645024"/>
            <a:ext cx="2160240" cy="2304256"/>
          </a:xfrm>
          <a:prstGeom prst="rect">
            <a:avLst/>
          </a:prstGeom>
        </p:spPr>
      </p:pic>
      <p:pic>
        <p:nvPicPr>
          <p:cNvPr id="8" name="Picture Placeholder 14"/>
          <p:cNvPicPr>
            <a:picLocks noChangeAspect="1"/>
          </p:cNvPicPr>
          <p:nvPr/>
        </p:nvPicPr>
        <p:blipFill>
          <a:blip r:embed="rId7" cstate="print">
            <a:extLst>
              <a:ext uri="{28A0092B-C50C-407E-A947-70E740481C1C}">
                <a14:useLocalDpi xmlns:a14="http://schemas.microsoft.com/office/drawing/2010/main" val="0"/>
              </a:ext>
            </a:extLst>
          </a:blip>
          <a:srcRect l="16562" r="16562"/>
          <a:stretch>
            <a:fillRect/>
          </a:stretch>
        </p:blipFill>
        <p:spPr>
          <a:xfrm>
            <a:off x="3484258" y="3645024"/>
            <a:ext cx="2160240" cy="2304256"/>
          </a:xfrm>
          <a:prstGeom prst="rect">
            <a:avLst/>
          </a:prstGeom>
        </p:spPr>
      </p:pic>
      <p:pic>
        <p:nvPicPr>
          <p:cNvPr id="9" name="Picture Placeholder 15"/>
          <p:cNvPicPr>
            <a:picLocks noChangeAspect="1"/>
          </p:cNvPicPr>
          <p:nvPr/>
        </p:nvPicPr>
        <p:blipFill>
          <a:blip r:embed="rId8" cstate="print">
            <a:extLst>
              <a:ext uri="{28A0092B-C50C-407E-A947-70E740481C1C}">
                <a14:useLocalDpi xmlns:a14="http://schemas.microsoft.com/office/drawing/2010/main" val="0"/>
              </a:ext>
            </a:extLst>
          </a:blip>
          <a:srcRect l="16537" r="16537"/>
          <a:stretch>
            <a:fillRect/>
          </a:stretch>
        </p:blipFill>
        <p:spPr>
          <a:xfrm>
            <a:off x="5940152" y="3645024"/>
            <a:ext cx="2160240" cy="2304256"/>
          </a:xfrm>
          <a:prstGeom prst="rect">
            <a:avLst/>
          </a:prstGeom>
        </p:spPr>
      </p:pic>
    </p:spTree>
    <p:extLst>
      <p:ext uri="{BB962C8B-B14F-4D97-AF65-F5344CB8AC3E}">
        <p14:creationId xmlns:p14="http://schemas.microsoft.com/office/powerpoint/2010/main" val="2094961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How to Contact Us</a:t>
            </a:r>
            <a:endParaRPr lang="en-GB" dirty="0"/>
          </a:p>
        </p:txBody>
      </p:sp>
      <p:pic>
        <p:nvPicPr>
          <p:cNvPr id="4" name="Picture Placeholder 6"/>
          <p:cNvPicPr>
            <a:picLocks noChangeAspect="1"/>
          </p:cNvPicPr>
          <p:nvPr/>
        </p:nvPicPr>
        <p:blipFill>
          <a:blip r:embed="rId2" cstate="print">
            <a:extLst>
              <a:ext uri="{28A0092B-C50C-407E-A947-70E740481C1C}">
                <a14:useLocalDpi xmlns:a14="http://schemas.microsoft.com/office/drawing/2010/main" val="0"/>
              </a:ext>
            </a:extLst>
          </a:blip>
          <a:srcRect t="10128" b="10128"/>
          <a:stretch>
            <a:fillRect/>
          </a:stretch>
        </p:blipFill>
        <p:spPr>
          <a:xfrm>
            <a:off x="1043608" y="1556792"/>
            <a:ext cx="3384376" cy="1800200"/>
          </a:xfrm>
          <a:prstGeom prst="rect">
            <a:avLst/>
          </a:prstGeom>
        </p:spPr>
      </p:pic>
      <p:pic>
        <p:nvPicPr>
          <p:cNvPr id="5" name="Picture Placeholder 7"/>
          <p:cNvPicPr>
            <a:picLocks noChangeAspect="1"/>
          </p:cNvPicPr>
          <p:nvPr/>
        </p:nvPicPr>
        <p:blipFill>
          <a:blip r:embed="rId3" cstate="print">
            <a:extLst>
              <a:ext uri="{28A0092B-C50C-407E-A947-70E740481C1C}">
                <a14:useLocalDpi xmlns:a14="http://schemas.microsoft.com/office/drawing/2010/main" val="0"/>
              </a:ext>
            </a:extLst>
          </a:blip>
          <a:srcRect t="10008" b="10008"/>
          <a:stretch>
            <a:fillRect/>
          </a:stretch>
        </p:blipFill>
        <p:spPr>
          <a:xfrm>
            <a:off x="4716016" y="1556792"/>
            <a:ext cx="3384376" cy="1800200"/>
          </a:xfrm>
          <a:prstGeom prst="rect">
            <a:avLst/>
          </a:prstGeom>
        </p:spPr>
      </p:pic>
      <p:sp>
        <p:nvSpPr>
          <p:cNvPr id="7" name="Text Placeholder 4"/>
          <p:cNvSpPr txBox="1">
            <a:spLocks/>
          </p:cNvSpPr>
          <p:nvPr/>
        </p:nvSpPr>
        <p:spPr>
          <a:xfrm>
            <a:off x="1481733" y="3501008"/>
            <a:ext cx="5904656" cy="2376264"/>
          </a:xfrm>
          <a:prstGeom prst="rect">
            <a:avLst/>
          </a:prstGeom>
        </p:spPr>
        <p:txBody>
          <a:bodyPr/>
          <a:lstStyle>
            <a:lvl1pPr marL="342900" indent="-3429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rgbClr val="004C9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smtClean="0">
                <a:solidFill>
                  <a:schemeClr val="accent1">
                    <a:lumMod val="50000"/>
                  </a:schemeClr>
                </a:solidFill>
              </a:rPr>
              <a:t>Phone - </a:t>
            </a:r>
            <a:r>
              <a:rPr lang="en-GB" sz="2800" b="1" dirty="0" smtClean="0">
                <a:solidFill>
                  <a:schemeClr val="accent1">
                    <a:lumMod val="50000"/>
                  </a:schemeClr>
                </a:solidFill>
              </a:rPr>
              <a:t>0808 802 8080</a:t>
            </a:r>
          </a:p>
          <a:p>
            <a:pPr marL="0" indent="0" algn="ctr">
              <a:buNone/>
            </a:pPr>
            <a:endParaRPr lang="en-GB" b="1" dirty="0" smtClean="0">
              <a:solidFill>
                <a:schemeClr val="accent1">
                  <a:lumMod val="50000"/>
                </a:schemeClr>
              </a:solidFill>
            </a:endParaRPr>
          </a:p>
          <a:p>
            <a:pPr marL="0" indent="0" algn="ctr">
              <a:buNone/>
            </a:pPr>
            <a:r>
              <a:rPr lang="en-GB" b="1" dirty="0">
                <a:solidFill>
                  <a:schemeClr val="accent1">
                    <a:lumMod val="50000"/>
                  </a:schemeClr>
                </a:solidFill>
              </a:rPr>
              <a:t>Face to face at </a:t>
            </a:r>
            <a:r>
              <a:rPr lang="en-GB" sz="2800" b="1" dirty="0">
                <a:solidFill>
                  <a:schemeClr val="accent1">
                    <a:lumMod val="50000"/>
                  </a:schemeClr>
                </a:solidFill>
              </a:rPr>
              <a:t>Pop In centres</a:t>
            </a:r>
          </a:p>
          <a:p>
            <a:pPr algn="ctr"/>
            <a:endParaRPr lang="en-GB" b="1" dirty="0">
              <a:solidFill>
                <a:schemeClr val="accent1">
                  <a:lumMod val="50000"/>
                </a:schemeClr>
              </a:solidFill>
            </a:endParaRPr>
          </a:p>
          <a:p>
            <a:pPr marL="0" indent="0" algn="ctr">
              <a:buNone/>
            </a:pPr>
            <a:r>
              <a:rPr lang="en-GB" b="1" dirty="0" smtClean="0">
                <a:solidFill>
                  <a:schemeClr val="accent1">
                    <a:lumMod val="50000"/>
                  </a:schemeClr>
                </a:solidFill>
              </a:rPr>
              <a:t>Online - </a:t>
            </a:r>
            <a:r>
              <a:rPr lang="en-GB" sz="2800" b="1" dirty="0" smtClean="0">
                <a:solidFill>
                  <a:schemeClr val="accent1">
                    <a:lumMod val="50000"/>
                  </a:schemeClr>
                </a:solidFill>
              </a:rPr>
              <a:t>www.britishlegion.org.uk</a:t>
            </a:r>
            <a:endParaRPr lang="en-GB" sz="2800" b="1" dirty="0">
              <a:solidFill>
                <a:schemeClr val="accent1">
                  <a:lumMod val="50000"/>
                </a:schemeClr>
              </a:solidFill>
            </a:endParaRPr>
          </a:p>
          <a:p>
            <a:pPr marL="0" indent="0">
              <a:buNone/>
            </a:pPr>
            <a:endParaRPr lang="en-GB" dirty="0"/>
          </a:p>
        </p:txBody>
      </p:sp>
    </p:spTree>
    <p:extLst>
      <p:ext uri="{BB962C8B-B14F-4D97-AF65-F5344CB8AC3E}">
        <p14:creationId xmlns:p14="http://schemas.microsoft.com/office/powerpoint/2010/main" val="3076913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15616" y="1484784"/>
            <a:ext cx="7056784" cy="3877302"/>
          </a:xfrm>
        </p:spPr>
        <p:txBody>
          <a:bodyPr/>
          <a:lstStyle/>
          <a:p>
            <a:r>
              <a:rPr lang="en-GB" sz="3600" dirty="0">
                <a:solidFill>
                  <a:schemeClr val="accent1">
                    <a:lumMod val="75000"/>
                  </a:schemeClr>
                </a:solidFill>
              </a:rPr>
              <a:t/>
            </a:r>
            <a:br>
              <a:rPr lang="en-GB" sz="3600" dirty="0">
                <a:solidFill>
                  <a:schemeClr val="accent1">
                    <a:lumMod val="75000"/>
                  </a:schemeClr>
                </a:solidFill>
              </a:rPr>
            </a:br>
            <a:r>
              <a:rPr lang="en-GB" sz="3600" dirty="0">
                <a:solidFill>
                  <a:schemeClr val="accent1">
                    <a:lumMod val="75000"/>
                  </a:schemeClr>
                </a:solidFill>
                <a:latin typeface="+mn-lt"/>
              </a:rPr>
              <a:t>To be the No.1 provider of </a:t>
            </a:r>
            <a:r>
              <a:rPr lang="en-GB" sz="3600" b="1" dirty="0">
                <a:solidFill>
                  <a:schemeClr val="accent1">
                    <a:lumMod val="75000"/>
                  </a:schemeClr>
                </a:solidFill>
                <a:latin typeface="+mn-lt"/>
              </a:rPr>
              <a:t>welfare</a:t>
            </a:r>
            <a:r>
              <a:rPr lang="en-GB" sz="3600" dirty="0">
                <a:solidFill>
                  <a:schemeClr val="accent1">
                    <a:lumMod val="75000"/>
                  </a:schemeClr>
                </a:solidFill>
                <a:latin typeface="+mn-lt"/>
              </a:rPr>
              <a:t>, </a:t>
            </a:r>
            <a:r>
              <a:rPr lang="en-GB" sz="3600" b="1" dirty="0">
                <a:solidFill>
                  <a:schemeClr val="accent1">
                    <a:lumMod val="75000"/>
                  </a:schemeClr>
                </a:solidFill>
                <a:latin typeface="+mn-lt"/>
              </a:rPr>
              <a:t>comradeship</a:t>
            </a:r>
            <a:r>
              <a:rPr lang="en-GB" sz="3600" dirty="0">
                <a:solidFill>
                  <a:schemeClr val="accent1">
                    <a:lumMod val="75000"/>
                  </a:schemeClr>
                </a:solidFill>
                <a:latin typeface="+mn-lt"/>
              </a:rPr>
              <a:t>, </a:t>
            </a:r>
            <a:r>
              <a:rPr lang="en-GB" sz="3600" b="1" dirty="0">
                <a:solidFill>
                  <a:schemeClr val="accent1">
                    <a:lumMod val="75000"/>
                  </a:schemeClr>
                </a:solidFill>
                <a:latin typeface="+mn-lt"/>
              </a:rPr>
              <a:t>representation</a:t>
            </a:r>
            <a:r>
              <a:rPr lang="en-GB" sz="3600" dirty="0">
                <a:solidFill>
                  <a:schemeClr val="accent1">
                    <a:lumMod val="75000"/>
                  </a:schemeClr>
                </a:solidFill>
                <a:latin typeface="+mn-lt"/>
              </a:rPr>
              <a:t> and </a:t>
            </a:r>
            <a:r>
              <a:rPr lang="en-GB" sz="3600" b="1" dirty="0">
                <a:solidFill>
                  <a:schemeClr val="accent1">
                    <a:lumMod val="75000"/>
                  </a:schemeClr>
                </a:solidFill>
                <a:latin typeface="+mn-lt"/>
              </a:rPr>
              <a:t>remembrance</a:t>
            </a:r>
            <a:r>
              <a:rPr lang="en-GB" sz="3600" dirty="0">
                <a:solidFill>
                  <a:schemeClr val="accent1">
                    <a:lumMod val="75000"/>
                  </a:schemeClr>
                </a:solidFill>
                <a:latin typeface="+mn-lt"/>
              </a:rPr>
              <a:t> for the Armed Forces Community</a:t>
            </a:r>
            <a:r>
              <a:rPr lang="en-GB" dirty="0">
                <a:solidFill>
                  <a:schemeClr val="accent1">
                    <a:lumMod val="75000"/>
                  </a:schemeClr>
                </a:solidFill>
              </a:rPr>
              <a:t/>
            </a:r>
            <a:br>
              <a:rPr lang="en-GB" dirty="0">
                <a:solidFill>
                  <a:schemeClr val="accent1">
                    <a:lumMod val="75000"/>
                  </a:schemeClr>
                </a:solidFill>
              </a:rPr>
            </a:br>
            <a:endParaRPr lang="en-GB" dirty="0">
              <a:solidFill>
                <a:schemeClr val="accent1">
                  <a:lumMod val="75000"/>
                </a:schemeClr>
              </a:solidFill>
            </a:endParaRPr>
          </a:p>
        </p:txBody>
      </p:sp>
      <p:sp>
        <p:nvSpPr>
          <p:cNvPr id="3" name="Title 2"/>
          <p:cNvSpPr>
            <a:spLocks noGrp="1"/>
          </p:cNvSpPr>
          <p:nvPr>
            <p:ph type="ctrTitle"/>
          </p:nvPr>
        </p:nvSpPr>
        <p:spPr/>
        <p:txBody>
          <a:bodyPr/>
          <a:lstStyle/>
          <a:p>
            <a:r>
              <a:rPr lang="en-GB" dirty="0" smtClean="0"/>
              <a:t>Our Mission Statement</a:t>
            </a:r>
            <a:endParaRPr lang="en-GB" dirty="0"/>
          </a:p>
        </p:txBody>
      </p:sp>
    </p:spTree>
    <p:extLst>
      <p:ext uri="{BB962C8B-B14F-4D97-AF65-F5344CB8AC3E}">
        <p14:creationId xmlns:p14="http://schemas.microsoft.com/office/powerpoint/2010/main" val="1676051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2060848"/>
            <a:ext cx="2304256" cy="2759164"/>
          </a:xfrm>
          <a:prstGeom prst="rect">
            <a:avLst/>
          </a:prstGeom>
        </p:spPr>
      </p:pic>
    </p:spTree>
    <p:extLst>
      <p:ext uri="{BB962C8B-B14F-4D97-AF65-F5344CB8AC3E}">
        <p14:creationId xmlns:p14="http://schemas.microsoft.com/office/powerpoint/2010/main" val="3324410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Who is Eligible? </a:t>
            </a:r>
            <a:endParaRPr lang="en-GB" dirty="0"/>
          </a:p>
        </p:txBody>
      </p:sp>
      <p:pic>
        <p:nvPicPr>
          <p:cNvPr id="12" name="Picture Placeholder 11"/>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1191" r="11191"/>
          <a:stretch>
            <a:fillRect/>
          </a:stretch>
        </p:blipFill>
        <p:spPr/>
      </p:pic>
      <p:pic>
        <p:nvPicPr>
          <p:cNvPr id="13" name="Picture Placeholder 12"/>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8673" r="18673"/>
          <a:stretch>
            <a:fillRect/>
          </a:stretch>
        </p:blipFill>
        <p:spPr/>
      </p:pic>
      <p:pic>
        <p:nvPicPr>
          <p:cNvPr id="11" name="Picture Placeholder 10"/>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l="18719" r="18719"/>
          <a:stretch>
            <a:fillRect/>
          </a:stretch>
        </p:blipFill>
        <p:spPr/>
      </p:pic>
      <p:pic>
        <p:nvPicPr>
          <p:cNvPr id="1029" name="Picture 5" descr="Image result for reservist army pictures"/>
          <p:cNvPicPr>
            <a:picLocks noGrp="1" noChangeAspect="1" noChangeArrowheads="1"/>
          </p:cNvPicPr>
          <p:nvPr>
            <p:ph type="pic" sz="quarter" idx="18"/>
          </p:nvPr>
        </p:nvPicPr>
        <p:blipFill>
          <a:blip r:embed="rId6">
            <a:extLst>
              <a:ext uri="{28A0092B-C50C-407E-A947-70E740481C1C}">
                <a14:useLocalDpi xmlns:a14="http://schemas.microsoft.com/office/drawing/2010/main" val="0"/>
              </a:ext>
            </a:extLst>
          </a:blip>
          <a:srcRect l="18813" r="188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t="233" b="233"/>
          <a:stretch>
            <a:fillRect/>
          </a:stretch>
        </p:blipFill>
        <p:spPr/>
      </p:pic>
      <p:pic>
        <p:nvPicPr>
          <p:cNvPr id="1032" name="Picture 8" descr="http://www.noormacdonaldphotography.co.uk/wp-content/uploads/2014/08/poppy-field-child-portrait-photographer-suffolk-cambridgeshire.jpg">
            <a:hlinkClick r:id="rId8"/>
          </p:cNvPr>
          <p:cNvPicPr>
            <a:picLocks noGrp="1" noChangeAspect="1" noChangeArrowheads="1"/>
          </p:cNvPicPr>
          <p:nvPr>
            <p:ph type="pic" sz="quarter" idx="23"/>
          </p:nvPr>
        </p:nvPicPr>
        <p:blipFill>
          <a:blip r:embed="rId9" cstate="print">
            <a:extLst>
              <a:ext uri="{28A0092B-C50C-407E-A947-70E740481C1C}">
                <a14:useLocalDpi xmlns:a14="http://schemas.microsoft.com/office/drawing/2010/main" val="0"/>
              </a:ext>
            </a:extLst>
          </a:blip>
          <a:srcRect l="18756" r="187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02297"/>
      </p:ext>
    </p:extLst>
  </p:cSld>
  <p:clrMapOvr>
    <a:masterClrMapping/>
  </p:clrMapOvr>
  <p:transition spd="slow" advClick="0" advTm="6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dirty="0"/>
          </a:p>
        </p:txBody>
      </p:sp>
      <p:sp>
        <p:nvSpPr>
          <p:cNvPr id="3" name="Title 2"/>
          <p:cNvSpPr>
            <a:spLocks noGrp="1"/>
          </p:cNvSpPr>
          <p:nvPr>
            <p:ph type="ctrTitle"/>
          </p:nvPr>
        </p:nvSpPr>
        <p:spPr/>
        <p:txBody>
          <a:bodyPr/>
          <a:lstStyle/>
          <a:p>
            <a:r>
              <a:rPr lang="en-GB" dirty="0" smtClean="0"/>
              <a:t>Our Area Team – South East</a:t>
            </a:r>
            <a:endParaRPr lang="en-GB" dirty="0"/>
          </a:p>
        </p:txBody>
      </p:sp>
      <p:pic>
        <p:nvPicPr>
          <p:cNvPr id="4" name="il_fi" descr="http://www.smoothhound.co.uk/images/map4.gif"/>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15269" y="1484784"/>
            <a:ext cx="7452828" cy="4392487"/>
          </a:xfrm>
          <a:prstGeom prst="rect">
            <a:avLst/>
          </a:prstGeom>
          <a:noFill/>
          <a:ln>
            <a:noFill/>
          </a:ln>
        </p:spPr>
      </p:pic>
    </p:spTree>
    <p:extLst>
      <p:ext uri="{BB962C8B-B14F-4D97-AF65-F5344CB8AC3E}">
        <p14:creationId xmlns:p14="http://schemas.microsoft.com/office/powerpoint/2010/main" val="1870424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Three Core Areas</a:t>
            </a:r>
            <a:endParaRPr lang="en-GB" dirty="0"/>
          </a:p>
        </p:txBody>
      </p:sp>
      <p:pic>
        <p:nvPicPr>
          <p:cNvPr id="4" name="Picture 2" descr="I:\PR\Digital Web and Print\Copywriting\2014\Resource centre\General presentation\PPT size\Liverpool Advice and Information Centre preview launc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98584"/>
            <a:ext cx="2703731" cy="18038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PR\Digital Web and Print\Copywriting\2014\Resource centre\General presentation\PPT size\London MPs attend  reception at Houses of Parlia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943" y="1898906"/>
            <a:ext cx="2703248" cy="18035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PR\Digital Web and Print\Copywriting\2014\Resource centre\General presentation\PPT size\AFM 2011 Naming Ceremony .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87" b="16936"/>
          <a:stretch/>
        </p:blipFill>
        <p:spPr bwMode="auto">
          <a:xfrm>
            <a:off x="6261831" y="1888215"/>
            <a:ext cx="2705777" cy="18142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1879" y="1288395"/>
            <a:ext cx="2702937" cy="400110"/>
          </a:xfrm>
          <a:prstGeom prst="rect">
            <a:avLst/>
          </a:prstGeom>
          <a:noFill/>
        </p:spPr>
        <p:txBody>
          <a:bodyPr wrap="square" rtlCol="0">
            <a:spAutoFit/>
          </a:bodyPr>
          <a:lstStyle/>
          <a:p>
            <a:pPr algn="ctr"/>
            <a:r>
              <a:rPr lang="en-GB" sz="2000" b="1" dirty="0" smtClean="0">
                <a:solidFill>
                  <a:schemeClr val="accent1">
                    <a:lumMod val="75000"/>
                  </a:schemeClr>
                </a:solidFill>
              </a:rPr>
              <a:t>Information &amp; Support</a:t>
            </a:r>
            <a:endParaRPr lang="en-GB" sz="2000" b="1" dirty="0">
              <a:solidFill>
                <a:schemeClr val="accent1">
                  <a:lumMod val="75000"/>
                </a:schemeClr>
              </a:solidFill>
            </a:endParaRPr>
          </a:p>
        </p:txBody>
      </p:sp>
      <p:sp>
        <p:nvSpPr>
          <p:cNvPr id="10" name="TextBox 9"/>
          <p:cNvSpPr txBox="1"/>
          <p:nvPr/>
        </p:nvSpPr>
        <p:spPr>
          <a:xfrm>
            <a:off x="2945379" y="1254349"/>
            <a:ext cx="3384376" cy="830997"/>
          </a:xfrm>
          <a:prstGeom prst="rect">
            <a:avLst/>
          </a:prstGeom>
          <a:noFill/>
        </p:spPr>
        <p:txBody>
          <a:bodyPr wrap="square" rtlCol="0">
            <a:spAutoFit/>
          </a:bodyPr>
          <a:lstStyle/>
          <a:p>
            <a:pPr algn="ctr"/>
            <a:r>
              <a:rPr lang="en-GB" sz="2000" b="1" dirty="0" smtClean="0">
                <a:solidFill>
                  <a:schemeClr val="accent1">
                    <a:lumMod val="75000"/>
                  </a:schemeClr>
                </a:solidFill>
              </a:rPr>
              <a:t>Advocacy &amp; </a:t>
            </a:r>
            <a:r>
              <a:rPr lang="en-GB" sz="2000" b="1" dirty="0">
                <a:solidFill>
                  <a:schemeClr val="accent1">
                    <a:lumMod val="75000"/>
                  </a:schemeClr>
                </a:solidFill>
              </a:rPr>
              <a:t>Campaigning</a:t>
            </a:r>
          </a:p>
          <a:p>
            <a:pPr algn="ctr"/>
            <a:endParaRPr lang="en-GB" sz="2800" b="1" dirty="0">
              <a:solidFill>
                <a:schemeClr val="accent1">
                  <a:lumMod val="75000"/>
                </a:schemeClr>
              </a:solidFill>
            </a:endParaRPr>
          </a:p>
        </p:txBody>
      </p:sp>
      <p:sp>
        <p:nvSpPr>
          <p:cNvPr id="12" name="TextBox 11"/>
          <p:cNvSpPr txBox="1"/>
          <p:nvPr/>
        </p:nvSpPr>
        <p:spPr>
          <a:xfrm>
            <a:off x="6214503" y="1254349"/>
            <a:ext cx="2702937" cy="400110"/>
          </a:xfrm>
          <a:prstGeom prst="rect">
            <a:avLst/>
          </a:prstGeom>
          <a:noFill/>
        </p:spPr>
        <p:txBody>
          <a:bodyPr wrap="square" rtlCol="0">
            <a:spAutoFit/>
          </a:bodyPr>
          <a:lstStyle/>
          <a:p>
            <a:pPr algn="ctr"/>
            <a:r>
              <a:rPr lang="en-GB" sz="2000" b="1" dirty="0" smtClean="0">
                <a:solidFill>
                  <a:schemeClr val="accent1">
                    <a:lumMod val="75000"/>
                  </a:schemeClr>
                </a:solidFill>
              </a:rPr>
              <a:t>Remembrance</a:t>
            </a:r>
            <a:endParaRPr lang="en-GB" sz="2000" b="1" dirty="0">
              <a:solidFill>
                <a:schemeClr val="accent1">
                  <a:lumMod val="75000"/>
                </a:schemeClr>
              </a:solidFill>
            </a:endParaRPr>
          </a:p>
        </p:txBody>
      </p:sp>
      <p:sp>
        <p:nvSpPr>
          <p:cNvPr id="2" name="TextBox 1"/>
          <p:cNvSpPr txBox="1"/>
          <p:nvPr/>
        </p:nvSpPr>
        <p:spPr>
          <a:xfrm>
            <a:off x="2483768" y="4005064"/>
            <a:ext cx="4176464" cy="1815882"/>
          </a:xfrm>
          <a:prstGeom prst="rect">
            <a:avLst/>
          </a:prstGeom>
          <a:noFill/>
        </p:spPr>
        <p:txBody>
          <a:bodyPr wrap="square" rtlCol="0">
            <a:spAutoFit/>
          </a:bodyPr>
          <a:lstStyle/>
          <a:p>
            <a:pPr algn="ctr"/>
            <a:r>
              <a:rPr lang="en-GB" sz="2800" dirty="0" smtClean="0">
                <a:solidFill>
                  <a:schemeClr val="accent1">
                    <a:lumMod val="75000"/>
                  </a:schemeClr>
                </a:solidFill>
              </a:rPr>
              <a:t>Underpinned by:</a:t>
            </a:r>
          </a:p>
          <a:p>
            <a:pPr algn="ctr"/>
            <a:r>
              <a:rPr lang="en-GB" sz="2800" b="1" dirty="0" smtClean="0">
                <a:solidFill>
                  <a:schemeClr val="accent1">
                    <a:lumMod val="75000"/>
                  </a:schemeClr>
                </a:solidFill>
              </a:rPr>
              <a:t>Membership</a:t>
            </a:r>
          </a:p>
          <a:p>
            <a:pPr algn="ctr"/>
            <a:r>
              <a:rPr lang="en-GB" sz="2800" b="1" dirty="0" smtClean="0">
                <a:solidFill>
                  <a:schemeClr val="accent1">
                    <a:lumMod val="75000"/>
                  </a:schemeClr>
                </a:solidFill>
              </a:rPr>
              <a:t>Fundraising</a:t>
            </a:r>
          </a:p>
          <a:p>
            <a:pPr algn="ctr"/>
            <a:r>
              <a:rPr lang="en-GB" sz="2800" b="1" dirty="0" smtClean="0">
                <a:solidFill>
                  <a:schemeClr val="accent1">
                    <a:lumMod val="75000"/>
                  </a:schemeClr>
                </a:solidFill>
              </a:rPr>
              <a:t>Central Services</a:t>
            </a:r>
            <a:endParaRPr lang="en-GB" sz="2800" b="1" dirty="0">
              <a:solidFill>
                <a:schemeClr val="accent1">
                  <a:lumMod val="75000"/>
                </a:schemeClr>
              </a:solidFill>
            </a:endParaRPr>
          </a:p>
        </p:txBody>
      </p:sp>
    </p:spTree>
    <p:extLst>
      <p:ext uri="{BB962C8B-B14F-4D97-AF65-F5344CB8AC3E}">
        <p14:creationId xmlns:p14="http://schemas.microsoft.com/office/powerpoint/2010/main" val="121371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Big Projects</a:t>
            </a:r>
            <a:endParaRPr lang="en-GB" dirty="0"/>
          </a:p>
        </p:txBody>
      </p:sp>
      <p:pic>
        <p:nvPicPr>
          <p:cNvPr id="4" name="Picture 2" descr="I:\PR\Digital Web and Print\Copywriting\2014\Resource centre\General presentation\PPT size\Used\Battle_Back_Centre_20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556791"/>
            <a:ext cx="2622788" cy="3932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PR\Digital Web and Print\Copywriting\2014\Resource centre\General presentation\PPT size\Prince Harry opens The Royal British Legion Centre for Blast Injury Stud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556791"/>
            <a:ext cx="2622786" cy="3932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3294" y="908720"/>
            <a:ext cx="7977211" cy="523220"/>
          </a:xfrm>
          <a:prstGeom prst="rect">
            <a:avLst/>
          </a:prstGeom>
          <a:noFill/>
        </p:spPr>
        <p:txBody>
          <a:bodyPr wrap="square" rtlCol="0">
            <a:spAutoFit/>
          </a:bodyPr>
          <a:lstStyle/>
          <a:p>
            <a:pPr algn="ctr"/>
            <a:r>
              <a:rPr lang="en-GB" sz="2800" b="1" dirty="0" smtClean="0">
                <a:solidFill>
                  <a:schemeClr val="accent1">
                    <a:lumMod val="75000"/>
                  </a:schemeClr>
                </a:solidFill>
              </a:rPr>
              <a:t>Defence Recovery Capability</a:t>
            </a:r>
            <a:endParaRPr lang="en-GB" sz="2800" b="1" dirty="0">
              <a:solidFill>
                <a:schemeClr val="accent1">
                  <a:lumMod val="75000"/>
                </a:schemeClr>
              </a:solidFill>
            </a:endParaRPr>
          </a:p>
        </p:txBody>
      </p:sp>
      <p:sp>
        <p:nvSpPr>
          <p:cNvPr id="8" name="TextBox 7"/>
          <p:cNvSpPr txBox="1"/>
          <p:nvPr/>
        </p:nvSpPr>
        <p:spPr>
          <a:xfrm>
            <a:off x="338777" y="5512361"/>
            <a:ext cx="4032449" cy="400110"/>
          </a:xfrm>
          <a:prstGeom prst="rect">
            <a:avLst/>
          </a:prstGeom>
          <a:noFill/>
        </p:spPr>
        <p:txBody>
          <a:bodyPr wrap="square" rtlCol="0">
            <a:spAutoFit/>
          </a:bodyPr>
          <a:lstStyle/>
          <a:p>
            <a:r>
              <a:rPr lang="en-GB" sz="2000" dirty="0" smtClean="0">
                <a:solidFill>
                  <a:schemeClr val="accent1">
                    <a:lumMod val="75000"/>
                  </a:schemeClr>
                </a:solidFill>
                <a:latin typeface="Univers" pitchFamily="34" charset="0"/>
              </a:rPr>
              <a:t>The Battle Back Centre (Lilleshall)</a:t>
            </a:r>
            <a:endParaRPr lang="en-GB" sz="2000" dirty="0">
              <a:solidFill>
                <a:schemeClr val="accent1">
                  <a:lumMod val="75000"/>
                </a:schemeClr>
              </a:solidFill>
              <a:latin typeface="Univers" pitchFamily="34" charset="0"/>
            </a:endParaRPr>
          </a:p>
        </p:txBody>
      </p:sp>
      <p:sp>
        <p:nvSpPr>
          <p:cNvPr id="9" name="TextBox 8"/>
          <p:cNvSpPr txBox="1"/>
          <p:nvPr/>
        </p:nvSpPr>
        <p:spPr>
          <a:xfrm>
            <a:off x="4515241" y="5516668"/>
            <a:ext cx="4608511" cy="400110"/>
          </a:xfrm>
          <a:prstGeom prst="rect">
            <a:avLst/>
          </a:prstGeom>
          <a:noFill/>
        </p:spPr>
        <p:txBody>
          <a:bodyPr wrap="square" rtlCol="0">
            <a:spAutoFit/>
          </a:bodyPr>
          <a:lstStyle/>
          <a:p>
            <a:r>
              <a:rPr lang="en-GB" sz="2000" dirty="0" smtClean="0">
                <a:solidFill>
                  <a:schemeClr val="accent1">
                    <a:lumMod val="75000"/>
                  </a:schemeClr>
                </a:solidFill>
                <a:latin typeface="Univers" pitchFamily="34" charset="0"/>
              </a:rPr>
              <a:t>Blast Injury Centre at Imperial College</a:t>
            </a:r>
            <a:endParaRPr lang="en-GB" sz="2000" dirty="0">
              <a:solidFill>
                <a:schemeClr val="accent1">
                  <a:lumMod val="75000"/>
                </a:schemeClr>
              </a:solidFill>
              <a:latin typeface="Univers" pitchFamily="34" charset="0"/>
            </a:endParaRPr>
          </a:p>
        </p:txBody>
      </p:sp>
    </p:spTree>
    <p:extLst>
      <p:ext uri="{BB962C8B-B14F-4D97-AF65-F5344CB8AC3E}">
        <p14:creationId xmlns:p14="http://schemas.microsoft.com/office/powerpoint/2010/main" val="237172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Break Service</a:t>
            </a:r>
            <a:endParaRPr lang="en-GB" dirty="0"/>
          </a:p>
        </p:txBody>
      </p:sp>
      <p:pic>
        <p:nvPicPr>
          <p:cNvPr id="4" name="Picture 2" descr="Somerset Legion House ext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44" y="1268760"/>
            <a:ext cx="2992836" cy="176393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1"/>
          <p:cNvSpPr txBox="1">
            <a:spLocks/>
          </p:cNvSpPr>
          <p:nvPr/>
        </p:nvSpPr>
        <p:spPr>
          <a:xfrm>
            <a:off x="3940274" y="1124744"/>
            <a:ext cx="4608512" cy="4104456"/>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1800" b="0" kern="1200" spc="1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200" dirty="0">
              <a:solidFill>
                <a:schemeClr val="accent1">
                  <a:lumMod val="75000"/>
                </a:schemeClr>
              </a:solidFill>
              <a:latin typeface="+mn-lt"/>
            </a:endParaRPr>
          </a:p>
        </p:txBody>
      </p:sp>
      <p:pic>
        <p:nvPicPr>
          <p:cNvPr id="2050" name="Picture 2" descr="Troops children on climbing wall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97" t="-2078" r="38612" b="2078"/>
          <a:stretch/>
        </p:blipFill>
        <p:spPr bwMode="auto">
          <a:xfrm>
            <a:off x="395536" y="3501008"/>
            <a:ext cx="3070044"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70287" y="1302482"/>
            <a:ext cx="4572000" cy="4832092"/>
          </a:xfrm>
          <a:prstGeom prst="rect">
            <a:avLst/>
          </a:prstGeom>
        </p:spPr>
        <p:txBody>
          <a:bodyPr>
            <a:spAutoFit/>
          </a:bodyPr>
          <a:lstStyle/>
          <a:p>
            <a:pPr marL="342900" indent="-342900">
              <a:buFont typeface="Arial" panose="020B0604020202020204" pitchFamily="34" charset="0"/>
              <a:buChar char="•"/>
            </a:pPr>
            <a:r>
              <a:rPr lang="en-GB" b="1" dirty="0">
                <a:solidFill>
                  <a:srgbClr val="FF0000"/>
                </a:solidFill>
                <a:effectLst>
                  <a:outerShdw blurRad="38100" dist="38100" dir="2700000" algn="tl">
                    <a:srgbClr val="000000">
                      <a:alpha val="43137"/>
                    </a:srgbClr>
                  </a:outerShdw>
                </a:effectLst>
              </a:rPr>
              <a:t>Break Centres </a:t>
            </a:r>
            <a:r>
              <a:rPr lang="en-GB" b="1" dirty="0">
                <a:solidFill>
                  <a:schemeClr val="accent1">
                    <a:lumMod val="75000"/>
                  </a:schemeClr>
                </a:solidFill>
                <a:effectLst>
                  <a:outerShdw blurRad="38100" dist="38100" dir="2700000" algn="tl">
                    <a:srgbClr val="000000">
                      <a:alpha val="43137"/>
                    </a:srgbClr>
                  </a:outerShdw>
                </a:effectLst>
              </a:rPr>
              <a:t>–They offer a quality, hotel styled breaks to beneficiaries </a:t>
            </a:r>
            <a:endParaRPr lang="en-GB" b="1" dirty="0" smtClean="0">
              <a:solidFill>
                <a:schemeClr val="accent1">
                  <a:lumMod val="75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GB" b="1" dirty="0" smtClean="0">
              <a:solidFill>
                <a:schemeClr val="accent1">
                  <a:lumMod val="75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b="1" dirty="0">
                <a:solidFill>
                  <a:srgbClr val="FF0000"/>
                </a:solidFill>
                <a:effectLst>
                  <a:outerShdw blurRad="38100" dist="38100" dir="2700000" algn="tl">
                    <a:srgbClr val="000000">
                      <a:alpha val="43137"/>
                    </a:srgbClr>
                  </a:outerShdw>
                </a:effectLst>
              </a:rPr>
              <a:t>Family Holidays </a:t>
            </a:r>
            <a:r>
              <a:rPr lang="en-GB" b="1" dirty="0">
                <a:solidFill>
                  <a:schemeClr val="accent1">
                    <a:lumMod val="75000"/>
                  </a:schemeClr>
                </a:solidFill>
                <a:effectLst>
                  <a:outerShdw blurRad="38100" dist="38100" dir="2700000" algn="tl">
                    <a:srgbClr val="000000">
                      <a:alpha val="43137"/>
                    </a:srgbClr>
                  </a:outerShdw>
                </a:effectLst>
              </a:rPr>
              <a:t>– Offer families a chance to enjoy a family holiday in either a Holiday Park or Break Centre during school holidays </a:t>
            </a:r>
            <a:endParaRPr lang="en-GB" b="1" dirty="0" smtClean="0">
              <a:solidFill>
                <a:schemeClr val="accent1">
                  <a:lumMod val="75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GB" b="1" dirty="0">
              <a:solidFill>
                <a:schemeClr val="accent1">
                  <a:lumMod val="75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b="1" dirty="0">
                <a:solidFill>
                  <a:srgbClr val="FF0000"/>
                </a:solidFill>
                <a:effectLst>
                  <a:outerShdw blurRad="38100" dist="38100" dir="2700000" algn="tl">
                    <a:srgbClr val="000000">
                      <a:alpha val="43137"/>
                    </a:srgbClr>
                  </a:outerShdw>
                </a:effectLst>
              </a:rPr>
              <a:t>Adventure Holidays</a:t>
            </a:r>
            <a:r>
              <a:rPr lang="en-GB" b="1" dirty="0">
                <a:solidFill>
                  <a:schemeClr val="accent1">
                    <a:lumMod val="75000"/>
                  </a:schemeClr>
                </a:solidFill>
                <a:effectLst>
                  <a:outerShdw blurRad="38100" dist="38100" dir="2700000" algn="tl">
                    <a:srgbClr val="000000">
                      <a:alpha val="43137"/>
                    </a:srgbClr>
                  </a:outerShdw>
                </a:effectLst>
              </a:rPr>
              <a:t> </a:t>
            </a:r>
            <a:r>
              <a:rPr lang="en-GB" sz="2000" b="1" dirty="0">
                <a:solidFill>
                  <a:schemeClr val="accent1">
                    <a:lumMod val="75000"/>
                  </a:schemeClr>
                </a:solidFill>
                <a:effectLst>
                  <a:outerShdw blurRad="38100" dist="38100" dir="2700000" algn="tl">
                    <a:srgbClr val="000000">
                      <a:alpha val="43137"/>
                    </a:srgbClr>
                  </a:outerShdw>
                </a:effectLst>
              </a:rPr>
              <a:t>– </a:t>
            </a:r>
            <a:r>
              <a:rPr lang="en-GB" b="1" dirty="0">
                <a:solidFill>
                  <a:schemeClr val="accent1">
                    <a:lumMod val="75000"/>
                  </a:schemeClr>
                </a:solidFill>
                <a:effectLst>
                  <a:outerShdw blurRad="38100" dist="38100" dir="2700000" algn="tl">
                    <a:srgbClr val="000000">
                      <a:alpha val="43137"/>
                    </a:srgbClr>
                  </a:outerShdw>
                </a:effectLst>
              </a:rPr>
              <a:t>Offered to children between 8 and </a:t>
            </a:r>
            <a:r>
              <a:rPr lang="en-GB" b="1" dirty="0" smtClean="0">
                <a:solidFill>
                  <a:schemeClr val="accent1">
                    <a:lumMod val="75000"/>
                  </a:schemeClr>
                </a:solidFill>
                <a:effectLst>
                  <a:outerShdw blurRad="38100" dist="38100" dir="2700000" algn="tl">
                    <a:srgbClr val="000000">
                      <a:alpha val="43137"/>
                    </a:srgbClr>
                  </a:outerShdw>
                </a:effectLst>
              </a:rPr>
              <a:t>17</a:t>
            </a:r>
          </a:p>
          <a:p>
            <a:pPr marL="342900" indent="-342900">
              <a:buFont typeface="Arial" panose="020B0604020202020204" pitchFamily="34" charset="0"/>
              <a:buChar char="•"/>
            </a:pPr>
            <a:endParaRPr lang="en-GB" b="1" dirty="0" smtClean="0">
              <a:solidFill>
                <a:schemeClr val="accent1">
                  <a:lumMod val="75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GB" b="1" dirty="0">
                <a:solidFill>
                  <a:srgbClr val="FF0000"/>
                </a:solidFill>
                <a:effectLst>
                  <a:outerShdw blurRad="38100" dist="38100" dir="2700000" algn="tl">
                    <a:srgbClr val="000000">
                      <a:alpha val="43137"/>
                    </a:srgbClr>
                  </a:outerShdw>
                </a:effectLst>
              </a:rPr>
              <a:t>Poppy Pods </a:t>
            </a:r>
            <a:r>
              <a:rPr lang="en-GB" b="1" dirty="0">
                <a:solidFill>
                  <a:schemeClr val="accent1">
                    <a:lumMod val="75000"/>
                  </a:schemeClr>
                </a:solidFill>
                <a:effectLst>
                  <a:outerShdw blurRad="38100" dist="38100" dir="2700000" algn="tl">
                    <a:srgbClr val="000000">
                      <a:alpha val="43137"/>
                    </a:srgbClr>
                  </a:outerShdw>
                </a:effectLst>
              </a:rPr>
              <a:t>- The Pods provide residential holiday/respite facilities for service personnel, veterans and their families. The Pod Village has been designed with accessibility in mind</a:t>
            </a:r>
          </a:p>
          <a:p>
            <a:pPr marL="342900" indent="-342900">
              <a:buFont typeface="Arial" panose="020B0604020202020204" pitchFamily="34" charset="0"/>
              <a:buChar char="•"/>
            </a:pPr>
            <a:endParaRPr lang="en-GB"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303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Care Homes</a:t>
            </a:r>
            <a:endParaRPr lang="en-GB" dirty="0"/>
          </a:p>
        </p:txBody>
      </p:sp>
      <p:sp>
        <p:nvSpPr>
          <p:cNvPr id="4" name="Subtitle 3"/>
          <p:cNvSpPr>
            <a:spLocks noGrp="1"/>
          </p:cNvSpPr>
          <p:nvPr>
            <p:ph type="subTitle" idx="1"/>
          </p:nvPr>
        </p:nvSpPr>
        <p:spPr>
          <a:xfrm>
            <a:off x="1048741" y="1346333"/>
            <a:ext cx="7056784" cy="3877302"/>
          </a:xfrm>
        </p:spPr>
        <p:txBody>
          <a:bodyPr>
            <a:normAutofit/>
          </a:bodyPr>
          <a:lstStyle/>
          <a:p>
            <a:r>
              <a:rPr lang="en-GB" sz="3200" b="1" dirty="0" smtClean="0">
                <a:solidFill>
                  <a:schemeClr val="tx2"/>
                </a:solidFill>
                <a:latin typeface="+mn-lt"/>
              </a:rPr>
              <a:t>6 </a:t>
            </a:r>
            <a:r>
              <a:rPr lang="en-GB" sz="3200" dirty="0" smtClean="0">
                <a:solidFill>
                  <a:schemeClr val="tx2"/>
                </a:solidFill>
                <a:latin typeface="+mn-lt"/>
              </a:rPr>
              <a:t>Care Homes</a:t>
            </a:r>
          </a:p>
          <a:p>
            <a:r>
              <a:rPr lang="en-GB" sz="3200" b="1" dirty="0">
                <a:solidFill>
                  <a:schemeClr val="tx2"/>
                </a:solidFill>
                <a:latin typeface="+mn-lt"/>
              </a:rPr>
              <a:t>4 </a:t>
            </a:r>
            <a:r>
              <a:rPr lang="en-GB" sz="3200" dirty="0" smtClean="0">
                <a:solidFill>
                  <a:schemeClr val="tx2"/>
                </a:solidFill>
                <a:latin typeface="+mn-lt"/>
              </a:rPr>
              <a:t>with </a:t>
            </a:r>
            <a:r>
              <a:rPr lang="en-GB" sz="3200" dirty="0">
                <a:solidFill>
                  <a:schemeClr val="tx2"/>
                </a:solidFill>
                <a:latin typeface="+mn-lt"/>
              </a:rPr>
              <a:t>specialist dementia </a:t>
            </a:r>
            <a:r>
              <a:rPr lang="en-GB" sz="3200" dirty="0" smtClean="0">
                <a:solidFill>
                  <a:schemeClr val="tx2"/>
                </a:solidFill>
                <a:latin typeface="+mn-lt"/>
              </a:rPr>
              <a:t>care</a:t>
            </a:r>
            <a:r>
              <a:rPr lang="en-GB" sz="3200" dirty="0">
                <a:solidFill>
                  <a:schemeClr val="tx2"/>
                </a:solidFill>
                <a:latin typeface="+mn-lt"/>
              </a:rPr>
              <a:t> </a:t>
            </a:r>
          </a:p>
        </p:txBody>
      </p:sp>
      <p:pic>
        <p:nvPicPr>
          <p:cNvPr id="1026" name="Picture 2" descr="http://www.britishlegion.org.uk/media/3009/mauricehouse_banner.jpg?anchor=center&amp;mode=crop&amp;quality=90&amp;width=1440&amp;format=jpg&amp;slimmage=true&amp;rnd=13086798346000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996952"/>
            <a:ext cx="3965575" cy="16798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4347" y="5093543"/>
            <a:ext cx="3965575" cy="646331"/>
          </a:xfrm>
          <a:prstGeom prst="rect">
            <a:avLst/>
          </a:prstGeom>
          <a:noFill/>
        </p:spPr>
        <p:txBody>
          <a:bodyPr wrap="square" rtlCol="0">
            <a:spAutoFit/>
          </a:bodyPr>
          <a:lstStyle/>
          <a:p>
            <a:pPr algn="ctr"/>
            <a:r>
              <a:rPr lang="en-GB" b="1" dirty="0">
                <a:solidFill>
                  <a:schemeClr val="tx2"/>
                </a:solidFill>
              </a:rPr>
              <a:t>Maurice House</a:t>
            </a:r>
            <a:r>
              <a:rPr lang="en-GB" dirty="0">
                <a:solidFill>
                  <a:schemeClr val="tx2"/>
                </a:solidFill>
              </a:rPr>
              <a:t>, </a:t>
            </a:r>
            <a:r>
              <a:rPr lang="en-GB" dirty="0" err="1">
                <a:solidFill>
                  <a:schemeClr val="tx2"/>
                </a:solidFill>
              </a:rPr>
              <a:t>Callis</a:t>
            </a:r>
            <a:r>
              <a:rPr lang="en-GB" dirty="0">
                <a:solidFill>
                  <a:schemeClr val="tx2"/>
                </a:solidFill>
              </a:rPr>
              <a:t> Court Road</a:t>
            </a:r>
            <a:br>
              <a:rPr lang="en-GB" dirty="0">
                <a:solidFill>
                  <a:schemeClr val="tx2"/>
                </a:solidFill>
              </a:rPr>
            </a:br>
            <a:r>
              <a:rPr lang="en-GB" dirty="0" err="1">
                <a:solidFill>
                  <a:schemeClr val="tx2"/>
                </a:solidFill>
              </a:rPr>
              <a:t>Broadstairs</a:t>
            </a:r>
            <a:r>
              <a:rPr lang="en-GB" dirty="0">
                <a:solidFill>
                  <a:schemeClr val="tx2"/>
                </a:solidFill>
              </a:rPr>
              <a:t>, Kent CT10 3AH</a:t>
            </a:r>
          </a:p>
        </p:txBody>
      </p:sp>
    </p:spTree>
    <p:extLst>
      <p:ext uri="{BB962C8B-B14F-4D97-AF65-F5344CB8AC3E}">
        <p14:creationId xmlns:p14="http://schemas.microsoft.com/office/powerpoint/2010/main" val="51275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Independent Living Advice</a:t>
            </a:r>
            <a:endParaRPr lang="en-GB" dirty="0"/>
          </a:p>
        </p:txBody>
      </p:sp>
      <p:sp>
        <p:nvSpPr>
          <p:cNvPr id="4" name="Subtitle 1"/>
          <p:cNvSpPr>
            <a:spLocks noGrp="1"/>
          </p:cNvSpPr>
          <p:nvPr>
            <p:ph type="subTitle" idx="1"/>
          </p:nvPr>
        </p:nvSpPr>
        <p:spPr>
          <a:xfrm>
            <a:off x="1043608" y="1340768"/>
            <a:ext cx="7344816" cy="4896544"/>
          </a:xfrm>
        </p:spPr>
        <p:txBody>
          <a:bodyPr>
            <a:noAutofit/>
          </a:bodyPr>
          <a:lstStyle/>
          <a:p>
            <a:r>
              <a:rPr lang="en-GB" sz="2200" dirty="0" smtClean="0">
                <a:solidFill>
                  <a:schemeClr val="tx2"/>
                </a:solidFill>
                <a:latin typeface="+mn-lt"/>
              </a:rPr>
              <a:t>Advice, support and advocacy for beneficiaries living with long term illness, continuing care or disabilities, or caring for someone with these conditions. </a:t>
            </a:r>
            <a:endParaRPr lang="en-GB" sz="2200" dirty="0">
              <a:solidFill>
                <a:schemeClr val="tx2"/>
              </a:solidFill>
              <a:latin typeface="+mn-lt"/>
            </a:endParaRPr>
          </a:p>
          <a:p>
            <a:endParaRPr lang="en-GB" sz="2200" dirty="0" smtClean="0">
              <a:solidFill>
                <a:schemeClr val="tx2"/>
              </a:solidFill>
              <a:latin typeface="+mn-lt"/>
            </a:endParaRPr>
          </a:p>
          <a:p>
            <a:r>
              <a:rPr lang="en-GB" sz="2200" dirty="0" smtClean="0">
                <a:solidFill>
                  <a:schemeClr val="tx2"/>
                </a:solidFill>
                <a:latin typeface="+mn-lt"/>
              </a:rPr>
              <a:t>Help to access statutory support and advocate </a:t>
            </a:r>
            <a:r>
              <a:rPr lang="en-GB" sz="2200" dirty="0">
                <a:solidFill>
                  <a:schemeClr val="tx2"/>
                </a:solidFill>
                <a:latin typeface="+mn-lt"/>
              </a:rPr>
              <a:t>with care </a:t>
            </a:r>
            <a:r>
              <a:rPr lang="en-GB" sz="2200" dirty="0" smtClean="0">
                <a:solidFill>
                  <a:schemeClr val="tx2"/>
                </a:solidFill>
                <a:latin typeface="+mn-lt"/>
              </a:rPr>
              <a:t>agencies</a:t>
            </a:r>
          </a:p>
          <a:p>
            <a:endParaRPr lang="en-GB" sz="2200" dirty="0">
              <a:solidFill>
                <a:schemeClr val="tx2"/>
              </a:solidFill>
              <a:latin typeface="+mn-lt"/>
            </a:endParaRPr>
          </a:p>
          <a:p>
            <a:r>
              <a:rPr lang="en-GB" sz="2200" dirty="0">
                <a:solidFill>
                  <a:schemeClr val="tx2"/>
                </a:solidFill>
                <a:latin typeface="+mn-lt"/>
              </a:rPr>
              <a:t>Challenge decisions made by their local </a:t>
            </a:r>
            <a:r>
              <a:rPr lang="en-GB" sz="2200" dirty="0" smtClean="0">
                <a:solidFill>
                  <a:schemeClr val="tx2"/>
                </a:solidFill>
                <a:latin typeface="+mn-lt"/>
              </a:rPr>
              <a:t>authority</a:t>
            </a:r>
          </a:p>
          <a:p>
            <a:endParaRPr lang="en-GB" sz="2200" dirty="0">
              <a:solidFill>
                <a:schemeClr val="tx2"/>
              </a:solidFill>
              <a:latin typeface="+mn-lt"/>
            </a:endParaRPr>
          </a:p>
          <a:p>
            <a:r>
              <a:rPr lang="en-GB" sz="2200" dirty="0">
                <a:solidFill>
                  <a:schemeClr val="tx2"/>
                </a:solidFill>
                <a:latin typeface="+mn-lt"/>
              </a:rPr>
              <a:t>Reduce social isolation amongst beneficiaries</a:t>
            </a:r>
          </a:p>
          <a:p>
            <a:endParaRPr lang="en-GB" sz="2200" dirty="0">
              <a:solidFill>
                <a:schemeClr val="tx2"/>
              </a:solidFill>
              <a:latin typeface="+mn-lt"/>
            </a:endParaRPr>
          </a:p>
          <a:p>
            <a:r>
              <a:rPr lang="en-GB" sz="2200" dirty="0" smtClean="0">
                <a:solidFill>
                  <a:schemeClr val="tx2"/>
                </a:solidFill>
                <a:latin typeface="+mn-lt"/>
              </a:rPr>
              <a:t>Provide on-going Support</a:t>
            </a:r>
            <a:endParaRPr lang="en-GB" sz="2200" dirty="0">
              <a:solidFill>
                <a:schemeClr val="tx2"/>
              </a:solidFill>
              <a:latin typeface="+mn-lt"/>
            </a:endParaRPr>
          </a:p>
          <a:p>
            <a:pPr marL="285750" indent="-285750" algn="l">
              <a:buFont typeface="Arial" panose="020B0604020202020204" pitchFamily="34" charset="0"/>
              <a:buChar char="•"/>
            </a:pPr>
            <a:endParaRPr lang="en-GB" sz="1400" dirty="0"/>
          </a:p>
        </p:txBody>
      </p:sp>
    </p:spTree>
    <p:extLst>
      <p:ext uri="{BB962C8B-B14F-4D97-AF65-F5344CB8AC3E}">
        <p14:creationId xmlns:p14="http://schemas.microsoft.com/office/powerpoint/2010/main" val="2822430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fbefdd-526d-473b-8431-8466029a6fe8"/>
    <TaxKeywordTaxHTField xmlns="8cfbefdd-526d-473b-8431-8466029a6fe8">
      <Terms xmlns="http://schemas.microsoft.com/office/infopath/2007/PartnerControls"/>
    </TaxKeywordTaxHTField>
    <MetadataTaxHTField0 xmlns="8cfbefdd-526d-473b-8431-8466029a6fe8">
      <Terms xmlns="http://schemas.microsoft.com/office/infopath/2007/PartnerControls"/>
    </MetadataTaxHTField0>
    <Organisation_x0020_InformationTaxHTField0 xmlns="8cfbefdd-526d-473b-8431-8466029a6fe8">
      <Terms xmlns="http://schemas.microsoft.com/office/infopath/2007/PartnerControls"/>
    </Organisation_x0020_InformationTaxHTField0>
    <Document_x0020_TypeTaxHTField0 xmlns="8cfbefdd-526d-473b-8431-8466029a6fe8">
      <Terms xmlns="http://schemas.microsoft.com/office/infopath/2007/PartnerControls"/>
    </Document_x0020_TypeTaxHTField0>
    <DepartmentsTaxHTField0 xmlns="8cfbefdd-526d-473b-8431-8466029a6fe8">
      <Terms xmlns="http://schemas.microsoft.com/office/infopath/2007/PartnerControls"/>
    </DepartmentsTaxHTField0>
    <AverageRating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RBL Document" ma:contentTypeID="0x010100D2B2BFBD4C586845AAF8F2948658E3B6003D6085976E170D4A8B1B138FD208E13A" ma:contentTypeVersion="9" ma:contentTypeDescription="" ma:contentTypeScope="" ma:versionID="c8d669a38515fdf3f06035b695de0899">
  <xsd:schema xmlns:xsd="http://www.w3.org/2001/XMLSchema" xmlns:xs="http://www.w3.org/2001/XMLSchema" xmlns:p="http://schemas.microsoft.com/office/2006/metadata/properties" xmlns:ns1="http://schemas.microsoft.com/sharepoint/v3" xmlns:ns2="8cfbefdd-526d-473b-8431-8466029a6fe8" targetNamespace="http://schemas.microsoft.com/office/2006/metadata/properties" ma:root="true" ma:fieldsID="c388d979921cb2ed9047b98541743f65" ns1:_="" ns2:_="">
    <xsd:import namespace="http://schemas.microsoft.com/sharepoint/v3"/>
    <xsd:import namespace="8cfbefdd-526d-473b-8431-8466029a6fe8"/>
    <xsd:element name="properties">
      <xsd:complexType>
        <xsd:sequence>
          <xsd:element name="documentManagement">
            <xsd:complexType>
              <xsd:all>
                <xsd:element ref="ns2:Document_x0020_TypeTaxHTField0" minOccurs="0"/>
                <xsd:element ref="ns2:TaxCatchAll" minOccurs="0"/>
                <xsd:element ref="ns2:TaxCatchAllLabel" minOccurs="0"/>
                <xsd:element ref="ns2:Organisation_x0020_InformationTaxHTField0" minOccurs="0"/>
                <xsd:element ref="ns2:DepartmentsTaxHTField0" minOccurs="0"/>
                <xsd:element ref="ns2:TaxKeywordTaxHTField" minOccurs="0"/>
                <xsd:element ref="ns2:MetadataTaxHTField0"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0" nillable="true" ma:displayName="Rating (0-5)" ma:decimals="2" ma:description="Average value of all the ratings that have been submitted" ma:internalName="AverageRating" ma:readOnly="true">
      <xsd:simpleType>
        <xsd:restriction base="dms:Number"/>
      </xsd:simpleType>
    </xsd:element>
    <xsd:element name="RatingCount" ma:index="21"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cfbefdd-526d-473b-8431-8466029a6fe8" elementFormDefault="qualified">
    <xsd:import namespace="http://schemas.microsoft.com/office/2006/documentManagement/types"/>
    <xsd:import namespace="http://schemas.microsoft.com/office/infopath/2007/PartnerControls"/>
    <xsd:element name="Document_x0020_TypeTaxHTField0" ma:index="8" nillable="true" ma:taxonomy="true" ma:internalName="Document_x0020_TypeTaxHTField0" ma:taxonomyFieldName="Document_x0020_Type" ma:displayName="Document Type" ma:readOnly="false" ma:default="" ma:fieldId="{09b3f400-159e-420d-b24a-f9d686564fb3}" ma:sspId="d3cc06a4-be83-40b6-b26b-c32b9292cf17" ma:termSetId="ac9a1ed8-4cdc-48a8-9e1a-bf77f5bce2f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d28f4ef6-28c2-45d1-8046-5c839b750283}" ma:internalName="TaxCatchAll" ma:showField="CatchAllData" ma:web="2baacd65-02f0-4528-bcef-e84055d00f6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28f4ef6-28c2-45d1-8046-5c839b750283}" ma:internalName="TaxCatchAllLabel" ma:readOnly="true" ma:showField="CatchAllDataLabel" ma:web="2baacd65-02f0-4528-bcef-e84055d00f6d">
      <xsd:complexType>
        <xsd:complexContent>
          <xsd:extension base="dms:MultiChoiceLookup">
            <xsd:sequence>
              <xsd:element name="Value" type="dms:Lookup" maxOccurs="unbounded" minOccurs="0" nillable="true"/>
            </xsd:sequence>
          </xsd:extension>
        </xsd:complexContent>
      </xsd:complexType>
    </xsd:element>
    <xsd:element name="Organisation_x0020_InformationTaxHTField0" ma:index="12" nillable="true" ma:taxonomy="true" ma:internalName="Organisation_x0020_InformationTaxHTField0" ma:taxonomyFieldName="Organisation_x0020_Information" ma:displayName="Directorates" ma:readOnly="false" ma:default="" ma:fieldId="{0c9d42bd-7f1a-4d93-9568-a3857b748ca3}" ma:taxonomyMulti="true" ma:sspId="d3cc06a4-be83-40b6-b26b-c32b9292cf17" ma:termSetId="e0daf5bd-ef7d-4e77-9f07-301eb5340c91" ma:anchorId="00000000-0000-0000-0000-000000000000" ma:open="false" ma:isKeyword="false">
      <xsd:complexType>
        <xsd:sequence>
          <xsd:element ref="pc:Terms" minOccurs="0" maxOccurs="1"/>
        </xsd:sequence>
      </xsd:complexType>
    </xsd:element>
    <xsd:element name="DepartmentsTaxHTField0" ma:index="14" nillable="true" ma:taxonomy="true" ma:internalName="DepartmentsTaxHTField0" ma:taxonomyFieldName="Departments" ma:displayName="Departments" ma:default="" ma:fieldId="{e32422df-98a3-4053-a2aa-05847a4058c1}" ma:taxonomyMulti="true" ma:sspId="d3cc06a4-be83-40b6-b26b-c32b9292cf17" ma:termSetId="296e0641-f0df-4da2-8a81-3131e9064f90" ma:anchorId="00000000-0000-0000-0000-000000000000" ma:open="fals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Enterprise Keywords" ma:readOnly="false" ma:fieldId="{23f27201-bee3-471e-b2e7-b64fd8b7ca38}" ma:taxonomyMulti="true" ma:sspId="d3cc06a4-be83-40b6-b26b-c32b9292cf17" ma:termSetId="00000000-0000-0000-0000-000000000000" ma:anchorId="00000000-0000-0000-0000-000000000000" ma:open="true" ma:isKeyword="true">
      <xsd:complexType>
        <xsd:sequence>
          <xsd:element ref="pc:Terms" minOccurs="0" maxOccurs="1"/>
        </xsd:sequence>
      </xsd:complexType>
    </xsd:element>
    <xsd:element name="MetadataTaxHTField0" ma:index="18" nillable="true" ma:taxonomy="true" ma:internalName="MetadataTaxHTField0" ma:taxonomyFieldName="Metadata" ma:displayName="Metadata" ma:default="" ma:fieldId="{cd4427bd-fdca-423f-9679-309a8a94bafc}" ma:sspId="d3cc06a4-be83-40b6-b26b-c32b9292cf17" ma:termSetId="236dc056-038a-4928-9a8b-1971dda130b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3cc06a4-be83-40b6-b26b-c32b9292cf17" ContentTypeId="0x010100D2B2BFBD4C586845AAF8F2948658E3B6" PreviousValue="false"/>
</file>

<file path=customXml/itemProps1.xml><?xml version="1.0" encoding="utf-8"?>
<ds:datastoreItem xmlns:ds="http://schemas.openxmlformats.org/officeDocument/2006/customXml" ds:itemID="{22210133-C696-41D9-8BA3-BF9D439E59F0}">
  <ds:schemaRefs>
    <ds:schemaRef ds:uri="http://schemas.microsoft.com/sharepoint/v3/contenttype/forms"/>
  </ds:schemaRefs>
</ds:datastoreItem>
</file>

<file path=customXml/itemProps2.xml><?xml version="1.0" encoding="utf-8"?>
<ds:datastoreItem xmlns:ds="http://schemas.openxmlformats.org/officeDocument/2006/customXml" ds:itemID="{5EC9FE9A-F259-412E-AE8F-7E3B7944581A}">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8cfbefdd-526d-473b-8431-8466029a6fe8"/>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A2D8CC8-0944-45F3-B955-F68E3196E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fbefdd-526d-473b-8431-8466029a6f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A377908-A83F-4993-B77E-D828731DBBE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640</TotalTime>
  <Words>1977</Words>
  <Application>Microsoft Office PowerPoint</Application>
  <PresentationFormat>On-screen Show (4:3)</PresentationFormat>
  <Paragraphs>243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Royal British Legion Zoe Kirby Advice and Information Officer</vt:lpstr>
      <vt:lpstr>Our Mission Statement</vt:lpstr>
      <vt:lpstr>Who is Eligible? </vt:lpstr>
      <vt:lpstr>Our Area Team – South East</vt:lpstr>
      <vt:lpstr>Three Core Areas</vt:lpstr>
      <vt:lpstr>Big Projects</vt:lpstr>
      <vt:lpstr>Break Service</vt:lpstr>
      <vt:lpstr>Care Homes</vt:lpstr>
      <vt:lpstr>Independent Living Advice</vt:lpstr>
      <vt:lpstr>Handy Vans</vt:lpstr>
      <vt:lpstr>Benefits, Debts and Money Advice</vt:lpstr>
      <vt:lpstr>War Pensions and Compensation</vt:lpstr>
      <vt:lpstr>Employability</vt:lpstr>
      <vt:lpstr>Outreach Support</vt:lpstr>
      <vt:lpstr>Grant Giving</vt:lpstr>
      <vt:lpstr>Membership</vt:lpstr>
      <vt:lpstr>Fundraising</vt:lpstr>
      <vt:lpstr>Poppy Appeal</vt:lpstr>
      <vt:lpstr>How to Contact Us</vt:lpstr>
      <vt:lpstr>THANK YOU</vt:lpstr>
    </vt:vector>
  </TitlesOfParts>
  <Company>The Royal British Legion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legion</dc:creator>
  <cp:lastModifiedBy>Vicky Hodson</cp:lastModifiedBy>
  <cp:revision>75</cp:revision>
  <dcterms:created xsi:type="dcterms:W3CDTF">2015-02-05T12:08:23Z</dcterms:created>
  <dcterms:modified xsi:type="dcterms:W3CDTF">2016-10-20T13:23:27Z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0x010100D2B2BFBD4C586845AAF8F2948658E3B6003D6085976E170D4A8B1B138FD208E13A</vt:lpwstr>
  </property>
  <property fmtid="{D5CDD505-2E9C-101B-9397-08002B2CF9AE}" pid="3" name="TaxKeyword">
    <vt:lpwstr/>
  </property>
  <property fmtid="{D5CDD505-2E9C-101B-9397-08002B2CF9AE}" pid="4" name="Metadata">
    <vt:lpwstr/>
  </property>
  <property fmtid="{D5CDD505-2E9C-101B-9397-08002B2CF9AE}" pid="5" name="Organisation Information">
    <vt:lpwstr/>
  </property>
  <property fmtid="{D5CDD505-2E9C-101B-9397-08002B2CF9AE}" pid="6" name="Document Type">
    <vt:lpwstr/>
  </property>
  <property fmtid="{D5CDD505-2E9C-101B-9397-08002B2CF9AE}" pid="7" name="Departments">
    <vt:lpwstr/>
  </property>
</Properties>
</file>