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621" r:id="rId3"/>
    <p:sldId id="648" r:id="rId4"/>
    <p:sldId id="660" r:id="rId5"/>
    <p:sldId id="656" r:id="rId6"/>
    <p:sldId id="643" r:id="rId7"/>
    <p:sldId id="666" r:id="rId8"/>
    <p:sldId id="659" r:id="rId9"/>
    <p:sldId id="647" r:id="rId10"/>
    <p:sldId id="665" r:id="rId11"/>
    <p:sldId id="664" r:id="rId12"/>
    <p:sldId id="662" r:id="rId13"/>
    <p:sldId id="663" r:id="rId14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tchford, Rachael - ST INF" initials="LR-S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2BD"/>
    <a:srgbClr val="99CCFF"/>
    <a:srgbClr val="F8E6A6"/>
    <a:srgbClr val="FF0066"/>
    <a:srgbClr val="FFD1D1"/>
    <a:srgbClr val="FFCC99"/>
    <a:srgbClr val="66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2806" autoAdjust="0"/>
  </p:normalViewPr>
  <p:slideViewPr>
    <p:cSldViewPr>
      <p:cViewPr>
        <p:scale>
          <a:sx n="90" d="100"/>
          <a:sy n="90" d="100"/>
        </p:scale>
        <p:origin x="-48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20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17" cy="497289"/>
          </a:xfrm>
          <a:prstGeom prst="rect">
            <a:avLst/>
          </a:prstGeom>
        </p:spPr>
        <p:txBody>
          <a:bodyPr vert="horz" lIns="92795" tIns="46398" rIns="92795" bIns="463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64" y="0"/>
            <a:ext cx="2951117" cy="497289"/>
          </a:xfrm>
          <a:prstGeom prst="rect">
            <a:avLst/>
          </a:prstGeom>
        </p:spPr>
        <p:txBody>
          <a:bodyPr vert="horz" lIns="92795" tIns="46398" rIns="92795" bIns="46398" rtlCol="0"/>
          <a:lstStyle>
            <a:lvl1pPr algn="r">
              <a:defRPr sz="1200"/>
            </a:lvl1pPr>
          </a:lstStyle>
          <a:p>
            <a:fld id="{D4E089F2-0D6E-4256-A4B6-7626C0066C3D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021"/>
            <a:ext cx="2951117" cy="497289"/>
          </a:xfrm>
          <a:prstGeom prst="rect">
            <a:avLst/>
          </a:prstGeom>
        </p:spPr>
        <p:txBody>
          <a:bodyPr vert="horz" lIns="92795" tIns="46398" rIns="92795" bIns="463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64" y="9442021"/>
            <a:ext cx="2951117" cy="497289"/>
          </a:xfrm>
          <a:prstGeom prst="rect">
            <a:avLst/>
          </a:prstGeom>
        </p:spPr>
        <p:txBody>
          <a:bodyPr vert="horz" lIns="92795" tIns="46398" rIns="92795" bIns="46398" rtlCol="0" anchor="b"/>
          <a:lstStyle>
            <a:lvl1pPr algn="r">
              <a:defRPr sz="1200"/>
            </a:lvl1pPr>
          </a:lstStyle>
          <a:p>
            <a:fld id="{2048D81E-B854-4B99-ADBE-55AF05E389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1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17" cy="497289"/>
          </a:xfrm>
          <a:prstGeom prst="rect">
            <a:avLst/>
          </a:prstGeom>
        </p:spPr>
        <p:txBody>
          <a:bodyPr vert="horz" lIns="92714" tIns="46354" rIns="92714" bIns="463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64" y="0"/>
            <a:ext cx="2951117" cy="497289"/>
          </a:xfrm>
          <a:prstGeom prst="rect">
            <a:avLst/>
          </a:prstGeom>
        </p:spPr>
        <p:txBody>
          <a:bodyPr vert="horz" lIns="92714" tIns="46354" rIns="92714" bIns="46354" rtlCol="0"/>
          <a:lstStyle>
            <a:lvl1pPr algn="r">
              <a:defRPr sz="1200"/>
            </a:lvl1pPr>
          </a:lstStyle>
          <a:p>
            <a:fld id="{6DF0487A-0AEC-4753-9EEC-A26C97911628}" type="datetimeFigureOut">
              <a:rPr lang="en-GB" smtClean="0"/>
              <a:pPr/>
              <a:t>12/07/2016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4" tIns="46354" rIns="92714" bIns="463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24" y="4722627"/>
            <a:ext cx="5445744" cy="4472367"/>
          </a:xfrm>
          <a:prstGeom prst="rect">
            <a:avLst/>
          </a:prstGeom>
        </p:spPr>
        <p:txBody>
          <a:bodyPr vert="horz" lIns="92714" tIns="46354" rIns="92714" bIns="463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021"/>
            <a:ext cx="2951117" cy="497289"/>
          </a:xfrm>
          <a:prstGeom prst="rect">
            <a:avLst/>
          </a:prstGeom>
        </p:spPr>
        <p:txBody>
          <a:bodyPr vert="horz" lIns="92714" tIns="46354" rIns="92714" bIns="463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64" y="9442021"/>
            <a:ext cx="2951117" cy="497289"/>
          </a:xfrm>
          <a:prstGeom prst="rect">
            <a:avLst/>
          </a:prstGeom>
        </p:spPr>
        <p:txBody>
          <a:bodyPr vert="horz" lIns="92714" tIns="46354" rIns="92714" bIns="46354" rtlCol="0" anchor="b"/>
          <a:lstStyle>
            <a:lvl1pPr algn="r">
              <a:defRPr sz="1200"/>
            </a:lvl1pPr>
          </a:lstStyle>
          <a:p>
            <a:fld id="{A509A90B-5228-4B05-B6AB-A71BFE4183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5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9A90B-5228-4B05-B6AB-A71BFE4183D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00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644A6-E574-4127-9F1B-A2122250110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70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2567-D083-4AE1-8816-A20A941D5DD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3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644A6-E574-4127-9F1B-A2122250110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9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28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6200" y="2469301"/>
            <a:ext cx="941870" cy="101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91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7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313" y="2906713"/>
            <a:ext cx="735426" cy="7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14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9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95351"/>
            <a:ext cx="4245868" cy="63976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900602"/>
            <a:ext cx="4247456" cy="634511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46612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20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10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39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273050"/>
            <a:ext cx="5194920" cy="5853113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663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663" y="273050"/>
            <a:ext cx="473972" cy="5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1374" y="4770507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08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39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247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424936" cy="504056"/>
          </a:xfrm>
        </p:spPr>
        <p:txBody>
          <a:bodyPr/>
          <a:lstStyle>
            <a:lvl1pPr marL="536400" indent="-536400">
              <a:spcBef>
                <a:spcPts val="1440"/>
              </a:spcBef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51520" y="3501008"/>
            <a:ext cx="8424863" cy="648641"/>
          </a:xfrm>
        </p:spPr>
        <p:txBody>
          <a:bodyPr/>
          <a:lstStyle>
            <a:lvl1pPr marL="536400" indent="0">
              <a:lnSpc>
                <a:spcPct val="90000"/>
              </a:lnSpc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4"/>
          </p:nvPr>
        </p:nvSpPr>
        <p:spPr>
          <a:xfrm rot="16200000">
            <a:off x="7577138" y="3529013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© Newton Europe  Limited. All  Rights Reserved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3492500" y="6669088"/>
            <a:ext cx="2133600" cy="1444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Page </a:t>
            </a:r>
            <a:fld id="{21F17CD1-C39B-4344-82C5-E99237D03B37}" type="slidenum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quarter" idx="16"/>
          </p:nvPr>
        </p:nvSpPr>
        <p:spPr>
          <a:xfrm>
            <a:off x="3492500" y="6534150"/>
            <a:ext cx="2133600" cy="13493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916CE151-E520-4F3A-BBE6-F2F73B29D207}" type="datetime1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12/07/2016</a:t>
            </a:fld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47" y="2925913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28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4245868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4245868" cy="4896544"/>
          </a:xfrm>
        </p:spPr>
        <p:txBody>
          <a:bodyPr/>
          <a:lstStyle>
            <a:lvl1pPr>
              <a:defRPr sz="1600"/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/>
            </a:lvl3pPr>
            <a:lvl4pPr>
              <a:defRPr sz="1100">
                <a:solidFill>
                  <a:schemeClr val="accent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247455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247455" cy="4896544"/>
          </a:xfrm>
        </p:spPr>
        <p:txBody>
          <a:bodyPr/>
          <a:lstStyle>
            <a:lvl1pPr>
              <a:defRPr sz="1600"/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/>
            </a:lvl3pPr>
            <a:lvl4pPr>
              <a:defRPr sz="1100">
                <a:solidFill>
                  <a:schemeClr val="accent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 rot="16200000">
            <a:off x="7577138" y="3529013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© Newton Europe  Limited. All  Rights Reserved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492500" y="6669088"/>
            <a:ext cx="2133600" cy="1444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Page </a:t>
            </a:r>
            <a:fld id="{F1A3E928-E5A2-492B-9BAF-943691D9BDE8}" type="slidenum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dt" sz="quarter" idx="12"/>
          </p:nvPr>
        </p:nvSpPr>
        <p:spPr>
          <a:xfrm>
            <a:off x="3492500" y="6534150"/>
            <a:ext cx="2133600" cy="13493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3082F44D-0CCE-4BE1-BA3F-BC5F593FC723}" type="datetime1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12/07/2016</a:t>
            </a:fld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8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pPr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908050"/>
            <a:ext cx="86423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9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17315" y="6356350"/>
            <a:ext cx="675860" cy="4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3124200" y="6619875"/>
            <a:ext cx="2895600" cy="203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5564490-D8A1-43C0-AFF5-33C8276273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0825" y="6356350"/>
            <a:ext cx="7273925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24200" y="6415088"/>
            <a:ext cx="2895600" cy="20478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8CF498F-3004-4257-9133-91FE5AC44667}" type="datetime5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12-Jul-16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24936" cy="4176464"/>
          </a:xfrm>
        </p:spPr>
        <p:txBody>
          <a:bodyPr>
            <a:noAutofit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2400" dirty="0" smtClean="0"/>
              <a:t>Care Leavers Project Update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GB" sz="2400" dirty="0" smtClean="0"/>
              <a:t>Kent Housing Options </a:t>
            </a:r>
            <a:r>
              <a:rPr lang="en-GB" sz="2400" dirty="0"/>
              <a:t>Group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3 March 2016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8364" y="47251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283C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endParaRPr lang="en-GB" sz="2000" dirty="0" smtClean="0">
              <a:solidFill>
                <a:schemeClr val="accent2"/>
              </a:solidFill>
            </a:endParaRPr>
          </a:p>
          <a:p>
            <a:pPr fontAlgn="auto">
              <a:spcAft>
                <a:spcPts val="0"/>
              </a:spcAft>
            </a:pPr>
            <a:endParaRPr lang="en-GB" sz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1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 Plan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2483" y="1825744"/>
            <a:ext cx="3444949" cy="4186964"/>
          </a:xfrm>
        </p:spPr>
        <p:txBody>
          <a:bodyPr/>
          <a:lstStyle/>
          <a:p>
            <a:pPr lvl="2"/>
            <a:endParaRPr lang="en-GB" dirty="0" smtClean="0"/>
          </a:p>
          <a:p>
            <a:r>
              <a:rPr lang="en-GB" sz="1400" dirty="0" smtClean="0"/>
              <a:t>Use best of Pathway Project learning to support practice improvement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 rot="5400000">
            <a:off x="2257238" y="-953787"/>
            <a:ext cx="525351" cy="4253024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 w="25400" cap="flat" cmpd="sng" algn="ctr">
            <a:solidFill>
              <a:srgbClr val="00427C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200" b="1" dirty="0" smtClean="0">
                <a:solidFill>
                  <a:srgbClr val="FFFFFF"/>
                </a:solidFill>
              </a:rPr>
              <a:t>Sandbox Action Plans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8" name="newtonshape"/>
          <p:cNvSpPr/>
          <p:nvPr/>
        </p:nvSpPr>
        <p:spPr>
          <a:xfrm>
            <a:off x="5050465" y="1669312"/>
            <a:ext cx="3838353" cy="4391246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5" y="1825744"/>
            <a:ext cx="4171475" cy="407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4"/>
          <p:cNvSpPr txBox="1">
            <a:spLocks/>
          </p:cNvSpPr>
          <p:nvPr/>
        </p:nvSpPr>
        <p:spPr bwMode="auto">
          <a:xfrm rot="5400000">
            <a:off x="6783917" y="-669500"/>
            <a:ext cx="467139" cy="3742659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 w="25400" cap="flat" cmpd="sng" algn="ctr">
            <a:solidFill>
              <a:srgbClr val="00427C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200" b="1" dirty="0" smtClean="0">
                <a:solidFill>
                  <a:srgbClr val="FFFFFF"/>
                </a:solidFill>
              </a:rPr>
              <a:t>Next steps 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12" name="newtonshape"/>
          <p:cNvSpPr/>
          <p:nvPr/>
        </p:nvSpPr>
        <p:spPr>
          <a:xfrm>
            <a:off x="308344" y="1669312"/>
            <a:ext cx="4338083" cy="4391246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9" name="newtonshape"/>
          <p:cNvSpPr/>
          <p:nvPr/>
        </p:nvSpPr>
        <p:spPr>
          <a:xfrm>
            <a:off x="5488301" y="3804687"/>
            <a:ext cx="1529185" cy="767304"/>
          </a:xfrm>
          <a:prstGeom prst="rect">
            <a:avLst/>
          </a:prstGeom>
          <a:solidFill>
            <a:srgbClr val="FFFD9B"/>
          </a:solidFill>
          <a:ln w="25400" cap="flat" cmpd="sng" algn="ctr">
            <a:noFill/>
            <a:prstDash val="solid"/>
          </a:ln>
          <a:effectLst>
            <a:outerShdw blurRad="63500" dist="37357" dir="2700000" rotWithShape="0">
              <a:scrgbClr r="0" g="0" b="0"/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to input learning into PwP development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49785" y="4380165"/>
            <a:ext cx="2338516" cy="38365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594344" y="3189767"/>
            <a:ext cx="2893957" cy="95914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progression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250826" y="1916832"/>
            <a:ext cx="525351" cy="2636874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 w="25400" cap="flat" cmpd="sng" algn="ctr">
            <a:solidFill>
              <a:srgbClr val="00427C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200" b="1" dirty="0" smtClean="0">
                <a:solidFill>
                  <a:srgbClr val="FFFFFF"/>
                </a:solidFill>
              </a:rPr>
              <a:t>Work to date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10" name="newtonshape"/>
          <p:cNvSpPr/>
          <p:nvPr/>
        </p:nvSpPr>
        <p:spPr>
          <a:xfrm>
            <a:off x="978196" y="1916832"/>
            <a:ext cx="7825562" cy="2732567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10800000" flipV="1">
            <a:off x="250825" y="6251944"/>
            <a:ext cx="8642350" cy="18448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4" b="20895"/>
          <a:stretch/>
        </p:blipFill>
        <p:spPr>
          <a:xfrm>
            <a:off x="3918122" y="2636912"/>
            <a:ext cx="4373245" cy="1502098"/>
          </a:xfrm>
          <a:prstGeom prst="rect">
            <a:avLst/>
          </a:prstGeom>
        </p:spPr>
      </p:pic>
      <p:sp>
        <p:nvSpPr>
          <p:cNvPr id="18" name="newtonshape"/>
          <p:cNvSpPr/>
          <p:nvPr/>
        </p:nvSpPr>
        <p:spPr>
          <a:xfrm>
            <a:off x="3923414" y="2636912"/>
            <a:ext cx="4380584" cy="1516630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2194" y="2636912"/>
            <a:ext cx="28112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Addresses </a:t>
            </a:r>
            <a:r>
              <a:rPr lang="en-GB" sz="1400" dirty="0"/>
              <a:t>drift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Enables staff to solve problems collaboratively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Supports training and development of new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32998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tonshape"/>
          <p:cNvSpPr/>
          <p:nvPr/>
        </p:nvSpPr>
        <p:spPr>
          <a:xfrm>
            <a:off x="1050003" y="1382234"/>
            <a:ext cx="7852376" cy="966646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16-25 Accommodation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153" y="908720"/>
            <a:ext cx="7798022" cy="544763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1. Transforming </a:t>
            </a:r>
            <a:r>
              <a:rPr lang="en-GB" dirty="0"/>
              <a:t>the Care Leavers Pathway (0-25 Unified Programme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Development </a:t>
            </a:r>
            <a:r>
              <a:rPr lang="en-GB" dirty="0"/>
              <a:t>and Implementation of an Accommodation and Support Services commissioning plan for 16-25 Children in Care, Care Leavers and vulnerable young </a:t>
            </a:r>
            <a:r>
              <a:rPr lang="en-GB" dirty="0" smtClean="0"/>
              <a:t>people.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Maximising </a:t>
            </a:r>
            <a:r>
              <a:rPr lang="en-GB" dirty="0"/>
              <a:t>opportunities for Care Leavers to secure Borough /District Social </a:t>
            </a:r>
            <a:r>
              <a:rPr lang="en-GB" dirty="0" smtClean="0"/>
              <a:t>housing - The 16/17 year old protocol</a:t>
            </a:r>
            <a:endParaRPr lang="en-GB" dirty="0"/>
          </a:p>
        </p:txBody>
      </p:sp>
      <p:sp>
        <p:nvSpPr>
          <p:cNvPr id="4" name="Pentagon 3"/>
          <p:cNvSpPr/>
          <p:nvPr/>
        </p:nvSpPr>
        <p:spPr>
          <a:xfrm>
            <a:off x="240651" y="1382234"/>
            <a:ext cx="541263" cy="4242389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>
            <a:solidFill>
              <a:srgbClr val="004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Streams</a:t>
            </a:r>
            <a:endParaRPr lang="en-GB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ewtonshape"/>
          <p:cNvSpPr/>
          <p:nvPr/>
        </p:nvSpPr>
        <p:spPr>
          <a:xfrm>
            <a:off x="1050003" y="2573079"/>
            <a:ext cx="7852376" cy="1525198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7" name="newtonshape"/>
          <p:cNvSpPr/>
          <p:nvPr/>
        </p:nvSpPr>
        <p:spPr>
          <a:xfrm>
            <a:off x="1050003" y="4518837"/>
            <a:ext cx="7852376" cy="1105786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0-25 Programme</a:t>
            </a:r>
            <a:br>
              <a:rPr lang="en-GB" dirty="0" smtClean="0"/>
            </a:br>
            <a:r>
              <a:rPr lang="en-GB" dirty="0" smtClean="0"/>
              <a:t>External Spend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541" y="2668681"/>
            <a:ext cx="3730719" cy="3573486"/>
            <a:chOff x="497541" y="2735916"/>
            <a:chExt cx="3730719" cy="357348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7541" y="2735916"/>
              <a:ext cx="3730719" cy="357348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47361" y="3022298"/>
              <a:ext cx="1586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>
                <a:defRPr sz="1400" b="1">
                  <a:solidFill>
                    <a:schemeClr val="bg2">
                      <a:lumMod val="10000"/>
                    </a:schemeClr>
                  </a:solidFill>
                </a:defRPr>
              </a:lvl1pPr>
            </a:lstStyle>
            <a:p>
              <a:r>
                <a:rPr lang="en-GB" dirty="0" smtClean="0"/>
                <a:t>Open Access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8746" y="3690963"/>
              <a:ext cx="1586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>
                <a:defRPr sz="1400" b="1">
                  <a:solidFill>
                    <a:schemeClr val="bg2">
                      <a:lumMod val="10000"/>
                    </a:schemeClr>
                  </a:solidFill>
                </a:defRPr>
              </a:lvl1pPr>
            </a:lstStyle>
            <a:p>
              <a:r>
                <a:rPr lang="en-GB" dirty="0"/>
                <a:t>Early Help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8747" y="4469602"/>
              <a:ext cx="1586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>
                <a:defRPr sz="1400" b="1">
                  <a:solidFill>
                    <a:schemeClr val="bg2">
                      <a:lumMod val="10000"/>
                    </a:schemeClr>
                  </a:solidFill>
                </a:defRPr>
              </a:lvl1pPr>
            </a:lstStyle>
            <a:p>
              <a:r>
                <a:rPr lang="en-GB" dirty="0"/>
                <a:t>SCS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2194" y="5389502"/>
              <a:ext cx="10585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2">
                      <a:lumMod val="10000"/>
                    </a:schemeClr>
                  </a:solidFill>
                </a:rPr>
                <a:t>In Care</a:t>
              </a:r>
              <a:endParaRPr lang="en-GB" sz="1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1486737" y="5630044"/>
            <a:ext cx="108000" cy="108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stCxn id="15" idx="6"/>
            <a:endCxn id="33" idx="1"/>
          </p:cNvCxnSpPr>
          <p:nvPr/>
        </p:nvCxnSpPr>
        <p:spPr>
          <a:xfrm flipV="1">
            <a:off x="1594737" y="5245507"/>
            <a:ext cx="2407659" cy="43853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ft-Right Arrow 24"/>
          <p:cNvSpPr/>
          <p:nvPr/>
        </p:nvSpPr>
        <p:spPr>
          <a:xfrm rot="18118399">
            <a:off x="1878519" y="3578391"/>
            <a:ext cx="360000" cy="144000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Left-Right Arrow 25"/>
          <p:cNvSpPr/>
          <p:nvPr/>
        </p:nvSpPr>
        <p:spPr>
          <a:xfrm rot="18118399">
            <a:off x="1517129" y="4280810"/>
            <a:ext cx="360000" cy="144000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eft-Right Arrow 26"/>
          <p:cNvSpPr/>
          <p:nvPr/>
        </p:nvSpPr>
        <p:spPr>
          <a:xfrm rot="18118399">
            <a:off x="1155739" y="4983229"/>
            <a:ext cx="360000" cy="144000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784743" y="1847369"/>
            <a:ext cx="2723030" cy="833496"/>
          </a:xfrm>
          <a:prstGeom prst="rect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Reaching and effectively working with young people and families, linking to both open access and specialist services</a:t>
            </a: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33783" y="3298113"/>
            <a:ext cx="2425823" cy="805967"/>
          </a:xfrm>
          <a:prstGeom prst="rect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Effective and timely intervention with young people and families at tier 3 and 4</a:t>
            </a: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02396" y="4811243"/>
            <a:ext cx="2397717" cy="868527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The best settings for children and young people in care to thrive and become independent</a:t>
            </a: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99435" y="1296980"/>
            <a:ext cx="2017058" cy="320288"/>
          </a:xfrm>
          <a:prstGeom prst="rect">
            <a:avLst/>
          </a:prstGeom>
          <a:solidFill>
            <a:srgbClr val="00B050"/>
          </a:solidFill>
          <a:ln w="63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Reaching the right families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99435" y="1764676"/>
            <a:ext cx="2017058" cy="320288"/>
          </a:xfrm>
          <a:prstGeom prst="rect">
            <a:avLst/>
          </a:prstGeom>
          <a:solidFill>
            <a:srgbClr val="00B050"/>
          </a:solidFill>
          <a:ln w="63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Effective intervention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99435" y="2218685"/>
            <a:ext cx="2017058" cy="320288"/>
          </a:xfrm>
          <a:prstGeom prst="rect">
            <a:avLst/>
          </a:prstGeom>
          <a:solidFill>
            <a:srgbClr val="00B050"/>
          </a:solidFill>
          <a:ln w="63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Service Delivery (EH)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>
            <a:stCxn id="28" idx="3"/>
            <a:endCxn id="29" idx="1"/>
          </p:cNvCxnSpPr>
          <p:nvPr/>
        </p:nvCxnSpPr>
        <p:spPr>
          <a:xfrm flipV="1">
            <a:off x="5507773" y="1457124"/>
            <a:ext cx="491662" cy="80699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3"/>
            <a:endCxn id="31" idx="1"/>
          </p:cNvCxnSpPr>
          <p:nvPr/>
        </p:nvCxnSpPr>
        <p:spPr>
          <a:xfrm flipV="1">
            <a:off x="5507773" y="1924820"/>
            <a:ext cx="491662" cy="33929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3"/>
            <a:endCxn id="32" idx="1"/>
          </p:cNvCxnSpPr>
          <p:nvPr/>
        </p:nvCxnSpPr>
        <p:spPr>
          <a:xfrm>
            <a:off x="5507773" y="2264117"/>
            <a:ext cx="491662" cy="1147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555973" y="3765385"/>
            <a:ext cx="2017058" cy="360000"/>
          </a:xfrm>
          <a:prstGeom prst="rect">
            <a:avLst/>
          </a:prstGeom>
          <a:solidFill>
            <a:srgbClr val="0070C0"/>
          </a:solidFill>
          <a:ln w="63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Edge of Becoming Looked After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555973" y="3242124"/>
            <a:ext cx="2017058" cy="320288"/>
          </a:xfrm>
          <a:prstGeom prst="rect">
            <a:avLst/>
          </a:prstGeom>
          <a:solidFill>
            <a:srgbClr val="0070C0"/>
          </a:solidFill>
          <a:ln w="63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Service Delivery (SCS)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>
            <a:stCxn id="39" idx="1"/>
            <a:endCxn id="30" idx="3"/>
          </p:cNvCxnSpPr>
          <p:nvPr/>
        </p:nvCxnSpPr>
        <p:spPr>
          <a:xfrm flipH="1">
            <a:off x="6259606" y="3402268"/>
            <a:ext cx="296367" cy="2988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1"/>
            <a:endCxn id="30" idx="3"/>
          </p:cNvCxnSpPr>
          <p:nvPr/>
        </p:nvCxnSpPr>
        <p:spPr>
          <a:xfrm flipH="1" flipV="1">
            <a:off x="6259606" y="3701097"/>
            <a:ext cx="296367" cy="2442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844046" y="4530144"/>
            <a:ext cx="2017058" cy="360000"/>
          </a:xfrm>
          <a:prstGeom prst="rect">
            <a:avLst/>
          </a:prstGeom>
          <a:solidFill>
            <a:srgbClr val="002060"/>
          </a:solidFill>
          <a:ln w="63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Fostering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844733" y="4974928"/>
            <a:ext cx="2017058" cy="360000"/>
          </a:xfrm>
          <a:prstGeom prst="rect">
            <a:avLst/>
          </a:prstGeom>
          <a:solidFill>
            <a:srgbClr val="002060"/>
          </a:solidFill>
          <a:ln w="63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Residential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44046" y="5419712"/>
            <a:ext cx="2017058" cy="360000"/>
          </a:xfrm>
          <a:prstGeom prst="rect">
            <a:avLst/>
          </a:prstGeom>
          <a:solidFill>
            <a:srgbClr val="0070C0"/>
          </a:solidFill>
          <a:ln w="63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Care Leavers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44046" y="5864497"/>
            <a:ext cx="2017058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Adoption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66" name="Straight Connector 65"/>
          <p:cNvCxnSpPr>
            <a:stCxn id="53" idx="1"/>
            <a:endCxn id="33" idx="3"/>
          </p:cNvCxnSpPr>
          <p:nvPr/>
        </p:nvCxnSpPr>
        <p:spPr>
          <a:xfrm flipH="1">
            <a:off x="6400113" y="4710144"/>
            <a:ext cx="443933" cy="5353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4" idx="1"/>
            <a:endCxn id="33" idx="3"/>
          </p:cNvCxnSpPr>
          <p:nvPr/>
        </p:nvCxnSpPr>
        <p:spPr>
          <a:xfrm flipH="1">
            <a:off x="6400113" y="5154928"/>
            <a:ext cx="444620" cy="9057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5" idx="1"/>
            <a:endCxn id="33" idx="3"/>
          </p:cNvCxnSpPr>
          <p:nvPr/>
        </p:nvCxnSpPr>
        <p:spPr>
          <a:xfrm flipH="1" flipV="1">
            <a:off x="6400113" y="5245507"/>
            <a:ext cx="443933" cy="3542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6" idx="1"/>
            <a:endCxn id="33" idx="3"/>
          </p:cNvCxnSpPr>
          <p:nvPr/>
        </p:nvCxnSpPr>
        <p:spPr>
          <a:xfrm flipH="1" flipV="1">
            <a:off x="6400113" y="5245507"/>
            <a:ext cx="443933" cy="7989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wtonshape"/>
          <p:cNvSpPr/>
          <p:nvPr/>
        </p:nvSpPr>
        <p:spPr>
          <a:xfrm>
            <a:off x="3723362" y="2916215"/>
            <a:ext cx="5122141" cy="1326952"/>
          </a:xfrm>
          <a:prstGeom prst="rect">
            <a:avLst/>
          </a:prstGeom>
          <a:solidFill>
            <a:srgbClr val="FFFFFF">
              <a:alpha val="94902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999435" y="2661950"/>
            <a:ext cx="2017058" cy="320288"/>
          </a:xfrm>
          <a:prstGeom prst="rect">
            <a:avLst/>
          </a:prstGeom>
          <a:solidFill>
            <a:srgbClr val="00B050"/>
          </a:solidFill>
          <a:ln w="63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Use of Children’s Centres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>
            <a:stCxn id="28" idx="3"/>
            <a:endCxn id="40" idx="1"/>
          </p:cNvCxnSpPr>
          <p:nvPr/>
        </p:nvCxnSpPr>
        <p:spPr>
          <a:xfrm>
            <a:off x="5507773" y="2264117"/>
            <a:ext cx="491662" cy="55797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ewtonshape"/>
          <p:cNvSpPr/>
          <p:nvPr/>
        </p:nvSpPr>
        <p:spPr>
          <a:xfrm>
            <a:off x="2655094" y="1269101"/>
            <a:ext cx="5917937" cy="1861263"/>
          </a:xfrm>
          <a:prstGeom prst="rect">
            <a:avLst/>
          </a:prstGeom>
          <a:solidFill>
            <a:srgbClr val="FFFFFF">
              <a:alpha val="94902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Care Leavers</a:t>
            </a:r>
            <a:br>
              <a:rPr lang="en-GB" dirty="0" smtClean="0"/>
            </a:br>
            <a:r>
              <a:rPr lang="en-GB" dirty="0" smtClean="0"/>
              <a:t>Promoting Independence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505180" y="1976208"/>
            <a:ext cx="4257894" cy="3032520"/>
            <a:chOff x="1222402" y="1370896"/>
            <a:chExt cx="5040000" cy="1332000"/>
          </a:xfrm>
        </p:grpSpPr>
        <p:sp>
          <p:nvSpPr>
            <p:cNvPr id="18" name="Rectangle 17"/>
            <p:cNvSpPr/>
            <p:nvPr/>
          </p:nvSpPr>
          <p:spPr>
            <a:xfrm>
              <a:off x="1222402" y="1370896"/>
              <a:ext cx="5040000" cy="133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272799" y="1413627"/>
              <a:ext cx="4939208" cy="1237731"/>
              <a:chOff x="1101468" y="1053489"/>
              <a:chExt cx="4939208" cy="1237731"/>
            </a:xfrm>
          </p:grpSpPr>
          <p:sp>
            <p:nvSpPr>
              <p:cNvPr id="3" name="Right Triangle 2"/>
              <p:cNvSpPr/>
              <p:nvPr/>
            </p:nvSpPr>
            <p:spPr>
              <a:xfrm flipH="1">
                <a:off x="1101468" y="1797415"/>
                <a:ext cx="4939207" cy="493805"/>
              </a:xfrm>
              <a:prstGeom prst="rt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b="1" dirty="0">
                    <a:solidFill>
                      <a:srgbClr val="9BBB59">
                        <a:lumMod val="50000"/>
                      </a:srgbClr>
                    </a:solidFill>
                  </a:rPr>
                  <a:t>Promoting independence</a:t>
                </a: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1101469" y="1743365"/>
                <a:ext cx="493920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Pentagon 40"/>
              <p:cNvSpPr/>
              <p:nvPr/>
            </p:nvSpPr>
            <p:spPr>
              <a:xfrm>
                <a:off x="1101469" y="1053489"/>
                <a:ext cx="1368000" cy="216000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050" dirty="0">
                    <a:solidFill>
                      <a:prstClr val="white"/>
                    </a:solidFill>
                  </a:rPr>
                  <a:t>Fostering Placement</a:t>
                </a:r>
              </a:p>
            </p:txBody>
          </p:sp>
          <p:sp>
            <p:nvSpPr>
              <p:cNvPr id="42" name="Pentagon 41"/>
              <p:cNvSpPr/>
              <p:nvPr/>
            </p:nvSpPr>
            <p:spPr>
              <a:xfrm>
                <a:off x="2440676" y="1269489"/>
                <a:ext cx="1728000" cy="216000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050" dirty="0">
                    <a:solidFill>
                      <a:prstClr val="white"/>
                    </a:solidFill>
                  </a:rPr>
                  <a:t>Supported Accommodation</a:t>
                </a:r>
              </a:p>
            </p:txBody>
          </p:sp>
          <p:sp>
            <p:nvSpPr>
              <p:cNvPr id="43" name="Pentagon 42"/>
              <p:cNvSpPr/>
              <p:nvPr/>
            </p:nvSpPr>
            <p:spPr>
              <a:xfrm>
                <a:off x="4168676" y="1485086"/>
                <a:ext cx="1872000" cy="216000"/>
              </a:xfrm>
              <a:prstGeom prst="homeP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050" dirty="0">
                    <a:solidFill>
                      <a:prstClr val="white"/>
                    </a:solidFill>
                  </a:rPr>
                  <a:t>Independent Accommodation</a:t>
                </a:r>
              </a:p>
            </p:txBody>
          </p:sp>
          <p:sp>
            <p:nvSpPr>
              <p:cNvPr id="47" name="Pentagon 46"/>
              <p:cNvSpPr/>
              <p:nvPr/>
            </p:nvSpPr>
            <p:spPr>
              <a:xfrm>
                <a:off x="2567980" y="1740647"/>
                <a:ext cx="1872000" cy="216000"/>
              </a:xfrm>
              <a:prstGeom prst="homePlat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050" dirty="0">
                    <a:solidFill>
                      <a:prstClr val="black"/>
                    </a:solidFill>
                  </a:rPr>
                  <a:t>Time through Care System</a:t>
                </a:r>
              </a:p>
            </p:txBody>
          </p:sp>
        </p:grpSp>
      </p:grpSp>
      <p:sp>
        <p:nvSpPr>
          <p:cNvPr id="24" name="newtonshape"/>
          <p:cNvSpPr/>
          <p:nvPr/>
        </p:nvSpPr>
        <p:spPr>
          <a:xfrm>
            <a:off x="464232" y="1087206"/>
            <a:ext cx="8374608" cy="4502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63500" dist="37357" dir="2700000" rotWithShape="0">
              <a:scrgbClr r="0" g="0" b="0"/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</a:rPr>
              <a:t>Using the most appropriate support to promote independence for Care Leavers and Looked After Children</a:t>
            </a:r>
          </a:p>
        </p:txBody>
      </p:sp>
      <p:sp>
        <p:nvSpPr>
          <p:cNvPr id="25" name="newtonshape"/>
          <p:cNvSpPr/>
          <p:nvPr/>
        </p:nvSpPr>
        <p:spPr>
          <a:xfrm>
            <a:off x="5079504" y="1976208"/>
            <a:ext cx="3759336" cy="18997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63500" dist="37357" dir="2700000" rotWithShape="0">
              <a:scrgbClr r="0" g="0" b="0"/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care leavers have highly variable paths to an independent life, with some being well prepared to move into their own accommodation, and others not being supported appropriately.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structure in the care leaver pathway and preparation for independence will result in a smoother transition for all care leavers.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6731964" y="1572520"/>
            <a:ext cx="454416" cy="36860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1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definition</a:t>
            </a:r>
            <a:endParaRPr lang="en-GB" dirty="0"/>
          </a:p>
        </p:txBody>
      </p:sp>
      <p:sp>
        <p:nvSpPr>
          <p:cNvPr id="8" name="newtonshape"/>
          <p:cNvSpPr/>
          <p:nvPr/>
        </p:nvSpPr>
        <p:spPr>
          <a:xfrm>
            <a:off x="861391" y="923883"/>
            <a:ext cx="8040988" cy="2540000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50825" y="923884"/>
            <a:ext cx="541263" cy="2540000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>
            <a:solidFill>
              <a:srgbClr val="004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definition</a:t>
            </a:r>
            <a:endParaRPr lang="en-GB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71599" y="3596684"/>
            <a:ext cx="7921575" cy="2759666"/>
          </a:xfrm>
        </p:spPr>
        <p:txBody>
          <a:bodyPr/>
          <a:lstStyle/>
          <a:p>
            <a:endParaRPr lang="en-GB" sz="1600" dirty="0" smtClean="0"/>
          </a:p>
          <a:p>
            <a:endParaRPr lang="en-GB" sz="800" dirty="0" smtClean="0"/>
          </a:p>
          <a:p>
            <a:r>
              <a:rPr lang="en-GB" sz="1600" dirty="0" smtClean="0"/>
              <a:t>Two forms used to:</a:t>
            </a:r>
          </a:p>
          <a:p>
            <a:pPr marL="0" indent="0">
              <a:buNone/>
            </a:pPr>
            <a:endParaRPr lang="en-GB" sz="1600" dirty="0" smtClean="0"/>
          </a:p>
          <a:p>
            <a:pPr lvl="1"/>
            <a:r>
              <a:rPr lang="en-GB" dirty="0" smtClean="0"/>
              <a:t>Capture strengths and weaknesses of young people</a:t>
            </a:r>
          </a:p>
          <a:p>
            <a:pPr lvl="1"/>
            <a:r>
              <a:rPr lang="en-GB" dirty="0" smtClean="0"/>
              <a:t>Capture areas where support is needed</a:t>
            </a:r>
          </a:p>
          <a:p>
            <a:pPr lvl="1"/>
            <a:r>
              <a:rPr lang="en-GB" dirty="0" smtClean="0"/>
              <a:t>Focus on top 5 actions needed to support young person to independence</a:t>
            </a:r>
          </a:p>
          <a:p>
            <a:pPr lvl="1"/>
            <a:r>
              <a:rPr lang="en-GB" dirty="0" smtClean="0"/>
              <a:t>Monitor reasons why progress is not being made</a:t>
            </a:r>
          </a:p>
          <a:p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971600" y="1039721"/>
            <a:ext cx="79307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Data capture for over 500 care leavers showed there was a potential to significantly reduce the pathway length for young people in non-independent </a:t>
            </a:r>
            <a:r>
              <a:rPr lang="en-GB" sz="1600" dirty="0" smtClean="0"/>
              <a:t>accommodation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Opportunity to increase moves to independence by </a:t>
            </a:r>
            <a:r>
              <a:rPr lang="en-GB" sz="1600" b="1" dirty="0"/>
              <a:t>increasing accommodation availability</a:t>
            </a:r>
            <a:r>
              <a:rPr lang="en-GB" sz="1600" dirty="0"/>
              <a:t>, </a:t>
            </a:r>
            <a:r>
              <a:rPr lang="en-GB" sz="1600" b="1" dirty="0"/>
              <a:t>visibility of young person needs</a:t>
            </a:r>
            <a:r>
              <a:rPr lang="en-GB" sz="1600" dirty="0"/>
              <a:t> and their </a:t>
            </a:r>
            <a:r>
              <a:rPr lang="en-GB" sz="1600" b="1" dirty="0"/>
              <a:t>readiness for independent </a:t>
            </a:r>
            <a:r>
              <a:rPr lang="en-GB" sz="1600" b="1" dirty="0" smtClean="0"/>
              <a:t>living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Significant potential impact on reducing pathway length, by SMART action planning and short interval control between pathway planning process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250823" y="3933056"/>
            <a:ext cx="525351" cy="1972957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 w="25400" cap="flat" cmpd="sng" algn="ctr">
            <a:solidFill>
              <a:srgbClr val="00427C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200" b="1" dirty="0" smtClean="0">
                <a:solidFill>
                  <a:srgbClr val="FFFFFF"/>
                </a:solidFill>
              </a:rPr>
              <a:t>Planning tools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18" name="newtonshape"/>
          <p:cNvSpPr/>
          <p:nvPr/>
        </p:nvSpPr>
        <p:spPr>
          <a:xfrm>
            <a:off x="918590" y="3933056"/>
            <a:ext cx="8040988" cy="1972957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Care Leaver Action Plan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6001945" cy="58680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96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Dashboard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  </a:t>
            </a:r>
          </a:p>
          <a:p>
            <a:pPr marL="400050" lvl="1" indent="0">
              <a:buNone/>
            </a:pPr>
            <a:r>
              <a:rPr lang="en-GB" dirty="0" smtClean="0"/>
              <a:t>	</a:t>
            </a:r>
            <a:r>
              <a:rPr lang="en-GB" sz="2000" dirty="0" smtClean="0"/>
              <a:t>Used to identify:</a:t>
            </a:r>
          </a:p>
          <a:p>
            <a:pPr marL="400050" lvl="1" indent="0">
              <a:buNone/>
            </a:pPr>
            <a:r>
              <a:rPr lang="en-GB" sz="1800" dirty="0" smtClean="0"/>
              <a:t>	- Young people that could move on</a:t>
            </a:r>
          </a:p>
          <a:p>
            <a:pPr marL="400050" lvl="1" indent="0">
              <a:buNone/>
            </a:pPr>
            <a:r>
              <a:rPr lang="en-GB" sz="1800" dirty="0" smtClean="0"/>
              <a:t>	- Young people that may be vulnerable / at risk of accommodation 	breakdown</a:t>
            </a:r>
          </a:p>
          <a:p>
            <a:pPr marL="400050" lvl="1" indent="0">
              <a:buNone/>
            </a:pPr>
            <a:r>
              <a:rPr lang="en-GB" sz="1800" dirty="0" smtClean="0"/>
              <a:t>	- Actions outstanding</a:t>
            </a:r>
          </a:p>
          <a:p>
            <a:pPr marL="400050" lvl="1" indent="0">
              <a:buNone/>
            </a:pPr>
            <a:r>
              <a:rPr lang="en-GB" sz="1800" dirty="0" smtClean="0"/>
              <a:t>	- Key issues preventing action being taken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00050" lvl="1" indent="0">
              <a:buNone/>
            </a:pPr>
            <a:endParaRPr lang="en-GB" dirty="0"/>
          </a:p>
        </p:txBody>
      </p:sp>
      <p:sp>
        <p:nvSpPr>
          <p:cNvPr id="4" name="Pentagon 3"/>
          <p:cNvSpPr/>
          <p:nvPr/>
        </p:nvSpPr>
        <p:spPr>
          <a:xfrm>
            <a:off x="250825" y="923884"/>
            <a:ext cx="541263" cy="2540000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>
            <a:solidFill>
              <a:srgbClr val="004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definition</a:t>
            </a:r>
            <a:endParaRPr lang="en-GB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ewtonshape"/>
          <p:cNvSpPr/>
          <p:nvPr/>
        </p:nvSpPr>
        <p:spPr>
          <a:xfrm>
            <a:off x="861391" y="923883"/>
            <a:ext cx="8040988" cy="2540000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7" name="newtonshape"/>
          <p:cNvSpPr/>
          <p:nvPr/>
        </p:nvSpPr>
        <p:spPr>
          <a:xfrm>
            <a:off x="4606401" y="3284984"/>
            <a:ext cx="4137212" cy="3021098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flipV="1">
            <a:off x="2627784" y="3354138"/>
            <a:ext cx="1872208" cy="1979100"/>
          </a:xfrm>
          <a:prstGeom prst="bentArrow">
            <a:avLst>
              <a:gd name="adj1" fmla="val 25000"/>
              <a:gd name="adj2" fmla="val 24283"/>
              <a:gd name="adj3" fmla="val 17113"/>
              <a:gd name="adj4" fmla="val 43750"/>
            </a:avLst>
          </a:prstGeom>
          <a:solidFill>
            <a:srgbClr val="FFFB66"/>
          </a:solidFill>
          <a:ln w="25400" cap="flat" cmpd="sng" algn="ctr">
            <a:noFill/>
            <a:prstDash val="solid"/>
          </a:ln>
          <a:effectLst>
            <a:outerShdw blurRad="63500" dist="37357" dir="2700000" rotWithShape="0">
              <a:scrgbClr r="0" g="0" b="0"/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431" y="3309070"/>
            <a:ext cx="4096286" cy="296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9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nt Arrow 20"/>
          <p:cNvSpPr/>
          <p:nvPr/>
        </p:nvSpPr>
        <p:spPr>
          <a:xfrm rot="10800000">
            <a:off x="7877523" y="1709961"/>
            <a:ext cx="577574" cy="648524"/>
          </a:xfrm>
          <a:prstGeom prst="bentArrow">
            <a:avLst/>
          </a:prstGeom>
          <a:solidFill>
            <a:srgbClr val="FFFB66"/>
          </a:solidFill>
          <a:ln w="25400" cap="flat" cmpd="sng" algn="ctr">
            <a:noFill/>
            <a:prstDash val="solid"/>
          </a:ln>
          <a:effectLst>
            <a:outerShdw blurRad="63500" dist="37357" dir="2700000" rotWithShape="0">
              <a:scrgbClr r="0" g="0" b="0"/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37" y="338804"/>
            <a:ext cx="8642350" cy="490537"/>
          </a:xfrm>
        </p:spPr>
        <p:txBody>
          <a:bodyPr/>
          <a:lstStyle/>
          <a:p>
            <a:r>
              <a:rPr lang="en-GB" dirty="0" smtClean="0"/>
              <a:t>Independence monitoring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6" y="908050"/>
            <a:ext cx="525351" cy="3568256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>
            <a:solidFill>
              <a:srgbClr val="004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marL="0" indent="0" algn="ctr">
              <a:buNone/>
            </a:pPr>
            <a:r>
              <a:rPr lang="en-GB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  <a:endParaRPr lang="en-GB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ewtonshape"/>
          <p:cNvSpPr/>
          <p:nvPr/>
        </p:nvSpPr>
        <p:spPr>
          <a:xfrm>
            <a:off x="861391" y="839971"/>
            <a:ext cx="8040988" cy="3636335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123" y="3904314"/>
            <a:ext cx="77086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Levels of independence are monitored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Specific action are set for each young person to help them make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Young people that are identified that are ready to move on, or, that may be in need of extra support due to low independence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95401"/>
              </p:ext>
            </p:extLst>
          </p:nvPr>
        </p:nvGraphicFramePr>
        <p:xfrm>
          <a:off x="1004982" y="1356682"/>
          <a:ext cx="823322" cy="1411987"/>
        </p:xfrm>
        <a:graphic>
          <a:graphicData uri="http://schemas.openxmlformats.org/drawingml/2006/table">
            <a:tbl>
              <a:tblPr/>
              <a:tblGrid>
                <a:gridCol w="411661"/>
                <a:gridCol w="411661"/>
              </a:tblGrid>
              <a:tr h="26898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Supported (On Site)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2123728" y="971111"/>
            <a:ext cx="1754373" cy="29771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High Independence level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96136" y="971111"/>
            <a:ext cx="1754373" cy="29771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Low Independence level</a:t>
            </a:r>
          </a:p>
        </p:txBody>
      </p:sp>
      <p:sp>
        <p:nvSpPr>
          <p:cNvPr id="18" name="newtonshape"/>
          <p:cNvSpPr/>
          <p:nvPr/>
        </p:nvSpPr>
        <p:spPr>
          <a:xfrm>
            <a:off x="1084382" y="2870790"/>
            <a:ext cx="6815471" cy="1467293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192963"/>
              </p:ext>
            </p:extLst>
          </p:nvPr>
        </p:nvGraphicFramePr>
        <p:xfrm>
          <a:off x="4631747" y="1354763"/>
          <a:ext cx="823322" cy="1413905"/>
        </p:xfrm>
        <a:graphic>
          <a:graphicData uri="http://schemas.openxmlformats.org/drawingml/2006/table">
            <a:tbl>
              <a:tblPr/>
              <a:tblGrid>
                <a:gridCol w="444769"/>
                <a:gridCol w="378553"/>
              </a:tblGrid>
              <a:tr h="2693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Supported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(Family)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646"/>
              </p:ext>
            </p:extLst>
          </p:nvPr>
        </p:nvGraphicFramePr>
        <p:xfrm>
          <a:off x="1873686" y="1354763"/>
          <a:ext cx="2338274" cy="1428750"/>
        </p:xfrm>
        <a:graphic>
          <a:graphicData uri="http://schemas.openxmlformats.org/drawingml/2006/table">
            <a:tbl>
              <a:tblPr/>
              <a:tblGrid>
                <a:gridCol w="1169137"/>
                <a:gridCol w="1169137"/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67372 - 98%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Adviser 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76645 - 97%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 Adviser 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889495 - 94%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 Adviser 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20083 - 93%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Adviser 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3B5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795364 - 88%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Adviser 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B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67617"/>
              </p:ext>
            </p:extLst>
          </p:nvPr>
        </p:nvGraphicFramePr>
        <p:xfrm>
          <a:off x="5567392" y="1354763"/>
          <a:ext cx="2332462" cy="1428750"/>
        </p:xfrm>
        <a:graphic>
          <a:graphicData uri="http://schemas.openxmlformats.org/drawingml/2006/table">
            <a:tbl>
              <a:tblPr/>
              <a:tblGrid>
                <a:gridCol w="1166231"/>
                <a:gridCol w="1166231"/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805301 - 36%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Senior PA 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15288 - 39%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 Adviser 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20164 - 44%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Senior PA 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41837 - 52%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Senior PA 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A8A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225707 - 54%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8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  Adviser 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8A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23167"/>
              </p:ext>
            </p:extLst>
          </p:nvPr>
        </p:nvGraphicFramePr>
        <p:xfrm>
          <a:off x="1115616" y="2921881"/>
          <a:ext cx="6696745" cy="1396712"/>
        </p:xfrm>
        <a:graphic>
          <a:graphicData uri="http://schemas.openxmlformats.org/drawingml/2006/table">
            <a:tbl>
              <a:tblPr/>
              <a:tblGrid>
                <a:gridCol w="3009901"/>
                <a:gridCol w="2915670"/>
                <a:gridCol w="771174"/>
              </a:tblGrid>
              <a:tr h="18153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 area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3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able to manage utilities sufficiently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contributing to his utility bills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13/11/2015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3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motivated to manage finances appropriately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form to be completed with incoming/outgoings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3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maintain and manage their tenancy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prioritise bills before anything else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50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able to maintain a house (painting, decorating, gardening, basic repairs)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manage basic housework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3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cook a healthy meal on a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learn to cook healthy meals and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newtonshape"/>
          <p:cNvSpPr/>
          <p:nvPr/>
        </p:nvSpPr>
        <p:spPr>
          <a:xfrm>
            <a:off x="7583775" y="971111"/>
            <a:ext cx="1529185" cy="767304"/>
          </a:xfrm>
          <a:prstGeom prst="rect">
            <a:avLst/>
          </a:prstGeom>
          <a:solidFill>
            <a:srgbClr val="FFFB66"/>
          </a:solidFill>
          <a:ln w="25400" cap="flat" cmpd="sng" algn="ctr">
            <a:noFill/>
            <a:prstDash val="solid"/>
          </a:ln>
          <a:effectLst>
            <a:outerShdw blurRad="63500" dist="37357" dir="2700000" rotWithShape="0">
              <a:scrgbClr r="0" g="0" b="0"/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and lowest scoring young people are highlighted by type of accommodation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outputs</a:t>
            </a:r>
            <a:endParaRPr lang="en-GB" dirty="0"/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 bwMode="auto">
          <a:xfrm>
            <a:off x="287079" y="1658678"/>
            <a:ext cx="595424" cy="2222206"/>
          </a:xfrm>
          <a:prstGeom prst="homePlate">
            <a:avLst>
              <a:gd name="adj" fmla="val 24638"/>
            </a:avLst>
          </a:prstGeom>
          <a:solidFill>
            <a:srgbClr val="00427C"/>
          </a:solidFill>
          <a:ln w="25400" cap="flat" cmpd="sng" algn="ctr">
            <a:solidFill>
              <a:srgbClr val="00427C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200" b="1" dirty="0" smtClean="0">
                <a:solidFill>
                  <a:srgbClr val="FFFFFF"/>
                </a:solidFill>
              </a:rPr>
              <a:t>Outputs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8" name="newtonshape"/>
          <p:cNvSpPr/>
          <p:nvPr/>
        </p:nvSpPr>
        <p:spPr>
          <a:xfrm>
            <a:off x="978195" y="1648062"/>
            <a:ext cx="7825562" cy="2222205"/>
          </a:xfrm>
          <a:prstGeom prst="roundRect">
            <a:avLst>
              <a:gd name="adj" fmla="val 4252"/>
            </a:avLst>
          </a:prstGeom>
          <a:noFill/>
          <a:ln w="6350" cap="flat" cmpd="sng" algn="ctr">
            <a:solidFill>
              <a:srgbClr val="00427C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" tIns="2540" rIns="2540" bIns="2540" rtlCol="0" anchor="ctr"/>
          <a:lstStyle/>
          <a:p>
            <a:pPr marL="635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2744" y="1722490"/>
            <a:ext cx="51355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An action plan tool that highlights core needs of young person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Data gathered on key goals required for independence; barriers to progress; use of PA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Accommodation definitions robustly used across county for accurate reporting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KPI / metric in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Case allocation tool developed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78195" y="4422407"/>
            <a:ext cx="5252483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Softer outcomes:</a:t>
            </a:r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Staff development and awareness of reflection and scrutiny of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Awareness of action planning &amp; goal setting</a:t>
            </a:r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494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KCC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ent 0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Kent 025" id="{9AEDBCAD-15EE-416A-9DA5-776E55510662}" vid="{68920C48-49AA-405A-9541-52CBFF19DAF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KCC PPT</Template>
  <TotalTime>7272</TotalTime>
  <Words>707</Words>
  <Application>Microsoft Office PowerPoint</Application>
  <PresentationFormat>On-screen Show (4:3)</PresentationFormat>
  <Paragraphs>157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NEW KCC PPT</vt:lpstr>
      <vt:lpstr>Kent 025</vt:lpstr>
      <vt:lpstr>    Care Leavers Project Update  Kent Housing Options Group   3 March 2016  </vt:lpstr>
      <vt:lpstr>16-25 Accommodation Programme</vt:lpstr>
      <vt:lpstr>0-25 Programme External Spend</vt:lpstr>
      <vt:lpstr>Care Leavers Promoting Independence</vt:lpstr>
      <vt:lpstr>Problem definition</vt:lpstr>
      <vt:lpstr>Care Leaver Action Plan </vt:lpstr>
      <vt:lpstr>Dashboard</vt:lpstr>
      <vt:lpstr>Independence monitoring</vt:lpstr>
      <vt:lpstr>Project outputs</vt:lpstr>
      <vt:lpstr>Next steps</vt:lpstr>
      <vt:lpstr>Pathway Plan Development</vt:lpstr>
      <vt:lpstr>Case progression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Harrim13</dc:creator>
  <cp:lastModifiedBy>Rebecca Smith [Sykes]</cp:lastModifiedBy>
  <cp:revision>514</cp:revision>
  <cp:lastPrinted>2015-10-19T12:39:28Z</cp:lastPrinted>
  <dcterms:created xsi:type="dcterms:W3CDTF">2010-07-23T10:54:38Z</dcterms:created>
  <dcterms:modified xsi:type="dcterms:W3CDTF">2016-07-12T14:31:43Z</dcterms:modified>
</cp:coreProperties>
</file>