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6" r:id="rId4"/>
  </p:sldMasterIdLst>
  <p:notesMasterIdLst>
    <p:notesMasterId r:id="rId16"/>
  </p:notesMasterIdLst>
  <p:sldIdLst>
    <p:sldId id="285" r:id="rId5"/>
    <p:sldId id="286" r:id="rId6"/>
    <p:sldId id="288" r:id="rId7"/>
    <p:sldId id="287" r:id="rId8"/>
    <p:sldId id="278" r:id="rId9"/>
    <p:sldId id="279" r:id="rId10"/>
    <p:sldId id="280" r:id="rId11"/>
    <p:sldId id="281" r:id="rId12"/>
    <p:sldId id="282" r:id="rId13"/>
    <p:sldId id="290" r:id="rId14"/>
    <p:sldId id="289" r:id="rId1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KHG" id="{8F79FAF6-A4F5-49A0-8D32-7CF066552229}">
          <p14:sldIdLst>
            <p14:sldId id="285"/>
            <p14:sldId id="286"/>
            <p14:sldId id="288"/>
            <p14:sldId id="287"/>
            <p14:sldId id="278"/>
            <p14:sldId id="279"/>
            <p14:sldId id="280"/>
            <p14:sldId id="281"/>
            <p14:sldId id="282"/>
            <p14:sldId id="290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5D5"/>
    <a:srgbClr val="4688C7"/>
    <a:srgbClr val="E63B30"/>
    <a:srgbClr val="B3DBAE"/>
    <a:srgbClr val="E62733"/>
    <a:srgbClr val="008000"/>
    <a:srgbClr val="4286C6"/>
    <a:srgbClr val="2B64D5"/>
    <a:srgbClr val="4286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64" autoAdjust="0"/>
    <p:restoredTop sz="94340" autoAdjust="0"/>
  </p:normalViewPr>
  <p:slideViewPr>
    <p:cSldViewPr snapToGrid="0">
      <p:cViewPr varScale="1">
        <p:scale>
          <a:sx n="87" d="100"/>
          <a:sy n="87" d="100"/>
        </p:scale>
        <p:origin x="1908" y="7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51724-EA4D-4E35-8F6E-35C40EF23780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353FC-D958-4A95-8084-6C5162950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HOLDING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6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B3C9D-4AC6-4A38-BD67-613461F2E83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06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newtoneuropeltd.sharepoint.com/sites/know-how/wiki/Pages/Newton%20Standard%20Colours.aspx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2800" b="1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9028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7767760" cy="49053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73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269508"/>
            <a:ext cx="3008313" cy="954204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269508"/>
            <a:ext cx="5194920" cy="4806215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663" y="2431558"/>
            <a:ext cx="3008313" cy="3644165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312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8861"/>
            <a:ext cx="5486400" cy="3578713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11823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7732590" cy="49053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908050"/>
            <a:ext cx="8642350" cy="5152781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9587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4709"/>
            <a:ext cx="2057400" cy="4700954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4708"/>
            <a:ext cx="6019800" cy="470095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4814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05268" y="1765170"/>
            <a:ext cx="3235374" cy="937146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90000"/>
              </a:lnSpc>
              <a:buFontTx/>
              <a:buNone/>
              <a:defRPr sz="2400" b="0" baseline="0">
                <a:solidFill>
                  <a:srgbClr val="1C3C73"/>
                </a:solidFill>
                <a:latin typeface="Arial"/>
                <a:cs typeface="Arial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>
                <a:solidFill>
                  <a:srgbClr val="7D858B"/>
                </a:solidFill>
                <a:latin typeface="Arial"/>
                <a:cs typeface="Arial"/>
              </a:defRPr>
            </a:lvl2pPr>
            <a:lvl3pPr marL="0" indent="0">
              <a:lnSpc>
                <a:spcPct val="90000"/>
              </a:lnSpc>
              <a:buFontTx/>
              <a:buNone/>
              <a:defRPr sz="2000">
                <a:solidFill>
                  <a:srgbClr val="7D858B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D858B"/>
                </a:solidFill>
              </a:defRPr>
            </a:lvl4pPr>
            <a:lvl5pPr>
              <a:defRPr>
                <a:solidFill>
                  <a:srgbClr val="7D858B"/>
                </a:solidFill>
              </a:defRPr>
            </a:lvl5pPr>
          </a:lstStyle>
          <a:p>
            <a:pPr lvl="0"/>
            <a:r>
              <a:rPr lang="en-GB" dirty="0" smtClean="0"/>
              <a:t>Presentation 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05268" y="3444227"/>
            <a:ext cx="3235374" cy="211772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90000"/>
              </a:lnSpc>
              <a:buFontTx/>
              <a:buNone/>
              <a:defRPr sz="1200" b="0" baseline="0">
                <a:solidFill>
                  <a:srgbClr val="7D858B"/>
                </a:solidFill>
                <a:latin typeface="Arial"/>
                <a:cs typeface="Arial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>
                <a:solidFill>
                  <a:srgbClr val="7D858B"/>
                </a:solidFill>
                <a:latin typeface="Arial"/>
                <a:cs typeface="Arial"/>
              </a:defRPr>
            </a:lvl2pPr>
            <a:lvl3pPr marL="0" indent="0">
              <a:lnSpc>
                <a:spcPct val="90000"/>
              </a:lnSpc>
              <a:buFontTx/>
              <a:buNone/>
              <a:defRPr sz="2000">
                <a:solidFill>
                  <a:srgbClr val="7D858B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D858B"/>
                </a:solidFill>
              </a:defRPr>
            </a:lvl4pPr>
            <a:lvl5pPr>
              <a:defRPr>
                <a:solidFill>
                  <a:srgbClr val="7D858B"/>
                </a:solidFill>
              </a:defRPr>
            </a:lvl5pPr>
          </a:lstStyle>
          <a:p>
            <a:pPr lvl="0"/>
            <a:r>
              <a:rPr lang="en-GB" dirty="0" smtClean="0"/>
              <a:t>Author</a:t>
            </a:r>
            <a:br>
              <a:rPr lang="en-GB" dirty="0" smtClean="0"/>
            </a:br>
            <a:r>
              <a:rPr lang="en-GB" dirty="0" smtClean="0"/>
              <a:t>Date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05268" y="2800563"/>
            <a:ext cx="3235374" cy="54541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90000"/>
              </a:lnSpc>
              <a:buFontTx/>
              <a:buNone/>
              <a:defRPr sz="1800" b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>
                <a:solidFill>
                  <a:srgbClr val="7D858B"/>
                </a:solidFill>
                <a:latin typeface="Arial"/>
                <a:cs typeface="Arial"/>
              </a:defRPr>
            </a:lvl2pPr>
            <a:lvl3pPr marL="0" indent="0">
              <a:lnSpc>
                <a:spcPct val="90000"/>
              </a:lnSpc>
              <a:buFontTx/>
              <a:buNone/>
              <a:defRPr sz="2000">
                <a:solidFill>
                  <a:srgbClr val="7D858B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D858B"/>
                </a:solidFill>
              </a:defRPr>
            </a:lvl4pPr>
            <a:lvl5pPr>
              <a:defRPr>
                <a:solidFill>
                  <a:srgbClr val="7D858B"/>
                </a:solidFill>
              </a:defRPr>
            </a:lvl5pPr>
          </a:lstStyle>
          <a:p>
            <a:pPr lvl="0"/>
            <a:r>
              <a:rPr lang="en-GB" dirty="0" smtClean="0"/>
              <a:t>Subtitle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397279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54368"/>
            <a:ext cx="8642350" cy="4806463"/>
          </a:xfrm>
        </p:spPr>
        <p:txBody>
          <a:bodyPr/>
          <a:lstStyle>
            <a:lvl1pPr>
              <a:defRPr sz="1600"/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/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33700" y="6507516"/>
            <a:ext cx="3086100" cy="2127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Strictly Private and Confidential</a:t>
            </a:r>
            <a:endParaRPr lang="en-GB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quarter" idx="12"/>
          </p:nvPr>
        </p:nvSpPr>
        <p:spPr>
          <a:xfrm>
            <a:off x="3448050" y="6170242"/>
            <a:ext cx="2057400" cy="2191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3AEC8DB-9D39-4989-A7B5-66EF48A214D9}" type="datetime1">
              <a:rPr lang="en-US" smtClean="0"/>
              <a:t>1/19/2016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0825" y="274638"/>
            <a:ext cx="7744313" cy="490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5160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7691099" cy="49053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84270"/>
            <a:ext cx="8642350" cy="4818579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19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66376"/>
            <a:ext cx="7763018" cy="49053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Standard Graph and Explanation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5" y="1273996"/>
            <a:ext cx="8642350" cy="4092088"/>
          </a:xfrm>
        </p:spPr>
        <p:txBody>
          <a:bodyPr/>
          <a:lstStyle>
            <a:lvl1pPr>
              <a:defRPr sz="140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Insert graph here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50825" y="5508959"/>
            <a:ext cx="8652209" cy="583616"/>
          </a:xfrm>
          <a:solidFill>
            <a:srgbClr val="FFF800"/>
          </a:solidFill>
          <a:effectLst>
            <a:outerShdw blurRad="63500" dist="36830" dir="2700000" algn="tl" rotWithShape="0">
              <a:prstClr val="black"/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Write key point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4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ment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 userDrawn="1"/>
        </p:nvSpPr>
        <p:spPr>
          <a:xfrm>
            <a:off x="250824" y="1658054"/>
            <a:ext cx="4248000" cy="2371637"/>
          </a:xfrm>
          <a:prstGeom prst="roundRect">
            <a:avLst>
              <a:gd name="adj" fmla="val 4749"/>
            </a:avLst>
          </a:prstGeom>
          <a:solidFill>
            <a:schemeClr val="bg1"/>
          </a:solidFill>
          <a:ln w="19050">
            <a:solidFill>
              <a:srgbClr val="0684C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/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975412"/>
            <a:ext cx="4248000" cy="2054279"/>
          </a:xfrm>
          <a:ln>
            <a:noFill/>
          </a:ln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250824" y="1571606"/>
            <a:ext cx="4248000" cy="403806"/>
          </a:xfrm>
          <a:prstGeom prst="roundRect">
            <a:avLst>
              <a:gd name="adj" fmla="val 30000"/>
            </a:avLst>
          </a:prstGeom>
          <a:solidFill>
            <a:srgbClr val="0684C5"/>
          </a:solidFill>
          <a:ln>
            <a:solidFill>
              <a:srgbClr val="0684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Data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4" y="236652"/>
            <a:ext cx="7763018" cy="49053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Standard Improvement Cycle</a:t>
            </a:r>
            <a:endParaRPr lang="en-GB" dirty="0"/>
          </a:p>
        </p:txBody>
      </p:sp>
      <p:sp>
        <p:nvSpPr>
          <p:cNvPr id="27" name="Rounded Rectangle 26"/>
          <p:cNvSpPr/>
          <p:nvPr userDrawn="1"/>
        </p:nvSpPr>
        <p:spPr>
          <a:xfrm>
            <a:off x="4717093" y="1571604"/>
            <a:ext cx="4248000" cy="2458087"/>
          </a:xfrm>
          <a:prstGeom prst="roundRect">
            <a:avLst>
              <a:gd name="adj" fmla="val 4749"/>
            </a:avLst>
          </a:prstGeom>
          <a:solidFill>
            <a:schemeClr val="bg1"/>
          </a:solidFill>
          <a:ln w="19050">
            <a:solidFill>
              <a:srgbClr val="0684C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/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4706819" y="1948855"/>
            <a:ext cx="4248000" cy="2072082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4717093" y="1589959"/>
            <a:ext cx="4248000" cy="346645"/>
          </a:xfrm>
          <a:prstGeom prst="roundRect">
            <a:avLst>
              <a:gd name="adj" fmla="val 30000"/>
            </a:avLst>
          </a:prstGeom>
          <a:solidFill>
            <a:srgbClr val="0684C5"/>
          </a:solidFill>
          <a:ln>
            <a:solidFill>
              <a:srgbClr val="0684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Analysis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250824" y="4217654"/>
            <a:ext cx="4248000" cy="2581108"/>
          </a:xfrm>
          <a:prstGeom prst="roundRect">
            <a:avLst>
              <a:gd name="adj" fmla="val 4749"/>
            </a:avLst>
          </a:prstGeom>
          <a:solidFill>
            <a:schemeClr val="bg1"/>
          </a:solidFill>
          <a:ln w="19050">
            <a:solidFill>
              <a:srgbClr val="0684C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/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1"/>
          </p:nvPr>
        </p:nvSpPr>
        <p:spPr>
          <a:xfrm>
            <a:off x="250824" y="4584856"/>
            <a:ext cx="4248000" cy="2203641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250824" y="4238211"/>
            <a:ext cx="4248000" cy="346645"/>
          </a:xfrm>
          <a:prstGeom prst="roundRect">
            <a:avLst>
              <a:gd name="adj" fmla="val 30000"/>
            </a:avLst>
          </a:prstGeom>
          <a:solidFill>
            <a:srgbClr val="0684C5"/>
          </a:solidFill>
          <a:ln>
            <a:solidFill>
              <a:srgbClr val="0684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Problem</a:t>
            </a:r>
            <a:r>
              <a:rPr lang="en-GB" sz="1200" b="1" baseline="0" dirty="0" smtClean="0">
                <a:solidFill>
                  <a:schemeClr val="bg1"/>
                </a:solidFill>
              </a:rPr>
              <a:t> Solving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4717093" y="4207389"/>
            <a:ext cx="4248000" cy="2581108"/>
          </a:xfrm>
          <a:prstGeom prst="roundRect">
            <a:avLst>
              <a:gd name="adj" fmla="val 4749"/>
            </a:avLst>
          </a:prstGeom>
          <a:solidFill>
            <a:schemeClr val="bg1"/>
          </a:solidFill>
          <a:ln w="19050">
            <a:solidFill>
              <a:srgbClr val="0684C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/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2"/>
          </p:nvPr>
        </p:nvSpPr>
        <p:spPr>
          <a:xfrm>
            <a:off x="4717093" y="4562788"/>
            <a:ext cx="4248000" cy="2225709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4717093" y="4216143"/>
            <a:ext cx="4248000" cy="346645"/>
          </a:xfrm>
          <a:prstGeom prst="roundRect">
            <a:avLst>
              <a:gd name="adj" fmla="val 30000"/>
            </a:avLst>
          </a:prstGeom>
          <a:solidFill>
            <a:srgbClr val="0684C5"/>
          </a:solidFill>
          <a:ln>
            <a:solidFill>
              <a:srgbClr val="0684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Resource</a:t>
            </a:r>
            <a:r>
              <a:rPr lang="en-GB" sz="1200" b="1" baseline="0" dirty="0" smtClean="0">
                <a:solidFill>
                  <a:schemeClr val="bg1"/>
                </a:solidFill>
              </a:rPr>
              <a:t> Allocation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6" name="Curved Left Arrow 35"/>
          <p:cNvSpPr/>
          <p:nvPr userDrawn="1"/>
        </p:nvSpPr>
        <p:spPr>
          <a:xfrm rot="10800000">
            <a:off x="4065687" y="3704360"/>
            <a:ext cx="433137" cy="72189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Curved Left Arrow 36"/>
          <p:cNvSpPr/>
          <p:nvPr userDrawn="1"/>
        </p:nvSpPr>
        <p:spPr>
          <a:xfrm>
            <a:off x="4722999" y="3753958"/>
            <a:ext cx="433137" cy="72189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4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 userDrawn="1"/>
        </p:nvSpPr>
        <p:spPr>
          <a:xfrm>
            <a:off x="4717093" y="4207389"/>
            <a:ext cx="4248000" cy="2581108"/>
          </a:xfrm>
          <a:prstGeom prst="roundRect">
            <a:avLst>
              <a:gd name="adj" fmla="val 4749"/>
            </a:avLst>
          </a:prstGeom>
          <a:solidFill>
            <a:schemeClr val="bg1"/>
          </a:solidFill>
          <a:ln w="19050">
            <a:solidFill>
              <a:srgbClr val="0684C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/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>
            <a:off x="250824" y="4217654"/>
            <a:ext cx="4248000" cy="2570843"/>
          </a:xfrm>
          <a:prstGeom prst="roundRect">
            <a:avLst>
              <a:gd name="adj" fmla="val 4749"/>
            </a:avLst>
          </a:prstGeom>
          <a:solidFill>
            <a:schemeClr val="bg1"/>
          </a:solidFill>
          <a:ln w="19050">
            <a:solidFill>
              <a:srgbClr val="0684C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/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4717093" y="1571604"/>
            <a:ext cx="4248000" cy="2458087"/>
          </a:xfrm>
          <a:prstGeom prst="roundRect">
            <a:avLst>
              <a:gd name="adj" fmla="val 4749"/>
            </a:avLst>
          </a:prstGeom>
          <a:solidFill>
            <a:schemeClr val="bg1"/>
          </a:solidFill>
          <a:ln w="19050">
            <a:solidFill>
              <a:srgbClr val="0684C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/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250824" y="1658054"/>
            <a:ext cx="4248000" cy="2371637"/>
          </a:xfrm>
          <a:prstGeom prst="roundRect">
            <a:avLst>
              <a:gd name="adj" fmla="val 4749"/>
            </a:avLst>
          </a:prstGeom>
          <a:solidFill>
            <a:schemeClr val="bg1"/>
          </a:solidFill>
          <a:ln w="19050">
            <a:solidFill>
              <a:srgbClr val="0684C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/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50824" y="1997985"/>
            <a:ext cx="4248000" cy="2035262"/>
          </a:xfrm>
          <a:ln>
            <a:noFill/>
          </a:ln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250824" y="1571606"/>
            <a:ext cx="4248000" cy="403806"/>
          </a:xfrm>
          <a:prstGeom prst="roundRect">
            <a:avLst>
              <a:gd name="adj" fmla="val 30000"/>
            </a:avLst>
          </a:prstGeom>
          <a:solidFill>
            <a:srgbClr val="0684C5"/>
          </a:solidFill>
          <a:ln>
            <a:solidFill>
              <a:srgbClr val="0684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Title</a:t>
            </a:r>
            <a:r>
              <a:rPr lang="en-GB" sz="1200" b="1" baseline="0" dirty="0" smtClean="0">
                <a:solidFill>
                  <a:schemeClr val="bg1"/>
                </a:solidFill>
              </a:rPr>
              <a:t> 1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4717093" y="1950342"/>
            <a:ext cx="4248000" cy="2148282"/>
          </a:xfrm>
          <a:ln>
            <a:noFill/>
          </a:ln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4717093" y="1589959"/>
            <a:ext cx="4248000" cy="346645"/>
          </a:xfrm>
          <a:prstGeom prst="roundRect">
            <a:avLst>
              <a:gd name="adj" fmla="val 30000"/>
            </a:avLst>
          </a:prstGeom>
          <a:solidFill>
            <a:srgbClr val="0684C5"/>
          </a:solidFill>
          <a:ln>
            <a:solidFill>
              <a:srgbClr val="0684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Title</a:t>
            </a:r>
            <a:r>
              <a:rPr lang="en-GB" sz="1200" b="1" baseline="0" dirty="0" smtClean="0">
                <a:solidFill>
                  <a:schemeClr val="bg1"/>
                </a:solidFill>
              </a:rPr>
              <a:t> 2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1"/>
          </p:nvPr>
        </p:nvSpPr>
        <p:spPr>
          <a:xfrm>
            <a:off x="250824" y="4747720"/>
            <a:ext cx="4248000" cy="2040777"/>
          </a:xfrm>
          <a:ln>
            <a:noFill/>
          </a:ln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250824" y="4238211"/>
            <a:ext cx="4248000" cy="346645"/>
          </a:xfrm>
          <a:prstGeom prst="roundRect">
            <a:avLst>
              <a:gd name="adj" fmla="val 30000"/>
            </a:avLst>
          </a:prstGeom>
          <a:solidFill>
            <a:srgbClr val="0684C5"/>
          </a:solidFill>
          <a:ln>
            <a:solidFill>
              <a:srgbClr val="0684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Title</a:t>
            </a:r>
            <a:r>
              <a:rPr lang="en-GB" sz="1200" b="1" baseline="0" dirty="0" smtClean="0">
                <a:solidFill>
                  <a:schemeClr val="bg1"/>
                </a:solidFill>
              </a:rPr>
              <a:t> 3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4717093" y="4216143"/>
            <a:ext cx="4248000" cy="346645"/>
          </a:xfrm>
          <a:prstGeom prst="roundRect">
            <a:avLst>
              <a:gd name="adj" fmla="val 30000"/>
            </a:avLst>
          </a:prstGeom>
          <a:solidFill>
            <a:srgbClr val="0684C5"/>
          </a:solidFill>
          <a:ln>
            <a:solidFill>
              <a:srgbClr val="0684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Title 4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2"/>
          </p:nvPr>
        </p:nvSpPr>
        <p:spPr>
          <a:xfrm>
            <a:off x="4727367" y="4749240"/>
            <a:ext cx="4248000" cy="2039257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250824" y="236652"/>
            <a:ext cx="7763018" cy="49053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2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274638"/>
            <a:ext cx="7814652" cy="490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Standards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5" y="1277815"/>
            <a:ext cx="8642350" cy="4818185"/>
          </a:xfrm>
          <a:prstGeom prst="rect">
            <a:avLst/>
          </a:prstGeom>
          <a:solidFill>
            <a:schemeClr val="bg1"/>
          </a:solidFill>
          <a:ln>
            <a:solidFill>
              <a:srgbClr val="4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TEXT IS ARIAL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 standard colours apply (bottom table 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https://newtoneuropeltd.sharepoint.com/sites/know-how/wiki/Pages/Newton%20Standard%20Colours.aspx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titles are 24pt (Light blue - RGB 66, 131, 196)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Intermediary </a:t>
            </a:r>
            <a:r>
              <a:rPr lang="en-GB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adhoc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can be sized as appropriate (in between the bounds above and below)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is 12pt (Black - RGB 0,0,0)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LYB per page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graphs produced (see standard graph page)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inserted as JPEGs and given a downward – right shadow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corners radius of 0.3</a:t>
            </a:r>
          </a:p>
          <a:p>
            <a:pPr algn="l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80687" y="3096251"/>
            <a:ext cx="2274167" cy="2680552"/>
          </a:xfrm>
          <a:prstGeom prst="roundRect">
            <a:avLst>
              <a:gd name="adj" fmla="val 4749"/>
            </a:avLst>
          </a:prstGeom>
          <a:solidFill>
            <a:schemeClr val="bg1"/>
          </a:solidFill>
          <a:ln w="19050">
            <a:solidFill>
              <a:srgbClr val="0684C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/>
          <a:lstStyle/>
          <a:p>
            <a:r>
              <a:rPr lang="en-GB" sz="1200" dirty="0" smtClean="0">
                <a:solidFill>
                  <a:schemeClr val="tx1"/>
                </a:solidFill>
              </a:rPr>
              <a:t>With 12pt </a:t>
            </a:r>
            <a:r>
              <a:rPr lang="en-GB" sz="1200" dirty="0" err="1" smtClean="0">
                <a:solidFill>
                  <a:schemeClr val="tx1"/>
                </a:solidFill>
              </a:rPr>
              <a:t>arial</a:t>
            </a:r>
            <a:r>
              <a:rPr lang="en-GB" sz="1200" dirty="0" smtClean="0">
                <a:solidFill>
                  <a:schemeClr val="tx1"/>
                </a:solidFill>
              </a:rPr>
              <a:t> black text (remember to re-radius corners after resizing box)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Colour</a:t>
            </a:r>
            <a:r>
              <a:rPr lang="en-GB" sz="1200" baseline="0" dirty="0" smtClean="0">
                <a:solidFill>
                  <a:schemeClr val="tx1"/>
                </a:solidFill>
              </a:rPr>
              <a:t> – RGB 0, 66, 124 (as per Newton standard)</a:t>
            </a:r>
          </a:p>
          <a:p>
            <a:r>
              <a:rPr lang="en-GB" sz="1200" baseline="0" dirty="0" smtClean="0">
                <a:solidFill>
                  <a:schemeClr val="tx1"/>
                </a:solidFill>
              </a:rPr>
              <a:t>0.3 box corners</a:t>
            </a:r>
          </a:p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80687" y="3096251"/>
            <a:ext cx="2274167" cy="360000"/>
          </a:xfrm>
          <a:prstGeom prst="roundRect">
            <a:avLst>
              <a:gd name="adj" fmla="val 30000"/>
            </a:avLst>
          </a:prstGeom>
          <a:solidFill>
            <a:srgbClr val="0684C5"/>
          </a:solidFill>
          <a:ln>
            <a:solidFill>
              <a:srgbClr val="0684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This is a Standard Box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1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88319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7732590" cy="49053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01262"/>
            <a:ext cx="4244280" cy="4806461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1262"/>
            <a:ext cx="4244280" cy="4806461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63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7767760" cy="49053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22886"/>
            <a:ext cx="4245868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193295"/>
            <a:ext cx="4245868" cy="3820640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428137"/>
            <a:ext cx="4247456" cy="634511"/>
          </a:xfr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646612" y="2193295"/>
            <a:ext cx="4245868" cy="3820640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0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85371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908050"/>
            <a:ext cx="86423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1029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217315" y="6356350"/>
            <a:ext cx="675860" cy="4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619875"/>
            <a:ext cx="2895600" cy="203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A5564490-D8A1-43C0-AFF5-33C8276273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50825" y="6356350"/>
            <a:ext cx="7273925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124200" y="6415088"/>
            <a:ext cx="2895600" cy="2047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78CF498F-3004-4257-9133-91FE5AC44667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19-Jan-16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802" r:id="rId3"/>
    <p:sldLayoutId id="2147483803" r:id="rId4"/>
    <p:sldLayoutId id="2147483804" r:id="rId5"/>
    <p:sldLayoutId id="2147483801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4283C4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283C4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283C4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283C4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283C4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»"/>
        <a:tabLst/>
        <a:defRPr lang="en-GB" sz="1100" b="0" i="0" u="none" strike="noStrike" kern="1200" baseline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entcc.firmstep.com/default.aspx/RenderForm/?F.Name=bt5vK57infR&amp;HideAll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821363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38840" y="1295400"/>
            <a:ext cx="3845128" cy="43026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36513">
              <a:lnSpc>
                <a:spcPct val="110000"/>
              </a:lnSpc>
              <a:buClr>
                <a:srgbClr val="4283C4"/>
              </a:buClr>
              <a:buSzPct val="100000"/>
            </a:pPr>
            <a:r>
              <a:rPr lang="en-GB" sz="2800" b="1" dirty="0" smtClean="0">
                <a:solidFill>
                  <a:srgbClr val="0084A1"/>
                </a:solidFill>
                <a:latin typeface="Arial" charset="0"/>
                <a:cs typeface="Arial" charset="0"/>
              </a:rPr>
              <a:t>Accommodation Strategy for people with Learning Disabilities:</a:t>
            </a:r>
          </a:p>
          <a:p>
            <a:pPr marL="36513">
              <a:lnSpc>
                <a:spcPct val="110000"/>
              </a:lnSpc>
              <a:buClr>
                <a:srgbClr val="4283C4"/>
              </a:buClr>
              <a:buSzPct val="100000"/>
            </a:pPr>
            <a:r>
              <a:rPr lang="en-GB" sz="2800" b="1" dirty="0" smtClean="0">
                <a:solidFill>
                  <a:srgbClr val="0084A1"/>
                </a:solidFill>
                <a:latin typeface="Arial" charset="0"/>
                <a:cs typeface="Arial" charset="0"/>
              </a:rPr>
              <a:t>Your Life Your Home</a:t>
            </a:r>
            <a:endParaRPr lang="en-GB" sz="2800" dirty="0">
              <a:solidFill>
                <a:srgbClr val="0084A1"/>
              </a:solidFill>
              <a:latin typeface="Arial" charset="0"/>
              <a:cs typeface="Arial" charset="0"/>
            </a:endParaRPr>
          </a:p>
          <a:p>
            <a:pPr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 smtClean="0">
              <a:solidFill>
                <a:srgbClr val="4283C4"/>
              </a:solidFill>
              <a:latin typeface="Arial" charset="0"/>
              <a:cs typeface="Arial" charset="0"/>
            </a:endParaRPr>
          </a:p>
          <a:p>
            <a:pPr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4283C4"/>
                </a:solidFill>
                <a:latin typeface="Arial" charset="0"/>
                <a:cs typeface="Arial" charset="0"/>
              </a:rPr>
              <a:t>Kent Housing Group – </a:t>
            </a:r>
            <a:r>
              <a:rPr lang="en-GB" b="1" dirty="0" smtClean="0">
                <a:solidFill>
                  <a:srgbClr val="4283C4"/>
                </a:solidFill>
                <a:latin typeface="Arial" charset="0"/>
                <a:cs typeface="Arial" charset="0"/>
              </a:rPr>
              <a:t>20th </a:t>
            </a:r>
            <a:r>
              <a:rPr lang="en-GB" b="1" dirty="0" smtClean="0">
                <a:solidFill>
                  <a:srgbClr val="4283C4"/>
                </a:solidFill>
                <a:latin typeface="Arial" charset="0"/>
                <a:cs typeface="Arial" charset="0"/>
              </a:rPr>
              <a:t>January 2016</a:t>
            </a:r>
            <a:endParaRPr lang="en-GB" b="1" dirty="0">
              <a:solidFill>
                <a:srgbClr val="4283C4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3640364" cy="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3" y="0"/>
            <a:ext cx="46917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5066" y="5892190"/>
            <a:ext cx="3948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Paula Watson – Commissioning Manager</a:t>
            </a:r>
          </a:p>
        </p:txBody>
      </p:sp>
    </p:spTree>
    <p:extLst>
      <p:ext uri="{BB962C8B-B14F-4D97-AF65-F5344CB8AC3E}">
        <p14:creationId xmlns:p14="http://schemas.microsoft.com/office/powerpoint/2010/main" val="3533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Supported Living Communications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088" t="4857" r="32785" b="53684"/>
          <a:stretch/>
        </p:blipFill>
        <p:spPr>
          <a:xfrm>
            <a:off x="7103167" y="2719517"/>
            <a:ext cx="1830835" cy="257771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08" t="4613" r="34607" b="54380"/>
          <a:stretch/>
        </p:blipFill>
        <p:spPr>
          <a:xfrm>
            <a:off x="4572000" y="1197800"/>
            <a:ext cx="2408156" cy="180980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950" t="5974" r="33653" b="53019"/>
          <a:stretch/>
        </p:blipFill>
        <p:spPr>
          <a:xfrm>
            <a:off x="4715219" y="4935285"/>
            <a:ext cx="1333042" cy="171590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71224" y="1650649"/>
            <a:ext cx="3816000" cy="900000"/>
          </a:xfrm>
          <a:prstGeom prst="roundRect">
            <a:avLst/>
          </a:prstGeom>
          <a:solidFill>
            <a:srgbClr val="75A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/>
              <a:t>Supported Living You Tube video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1224" y="3558372"/>
            <a:ext cx="3816000" cy="900000"/>
          </a:xfrm>
          <a:prstGeom prst="roundRect">
            <a:avLst/>
          </a:prstGeom>
          <a:solidFill>
            <a:srgbClr val="75A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 smtClean="0"/>
              <a:t>Supported Living Brochure</a:t>
            </a:r>
            <a:endParaRPr lang="en-GB" sz="1800" dirty="0"/>
          </a:p>
        </p:txBody>
      </p:sp>
      <p:sp>
        <p:nvSpPr>
          <p:cNvPr id="9" name="Rounded Rectangle 8"/>
          <p:cNvSpPr/>
          <p:nvPr/>
        </p:nvSpPr>
        <p:spPr>
          <a:xfrm>
            <a:off x="371224" y="5343487"/>
            <a:ext cx="3816000" cy="900000"/>
          </a:xfrm>
          <a:prstGeom prst="roundRect">
            <a:avLst/>
          </a:prstGeom>
          <a:solidFill>
            <a:srgbClr val="75A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 smtClean="0"/>
              <a:t>Providers’ Housing Capacity Briefings</a:t>
            </a:r>
            <a:endParaRPr lang="en-GB" sz="1800" dirty="0"/>
          </a:p>
        </p:txBody>
      </p:sp>
      <p:cxnSp>
        <p:nvCxnSpPr>
          <p:cNvPr id="11" name="Straight Connector 10"/>
          <p:cNvCxnSpPr>
            <a:stCxn id="7" idx="3"/>
            <a:endCxn id="4" idx="1"/>
          </p:cNvCxnSpPr>
          <p:nvPr/>
        </p:nvCxnSpPr>
        <p:spPr>
          <a:xfrm>
            <a:off x="4187224" y="2100649"/>
            <a:ext cx="384776" cy="20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3" idx="1"/>
          </p:cNvCxnSpPr>
          <p:nvPr/>
        </p:nvCxnSpPr>
        <p:spPr>
          <a:xfrm>
            <a:off x="4187224" y="4008372"/>
            <a:ext cx="29159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  <a:endCxn id="5" idx="1"/>
          </p:cNvCxnSpPr>
          <p:nvPr/>
        </p:nvCxnSpPr>
        <p:spPr>
          <a:xfrm flipV="1">
            <a:off x="4187224" y="5793236"/>
            <a:ext cx="527995" cy="2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4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55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657600" y="4378404"/>
            <a:ext cx="5105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600" b="1" i="1" dirty="0" smtClean="0">
                <a:solidFill>
                  <a:schemeClr val="bg1"/>
                </a:solidFill>
                <a:ea typeface="ＭＳ Ｐゴシック"/>
                <a:cs typeface="Arial" charset="0"/>
              </a:rPr>
              <a:t>Questions</a:t>
            </a:r>
            <a:endParaRPr lang="en-GB" sz="6600" b="1" i="1" dirty="0">
              <a:solidFill>
                <a:schemeClr val="bg1"/>
              </a:solidFill>
              <a:ea typeface="ＭＳ Ｐゴシック"/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799" y="5733256"/>
            <a:ext cx="6715473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altLang="en-US" sz="1400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Paula Watson – Kent County Council – Paula.Watson@kent.gov.uk</a:t>
            </a:r>
            <a:endParaRPr lang="en-GB" altLang="en-US" sz="1400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6649" y="228600"/>
            <a:ext cx="16177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</a:rPr>
              <a:t>King Edward Court ,</a:t>
            </a:r>
            <a:r>
              <a:rPr lang="en-GB" sz="800" i="1" dirty="0" smtClean="0">
                <a:solidFill>
                  <a:schemeClr val="bg1"/>
                </a:solidFill>
              </a:rPr>
              <a:t>Herne </a:t>
            </a:r>
            <a:r>
              <a:rPr lang="en-GB" sz="800" i="1" dirty="0">
                <a:solidFill>
                  <a:schemeClr val="bg1"/>
                </a:solidFill>
              </a:rPr>
              <a:t>Bay </a:t>
            </a:r>
          </a:p>
        </p:txBody>
      </p:sp>
      <p:pic>
        <p:nvPicPr>
          <p:cNvPr id="3074" name="Picture 2" descr="K:\SS Contracts Shared Information\BHAL\Better Homes Active Lives - Operational &amp; Construction\Photos\John Goldfin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70" y="1"/>
            <a:ext cx="923485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4378404"/>
            <a:ext cx="8798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/>
                <a:cs typeface="Arial" charset="0"/>
              </a:rPr>
              <a:t>Questions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32240" y="111514"/>
            <a:ext cx="2229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John Goldfinch Court, Faversham</a:t>
            </a:r>
            <a:endParaRPr lang="en-GB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-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770513"/>
            <a:ext cx="8610600" cy="5287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ctr" eaLnBrk="0" hangingPunct="0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People with Learning Disabilities Summary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595544"/>
              </p:ext>
            </p:extLst>
          </p:nvPr>
        </p:nvGraphicFramePr>
        <p:xfrm>
          <a:off x="1275444" y="914400"/>
          <a:ext cx="62955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220"/>
                <a:gridCol w="35733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GB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GB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59832" y="5621337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/>
              <a:t>R = Residential</a:t>
            </a:r>
          </a:p>
          <a:p>
            <a:r>
              <a:rPr lang="en-GB" sz="800" b="1" dirty="0" smtClean="0"/>
              <a:t>S = Supported Housing</a:t>
            </a:r>
          </a:p>
          <a:p>
            <a:r>
              <a:rPr lang="en-GB" sz="800" b="1" dirty="0" err="1" smtClean="0"/>
              <a:t>Sh</a:t>
            </a:r>
            <a:r>
              <a:rPr lang="en-GB" sz="800" b="1" dirty="0" smtClean="0"/>
              <a:t>/I = shared/independent</a:t>
            </a:r>
            <a:endParaRPr lang="en-GB" sz="800" b="1" dirty="0"/>
          </a:p>
        </p:txBody>
      </p:sp>
      <p:sp>
        <p:nvSpPr>
          <p:cNvPr id="20" name="newtonshape"/>
          <p:cNvSpPr/>
          <p:nvPr/>
        </p:nvSpPr>
        <p:spPr bwMode="auto">
          <a:xfrm>
            <a:off x="6096000" y="990600"/>
            <a:ext cx="1371600" cy="762000"/>
          </a:xfrm>
          <a:prstGeom prst="rect">
            <a:avLst/>
          </a:prstGeom>
          <a:solidFill>
            <a:srgbClr val="FFFB66"/>
          </a:solidFill>
          <a:ln w="222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2222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54000" tIns="36000" rIns="54000" bIns="36000" numCol="1" rtlCol="0" anchor="ctr" anchorCtr="0" compatLnSpc="1">
            <a:prstTxWarp prst="textNoShape">
              <a:avLst/>
            </a:prstTxWarp>
          </a:bodyPr>
          <a:lstStyle/>
          <a:p>
            <a:pPr marR="0" defTabSz="7937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200" b="1" dirty="0" smtClean="0">
                <a:solidFill>
                  <a:schemeClr val="tx1"/>
                </a:solidFill>
                <a:cs typeface="Arial" charset="0"/>
              </a:rPr>
              <a:t>Reduce 1209 residential beds across the County</a:t>
            </a:r>
            <a:endParaRPr lang="en-GB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" name="newtonshape"/>
          <p:cNvSpPr/>
          <p:nvPr/>
        </p:nvSpPr>
        <p:spPr bwMode="auto">
          <a:xfrm>
            <a:off x="3943350" y="2503315"/>
            <a:ext cx="1304528" cy="685800"/>
          </a:xfrm>
          <a:prstGeom prst="rect">
            <a:avLst/>
          </a:prstGeom>
          <a:solidFill>
            <a:srgbClr val="FFFB66"/>
          </a:solidFill>
          <a:ln w="222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2222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54000" tIns="36000" rIns="54000" bIns="36000" numCol="1" rtlCol="0" anchor="ctr" anchorCtr="0" compatLnSpc="1">
            <a:prstTxWarp prst="textNoShape">
              <a:avLst/>
            </a:prstTxWarp>
          </a:bodyPr>
          <a:lstStyle/>
          <a:p>
            <a:pPr defTabSz="793750" eaLnBrk="0" fontAlgn="base" hangingPunct="0">
              <a:spcAft>
                <a:spcPct val="0"/>
              </a:spcAft>
            </a:pPr>
            <a:r>
              <a:rPr lang="en-GB" sz="1200" b="1" dirty="0" smtClean="0">
                <a:solidFill>
                  <a:schemeClr val="tx1"/>
                </a:solidFill>
                <a:cs typeface="Arial" charset="0"/>
              </a:rPr>
              <a:t>Range of tenancies</a:t>
            </a:r>
            <a:endParaRPr lang="en-GB" sz="1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6" name="newtonshape"/>
          <p:cNvSpPr/>
          <p:nvPr/>
        </p:nvSpPr>
        <p:spPr bwMode="auto">
          <a:xfrm>
            <a:off x="3399880" y="4034742"/>
            <a:ext cx="1286420" cy="537258"/>
          </a:xfrm>
          <a:prstGeom prst="rect">
            <a:avLst/>
          </a:prstGeom>
          <a:solidFill>
            <a:srgbClr val="FFFB66"/>
          </a:solidFill>
          <a:ln w="222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2222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54000" tIns="36000" rIns="54000" bIns="36000" numCol="1" rtlCol="0" anchor="ctr" anchorCtr="0" compatLnSpc="1">
            <a:prstTxWarp prst="textNoShape">
              <a:avLst/>
            </a:prstTxWarp>
          </a:bodyPr>
          <a:lstStyle/>
          <a:p>
            <a:pPr defTabSz="793750" eaLnBrk="0" fontAlgn="base" hangingPunct="0">
              <a:spcAft>
                <a:spcPct val="0"/>
              </a:spcAft>
            </a:pPr>
            <a:endParaRPr lang="en-GB" sz="1400" dirty="0" smtClean="0">
              <a:solidFill>
                <a:schemeClr val="tx1"/>
              </a:solidFill>
              <a:cs typeface="Arial" charset="0"/>
            </a:endParaRPr>
          </a:p>
          <a:p>
            <a:pPr defTabSz="793750" eaLnBrk="0" fontAlgn="base" hangingPunct="0">
              <a:spcAft>
                <a:spcPct val="0"/>
              </a:spcAft>
            </a:pPr>
            <a:r>
              <a:rPr lang="en-GB" sz="1200" b="1" dirty="0" smtClean="0">
                <a:solidFill>
                  <a:schemeClr val="tx1"/>
                </a:solidFill>
                <a:cs typeface="Arial" charset="0"/>
              </a:rPr>
              <a:t>Housing Related Support</a:t>
            </a:r>
            <a:endParaRPr lang="en-GB" sz="1200" b="1" dirty="0">
              <a:solidFill>
                <a:schemeClr val="tx1"/>
              </a:solidFill>
              <a:cs typeface="Arial" charset="0"/>
            </a:endParaRPr>
          </a:p>
          <a:p>
            <a:pPr defTabSz="793750" eaLnBrk="0" fontAlgn="base" hangingPunct="0">
              <a:spcAft>
                <a:spcPct val="0"/>
              </a:spcAft>
            </a:pPr>
            <a:endParaRPr lang="en-GB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" name="newtonshape"/>
          <p:cNvSpPr/>
          <p:nvPr/>
        </p:nvSpPr>
        <p:spPr bwMode="auto">
          <a:xfrm>
            <a:off x="3200400" y="1143000"/>
            <a:ext cx="1485900" cy="917848"/>
          </a:xfrm>
          <a:prstGeom prst="rect">
            <a:avLst/>
          </a:prstGeom>
          <a:solidFill>
            <a:srgbClr val="FFFB66"/>
          </a:solidFill>
          <a:ln w="222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2222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54000" tIns="36000" rIns="54000" bIns="36000" numCol="1" rtlCol="0" anchor="ctr" anchorCtr="0" compatLnSpc="1">
            <a:prstTxWarp prst="textNoShape">
              <a:avLst/>
            </a:prstTxWarp>
          </a:bodyPr>
          <a:lstStyle/>
          <a:p>
            <a:pPr marR="0" defTabSz="7937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200" b="1" dirty="0" smtClean="0">
                <a:solidFill>
                  <a:schemeClr val="tx1"/>
                </a:solidFill>
                <a:cs typeface="Arial" charset="0"/>
              </a:rPr>
              <a:t>Develop Shared Lives accommodation</a:t>
            </a:r>
            <a:endParaRPr lang="en-GB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" name="newtonshape"/>
          <p:cNvSpPr/>
          <p:nvPr/>
        </p:nvSpPr>
        <p:spPr bwMode="auto">
          <a:xfrm>
            <a:off x="228600" y="3936999"/>
            <a:ext cx="1905000" cy="711201"/>
          </a:xfrm>
          <a:prstGeom prst="rect">
            <a:avLst/>
          </a:prstGeom>
          <a:solidFill>
            <a:srgbClr val="FFFB66"/>
          </a:solidFill>
          <a:ln w="222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2222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54000" tIns="36000" rIns="54000" bIns="36000" numCol="1" rtlCol="0" anchor="ctr" anchorCtr="0" compatLnSpc="1">
            <a:prstTxWarp prst="textNoShape">
              <a:avLst/>
            </a:prstTxWarp>
          </a:bodyPr>
          <a:lstStyle/>
          <a:p>
            <a:pPr defTabSz="793750" eaLnBrk="0" fontAlgn="base" hangingPunct="0">
              <a:spcAft>
                <a:spcPct val="0"/>
              </a:spcAft>
            </a:pPr>
            <a:r>
              <a:rPr lang="en-GB" sz="1200" b="1" dirty="0" smtClean="0">
                <a:solidFill>
                  <a:schemeClr val="tx1"/>
                </a:solidFill>
                <a:cs typeface="Arial" charset="0"/>
              </a:rPr>
              <a:t>Are we commissioning care and support for supported living in the best way?</a:t>
            </a:r>
          </a:p>
        </p:txBody>
      </p:sp>
      <p:sp>
        <p:nvSpPr>
          <p:cNvPr id="30" name="newtonshape"/>
          <p:cNvSpPr/>
          <p:nvPr/>
        </p:nvSpPr>
        <p:spPr bwMode="auto">
          <a:xfrm>
            <a:off x="7576458" y="4229100"/>
            <a:ext cx="1110342" cy="342900"/>
          </a:xfrm>
          <a:prstGeom prst="rect">
            <a:avLst/>
          </a:prstGeom>
          <a:solidFill>
            <a:srgbClr val="FFFB66"/>
          </a:solidFill>
          <a:ln w="222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2222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54000" tIns="36000" rIns="54000" bIns="36000" numCol="1" rtlCol="0" anchor="ctr" anchorCtr="0" compatLnSpc="1">
            <a:prstTxWarp prst="textNoShape">
              <a:avLst/>
            </a:prstTxWarp>
          </a:bodyPr>
          <a:lstStyle/>
          <a:p>
            <a:pPr marR="0" defTabSz="7937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200" b="1" dirty="0" smtClean="0">
                <a:solidFill>
                  <a:schemeClr val="tx1"/>
                </a:solidFill>
                <a:cs typeface="Arial" charset="0"/>
              </a:rPr>
              <a:t>259 care homes</a:t>
            </a:r>
          </a:p>
        </p:txBody>
      </p:sp>
      <p:pic>
        <p:nvPicPr>
          <p:cNvPr id="24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7313" y="597693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newtonshape"/>
          <p:cNvSpPr/>
          <p:nvPr/>
        </p:nvSpPr>
        <p:spPr bwMode="auto">
          <a:xfrm>
            <a:off x="4418179" y="5015083"/>
            <a:ext cx="1905000" cy="961855"/>
          </a:xfrm>
          <a:prstGeom prst="rect">
            <a:avLst/>
          </a:prstGeom>
          <a:solidFill>
            <a:srgbClr val="FFFB66"/>
          </a:solidFill>
          <a:ln w="222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2222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54000" tIns="36000" rIns="54000" bIns="36000" numCol="1" rtlCol="0" anchor="ctr" anchorCtr="0" compatLnSpc="1">
            <a:prstTxWarp prst="textNoShape">
              <a:avLst/>
            </a:prstTxWarp>
          </a:bodyPr>
          <a:lstStyle/>
          <a:p>
            <a:pPr defTabSz="793750" eaLnBrk="0" fontAlgn="base" hangingPunct="0">
              <a:spcAft>
                <a:spcPct val="0"/>
              </a:spcAft>
            </a:pPr>
            <a:r>
              <a:rPr lang="en-GB" sz="1200" b="1" dirty="0" smtClean="0">
                <a:solidFill>
                  <a:schemeClr val="tx1"/>
                </a:solidFill>
                <a:cs typeface="Arial" charset="0"/>
              </a:rPr>
              <a:t>Choice of Accommodation with correct support – day time, night time, technology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16671"/>
              </p:ext>
            </p:extLst>
          </p:nvPr>
        </p:nvGraphicFramePr>
        <p:xfrm>
          <a:off x="2267744" y="990600"/>
          <a:ext cx="62955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/>
                <a:gridCol w="34152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-60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GB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03758"/>
              </p:ext>
            </p:extLst>
          </p:nvPr>
        </p:nvGraphicFramePr>
        <p:xfrm>
          <a:off x="551544" y="2514600"/>
          <a:ext cx="786457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25"/>
                <a:gridCol w="49753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-43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09245"/>
              </p:ext>
            </p:extLst>
          </p:nvPr>
        </p:nvGraphicFramePr>
        <p:xfrm>
          <a:off x="8131629" y="1081517"/>
          <a:ext cx="62955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803"/>
                <a:gridCol w="30075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-136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236574"/>
              </p:ext>
            </p:extLst>
          </p:nvPr>
        </p:nvGraphicFramePr>
        <p:xfrm>
          <a:off x="1784717" y="2514600"/>
          <a:ext cx="62955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003"/>
                <a:gridCol w="36255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-11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93804"/>
              </p:ext>
            </p:extLst>
          </p:nvPr>
        </p:nvGraphicFramePr>
        <p:xfrm>
          <a:off x="3018847" y="2724150"/>
          <a:ext cx="62955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017"/>
                <a:gridCol w="30053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-61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32684"/>
              </p:ext>
            </p:extLst>
          </p:nvPr>
        </p:nvGraphicFramePr>
        <p:xfrm>
          <a:off x="2438400" y="4034742"/>
          <a:ext cx="62955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392"/>
                <a:gridCol w="36816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-94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80912"/>
              </p:ext>
            </p:extLst>
          </p:nvPr>
        </p:nvGraphicFramePr>
        <p:xfrm>
          <a:off x="5001079" y="3816349"/>
          <a:ext cx="62955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001"/>
                <a:gridCol w="33855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-119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445"/>
              </p:ext>
            </p:extLst>
          </p:nvPr>
        </p:nvGraphicFramePr>
        <p:xfrm>
          <a:off x="6467022" y="4400550"/>
          <a:ext cx="62955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218"/>
                <a:gridCol w="36433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-230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43825"/>
              </p:ext>
            </p:extLst>
          </p:nvPr>
        </p:nvGraphicFramePr>
        <p:xfrm>
          <a:off x="7941816" y="2984499"/>
          <a:ext cx="625922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508"/>
                <a:gridCol w="29341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-168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60936"/>
              </p:ext>
            </p:extLst>
          </p:nvPr>
        </p:nvGraphicFramePr>
        <p:xfrm>
          <a:off x="6660232" y="2247900"/>
          <a:ext cx="62955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/>
                <a:gridCol w="34152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-197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59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47701"/>
              </p:ext>
            </p:extLst>
          </p:nvPr>
        </p:nvGraphicFramePr>
        <p:xfrm>
          <a:off x="5148064" y="1371600"/>
          <a:ext cx="62955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/>
                <a:gridCol w="34152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-101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1" name="newtonshape"/>
          <p:cNvSpPr/>
          <p:nvPr/>
        </p:nvSpPr>
        <p:spPr bwMode="auto">
          <a:xfrm>
            <a:off x="5724128" y="3272742"/>
            <a:ext cx="1371600" cy="762000"/>
          </a:xfrm>
          <a:prstGeom prst="rect">
            <a:avLst/>
          </a:prstGeom>
          <a:solidFill>
            <a:srgbClr val="FFFB66"/>
          </a:solidFill>
          <a:ln w="222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2222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54000" tIns="36000" rIns="54000" bIns="36000" numCol="1" rtlCol="0" anchor="ctr" anchorCtr="0" compatLnSpc="1">
            <a:prstTxWarp prst="textNoShape">
              <a:avLst/>
            </a:prstTxWarp>
          </a:bodyPr>
          <a:lstStyle/>
          <a:p>
            <a:pPr marR="0" defTabSz="7937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200" b="1" dirty="0" smtClean="0">
                <a:solidFill>
                  <a:schemeClr val="tx1"/>
                </a:solidFill>
                <a:cs typeface="Arial" charset="0"/>
              </a:rPr>
              <a:t>204 In East Kent, </a:t>
            </a:r>
          </a:p>
          <a:p>
            <a:pPr marR="0" defTabSz="7937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200" b="1" dirty="0" smtClean="0">
                <a:solidFill>
                  <a:schemeClr val="tx1"/>
                </a:solidFill>
                <a:cs typeface="Arial" charset="0"/>
              </a:rPr>
              <a:t>55 In West Kent</a:t>
            </a:r>
            <a:endParaRPr lang="en-GB" sz="1200" dirty="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68105"/>
              </p:ext>
            </p:extLst>
          </p:nvPr>
        </p:nvGraphicFramePr>
        <p:xfrm>
          <a:off x="323528" y="5213915"/>
          <a:ext cx="2520279" cy="1144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/>
                <a:gridCol w="576064"/>
                <a:gridCol w="700216"/>
                <a:gridCol w="523919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LD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EXISTING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2021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+/-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R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2038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-</a:t>
                      </a:r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1209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R (autism)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TBA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TBA</a:t>
                      </a: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Supp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952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+382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 err="1" smtClean="0">
                          <a:effectLst/>
                        </a:rPr>
                        <a:t>Sh</a:t>
                      </a:r>
                      <a:r>
                        <a:rPr lang="en-GB" sz="1100" b="1" u="none" strike="noStrike" dirty="0" smtClean="0">
                          <a:effectLst/>
                        </a:rPr>
                        <a:t>/I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460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+180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2" name="newtonshape"/>
          <p:cNvSpPr/>
          <p:nvPr/>
        </p:nvSpPr>
        <p:spPr bwMode="auto">
          <a:xfrm>
            <a:off x="228600" y="1752601"/>
            <a:ext cx="1031032" cy="452263"/>
          </a:xfrm>
          <a:prstGeom prst="rect">
            <a:avLst/>
          </a:prstGeom>
          <a:solidFill>
            <a:srgbClr val="FFFB66"/>
          </a:solidFill>
          <a:ln w="222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22225" cap="flat" cmpd="sng" algn="ctr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54000" tIns="36000" rIns="54000" bIns="36000" numCol="1" rtlCol="0" anchor="ctr" anchorCtr="0" compatLnSpc="1">
            <a:prstTxWarp prst="textNoShape">
              <a:avLst/>
            </a:prstTxWarp>
          </a:bodyPr>
          <a:lstStyle/>
          <a:p>
            <a:pPr defTabSz="793750" eaLnBrk="0" fontAlgn="base" hangingPunct="0">
              <a:spcAft>
                <a:spcPct val="0"/>
              </a:spcAft>
            </a:pPr>
            <a:r>
              <a:rPr lang="en-GB" sz="1200" b="1" dirty="0" smtClean="0">
                <a:solidFill>
                  <a:schemeClr val="tx1"/>
                </a:solidFill>
                <a:cs typeface="Arial" charset="0"/>
              </a:rPr>
              <a:t>KCC fund 55% </a:t>
            </a:r>
          </a:p>
        </p:txBody>
      </p:sp>
    </p:spTree>
    <p:extLst>
      <p:ext uri="{BB962C8B-B14F-4D97-AF65-F5344CB8AC3E}">
        <p14:creationId xmlns:p14="http://schemas.microsoft.com/office/powerpoint/2010/main" val="92098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25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-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732" y="795157"/>
            <a:ext cx="8610600" cy="5287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ctr" eaLnBrk="0" hangingPunct="0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People with a learning disability – </a:t>
            </a:r>
            <a:r>
              <a:rPr lang="en-GB" sz="2800" b="1" dirty="0" err="1">
                <a:solidFill>
                  <a:schemeClr val="bg1"/>
                </a:solidFill>
                <a:latin typeface="+mn-lt"/>
              </a:rPr>
              <a:t>S</a:t>
            </a:r>
            <a:r>
              <a:rPr lang="en-GB" sz="2800" b="1" dirty="0" err="1" smtClean="0">
                <a:solidFill>
                  <a:schemeClr val="bg1"/>
                </a:solidFill>
                <a:latin typeface="+mn-lt"/>
              </a:rPr>
              <a:t>upp</a:t>
            </a:r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n-lt"/>
              </a:rPr>
              <a:t>A</a:t>
            </a:r>
            <a:r>
              <a:rPr lang="en-GB" sz="2800" b="1" dirty="0" err="1" smtClean="0">
                <a:solidFill>
                  <a:schemeClr val="bg1"/>
                </a:solidFill>
                <a:latin typeface="+mn-lt"/>
              </a:rPr>
              <a:t>cc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9883" y="5950064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137525" y="1385995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Margate</a:t>
            </a:r>
            <a:endParaRPr lang="en-GB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8424356" y="1722307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Broadstairs</a:t>
            </a:r>
            <a:endParaRPr lang="en-GB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71031" y="1968529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Ramsgate</a:t>
            </a:r>
            <a:endParaRPr lang="en-GB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07313" y="1722308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Quex</a:t>
            </a:r>
            <a:endParaRPr lang="en-GB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8175730" y="3760480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Dover</a:t>
            </a:r>
            <a:endParaRPr lang="en-GB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8405120" y="3140968"/>
            <a:ext cx="417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Deal</a:t>
            </a:r>
            <a:endParaRPr lang="en-GB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8298735" y="2602265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Sandwich</a:t>
            </a:r>
            <a:endParaRPr lang="en-GB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5216205" y="5373216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Romney Marsh</a:t>
            </a:r>
            <a:endParaRPr lang="en-GB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6906262" y="3707085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Hawkinge</a:t>
            </a:r>
            <a:endParaRPr lang="en-GB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6409010" y="4422748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Hythe</a:t>
            </a:r>
            <a:endParaRPr lang="en-GB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7248533" y="4314001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Folkestone</a:t>
            </a:r>
            <a:endParaRPr lang="en-GB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4607233" y="4437112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Ashford Rural</a:t>
            </a:r>
            <a:endParaRPr lang="en-GB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5326813" y="3414151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Ashford Town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6586243" y="2356044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Canterbury City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228184" y="183589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Whitstable</a:t>
            </a:r>
            <a:endParaRPr lang="en-GB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6758936" y="1667957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Herne Bay</a:t>
            </a:r>
            <a:endParaRPr lang="en-GB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4211960" y="1902212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Sittingbourne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5326813" y="238533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Faversham</a:t>
            </a:r>
            <a:endParaRPr lang="en-GB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5076056" y="1369094"/>
            <a:ext cx="970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Isle of Sheppey</a:t>
            </a:r>
            <a:endParaRPr lang="en-GB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1853072" y="1377551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Northfleet</a:t>
            </a:r>
            <a:endParaRPr lang="en-GB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2339752" y="1120508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Gravesend</a:t>
            </a:r>
            <a:endParaRPr lang="en-GB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1295875" y="1227862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Dartford</a:t>
            </a:r>
            <a:endParaRPr lang="en-GB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2582759" y="2248551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East </a:t>
            </a:r>
            <a:r>
              <a:rPr lang="en-GB" sz="1000" dirty="0" err="1" smtClean="0"/>
              <a:t>Malling</a:t>
            </a:r>
            <a:r>
              <a:rPr lang="en-GB" sz="1000" dirty="0" smtClean="0"/>
              <a:t>/</a:t>
            </a:r>
          </a:p>
          <a:p>
            <a:r>
              <a:rPr lang="en-GB" sz="1000" dirty="0" err="1" smtClean="0"/>
              <a:t>Larkfield</a:t>
            </a:r>
            <a:endParaRPr lang="en-GB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1794045" y="2476163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Kings Hill/ </a:t>
            </a:r>
          </a:p>
          <a:p>
            <a:r>
              <a:rPr lang="en-GB" sz="1000" dirty="0" smtClean="0"/>
              <a:t>West </a:t>
            </a:r>
            <a:r>
              <a:rPr lang="en-GB" sz="1000" dirty="0" err="1" smtClean="0"/>
              <a:t>Malling</a:t>
            </a:r>
            <a:endParaRPr lang="en-GB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1403648" y="3610226"/>
            <a:ext cx="931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Southborough</a:t>
            </a:r>
            <a:endParaRPr lang="en-GB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1870990" y="3242398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Tonbridge</a:t>
            </a:r>
            <a:endParaRPr lang="en-GB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1132" y="2921709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Sevenoaks</a:t>
            </a:r>
            <a:endParaRPr lang="en-GB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349358" y="3295366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Edenbridge</a:t>
            </a:r>
            <a:endParaRPr lang="en-GB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977706" y="1791068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Swanley</a:t>
            </a:r>
            <a:endParaRPr lang="en-GB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3428572" y="3295366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Coxheath</a:t>
            </a:r>
            <a:endParaRPr lang="en-GB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3634018" y="2594812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Maidstone</a:t>
            </a:r>
            <a:endParaRPr lang="en-GB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1917037" y="3821559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Tunbridge Wells</a:t>
            </a:r>
            <a:endParaRPr lang="en-GB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199182" y="4560222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TW Villages</a:t>
            </a:r>
            <a:endParaRPr lang="en-GB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7625663" y="2894747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Aylesham</a:t>
            </a:r>
            <a:endParaRPr lang="en-GB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4386591" y="3637369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Ashford Villages</a:t>
            </a:r>
            <a:endParaRPr lang="en-GB" sz="1000" dirty="0"/>
          </a:p>
        </p:txBody>
      </p:sp>
      <p:sp>
        <p:nvSpPr>
          <p:cNvPr id="43" name="Donut 42"/>
          <p:cNvSpPr/>
          <p:nvPr/>
        </p:nvSpPr>
        <p:spPr>
          <a:xfrm>
            <a:off x="5011566" y="3292361"/>
            <a:ext cx="977719" cy="925722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7185007" y="4194148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6382775" y="4349243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5523887" y="5234067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Donut 59"/>
          <p:cNvSpPr/>
          <p:nvPr/>
        </p:nvSpPr>
        <p:spPr>
          <a:xfrm>
            <a:off x="8371031" y="3063761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Donut 60"/>
          <p:cNvSpPr/>
          <p:nvPr/>
        </p:nvSpPr>
        <p:spPr>
          <a:xfrm>
            <a:off x="455400" y="3203172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Donut 61"/>
          <p:cNvSpPr/>
          <p:nvPr/>
        </p:nvSpPr>
        <p:spPr>
          <a:xfrm>
            <a:off x="8119115" y="3660372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Donut 62"/>
          <p:cNvSpPr/>
          <p:nvPr/>
        </p:nvSpPr>
        <p:spPr>
          <a:xfrm>
            <a:off x="1957676" y="3203172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Donut 63"/>
          <p:cNvSpPr/>
          <p:nvPr/>
        </p:nvSpPr>
        <p:spPr>
          <a:xfrm>
            <a:off x="2321606" y="3830195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Donut 64"/>
          <p:cNvSpPr/>
          <p:nvPr/>
        </p:nvSpPr>
        <p:spPr>
          <a:xfrm>
            <a:off x="324923" y="4591810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750412" y="1583910"/>
            <a:ext cx="1117731" cy="1010901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7" name="Donut 66"/>
          <p:cNvSpPr/>
          <p:nvPr/>
        </p:nvSpPr>
        <p:spPr>
          <a:xfrm>
            <a:off x="324923" y="5162910"/>
            <a:ext cx="522306" cy="457200"/>
          </a:xfrm>
          <a:prstGeom prst="donut">
            <a:avLst>
              <a:gd name="adj" fmla="val 71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Donut 67"/>
          <p:cNvSpPr/>
          <p:nvPr/>
        </p:nvSpPr>
        <p:spPr>
          <a:xfrm>
            <a:off x="1043276" y="1722308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Donut 68"/>
          <p:cNvSpPr/>
          <p:nvPr/>
        </p:nvSpPr>
        <p:spPr>
          <a:xfrm>
            <a:off x="1456829" y="1157395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Donut 69"/>
          <p:cNvSpPr/>
          <p:nvPr/>
        </p:nvSpPr>
        <p:spPr>
          <a:xfrm>
            <a:off x="2329116" y="1315177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Donut 70"/>
          <p:cNvSpPr/>
          <p:nvPr/>
        </p:nvSpPr>
        <p:spPr>
          <a:xfrm>
            <a:off x="3208314" y="2560656"/>
            <a:ext cx="1075653" cy="857819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Donut 76"/>
          <p:cNvSpPr/>
          <p:nvPr/>
        </p:nvSpPr>
        <p:spPr>
          <a:xfrm>
            <a:off x="324923" y="5784136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Donut 84"/>
          <p:cNvSpPr/>
          <p:nvPr/>
        </p:nvSpPr>
        <p:spPr>
          <a:xfrm>
            <a:off x="1544123" y="7003336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6" name="Donut 85"/>
          <p:cNvSpPr/>
          <p:nvPr/>
        </p:nvSpPr>
        <p:spPr>
          <a:xfrm>
            <a:off x="1696523" y="7155736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Donut 86"/>
          <p:cNvSpPr/>
          <p:nvPr/>
        </p:nvSpPr>
        <p:spPr>
          <a:xfrm>
            <a:off x="6421447" y="1714474"/>
            <a:ext cx="1117731" cy="1010901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Donut 87"/>
          <p:cNvSpPr/>
          <p:nvPr/>
        </p:nvSpPr>
        <p:spPr>
          <a:xfrm>
            <a:off x="7756409" y="1474083"/>
            <a:ext cx="1117731" cy="1010901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28739" y="4678962"/>
            <a:ext cx="1354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Under provision</a:t>
            </a:r>
            <a:endParaRPr lang="en-GB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1128739" y="5237621"/>
            <a:ext cx="16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Adequate provision</a:t>
            </a:r>
            <a:endParaRPr lang="en-GB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1128739" y="5858847"/>
            <a:ext cx="1248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Over provision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40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5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87" grpId="0" animBg="1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-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732" y="795157"/>
            <a:ext cx="8610600" cy="5287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ctr" eaLnBrk="0" hangingPunct="0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People with a learning disability – Care Homes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9883" y="5950064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137525" y="1385995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Margate</a:t>
            </a:r>
            <a:endParaRPr lang="en-GB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8424356" y="1722307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Broadstairs</a:t>
            </a:r>
            <a:endParaRPr lang="en-GB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71031" y="1968529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Ramsgate</a:t>
            </a:r>
            <a:endParaRPr lang="en-GB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07313" y="1722308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Quex</a:t>
            </a:r>
            <a:endParaRPr lang="en-GB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8175730" y="3760480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Dover</a:t>
            </a:r>
            <a:endParaRPr lang="en-GB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8405120" y="3140968"/>
            <a:ext cx="417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Deal</a:t>
            </a:r>
            <a:endParaRPr lang="en-GB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8298735" y="2602265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Sandwich</a:t>
            </a:r>
            <a:endParaRPr lang="en-GB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5216205" y="5373216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Romney Marsh</a:t>
            </a:r>
            <a:endParaRPr lang="en-GB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6906262" y="3707085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Hawkinge</a:t>
            </a:r>
            <a:endParaRPr lang="en-GB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6409010" y="4422748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Hythe</a:t>
            </a:r>
            <a:endParaRPr lang="en-GB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7248533" y="4314001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Folkestone</a:t>
            </a:r>
            <a:endParaRPr lang="en-GB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4607233" y="4437112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Ashford Rural</a:t>
            </a:r>
            <a:endParaRPr lang="en-GB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5326813" y="3414151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Ashford Town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6586243" y="2356044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Canterbury City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228184" y="183589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Whitstable</a:t>
            </a:r>
            <a:endParaRPr lang="en-GB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6758936" y="1667957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Herne Bay</a:t>
            </a:r>
            <a:endParaRPr lang="en-GB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4211960" y="1902212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Sittingbourne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5326813" y="238533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Faversham</a:t>
            </a:r>
            <a:endParaRPr lang="en-GB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5076056" y="1369094"/>
            <a:ext cx="970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Isle of Sheppey</a:t>
            </a:r>
            <a:endParaRPr lang="en-GB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1853072" y="1377551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Northfleet</a:t>
            </a:r>
            <a:endParaRPr lang="en-GB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2339752" y="1120508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Gravesend</a:t>
            </a:r>
            <a:endParaRPr lang="en-GB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1295875" y="1227862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Dartford</a:t>
            </a:r>
            <a:endParaRPr lang="en-GB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2582759" y="2248551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East </a:t>
            </a:r>
            <a:r>
              <a:rPr lang="en-GB" sz="1000" dirty="0" err="1" smtClean="0"/>
              <a:t>Malling</a:t>
            </a:r>
            <a:r>
              <a:rPr lang="en-GB" sz="1000" dirty="0" smtClean="0"/>
              <a:t>/</a:t>
            </a:r>
          </a:p>
          <a:p>
            <a:r>
              <a:rPr lang="en-GB" sz="1000" dirty="0" err="1" smtClean="0"/>
              <a:t>Larkfield</a:t>
            </a:r>
            <a:endParaRPr lang="en-GB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1794045" y="2476163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Kings Hill/ </a:t>
            </a:r>
          </a:p>
          <a:p>
            <a:r>
              <a:rPr lang="en-GB" sz="1000" dirty="0" smtClean="0"/>
              <a:t>West </a:t>
            </a:r>
            <a:r>
              <a:rPr lang="en-GB" sz="1000" dirty="0" err="1" smtClean="0"/>
              <a:t>Malling</a:t>
            </a:r>
            <a:endParaRPr lang="en-GB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1403648" y="3610226"/>
            <a:ext cx="931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Southborough</a:t>
            </a:r>
            <a:endParaRPr lang="en-GB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1870990" y="3242398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Tonbridge</a:t>
            </a:r>
            <a:endParaRPr lang="en-GB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1132" y="2921709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Sevenoaks</a:t>
            </a:r>
            <a:endParaRPr lang="en-GB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349358" y="3295366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Edenbridge</a:t>
            </a:r>
            <a:endParaRPr lang="en-GB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977706" y="1791068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Swanley</a:t>
            </a:r>
            <a:endParaRPr lang="en-GB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3428572" y="3295366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Coxheath</a:t>
            </a:r>
            <a:endParaRPr lang="en-GB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3634018" y="2594812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Maidstone</a:t>
            </a:r>
            <a:endParaRPr lang="en-GB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1917037" y="3821559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Tunbridge Wells</a:t>
            </a:r>
            <a:endParaRPr lang="en-GB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199182" y="4560222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TW Villages</a:t>
            </a:r>
            <a:endParaRPr lang="en-GB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7625663" y="2894747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Aylesham</a:t>
            </a:r>
            <a:endParaRPr lang="en-GB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4386591" y="3637369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Ashford Villages</a:t>
            </a:r>
            <a:endParaRPr lang="en-GB" sz="1000" dirty="0"/>
          </a:p>
        </p:txBody>
      </p:sp>
      <p:sp>
        <p:nvSpPr>
          <p:cNvPr id="43" name="Donut 42"/>
          <p:cNvSpPr/>
          <p:nvPr/>
        </p:nvSpPr>
        <p:spPr>
          <a:xfrm>
            <a:off x="5011566" y="3292361"/>
            <a:ext cx="977719" cy="925722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7185007" y="4194148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6382775" y="4349243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5523887" y="5234067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Donut 59"/>
          <p:cNvSpPr/>
          <p:nvPr/>
        </p:nvSpPr>
        <p:spPr>
          <a:xfrm>
            <a:off x="8371031" y="3063761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Donut 60"/>
          <p:cNvSpPr/>
          <p:nvPr/>
        </p:nvSpPr>
        <p:spPr>
          <a:xfrm>
            <a:off x="455400" y="3203172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Donut 61"/>
          <p:cNvSpPr/>
          <p:nvPr/>
        </p:nvSpPr>
        <p:spPr>
          <a:xfrm>
            <a:off x="8119115" y="3660372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Donut 62"/>
          <p:cNvSpPr/>
          <p:nvPr/>
        </p:nvSpPr>
        <p:spPr>
          <a:xfrm>
            <a:off x="1957676" y="3203172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Donut 63"/>
          <p:cNvSpPr/>
          <p:nvPr/>
        </p:nvSpPr>
        <p:spPr>
          <a:xfrm>
            <a:off x="2321606" y="3830195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Donut 64"/>
          <p:cNvSpPr/>
          <p:nvPr/>
        </p:nvSpPr>
        <p:spPr>
          <a:xfrm>
            <a:off x="324923" y="4591810"/>
            <a:ext cx="522306" cy="457200"/>
          </a:xfrm>
          <a:prstGeom prst="donut">
            <a:avLst>
              <a:gd name="adj" fmla="val 7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750412" y="1583910"/>
            <a:ext cx="1117731" cy="1010901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7" name="Donut 66"/>
          <p:cNvSpPr/>
          <p:nvPr/>
        </p:nvSpPr>
        <p:spPr>
          <a:xfrm>
            <a:off x="324923" y="5162910"/>
            <a:ext cx="522306" cy="457200"/>
          </a:xfrm>
          <a:prstGeom prst="donut">
            <a:avLst>
              <a:gd name="adj" fmla="val 71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Donut 67"/>
          <p:cNvSpPr/>
          <p:nvPr/>
        </p:nvSpPr>
        <p:spPr>
          <a:xfrm>
            <a:off x="1043276" y="1722308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9" name="Donut 68"/>
          <p:cNvSpPr/>
          <p:nvPr/>
        </p:nvSpPr>
        <p:spPr>
          <a:xfrm>
            <a:off x="1456829" y="1157395"/>
            <a:ext cx="522306" cy="457200"/>
          </a:xfrm>
          <a:prstGeom prst="donut">
            <a:avLst>
              <a:gd name="adj" fmla="val 71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Donut 69"/>
          <p:cNvSpPr/>
          <p:nvPr/>
        </p:nvSpPr>
        <p:spPr>
          <a:xfrm>
            <a:off x="2329116" y="1315177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Donut 70"/>
          <p:cNvSpPr/>
          <p:nvPr/>
        </p:nvSpPr>
        <p:spPr>
          <a:xfrm>
            <a:off x="3208314" y="2560656"/>
            <a:ext cx="1075653" cy="857819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Donut 76"/>
          <p:cNvSpPr/>
          <p:nvPr/>
        </p:nvSpPr>
        <p:spPr>
          <a:xfrm>
            <a:off x="324923" y="5784136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Donut 84"/>
          <p:cNvSpPr/>
          <p:nvPr/>
        </p:nvSpPr>
        <p:spPr>
          <a:xfrm>
            <a:off x="1544123" y="7003336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6" name="Donut 85"/>
          <p:cNvSpPr/>
          <p:nvPr/>
        </p:nvSpPr>
        <p:spPr>
          <a:xfrm>
            <a:off x="1696523" y="7155736"/>
            <a:ext cx="522306" cy="457200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Donut 86"/>
          <p:cNvSpPr/>
          <p:nvPr/>
        </p:nvSpPr>
        <p:spPr>
          <a:xfrm>
            <a:off x="6421447" y="1714474"/>
            <a:ext cx="1117731" cy="1010901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Donut 87"/>
          <p:cNvSpPr/>
          <p:nvPr/>
        </p:nvSpPr>
        <p:spPr>
          <a:xfrm>
            <a:off x="7756409" y="1474083"/>
            <a:ext cx="1117731" cy="1010901"/>
          </a:xfrm>
          <a:prstGeom prst="donut">
            <a:avLst>
              <a:gd name="adj" fmla="val 71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28739" y="4678962"/>
            <a:ext cx="1354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Under provision</a:t>
            </a:r>
            <a:endParaRPr lang="en-GB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1128739" y="5237621"/>
            <a:ext cx="16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Adequate provision</a:t>
            </a:r>
            <a:endParaRPr lang="en-GB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1128739" y="5858847"/>
            <a:ext cx="1248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Over provision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851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5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87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52"/>
            <a:ext cx="9144000" cy="661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0" y="166152"/>
            <a:ext cx="9144000" cy="1210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504" y="1377108"/>
            <a:ext cx="78329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What are we doing?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Reviewing the opportunity for a number of people with a learning disability that currently live in residential care, to live in alternative settings that will allow them to lead more independent lives.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Why are we doing it?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We believe that ‘people with learning disabilities are entitled to the same aspirations and life changes as other people’.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Aligning the care delivered on behalf of KCC in line with Government Legislation, as detailed in the ‘Valuing People Now’ report. 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3" t="43292" r="3253" b="36055"/>
          <a:stretch/>
        </p:blipFill>
        <p:spPr>
          <a:xfrm>
            <a:off x="4894187" y="2411792"/>
            <a:ext cx="1072345" cy="1187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43958" r="82048" b="37554"/>
          <a:stretch/>
        </p:blipFill>
        <p:spPr>
          <a:xfrm>
            <a:off x="3201263" y="2791557"/>
            <a:ext cx="391135" cy="648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742025" y="2962688"/>
            <a:ext cx="1002535" cy="374574"/>
          </a:xfrm>
          <a:prstGeom prst="rightArrow">
            <a:avLst/>
          </a:prstGeom>
          <a:solidFill>
            <a:srgbClr val="E63B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1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0" y="166152"/>
            <a:ext cx="9144000" cy="1210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234" y="1377108"/>
            <a:ext cx="80257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What we want to achieve?</a:t>
            </a:r>
          </a:p>
          <a:p>
            <a:r>
              <a:rPr lang="en-GB" dirty="0">
                <a:solidFill>
                  <a:srgbClr val="0070C0"/>
                </a:solidFill>
              </a:rPr>
              <a:t>Our </a:t>
            </a:r>
            <a:r>
              <a:rPr lang="en-GB" dirty="0" smtClean="0">
                <a:solidFill>
                  <a:srgbClr val="0070C0"/>
                </a:solidFill>
              </a:rPr>
              <a:t>vision </a:t>
            </a:r>
            <a:r>
              <a:rPr lang="en-GB" dirty="0">
                <a:solidFill>
                  <a:srgbClr val="0070C0"/>
                </a:solidFill>
              </a:rPr>
              <a:t>is to move </a:t>
            </a:r>
            <a:r>
              <a:rPr lang="en-GB" dirty="0" smtClean="0">
                <a:solidFill>
                  <a:srgbClr val="0070C0"/>
                </a:solidFill>
              </a:rPr>
              <a:t>approximately 350 </a:t>
            </a:r>
            <a:r>
              <a:rPr lang="en-GB" dirty="0">
                <a:solidFill>
                  <a:srgbClr val="0070C0"/>
                </a:solidFill>
              </a:rPr>
              <a:t>people from Residential Care into supported living by </a:t>
            </a:r>
            <a:r>
              <a:rPr lang="en-GB" dirty="0" smtClean="0">
                <a:solidFill>
                  <a:srgbClr val="0070C0"/>
                </a:solidFill>
              </a:rPr>
              <a:t>October 2018.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How are we progressing?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Pilot in Ashford &amp; Shepway and South West Kent completing end of January.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People are being identified and progressing towards being placed in SL.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60+ available Supported Living accommodations advertised on the Accommodation Database.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If the pilot is successful, we are looking to roll YLYH out to the remaining localities early this year.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717" t="21639" r="49377" b="64987"/>
          <a:stretch/>
        </p:blipFill>
        <p:spPr>
          <a:xfrm>
            <a:off x="4572000" y="4538949"/>
            <a:ext cx="931135" cy="2220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366" t="33155" r="59321" b="58909"/>
          <a:stretch/>
        </p:blipFill>
        <p:spPr>
          <a:xfrm>
            <a:off x="5503135" y="4538949"/>
            <a:ext cx="3481121" cy="1534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234" y="5129664"/>
            <a:ext cx="3916496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rgbClr val="002060"/>
                </a:solidFill>
              </a:rPr>
              <a:t>To meet </a:t>
            </a:r>
            <a:r>
              <a:rPr lang="en-GB" dirty="0" smtClean="0">
                <a:solidFill>
                  <a:srgbClr val="002060"/>
                </a:solidFill>
              </a:rPr>
              <a:t>forecast demand </a:t>
            </a:r>
            <a:r>
              <a:rPr lang="en-GB" dirty="0">
                <a:solidFill>
                  <a:srgbClr val="002060"/>
                </a:solidFill>
              </a:rPr>
              <a:t>we require investment in </a:t>
            </a:r>
            <a:r>
              <a:rPr lang="en-GB" dirty="0" smtClean="0">
                <a:solidFill>
                  <a:srgbClr val="002060"/>
                </a:solidFill>
              </a:rPr>
              <a:t>SL accommodation </a:t>
            </a:r>
            <a:r>
              <a:rPr lang="en-GB" dirty="0">
                <a:solidFill>
                  <a:srgbClr val="002060"/>
                </a:solidFill>
              </a:rPr>
              <a:t>for April </a:t>
            </a:r>
            <a:r>
              <a:rPr lang="en-GB" dirty="0" smtClean="0">
                <a:solidFill>
                  <a:srgbClr val="002060"/>
                </a:solidFill>
              </a:rPr>
              <a:t>2017.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Buy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0" y="166152"/>
            <a:ext cx="9144000" cy="121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3" t="43292" r="3253" b="36055"/>
          <a:stretch/>
        </p:blipFill>
        <p:spPr>
          <a:xfrm>
            <a:off x="3268301" y="2967829"/>
            <a:ext cx="1438998" cy="159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43958" r="82048" b="37554"/>
          <a:stretch/>
        </p:blipFill>
        <p:spPr>
          <a:xfrm>
            <a:off x="498647" y="3632607"/>
            <a:ext cx="391135" cy="6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43958" r="82048" b="37554"/>
          <a:stretch/>
        </p:blipFill>
        <p:spPr>
          <a:xfrm>
            <a:off x="889781" y="4280607"/>
            <a:ext cx="391135" cy="6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43958" r="82048" b="37554"/>
          <a:stretch/>
        </p:blipFill>
        <p:spPr>
          <a:xfrm>
            <a:off x="1280917" y="3632607"/>
            <a:ext cx="391135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43958" r="82048" b="37554"/>
          <a:stretch/>
        </p:blipFill>
        <p:spPr>
          <a:xfrm>
            <a:off x="889782" y="2988693"/>
            <a:ext cx="391135" cy="64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963910" y="3789802"/>
            <a:ext cx="1002535" cy="374574"/>
          </a:xfrm>
          <a:prstGeom prst="rightArrow">
            <a:avLst/>
          </a:prstGeom>
          <a:solidFill>
            <a:srgbClr val="E63B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98161" y="2175680"/>
            <a:ext cx="1374373" cy="554872"/>
          </a:xfrm>
          <a:prstGeom prst="roundRect">
            <a:avLst/>
          </a:prstGeom>
          <a:solidFill>
            <a:srgbClr val="46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Identifying the right people</a:t>
            </a:r>
            <a:endParaRPr lang="en-GB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6016229" y="2186203"/>
            <a:ext cx="1374373" cy="554872"/>
          </a:xfrm>
          <a:prstGeom prst="roundRect">
            <a:avLst/>
          </a:prstGeom>
          <a:solidFill>
            <a:srgbClr val="46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Creating the right home</a:t>
            </a:r>
            <a:endParaRPr lang="en-GB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3" t="43292" r="3253" b="36055"/>
          <a:stretch/>
        </p:blipFill>
        <p:spPr>
          <a:xfrm>
            <a:off x="11298772" y="2820112"/>
            <a:ext cx="666300" cy="73769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513381" y="3004533"/>
            <a:ext cx="251327" cy="368848"/>
          </a:xfrm>
          <a:prstGeom prst="rect">
            <a:avLst/>
          </a:prstGeom>
          <a:solidFill>
            <a:srgbClr val="B3D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1206926" y="2824853"/>
            <a:ext cx="828000" cy="828000"/>
          </a:xfrm>
          <a:prstGeom prst="ellipse">
            <a:avLst/>
          </a:prstGeom>
          <a:noFill/>
          <a:ln>
            <a:solidFill>
              <a:srgbClr val="46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3" t="43292" r="3253" b="36055"/>
          <a:stretch/>
        </p:blipFill>
        <p:spPr>
          <a:xfrm>
            <a:off x="11715667" y="4380352"/>
            <a:ext cx="666300" cy="73769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930276" y="4564773"/>
            <a:ext cx="251327" cy="368848"/>
          </a:xfrm>
          <a:prstGeom prst="rect">
            <a:avLst/>
          </a:prstGeom>
          <a:solidFill>
            <a:srgbClr val="B3D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1623821" y="4385093"/>
            <a:ext cx="828000" cy="828000"/>
          </a:xfrm>
          <a:prstGeom prst="ellipse">
            <a:avLst/>
          </a:prstGeom>
          <a:noFill/>
          <a:ln>
            <a:solidFill>
              <a:srgbClr val="46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6855948" y="2953927"/>
            <a:ext cx="1999033" cy="351187"/>
          </a:xfrm>
          <a:prstGeom prst="roundRect">
            <a:avLst/>
          </a:prstGeom>
          <a:solidFill>
            <a:srgbClr val="75A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 smtClean="0"/>
              <a:t>Voids in existing properties</a:t>
            </a:r>
            <a:endParaRPr lang="en-GB" sz="1050" dirty="0"/>
          </a:p>
        </p:txBody>
      </p:sp>
      <p:sp>
        <p:nvSpPr>
          <p:cNvPr id="25" name="Rounded Rectangle 24"/>
          <p:cNvSpPr/>
          <p:nvPr/>
        </p:nvSpPr>
        <p:spPr>
          <a:xfrm>
            <a:off x="6899907" y="3905744"/>
            <a:ext cx="1999033" cy="314024"/>
          </a:xfrm>
          <a:prstGeom prst="roundRect">
            <a:avLst/>
          </a:prstGeom>
          <a:solidFill>
            <a:srgbClr val="75A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 smtClean="0"/>
              <a:t>Investment in new properties</a:t>
            </a:r>
            <a:endParaRPr lang="en-GB" sz="1050" dirty="0"/>
          </a:p>
        </p:txBody>
      </p:sp>
      <p:sp>
        <p:nvSpPr>
          <p:cNvPr id="26" name="Rounded Rectangle 25"/>
          <p:cNvSpPr/>
          <p:nvPr/>
        </p:nvSpPr>
        <p:spPr>
          <a:xfrm>
            <a:off x="6899906" y="4728344"/>
            <a:ext cx="1999033" cy="450641"/>
          </a:xfrm>
          <a:prstGeom prst="roundRect">
            <a:avLst/>
          </a:prstGeom>
          <a:solidFill>
            <a:srgbClr val="75A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 smtClean="0"/>
              <a:t>Deregistration of residential homes</a:t>
            </a:r>
            <a:endParaRPr lang="en-GB" sz="105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493" y="2909482"/>
            <a:ext cx="207771" cy="207771"/>
          </a:xfrm>
          <a:prstGeom prst="rect">
            <a:avLst/>
          </a:prstGeom>
        </p:spPr>
      </p:pic>
      <p:sp>
        <p:nvSpPr>
          <p:cNvPr id="31" name="Right Triangle 30"/>
          <p:cNvSpPr/>
          <p:nvPr/>
        </p:nvSpPr>
        <p:spPr>
          <a:xfrm>
            <a:off x="12049509" y="4467116"/>
            <a:ext cx="271146" cy="18976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2049509" y="4656882"/>
            <a:ext cx="271145" cy="2770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2118091" y="4927796"/>
            <a:ext cx="202564" cy="135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 rot="10800000">
            <a:off x="4938838" y="3954896"/>
            <a:ext cx="798276" cy="264871"/>
          </a:xfrm>
          <a:prstGeom prst="rightArrow">
            <a:avLst/>
          </a:prstGeom>
          <a:solidFill>
            <a:srgbClr val="75A5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Arrow 35"/>
          <p:cNvSpPr/>
          <p:nvPr/>
        </p:nvSpPr>
        <p:spPr>
          <a:xfrm rot="9492297">
            <a:off x="4946292" y="3403720"/>
            <a:ext cx="798276" cy="264871"/>
          </a:xfrm>
          <a:prstGeom prst="rightArrow">
            <a:avLst/>
          </a:prstGeom>
          <a:solidFill>
            <a:srgbClr val="75A5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Arrow 36"/>
          <p:cNvSpPr/>
          <p:nvPr/>
        </p:nvSpPr>
        <p:spPr>
          <a:xfrm rot="12168735">
            <a:off x="4938837" y="4501332"/>
            <a:ext cx="798276" cy="264871"/>
          </a:xfrm>
          <a:prstGeom prst="rightArrow">
            <a:avLst/>
          </a:prstGeom>
          <a:solidFill>
            <a:srgbClr val="75A5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3223382" y="1930400"/>
            <a:ext cx="1506119" cy="2737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3124847" y="1333209"/>
            <a:ext cx="1728587" cy="554872"/>
          </a:xfrm>
          <a:prstGeom prst="roundRect">
            <a:avLst/>
          </a:prstGeom>
          <a:solidFill>
            <a:srgbClr val="46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Accommodation Database</a:t>
            </a:r>
            <a:endParaRPr lang="en-GB" sz="1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3" t="43292" r="3253" b="36055"/>
          <a:stretch/>
        </p:blipFill>
        <p:spPr>
          <a:xfrm>
            <a:off x="11389640" y="996218"/>
            <a:ext cx="666300" cy="73769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604249" y="1180639"/>
            <a:ext cx="251327" cy="368848"/>
          </a:xfrm>
          <a:prstGeom prst="rect">
            <a:avLst/>
          </a:prstGeom>
          <a:solidFill>
            <a:srgbClr val="B3D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Triangle 42"/>
          <p:cNvSpPr/>
          <p:nvPr/>
        </p:nvSpPr>
        <p:spPr>
          <a:xfrm>
            <a:off x="11729912" y="1083439"/>
            <a:ext cx="270000" cy="194400"/>
          </a:xfrm>
          <a:prstGeom prst="rtTriangle">
            <a:avLst/>
          </a:prstGeom>
          <a:solidFill>
            <a:srgbClr val="E6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11729912" y="1271537"/>
            <a:ext cx="262800" cy="128597"/>
          </a:xfrm>
          <a:prstGeom prst="rect">
            <a:avLst/>
          </a:prstGeom>
          <a:solidFill>
            <a:srgbClr val="E6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1297794" y="1000959"/>
            <a:ext cx="828000" cy="828000"/>
          </a:xfrm>
          <a:prstGeom prst="ellipse">
            <a:avLst/>
          </a:prstGeom>
          <a:noFill/>
          <a:ln>
            <a:solidFill>
              <a:srgbClr val="46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832" y="2760317"/>
            <a:ext cx="853514" cy="85351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832" y="3658534"/>
            <a:ext cx="853514" cy="84741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471" y="4545756"/>
            <a:ext cx="85351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  <p:bldP spid="34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0" y="166152"/>
            <a:ext cx="9144000" cy="1210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825" y="1399536"/>
            <a:ext cx="7832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How you can be part of the YLYH Project?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43358" y="2037670"/>
            <a:ext cx="7832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If you currently have available voids suitable for supported living?</a:t>
            </a:r>
          </a:p>
          <a:p>
            <a:r>
              <a:rPr lang="en-GB" dirty="0" smtClean="0"/>
              <a:t>	</a:t>
            </a:r>
            <a:r>
              <a:rPr lang="en-GB" dirty="0" smtClean="0">
                <a:solidFill>
                  <a:srgbClr val="0070C0"/>
                </a:solidFill>
              </a:rPr>
              <a:t>Email KCC to be included on the circulation and advertise your property.</a:t>
            </a:r>
          </a:p>
          <a:p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AccessToResourcesAdults@kent.gov.uk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386" y="4066803"/>
            <a:ext cx="7832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If you are interested in developing  a future property suitable for supported living?</a:t>
            </a:r>
          </a:p>
          <a:p>
            <a:r>
              <a:rPr lang="en-GB" dirty="0" smtClean="0"/>
              <a:t>	</a:t>
            </a:r>
            <a:r>
              <a:rPr lang="en-GB" dirty="0" smtClean="0">
                <a:solidFill>
                  <a:srgbClr val="0070C0"/>
                </a:solidFill>
              </a:rPr>
              <a:t>Complete an online form to express your interest and we will work 		together to move this forward.</a:t>
            </a:r>
          </a:p>
          <a:p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sz="1200" dirty="0" smtClean="0">
                <a:solidFill>
                  <a:srgbClr val="0070C0"/>
                </a:solidFill>
              </a:rPr>
              <a:t>link - </a:t>
            </a:r>
            <a:r>
              <a:rPr lang="en-GB" sz="120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en-GB" sz="1200" dirty="0">
                <a:solidFill>
                  <a:srgbClr val="0070C0"/>
                </a:solidFill>
                <a:hlinkClick r:id="rId3"/>
              </a:rPr>
              <a:t>://kentcc.firmstep.com/default.aspx/RenderForm/?</a:t>
            </a:r>
            <a:r>
              <a:rPr lang="en-GB" sz="1200" dirty="0" smtClean="0">
                <a:solidFill>
                  <a:srgbClr val="0070C0"/>
                </a:solidFill>
                <a:hlinkClick r:id="rId3"/>
              </a:rPr>
              <a:t>F.Name=bt5vK57infR&amp;HideAll=1</a:t>
            </a:r>
            <a:endParaRPr lang="en-GB" sz="1200" dirty="0" smtClean="0">
              <a:solidFill>
                <a:srgbClr val="0070C0"/>
              </a:solidFill>
            </a:endParaRPr>
          </a:p>
          <a:p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58" y="4421311"/>
            <a:ext cx="853514" cy="853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58" y="2390489"/>
            <a:ext cx="85351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CC ATP2">
  <a:themeElements>
    <a:clrScheme name="Newton Ordered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C3C73"/>
      </a:accent1>
      <a:accent2>
        <a:srgbClr val="E62733"/>
      </a:accent2>
      <a:accent3>
        <a:srgbClr val="008F81"/>
      </a:accent3>
      <a:accent4>
        <a:srgbClr val="F6AC55"/>
      </a:accent4>
      <a:accent5>
        <a:srgbClr val="A5BA45"/>
      </a:accent5>
      <a:accent6>
        <a:srgbClr val="FED862"/>
      </a:accent6>
      <a:hlink>
        <a:srgbClr val="000000"/>
      </a:hlink>
      <a:folHlink>
        <a:srgbClr val="000000"/>
      </a:folHlink>
    </a:clrScheme>
    <a:fontScheme name="Newton Excel 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50609 ATP2 Implementation Slide Master" id="{6DABCAB0-895E-4467-97D3-11B1DA685A02}" vid="{E3C873E9-E6C6-4AC6-A9C9-150A49670A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BF5DFA1F9E94EA5C91E04B2CF001D" ma:contentTypeVersion="2" ma:contentTypeDescription="Create a new document." ma:contentTypeScope="" ma:versionID="96e99a602f448a0cf02e20e3a1f91170">
  <xsd:schema xmlns:xsd="http://www.w3.org/2001/XMLSchema" xmlns:xs="http://www.w3.org/2001/XMLSchema" xmlns:p="http://schemas.microsoft.com/office/2006/metadata/properties" xmlns:ns2="1134567c-ef65-4740-a261-a52e03b21b89" targetNamespace="http://schemas.microsoft.com/office/2006/metadata/properties" ma:root="true" ma:fieldsID="db4ad0121a085923fb3bf4076bf57398" ns2:_="">
    <xsd:import namespace="1134567c-ef65-4740-a261-a52e03b21b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4567c-ef65-4740-a261-a52e03b21b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170406-5189-4211-BF51-BE09BD208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34567c-ef65-4740-a261-a52e03b21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1C6A7E-483E-4471-A495-4EE6619228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D0A357-DEB9-466B-B3EC-49C48A54E22E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1134567c-ef65-4740-a261-a52e03b21b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4971</TotalTime>
  <Words>633</Words>
  <Application>Microsoft Office PowerPoint</Application>
  <PresentationFormat>On-screen Show (4:3)</PresentationFormat>
  <Paragraphs>236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KCC ATP2</vt:lpstr>
      <vt:lpstr>PowerPoint Presentation</vt:lpstr>
      <vt:lpstr>People with Learning Disabilities Summary</vt:lpstr>
      <vt:lpstr>People with a learning disability – Supp Acc</vt:lpstr>
      <vt:lpstr>People with a learning disability – Care Homes</vt:lpstr>
      <vt:lpstr>PowerPoint Presentation</vt:lpstr>
      <vt:lpstr>PowerPoint Presentation</vt:lpstr>
      <vt:lpstr>PowerPoint Presentation</vt:lpstr>
      <vt:lpstr>Buy </vt:lpstr>
      <vt:lpstr>PowerPoint Presentation</vt:lpstr>
      <vt:lpstr>Supported Living Communications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Kelly</dc:creator>
  <cp:lastModifiedBy>Stavros Santis</cp:lastModifiedBy>
  <cp:revision>135</cp:revision>
  <dcterms:created xsi:type="dcterms:W3CDTF">2015-06-09T08:20:36Z</dcterms:created>
  <dcterms:modified xsi:type="dcterms:W3CDTF">2016-01-19T16:33:09Z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0x010100286BF5DFA1F9E94EA5C91E04B2CF001D</vt:lpwstr>
  </property>
</Properties>
</file>