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7" r:id="rId7"/>
    <p:sldId id="268" r:id="rId8"/>
    <p:sldId id="269" r:id="rId9"/>
    <p:sldId id="270" r:id="rId10"/>
    <p:sldId id="271" r:id="rId11"/>
    <p:sldId id="264" r:id="rId12"/>
    <p:sldId id="263"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06A1EC61-E2F4-4E85-87CA-11C10CDDB569}"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279124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A1EC61-E2F4-4E85-87CA-11C10CDDB569}"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24663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A1EC61-E2F4-4E85-87CA-11C10CDDB569}"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396785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06A1EC61-E2F4-4E85-87CA-11C10CDDB569}"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21271674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A1EC61-E2F4-4E85-87CA-11C10CDDB569}" type="datetimeFigureOut">
              <a:rPr lang="en-GB" smtClean="0"/>
              <a:t>07/04/2017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270571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A1EC61-E2F4-4E85-87CA-11C10CDDB569}" type="datetimeFigureOut">
              <a:rPr lang="en-GB" smtClean="0"/>
              <a:t>07/04/2017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23212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A1EC61-E2F4-4E85-87CA-11C10CDDB569}" type="datetimeFigureOut">
              <a:rPr lang="en-GB" smtClean="0"/>
              <a:t>07/04/2017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362691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A1EC61-E2F4-4E85-87CA-11C10CDDB569}" type="datetimeFigureOut">
              <a:rPr lang="en-GB" smtClean="0"/>
              <a:t>07/04/2017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74673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1EC61-E2F4-4E85-87CA-11C10CDDB569}" type="datetimeFigureOut">
              <a:rPr lang="en-GB" smtClean="0"/>
              <a:t>07/04/2017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148411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1EC61-E2F4-4E85-87CA-11C10CDDB569}" type="datetimeFigureOut">
              <a:rPr lang="en-GB" smtClean="0"/>
              <a:t>07/04/2017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137899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1EC61-E2F4-4E85-87CA-11C10CDDB569}" type="datetimeFigureOut">
              <a:rPr lang="en-GB" smtClean="0"/>
              <a:t>07/04/2017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D71059-F409-4ED9-8EB9-6D9CF06010F8}" type="slidenum">
              <a:rPr lang="en-GB" smtClean="0"/>
              <a:t>‹#›</a:t>
            </a:fld>
            <a:endParaRPr lang="en-GB"/>
          </a:p>
        </p:txBody>
      </p:sp>
    </p:spTree>
    <p:extLst>
      <p:ext uri="{BB962C8B-B14F-4D97-AF65-F5344CB8AC3E}">
        <p14:creationId xmlns:p14="http://schemas.microsoft.com/office/powerpoint/2010/main" val="67427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1EC61-E2F4-4E85-87CA-11C10CDDB569}" type="datetimeFigureOut">
              <a:rPr lang="en-GB" smtClean="0"/>
              <a:t>07/04/2017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71059-F409-4ED9-8EB9-6D9CF06010F8}" type="slidenum">
              <a:rPr lang="en-GB" smtClean="0"/>
              <a:t>‹#›</a:t>
            </a:fld>
            <a:endParaRPr lang="en-GB"/>
          </a:p>
        </p:txBody>
      </p:sp>
      <p:pic>
        <p:nvPicPr>
          <p:cNvPr id="2050" name="Picture 2" descr="Banne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16216" y="6165304"/>
            <a:ext cx="234087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088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Rounded MT Bold" panose="020F0704030504030204" pitchFamily="34" charset="0"/>
              </a:rPr>
              <a:t>The Homeless Reduction Act</a:t>
            </a:r>
            <a:endParaRPr lang="en-US" dirty="0">
              <a:latin typeface="Arial Rounded MT Bold" panose="020F0704030504030204" pitchFamily="34" charset="0"/>
            </a:endParaRPr>
          </a:p>
        </p:txBody>
      </p:sp>
      <p:sp>
        <p:nvSpPr>
          <p:cNvPr id="3" name="Subtitle 2"/>
          <p:cNvSpPr>
            <a:spLocks noGrp="1"/>
          </p:cNvSpPr>
          <p:nvPr>
            <p:ph type="subTitle" idx="1"/>
          </p:nvPr>
        </p:nvSpPr>
        <p:spPr/>
        <p:txBody>
          <a:bodyPr/>
          <a:lstStyle/>
          <a:p>
            <a:r>
              <a:rPr lang="en-US" dirty="0" smtClean="0"/>
              <a:t>6</a:t>
            </a:r>
            <a:r>
              <a:rPr lang="en-US" baseline="30000" dirty="0" smtClean="0"/>
              <a:t>th</a:t>
            </a:r>
            <a:r>
              <a:rPr lang="en-US" dirty="0" smtClean="0"/>
              <a:t> April 2017 </a:t>
            </a:r>
            <a:endParaRPr lang="en-US" dirty="0"/>
          </a:p>
        </p:txBody>
      </p:sp>
    </p:spTree>
    <p:extLst>
      <p:ext uri="{BB962C8B-B14F-4D97-AF65-F5344CB8AC3E}">
        <p14:creationId xmlns:p14="http://schemas.microsoft.com/office/powerpoint/2010/main" val="16833186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white rectangle"/>
          <p:cNvSpPr/>
          <p:nvPr/>
        </p:nvSpPr>
        <p:spPr>
          <a:xfrm>
            <a:off x="5780227" y="35276"/>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white rectangle"/>
          <p:cNvSpPr/>
          <p:nvPr/>
        </p:nvSpPr>
        <p:spPr>
          <a:xfrm>
            <a:off x="1592897" y="108967"/>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6" name="rectangle"/>
          <p:cNvSpPr>
            <a:spLocks noChangeArrowheads="1"/>
          </p:cNvSpPr>
          <p:nvPr/>
        </p:nvSpPr>
        <p:spPr bwMode="auto">
          <a:xfrm>
            <a:off x="268060" y="665799"/>
            <a:ext cx="9144000" cy="188639"/>
          </a:xfrm>
          <a:prstGeom prst="rect">
            <a:avLst/>
          </a:prstGeom>
          <a:gradFill flip="none" rotWithShape="1">
            <a:gsLst>
              <a:gs pos="0">
                <a:schemeClr val="tx2">
                  <a:lumMod val="60000"/>
                  <a:lumOff val="40000"/>
                </a:schemeClr>
              </a:gs>
              <a:gs pos="83000">
                <a:schemeClr val="tx2">
                  <a:lumMod val="75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40" name="house"/>
          <p:cNvGrpSpPr/>
          <p:nvPr/>
        </p:nvGrpSpPr>
        <p:grpSpPr>
          <a:xfrm>
            <a:off x="5854327" y="405904"/>
            <a:ext cx="1604449" cy="2141349"/>
            <a:chOff x="6208304" y="3424777"/>
            <a:chExt cx="2139265" cy="2141349"/>
          </a:xfrm>
        </p:grpSpPr>
        <p:grpSp>
          <p:nvGrpSpPr>
            <p:cNvPr id="80" name="chimney"/>
            <p:cNvGrpSpPr/>
            <p:nvPr/>
          </p:nvGrpSpPr>
          <p:grpSpPr>
            <a:xfrm>
              <a:off x="7678407" y="3531256"/>
              <a:ext cx="355974" cy="658038"/>
              <a:chOff x="5267325" y="1936749"/>
              <a:chExt cx="660400" cy="1220788"/>
            </a:xfrm>
          </p:grpSpPr>
          <p:sp>
            <p:nvSpPr>
              <p:cNvPr id="111"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2"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2" name="house"/>
            <p:cNvSpPr>
              <a:spLocks/>
            </p:cNvSpPr>
            <p:nvPr/>
          </p:nvSpPr>
          <p:spPr bwMode="auto">
            <a:xfrm>
              <a:off x="6415385" y="3582598"/>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accent3"/>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3" name="door trim"/>
            <p:cNvSpPr>
              <a:spLocks noEditPoints="1"/>
            </p:cNvSpPr>
            <p:nvPr/>
          </p:nvSpPr>
          <p:spPr bwMode="auto">
            <a:xfrm>
              <a:off x="6637868" y="4570499"/>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84" name="door"/>
            <p:cNvGrpSpPr/>
            <p:nvPr/>
          </p:nvGrpSpPr>
          <p:grpSpPr>
            <a:xfrm>
              <a:off x="6668674" y="4601305"/>
              <a:ext cx="486041" cy="732484"/>
              <a:chOff x="3394075" y="3913187"/>
              <a:chExt cx="901700" cy="1358900"/>
            </a:xfrm>
          </p:grpSpPr>
          <p:sp>
            <p:nvSpPr>
              <p:cNvPr id="105" name="door piece"/>
              <p:cNvSpPr>
                <a:spLocks noChangeArrowheads="1"/>
              </p:cNvSpPr>
              <p:nvPr/>
            </p:nvSpPr>
            <p:spPr bwMode="auto">
              <a:xfrm>
                <a:off x="3394075" y="3913187"/>
                <a:ext cx="901700" cy="1358900"/>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6" name="door piece"/>
              <p:cNvSpPr>
                <a:spLocks noChangeArrowheads="1"/>
              </p:cNvSpPr>
              <p:nvPr/>
            </p:nvSpPr>
            <p:spPr bwMode="auto">
              <a:xfrm>
                <a:off x="3511550" y="4043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7" name="door piece"/>
              <p:cNvSpPr>
                <a:spLocks noChangeArrowheads="1"/>
              </p:cNvSpPr>
              <p:nvPr/>
            </p:nvSpPr>
            <p:spPr bwMode="auto">
              <a:xfrm>
                <a:off x="3905250" y="4043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8" name="door piece"/>
              <p:cNvSpPr>
                <a:spLocks noChangeArrowheads="1"/>
              </p:cNvSpPr>
              <p:nvPr/>
            </p:nvSpPr>
            <p:spPr bwMode="auto">
              <a:xfrm>
                <a:off x="3511550" y="4678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9" name="door piece"/>
              <p:cNvSpPr>
                <a:spLocks noChangeArrowheads="1"/>
              </p:cNvSpPr>
              <p:nvPr/>
            </p:nvSpPr>
            <p:spPr bwMode="auto">
              <a:xfrm>
                <a:off x="3905250" y="4678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0"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5" name="roof"/>
            <p:cNvSpPr>
              <a:spLocks/>
            </p:cNvSpPr>
            <p:nvPr/>
          </p:nvSpPr>
          <p:spPr bwMode="auto">
            <a:xfrm>
              <a:off x="6271626" y="3479914"/>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6" name="roof"/>
            <p:cNvSpPr>
              <a:spLocks/>
            </p:cNvSpPr>
            <p:nvPr/>
          </p:nvSpPr>
          <p:spPr bwMode="auto">
            <a:xfrm>
              <a:off x="6208304" y="3424777"/>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87" name="vent"/>
            <p:cNvGrpSpPr/>
            <p:nvPr/>
          </p:nvGrpSpPr>
          <p:grpSpPr>
            <a:xfrm>
              <a:off x="7077701" y="3966811"/>
              <a:ext cx="400470" cy="400470"/>
              <a:chOff x="4152900" y="2744787"/>
              <a:chExt cx="742950" cy="742950"/>
            </a:xfrm>
          </p:grpSpPr>
          <p:sp>
            <p:nvSpPr>
              <p:cNvPr id="97"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8"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9"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0"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1"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2"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3"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4"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88" name="window"/>
            <p:cNvGrpSpPr/>
            <p:nvPr/>
          </p:nvGrpSpPr>
          <p:grpSpPr>
            <a:xfrm>
              <a:off x="7423744" y="4565805"/>
              <a:ext cx="424430" cy="547652"/>
              <a:chOff x="4794876" y="3856037"/>
              <a:chExt cx="787400" cy="1016000"/>
            </a:xfrm>
          </p:grpSpPr>
          <p:sp>
            <p:nvSpPr>
              <p:cNvPr id="95"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6"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9" name="foundation"/>
            <p:cNvSpPr>
              <a:spLocks noChangeArrowheads="1"/>
            </p:cNvSpPr>
            <p:nvPr/>
          </p:nvSpPr>
          <p:spPr bwMode="auto">
            <a:xfrm>
              <a:off x="6353774" y="5318826"/>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0" name="step"/>
            <p:cNvSpPr>
              <a:spLocks noChangeArrowheads="1"/>
            </p:cNvSpPr>
            <p:nvPr/>
          </p:nvSpPr>
          <p:spPr bwMode="auto">
            <a:xfrm>
              <a:off x="6665251" y="5318826"/>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1" name="step"/>
            <p:cNvSpPr>
              <a:spLocks noChangeArrowheads="1"/>
            </p:cNvSpPr>
            <p:nvPr/>
          </p:nvSpPr>
          <p:spPr bwMode="auto">
            <a:xfrm>
              <a:off x="6665251" y="5442904"/>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39" name="house"/>
          <p:cNvGrpSpPr/>
          <p:nvPr/>
        </p:nvGrpSpPr>
        <p:grpSpPr>
          <a:xfrm>
            <a:off x="1607230" y="324621"/>
            <a:ext cx="1604449" cy="2141349"/>
            <a:chOff x="3145716" y="3422908"/>
            <a:chExt cx="2139265" cy="2141349"/>
          </a:xfrm>
        </p:grpSpPr>
        <p:grpSp>
          <p:nvGrpSpPr>
            <p:cNvPr id="46" name="chimney"/>
            <p:cNvGrpSpPr/>
            <p:nvPr/>
          </p:nvGrpSpPr>
          <p:grpSpPr>
            <a:xfrm>
              <a:off x="4615819" y="3529387"/>
              <a:ext cx="355974" cy="658038"/>
              <a:chOff x="5267325" y="1936749"/>
              <a:chExt cx="660400" cy="1220788"/>
            </a:xfrm>
          </p:grpSpPr>
          <p:sp>
            <p:nvSpPr>
              <p:cNvPr id="77"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8"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48" name="house"/>
            <p:cNvSpPr>
              <a:spLocks/>
            </p:cNvSpPr>
            <p:nvPr/>
          </p:nvSpPr>
          <p:spPr bwMode="auto">
            <a:xfrm>
              <a:off x="3352797" y="3580729"/>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9" name="door trim"/>
            <p:cNvSpPr>
              <a:spLocks noEditPoints="1"/>
            </p:cNvSpPr>
            <p:nvPr/>
          </p:nvSpPr>
          <p:spPr bwMode="auto">
            <a:xfrm>
              <a:off x="3575280" y="4568630"/>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50" name="door"/>
            <p:cNvGrpSpPr/>
            <p:nvPr/>
          </p:nvGrpSpPr>
          <p:grpSpPr>
            <a:xfrm>
              <a:off x="3606086" y="4599436"/>
              <a:ext cx="486041" cy="732484"/>
              <a:chOff x="3394075" y="3913187"/>
              <a:chExt cx="901700" cy="1358900"/>
            </a:xfrm>
          </p:grpSpPr>
          <p:sp>
            <p:nvSpPr>
              <p:cNvPr id="71" name="door piece"/>
              <p:cNvSpPr>
                <a:spLocks noChangeArrowheads="1"/>
              </p:cNvSpPr>
              <p:nvPr/>
            </p:nvSpPr>
            <p:spPr bwMode="auto">
              <a:xfrm>
                <a:off x="3394075" y="3913187"/>
                <a:ext cx="901700" cy="1358900"/>
              </a:xfrm>
              <a:prstGeom prst="rect">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2" name="door piece"/>
              <p:cNvSpPr>
                <a:spLocks noChangeArrowheads="1"/>
              </p:cNvSpPr>
              <p:nvPr/>
            </p:nvSpPr>
            <p:spPr bwMode="auto">
              <a:xfrm>
                <a:off x="3511550" y="4043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3" name="door piece"/>
              <p:cNvSpPr>
                <a:spLocks noChangeArrowheads="1"/>
              </p:cNvSpPr>
              <p:nvPr/>
            </p:nvSpPr>
            <p:spPr bwMode="auto">
              <a:xfrm>
                <a:off x="3905250" y="4043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4" name="door piece"/>
              <p:cNvSpPr>
                <a:spLocks noChangeArrowheads="1"/>
              </p:cNvSpPr>
              <p:nvPr/>
            </p:nvSpPr>
            <p:spPr bwMode="auto">
              <a:xfrm>
                <a:off x="3511550" y="4678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5" name="door piece"/>
              <p:cNvSpPr>
                <a:spLocks noChangeArrowheads="1"/>
              </p:cNvSpPr>
              <p:nvPr/>
            </p:nvSpPr>
            <p:spPr bwMode="auto">
              <a:xfrm>
                <a:off x="3905250" y="4678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6"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51" name="roof"/>
            <p:cNvSpPr>
              <a:spLocks/>
            </p:cNvSpPr>
            <p:nvPr/>
          </p:nvSpPr>
          <p:spPr bwMode="auto">
            <a:xfrm>
              <a:off x="3209038" y="3478045"/>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2" name="roof"/>
            <p:cNvSpPr>
              <a:spLocks/>
            </p:cNvSpPr>
            <p:nvPr/>
          </p:nvSpPr>
          <p:spPr bwMode="auto">
            <a:xfrm>
              <a:off x="3145716" y="3422908"/>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53" name="vent"/>
            <p:cNvGrpSpPr/>
            <p:nvPr/>
          </p:nvGrpSpPr>
          <p:grpSpPr>
            <a:xfrm>
              <a:off x="4015113" y="3964942"/>
              <a:ext cx="400470" cy="400470"/>
              <a:chOff x="4152900" y="2744787"/>
              <a:chExt cx="742950" cy="742950"/>
            </a:xfrm>
          </p:grpSpPr>
          <p:sp>
            <p:nvSpPr>
              <p:cNvPr id="63"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4"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5"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6"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7"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8"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9"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0"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54" name="window"/>
            <p:cNvGrpSpPr/>
            <p:nvPr/>
          </p:nvGrpSpPr>
          <p:grpSpPr>
            <a:xfrm>
              <a:off x="4361156" y="4563936"/>
              <a:ext cx="424430" cy="547652"/>
              <a:chOff x="4794876" y="3856037"/>
              <a:chExt cx="787400" cy="1016000"/>
            </a:xfrm>
          </p:grpSpPr>
          <p:sp>
            <p:nvSpPr>
              <p:cNvPr id="61"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2"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55" name="foundation"/>
            <p:cNvSpPr>
              <a:spLocks noChangeArrowheads="1"/>
            </p:cNvSpPr>
            <p:nvPr/>
          </p:nvSpPr>
          <p:spPr bwMode="auto">
            <a:xfrm>
              <a:off x="3291186" y="5316957"/>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6" name="step"/>
            <p:cNvSpPr>
              <a:spLocks noChangeArrowheads="1"/>
            </p:cNvSpPr>
            <p:nvPr/>
          </p:nvSpPr>
          <p:spPr bwMode="auto">
            <a:xfrm>
              <a:off x="3602663" y="5316957"/>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7" name="step"/>
            <p:cNvSpPr>
              <a:spLocks noChangeArrowheads="1"/>
            </p:cNvSpPr>
            <p:nvPr/>
          </p:nvSpPr>
          <p:spPr bwMode="auto">
            <a:xfrm>
              <a:off x="3602663" y="5441035"/>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120" name="home two"/>
          <p:cNvSpPr txBox="1"/>
          <p:nvPr/>
        </p:nvSpPr>
        <p:spPr>
          <a:xfrm>
            <a:off x="5811328" y="2730817"/>
            <a:ext cx="1599956" cy="30469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Co-operation between authorities and others</a:t>
            </a:r>
            <a:endParaRPr lang="en-US" sz="1200" dirty="0" smtClean="0">
              <a:solidFill>
                <a:srgbClr val="696464">
                  <a:lumMod val="50000"/>
                </a:srgbClr>
              </a:solidFill>
            </a:endParaRPr>
          </a:p>
          <a:p>
            <a:endParaRPr lang="en-US" sz="1200" dirty="0" smtClean="0">
              <a:solidFill>
                <a:srgbClr val="696464">
                  <a:lumMod val="50000"/>
                </a:srgbClr>
              </a:solidFill>
            </a:endParaRPr>
          </a:p>
          <a:p>
            <a:r>
              <a:rPr lang="en-GB" sz="1200" dirty="0">
                <a:solidFill>
                  <a:prstClr val="black"/>
                </a:solidFill>
              </a:rPr>
              <a:t>T</a:t>
            </a:r>
            <a:r>
              <a:rPr lang="en-GB" sz="1200" dirty="0" smtClean="0">
                <a:solidFill>
                  <a:prstClr val="black"/>
                </a:solidFill>
              </a:rPr>
              <a:t>his </a:t>
            </a:r>
            <a:r>
              <a:rPr lang="en-GB" sz="1200" dirty="0">
                <a:solidFill>
                  <a:prstClr val="black"/>
                </a:solidFill>
              </a:rPr>
              <a:t>new duty applies to all public authorities specified in the regulations to refer cases to the LHA if they consider that a person in England, to whom they exercise functions, may be homeless or is at risk of homelessness.</a:t>
            </a:r>
          </a:p>
          <a:p>
            <a:endParaRPr lang="en-US" sz="1200" dirty="0" smtClean="0">
              <a:solidFill>
                <a:srgbClr val="696464">
                  <a:lumMod val="50000"/>
                </a:srgbClr>
              </a:solidFill>
            </a:endParaRPr>
          </a:p>
        </p:txBody>
      </p:sp>
      <p:sp>
        <p:nvSpPr>
          <p:cNvPr id="118" name="home one"/>
          <p:cNvSpPr txBox="1"/>
          <p:nvPr/>
        </p:nvSpPr>
        <p:spPr>
          <a:xfrm>
            <a:off x="1624066" y="2730817"/>
            <a:ext cx="1599956"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Review of </a:t>
            </a:r>
            <a:r>
              <a:rPr lang="en-GB" sz="1200" b="1" dirty="0" smtClean="0">
                <a:solidFill>
                  <a:prstClr val="black"/>
                </a:solidFill>
              </a:rPr>
              <a:t>decisions</a:t>
            </a:r>
            <a:r>
              <a:rPr lang="en-GB" sz="1200" b="1" dirty="0">
                <a:solidFill>
                  <a:prstClr val="black"/>
                </a:solidFill>
              </a:rPr>
              <a:t> </a:t>
            </a:r>
            <a:endParaRPr lang="en-GB" sz="1200" b="1" dirty="0" smtClean="0">
              <a:solidFill>
                <a:prstClr val="black"/>
              </a:solidFill>
            </a:endParaRPr>
          </a:p>
          <a:p>
            <a:endParaRPr lang="en-US" sz="1200" dirty="0" smtClean="0">
              <a:solidFill>
                <a:srgbClr val="696464">
                  <a:lumMod val="50000"/>
                </a:srgbClr>
              </a:solidFill>
            </a:endParaRPr>
          </a:p>
          <a:p>
            <a:r>
              <a:rPr lang="en-GB" sz="1200" dirty="0">
                <a:solidFill>
                  <a:prstClr val="black"/>
                </a:solidFill>
              </a:rPr>
              <a:t>T</a:t>
            </a:r>
            <a:r>
              <a:rPr lang="en-GB" sz="1200" dirty="0" smtClean="0">
                <a:solidFill>
                  <a:prstClr val="black"/>
                </a:solidFill>
              </a:rPr>
              <a:t>his </a:t>
            </a:r>
            <a:r>
              <a:rPr lang="en-GB" sz="1200" dirty="0">
                <a:solidFill>
                  <a:prstClr val="black"/>
                </a:solidFill>
              </a:rPr>
              <a:t>clause proposes additional rights of review in relation to new duties in the HRB.</a:t>
            </a:r>
          </a:p>
          <a:p>
            <a:endParaRPr lang="en-US" sz="1200" dirty="0">
              <a:solidFill>
                <a:srgbClr val="696464">
                  <a:lumMod val="50000"/>
                </a:srgbClr>
              </a:solidFill>
            </a:endParaRPr>
          </a:p>
        </p:txBody>
      </p:sp>
      <p:sp>
        <p:nvSpPr>
          <p:cNvPr id="151" name="three homes"/>
          <p:cNvSpPr txBox="1"/>
          <p:nvPr/>
        </p:nvSpPr>
        <p:spPr>
          <a:xfrm>
            <a:off x="876026" y="6008643"/>
            <a:ext cx="6594647" cy="861774"/>
          </a:xfrm>
          <a:prstGeom prst="rect">
            <a:avLst/>
          </a:prstGeom>
          <a:noFill/>
        </p:spPr>
        <p:txBody>
          <a:bodyPr wrap="square" rtlCol="0">
            <a:spAutoFit/>
          </a:bodyPr>
          <a:lstStyle/>
          <a:p>
            <a:r>
              <a:rPr lang="en-US" sz="3200" b="1" dirty="0">
                <a:solidFill>
                  <a:prstClr val="white"/>
                </a:solidFill>
              </a:rPr>
              <a:t/>
            </a:r>
            <a:br>
              <a:rPr lang="en-US" sz="3200" b="1" dirty="0">
                <a:solidFill>
                  <a:prstClr val="white"/>
                </a:solidFill>
              </a:rPr>
            </a:br>
            <a:endParaRPr lang="en-US" b="1" dirty="0">
              <a:solidFill>
                <a:prstClr val="white"/>
              </a:solidFill>
            </a:endParaRPr>
          </a:p>
        </p:txBody>
      </p:sp>
      <p:sp>
        <p:nvSpPr>
          <p:cNvPr id="113" name="animation details"/>
          <p:cNvSpPr txBox="1"/>
          <p:nvPr/>
        </p:nvSpPr>
        <p:spPr>
          <a:xfrm>
            <a:off x="41176" y="43743"/>
            <a:ext cx="1458158" cy="400110"/>
          </a:xfrm>
          <a:prstGeom prst="rect">
            <a:avLst/>
          </a:prstGeom>
          <a:noFill/>
        </p:spPr>
        <p:txBody>
          <a:bodyPr wrap="square" rtlCol="0">
            <a:spAutoFit/>
          </a:bodyPr>
          <a:lstStyle/>
          <a:p>
            <a:r>
              <a:rPr lang="en-US" sz="1000" dirty="0">
                <a:solidFill>
                  <a:prstClr val="white">
                    <a:lumMod val="75000"/>
                  </a:prstClr>
                </a:solidFill>
              </a:rPr>
              <a:t>The animation </a:t>
            </a:r>
          </a:p>
          <a:p>
            <a:r>
              <a:rPr lang="en-US" sz="1000" dirty="0">
                <a:solidFill>
                  <a:prstClr val="white">
                    <a:lumMod val="75000"/>
                  </a:prstClr>
                </a:solidFill>
              </a:rPr>
              <a:t>automatically begins.</a:t>
            </a:r>
          </a:p>
        </p:txBody>
      </p:sp>
    </p:spTree>
    <p:extLst>
      <p:ext uri="{BB962C8B-B14F-4D97-AF65-F5344CB8AC3E}">
        <p14:creationId xmlns:p14="http://schemas.microsoft.com/office/powerpoint/2010/main" val="395441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1000"/>
                                        <p:tgtEl>
                                          <p:spTgt spid="41"/>
                                        </p:tgtEl>
                                      </p:cBhvr>
                                    </p:animEffect>
                                  </p:childTnLst>
                                </p:cTn>
                              </p:par>
                            </p:childTnLst>
                          </p:cTn>
                        </p:par>
                        <p:par>
                          <p:cTn id="8" fill="hold">
                            <p:stCondLst>
                              <p:cond delay="1500"/>
                            </p:stCondLst>
                            <p:childTnLst>
                              <p:par>
                                <p:cTn id="9" presetID="10" presetClass="entr" presetSubtype="0" fill="hold" nodeType="afterEffect">
                                  <p:stCondLst>
                                    <p:cond delay="25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118"/>
                                        </p:tgtEl>
                                        <p:attrNameLst>
                                          <p:attrName>style.visibility</p:attrName>
                                        </p:attrNameLst>
                                      </p:cBhvr>
                                      <p:to>
                                        <p:strVal val="visible"/>
                                      </p:to>
                                    </p:set>
                                    <p:animEffect transition="in" filter="fade">
                                      <p:cBhvr>
                                        <p:cTn id="14" dur="500"/>
                                        <p:tgtEl>
                                          <p:spTgt spid="1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9"/>
                                        </p:tgtEl>
                                        <p:attrNameLst>
                                          <p:attrName>style.visibility</p:attrName>
                                        </p:attrNameLst>
                                      </p:cBhvr>
                                      <p:to>
                                        <p:strVal val="visible"/>
                                      </p:to>
                                    </p:set>
                                    <p:animEffect transition="in" filter="wipe(up)">
                                      <p:cBhvr>
                                        <p:cTn id="19" dur="1000"/>
                                        <p:tgtEl>
                                          <p:spTgt spid="119"/>
                                        </p:tgtEl>
                                      </p:cBhvr>
                                    </p:animEffect>
                                  </p:childTnLst>
                                </p:cTn>
                              </p:par>
                              <p:par>
                                <p:cTn id="20" presetID="10" presetClass="entr" presetSubtype="0" fill="hold" nodeType="withEffect">
                                  <p:stCondLst>
                                    <p:cond delay="5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120"/>
                                        </p:tgtEl>
                                        <p:attrNameLst>
                                          <p:attrName>style.visibility</p:attrName>
                                        </p:attrNameLst>
                                      </p:cBhvr>
                                      <p:to>
                                        <p:strVal val="visible"/>
                                      </p:to>
                                    </p:set>
                                    <p:animEffect transition="in" filter="fade">
                                      <p:cBhvr>
                                        <p:cTn id="25"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41" grpId="0" animBg="1"/>
      <p:bldP spid="120" grpId="0"/>
      <p:bldP spid="1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Arial Rounded MT Bold" panose="020F0704030504030204" pitchFamily="34" charset="0"/>
              </a:rPr>
              <a:t>Progress &amp; Delivery of the Bill </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noAutofit/>
          </a:bodyPr>
          <a:lstStyle/>
          <a:p>
            <a:pPr marL="285750" lvl="0" indent="-285750">
              <a:buFont typeface="Arial" panose="020B0604020202020204" pitchFamily="34" charset="0"/>
              <a:buChar char="•"/>
            </a:pPr>
            <a:r>
              <a:rPr lang="en-GB" sz="2400" dirty="0"/>
              <a:t>DCLG is preparing an impact assessment for the whole Bill to understand the implications for LHAs, financial and otherwise, which derive from the Bill</a:t>
            </a:r>
            <a:r>
              <a:rPr lang="en-GB" sz="2400" dirty="0" smtClean="0"/>
              <a:t>.</a:t>
            </a:r>
            <a:endParaRPr lang="en-GB" sz="2400" dirty="0"/>
          </a:p>
          <a:p>
            <a:pPr marL="285750" lvl="0" indent="-285750">
              <a:buFont typeface="Arial" panose="020B0604020202020204" pitchFamily="34" charset="0"/>
              <a:buChar char="•"/>
            </a:pPr>
            <a:r>
              <a:rPr lang="en-GB" sz="2400" dirty="0" smtClean="0"/>
              <a:t>The third reading in the House of Lords took place on the 23 March 2017 – final chance to amend the bill but none were made </a:t>
            </a:r>
            <a:endParaRPr lang="en-GB" sz="2400" dirty="0"/>
          </a:p>
          <a:p>
            <a:pPr marL="285750" lvl="0" indent="-285750">
              <a:buFont typeface="Arial" panose="020B0604020202020204" pitchFamily="34" charset="0"/>
              <a:buChar char="•"/>
            </a:pPr>
            <a:r>
              <a:rPr lang="en-GB" sz="2400" dirty="0" smtClean="0"/>
              <a:t>Royal Assent is expected in April or May</a:t>
            </a:r>
            <a:endParaRPr lang="en-GB" sz="2400" dirty="0"/>
          </a:p>
          <a:p>
            <a:pPr marL="285750" lvl="0" indent="-285750">
              <a:buFont typeface="Arial" panose="020B0604020202020204" pitchFamily="34" charset="0"/>
              <a:buChar char="•"/>
            </a:pPr>
            <a:r>
              <a:rPr lang="en-GB" sz="2400" dirty="0" smtClean="0"/>
              <a:t>Likely to be enacted in April 2018 </a:t>
            </a:r>
            <a:endParaRPr lang="en-GB" sz="2400" dirty="0"/>
          </a:p>
        </p:txBody>
      </p:sp>
    </p:spTree>
    <p:extLst>
      <p:ext uri="{BB962C8B-B14F-4D97-AF65-F5344CB8AC3E}">
        <p14:creationId xmlns:p14="http://schemas.microsoft.com/office/powerpoint/2010/main" val="29808209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Next Steps </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r>
              <a:rPr lang="en-GB" sz="2400" dirty="0" smtClean="0"/>
              <a:t>If </a:t>
            </a:r>
            <a:r>
              <a:rPr lang="en-GB" sz="2400" dirty="0"/>
              <a:t>unable to prevent, the main homeless duty kicks in </a:t>
            </a:r>
          </a:p>
          <a:p>
            <a:pPr marL="342900" indent="-342900">
              <a:buFont typeface="Arial" panose="020B0604020202020204" pitchFamily="34" charset="0"/>
              <a:buChar char="•"/>
            </a:pPr>
            <a:r>
              <a:rPr lang="en-GB" sz="2400" dirty="0" smtClean="0"/>
              <a:t>LHAs will be required to continue to support a household that has stayed in the property even if 56 days have passed </a:t>
            </a:r>
          </a:p>
          <a:p>
            <a:pPr marL="342900" indent="-342900">
              <a:buFont typeface="Arial" panose="020B0604020202020204" pitchFamily="34" charset="0"/>
              <a:buChar char="•"/>
            </a:pPr>
            <a:r>
              <a:rPr lang="en-GB" sz="2400" dirty="0" smtClean="0"/>
              <a:t>£48 million allocated by DCLG, increased to £61 million – Labour still unhappy with this </a:t>
            </a:r>
          </a:p>
          <a:p>
            <a:pPr marL="342900" indent="-342900">
              <a:buFont typeface="Arial" panose="020B0604020202020204" pitchFamily="34" charset="0"/>
              <a:buChar char="•"/>
            </a:pPr>
            <a:r>
              <a:rPr lang="en-GB" sz="2400" dirty="0" smtClean="0"/>
              <a:t>New team of specialist advisors within the DCLG</a:t>
            </a:r>
          </a:p>
          <a:p>
            <a:pPr marL="342900" indent="-342900">
              <a:buFont typeface="Arial" panose="020B0604020202020204" pitchFamily="34" charset="0"/>
              <a:buChar char="•"/>
            </a:pPr>
            <a:r>
              <a:rPr lang="en-GB" sz="2400" dirty="0" smtClean="0"/>
              <a:t>New Code of Guidance</a:t>
            </a:r>
          </a:p>
          <a:p>
            <a:pPr marL="342900" indent="-342900">
              <a:buFont typeface="Arial" panose="020B0604020202020204" pitchFamily="34" charset="0"/>
              <a:buChar char="•"/>
            </a:pPr>
            <a:r>
              <a:rPr lang="en-GB" sz="2400" dirty="0" smtClean="0"/>
              <a:t>Change to LA’s front facing services </a:t>
            </a:r>
          </a:p>
        </p:txBody>
      </p:sp>
    </p:spTree>
    <p:extLst>
      <p:ext uri="{BB962C8B-B14F-4D97-AF65-F5344CB8AC3E}">
        <p14:creationId xmlns:p14="http://schemas.microsoft.com/office/powerpoint/2010/main" val="40426831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Learning from Wales </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GB" sz="1800" dirty="0" smtClean="0"/>
              <a:t>More people are seeking help which is up 26%, but there will be some double counting here.  Plan for applications to rise by a third</a:t>
            </a:r>
          </a:p>
          <a:p>
            <a:pPr marL="285750" indent="-285750">
              <a:buFont typeface="Arial" panose="020B0604020202020204" pitchFamily="34" charset="0"/>
              <a:buChar char="•"/>
            </a:pPr>
            <a:r>
              <a:rPr lang="en-GB" sz="1800" dirty="0" smtClean="0"/>
              <a:t>Percentage of case owed prevention and relief duties that have the duty ended positively is far higher than expected – 65% for prevention duty and 45% for the relief duty</a:t>
            </a:r>
          </a:p>
          <a:p>
            <a:pPr marL="285750" indent="-285750">
              <a:buFont typeface="Arial" panose="020B0604020202020204" pitchFamily="34" charset="0"/>
              <a:buChar char="•"/>
            </a:pPr>
            <a:r>
              <a:rPr lang="en-GB" sz="1800" dirty="0" smtClean="0"/>
              <a:t>11% of those owed the prevention duty had it ended through refusing assistance </a:t>
            </a:r>
          </a:p>
          <a:p>
            <a:pPr marL="285750" indent="-285750">
              <a:buFont typeface="Arial" panose="020B0604020202020204" pitchFamily="34" charset="0"/>
              <a:buChar char="•"/>
            </a:pPr>
            <a:r>
              <a:rPr lang="en-GB" sz="1800" dirty="0" smtClean="0"/>
              <a:t>There will be a high drop out rate – Wales nearly 10% of outcomes is where a duty was owed, were application withdrawal or contact lost. </a:t>
            </a:r>
          </a:p>
          <a:p>
            <a:pPr marL="285750" indent="-285750">
              <a:buFont typeface="Arial" panose="020B0604020202020204" pitchFamily="34" charset="0"/>
              <a:buChar char="•"/>
            </a:pPr>
            <a:r>
              <a:rPr lang="en-GB" sz="1800" dirty="0" smtClean="0"/>
              <a:t>Up to 50% or more of those helped are single people, many of whom would have previously just received the basic non priority advice duty </a:t>
            </a:r>
          </a:p>
          <a:p>
            <a:pPr marL="285750" indent="-285750">
              <a:buFont typeface="Arial" panose="020B0604020202020204" pitchFamily="34" charset="0"/>
              <a:buChar char="•"/>
            </a:pPr>
            <a:r>
              <a:rPr lang="en-GB" sz="1800" dirty="0" smtClean="0"/>
              <a:t>However, only 23% of the successful outcomes were through help to retain accommodation, meaning 77% were helped into alternative accommodation </a:t>
            </a:r>
          </a:p>
          <a:p>
            <a:endParaRPr lang="en-GB" sz="1800" dirty="0"/>
          </a:p>
        </p:txBody>
      </p:sp>
    </p:spTree>
    <p:extLst>
      <p:ext uri="{BB962C8B-B14F-4D97-AF65-F5344CB8AC3E}">
        <p14:creationId xmlns:p14="http://schemas.microsoft.com/office/powerpoint/2010/main" val="15833946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Rounded MT Bold" panose="020F0704030504030204" pitchFamily="34" charset="0"/>
              </a:rPr>
              <a:t>Learning from Wales</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1800" dirty="0" smtClean="0"/>
              <a:t>Of those helped into alternative accommodation, social housing accounted for 34% of the outcomes </a:t>
            </a:r>
          </a:p>
          <a:p>
            <a:pPr marL="285750" indent="-285750">
              <a:buFont typeface="Arial" panose="020B0604020202020204" pitchFamily="34" charset="0"/>
              <a:buChar char="•"/>
            </a:pPr>
            <a:r>
              <a:rPr lang="en-GB" sz="1800" dirty="0" smtClean="0"/>
              <a:t>Full duty acceptances, compared to full duty acceptances under the old act are way down – nearly 70%</a:t>
            </a:r>
          </a:p>
          <a:p>
            <a:pPr marL="285750" indent="-285750">
              <a:buFont typeface="Arial" panose="020B0604020202020204" pitchFamily="34" charset="0"/>
              <a:buChar char="•"/>
            </a:pPr>
            <a:r>
              <a:rPr lang="en-GB" sz="1800" dirty="0" smtClean="0"/>
              <a:t>Temporary accommodation has fallen by over 20% and the use of B&amp;B has also fallen </a:t>
            </a:r>
            <a:endParaRPr lang="en-GB" sz="1800" dirty="0"/>
          </a:p>
        </p:txBody>
      </p:sp>
    </p:spTree>
    <p:extLst>
      <p:ext uri="{BB962C8B-B14F-4D97-AF65-F5344CB8AC3E}">
        <p14:creationId xmlns:p14="http://schemas.microsoft.com/office/powerpoint/2010/main" val="26439957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GB" dirty="0" smtClean="0">
                <a:latin typeface="Arial Rounded MT Bold" panose="020F0704030504030204" pitchFamily="34" charset="0"/>
              </a:rPr>
              <a:t>Background – the national picture </a:t>
            </a:r>
            <a:endParaRPr lang="en-GB" dirty="0">
              <a:latin typeface="Arial Rounded MT Bold" panose="020F0704030504030204" pitchFamily="34" charset="0"/>
            </a:endParaRPr>
          </a:p>
        </p:txBody>
      </p:sp>
      <p:pic>
        <p:nvPicPr>
          <p:cNvPr id="10" name="Content Placeholder 3"/>
          <p:cNvPicPr>
            <a:picLocks noGrp="1"/>
          </p:cNvPicPr>
          <p:nvPr>
            <p:ph idx="1"/>
          </p:nvPr>
        </p:nvPicPr>
        <p:blipFill rotWithShape="1">
          <a:blip r:embed="rId2"/>
          <a:srcRect l="11470" t="12158" r="24873" b="13120"/>
          <a:stretch/>
        </p:blipFill>
        <p:spPr bwMode="auto">
          <a:xfrm>
            <a:off x="1331640" y="1484784"/>
            <a:ext cx="6768752" cy="43204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065593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Arial Rounded MT Bold" panose="020F0704030504030204" pitchFamily="34" charset="0"/>
              </a:rPr>
              <a:t>Background – the national picture </a:t>
            </a:r>
          </a:p>
        </p:txBody>
      </p:sp>
      <p:pic>
        <p:nvPicPr>
          <p:cNvPr id="4" name="Content Placeholder 3"/>
          <p:cNvPicPr>
            <a:picLocks noGrp="1"/>
          </p:cNvPicPr>
          <p:nvPr>
            <p:ph idx="1"/>
          </p:nvPr>
        </p:nvPicPr>
        <p:blipFill rotWithShape="1">
          <a:blip r:embed="rId2"/>
          <a:srcRect l="12967" t="17629" r="24531" b="12462"/>
          <a:stretch/>
        </p:blipFill>
        <p:spPr bwMode="auto">
          <a:xfrm>
            <a:off x="1259632" y="1556792"/>
            <a:ext cx="6912768" cy="42484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964423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Arial Rounded MT Bold" panose="020F0704030504030204" pitchFamily="34" charset="0"/>
              </a:rPr>
              <a:t>Background – the national picture </a:t>
            </a:r>
          </a:p>
        </p:txBody>
      </p:sp>
      <p:pic>
        <p:nvPicPr>
          <p:cNvPr id="4" name="Content Placeholder 3"/>
          <p:cNvPicPr>
            <a:picLocks noGrp="1"/>
          </p:cNvPicPr>
          <p:nvPr>
            <p:ph idx="1"/>
          </p:nvPr>
        </p:nvPicPr>
        <p:blipFill rotWithShape="1">
          <a:blip r:embed="rId2"/>
          <a:srcRect l="13963" t="14894" r="25030" b="12158"/>
          <a:stretch/>
        </p:blipFill>
        <p:spPr bwMode="auto">
          <a:xfrm>
            <a:off x="899592" y="1484784"/>
            <a:ext cx="7283152" cy="418249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90570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9144000" cy="1092200"/>
          </a:xfrm>
          <a:prstGeom prst="rect">
            <a:avLst/>
          </a:prstGeom>
          <a:gradFill>
            <a:gsLst>
              <a:gs pos="100000">
                <a:schemeClr val="bg1">
                  <a:lumMod val="75000"/>
                </a:schemeClr>
              </a:gs>
              <a:gs pos="71000">
                <a:srgbClr val="E3E3E3">
                  <a:lumMod val="96000"/>
                  <a:lumOff val="4000"/>
                </a:srgbClr>
              </a:gs>
              <a:gs pos="0">
                <a:schemeClr val="bg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line12"/>
          <p:cNvSpPr/>
          <p:nvPr/>
        </p:nvSpPr>
        <p:spPr>
          <a:xfrm>
            <a:off x="-838200" y="482600"/>
            <a:ext cx="11125200" cy="7518400"/>
          </a:xfrm>
          <a:custGeom>
            <a:avLst/>
            <a:gdLst>
              <a:gd name="connsiteX0" fmla="*/ 0 w 8001000"/>
              <a:gd name="connsiteY0" fmla="*/ 4008120 h 4008120"/>
              <a:gd name="connsiteX1" fmla="*/ 3291840 w 8001000"/>
              <a:gd name="connsiteY1" fmla="*/ 3070860 h 4008120"/>
              <a:gd name="connsiteX2" fmla="*/ 4023360 w 8001000"/>
              <a:gd name="connsiteY2" fmla="*/ 1143000 h 4008120"/>
              <a:gd name="connsiteX3" fmla="*/ 8001000 w 8001000"/>
              <a:gd name="connsiteY3" fmla="*/ 0 h 4008120"/>
            </a:gdLst>
            <a:ahLst/>
            <a:cxnLst>
              <a:cxn ang="0">
                <a:pos x="connsiteX0" y="connsiteY0"/>
              </a:cxn>
              <a:cxn ang="0">
                <a:pos x="connsiteX1" y="connsiteY1"/>
              </a:cxn>
              <a:cxn ang="0">
                <a:pos x="connsiteX2" y="connsiteY2"/>
              </a:cxn>
              <a:cxn ang="0">
                <a:pos x="connsiteX3" y="connsiteY3"/>
              </a:cxn>
            </a:cxnLst>
            <a:rect l="l" t="t" r="r" b="b"/>
            <a:pathLst>
              <a:path w="8001000" h="4008120">
                <a:moveTo>
                  <a:pt x="0" y="4008120"/>
                </a:moveTo>
                <a:cubicBezTo>
                  <a:pt x="1310640" y="3778250"/>
                  <a:pt x="2621280" y="3548380"/>
                  <a:pt x="3291840" y="3070860"/>
                </a:cubicBezTo>
                <a:cubicBezTo>
                  <a:pt x="3962400" y="2593340"/>
                  <a:pt x="3238500" y="1654810"/>
                  <a:pt x="4023360" y="1143000"/>
                </a:cubicBezTo>
                <a:cubicBezTo>
                  <a:pt x="4808220" y="631190"/>
                  <a:pt x="6404610" y="315595"/>
                  <a:pt x="8001000" y="0"/>
                </a:cubicBezTo>
              </a:path>
            </a:pathLst>
          </a:custGeom>
          <a:noFill/>
          <a:ln w="190500">
            <a:solidFill>
              <a:schemeClr val="tx1">
                <a:lumMod val="75000"/>
                <a:lumOff val="25000"/>
              </a:schemeClr>
            </a:solid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Oval 15"/>
          <p:cNvSpPr/>
          <p:nvPr/>
        </p:nvSpPr>
        <p:spPr>
          <a:xfrm>
            <a:off x="1749823" y="5800411"/>
            <a:ext cx="304800" cy="406400"/>
          </a:xfrm>
          <a:prstGeom prst="ellipse">
            <a:avLst/>
          </a:prstGeom>
          <a:solidFill>
            <a:schemeClr val="accent1"/>
          </a:solidFill>
          <a:ln w="38100">
            <a:solidFill>
              <a:schemeClr val="bg1"/>
            </a:solid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en-US" dirty="0">
              <a:solidFill>
                <a:prstClr val="white"/>
              </a:solidFill>
            </a:endParaRPr>
          </a:p>
        </p:txBody>
      </p:sp>
      <p:sp>
        <p:nvSpPr>
          <p:cNvPr id="17" name="Oval 16"/>
          <p:cNvSpPr/>
          <p:nvPr/>
        </p:nvSpPr>
        <p:spPr>
          <a:xfrm>
            <a:off x="3273823" y="5292411"/>
            <a:ext cx="304800" cy="406400"/>
          </a:xfrm>
          <a:prstGeom prst="ellipse">
            <a:avLst/>
          </a:prstGeom>
          <a:solidFill>
            <a:schemeClr val="accent2"/>
          </a:solidFill>
          <a:ln w="38100">
            <a:solidFill>
              <a:schemeClr val="bg1"/>
            </a:solid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en-US" dirty="0">
              <a:solidFill>
                <a:prstClr val="white"/>
              </a:solidFill>
            </a:endParaRPr>
          </a:p>
        </p:txBody>
      </p:sp>
      <p:sp>
        <p:nvSpPr>
          <p:cNvPr id="18" name="Oval 17"/>
          <p:cNvSpPr/>
          <p:nvPr/>
        </p:nvSpPr>
        <p:spPr>
          <a:xfrm>
            <a:off x="4188223" y="4240851"/>
            <a:ext cx="304800" cy="406400"/>
          </a:xfrm>
          <a:prstGeom prst="ellipse">
            <a:avLst/>
          </a:prstGeom>
          <a:solidFill>
            <a:schemeClr val="accent3"/>
          </a:solidFill>
          <a:ln w="38100">
            <a:solidFill>
              <a:schemeClr val="bg1"/>
            </a:solid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en-US" dirty="0">
              <a:solidFill>
                <a:prstClr val="white"/>
              </a:solidFill>
            </a:endParaRPr>
          </a:p>
        </p:txBody>
      </p:sp>
      <p:sp>
        <p:nvSpPr>
          <p:cNvPr id="19" name="Oval 18"/>
          <p:cNvSpPr/>
          <p:nvPr/>
        </p:nvSpPr>
        <p:spPr>
          <a:xfrm>
            <a:off x="5178823" y="3057211"/>
            <a:ext cx="304800" cy="406400"/>
          </a:xfrm>
          <a:prstGeom prst="ellipse">
            <a:avLst/>
          </a:prstGeom>
          <a:solidFill>
            <a:schemeClr val="accent4"/>
          </a:solidFill>
          <a:ln w="38100">
            <a:solidFill>
              <a:schemeClr val="bg1"/>
            </a:solid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en-US" dirty="0">
              <a:solidFill>
                <a:prstClr val="white"/>
              </a:solidFill>
            </a:endParaRPr>
          </a:p>
        </p:txBody>
      </p:sp>
      <p:sp>
        <p:nvSpPr>
          <p:cNvPr id="20" name="Oval 19"/>
          <p:cNvSpPr/>
          <p:nvPr/>
        </p:nvSpPr>
        <p:spPr>
          <a:xfrm>
            <a:off x="6855223" y="2447611"/>
            <a:ext cx="304800" cy="406400"/>
          </a:xfrm>
          <a:prstGeom prst="ellipse">
            <a:avLst/>
          </a:prstGeom>
          <a:solidFill>
            <a:schemeClr val="accent5"/>
          </a:solidFill>
          <a:ln w="38100">
            <a:solidFill>
              <a:schemeClr val="bg1"/>
            </a:solid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en-US" dirty="0">
              <a:solidFill>
                <a:prstClr val="white"/>
              </a:solidFill>
            </a:endParaRPr>
          </a:p>
        </p:txBody>
      </p:sp>
      <p:sp>
        <p:nvSpPr>
          <p:cNvPr id="21" name="Text 20"/>
          <p:cNvSpPr txBox="1"/>
          <p:nvPr/>
        </p:nvSpPr>
        <p:spPr>
          <a:xfrm>
            <a:off x="1403113" y="5966707"/>
            <a:ext cx="1318260" cy="697627"/>
          </a:xfrm>
          <a:prstGeom prst="rect">
            <a:avLst/>
          </a:prstGeom>
          <a:noFill/>
          <a:scene3d>
            <a:camera prst="isometricOffAxis1Top"/>
            <a:lightRig rig="threePt" dir="t"/>
          </a:scene3d>
        </p:spPr>
        <p:txBody>
          <a:bodyPr wrap="square" rtlCol="0">
            <a:normAutofit/>
            <a:scene3d>
              <a:camera prst="isometricOffAxis1Top"/>
              <a:lightRig rig="threePt" dir="t"/>
            </a:scene3d>
          </a:bodyPr>
          <a:lstStyle/>
          <a:p>
            <a:pPr algn="ctr"/>
            <a:r>
              <a:rPr lang="en-US" sz="2800" dirty="0">
                <a:solidFill>
                  <a:prstClr val="black">
                    <a:lumMod val="65000"/>
                    <a:lumOff val="35000"/>
                  </a:prstClr>
                </a:solidFill>
              </a:rPr>
              <a:t>1929</a:t>
            </a:r>
          </a:p>
        </p:txBody>
      </p:sp>
      <p:sp>
        <p:nvSpPr>
          <p:cNvPr id="22" name="Text 21"/>
          <p:cNvSpPr txBox="1"/>
          <p:nvPr/>
        </p:nvSpPr>
        <p:spPr>
          <a:xfrm>
            <a:off x="2919493" y="5451603"/>
            <a:ext cx="1318260" cy="697627"/>
          </a:xfrm>
          <a:prstGeom prst="rect">
            <a:avLst/>
          </a:prstGeom>
          <a:noFill/>
          <a:scene3d>
            <a:camera prst="isometricOffAxis1Top"/>
            <a:lightRig rig="threePt" dir="t"/>
          </a:scene3d>
        </p:spPr>
        <p:txBody>
          <a:bodyPr wrap="square" rtlCol="0">
            <a:normAutofit/>
            <a:scene3d>
              <a:camera prst="isometricOffAxis1Top"/>
              <a:lightRig rig="threePt" dir="t"/>
            </a:scene3d>
          </a:bodyPr>
          <a:lstStyle/>
          <a:p>
            <a:pPr algn="ctr"/>
            <a:r>
              <a:rPr lang="en-US" sz="2800" dirty="0">
                <a:solidFill>
                  <a:prstClr val="black">
                    <a:lumMod val="65000"/>
                    <a:lumOff val="35000"/>
                  </a:prstClr>
                </a:solidFill>
              </a:rPr>
              <a:t>1948</a:t>
            </a:r>
          </a:p>
        </p:txBody>
      </p:sp>
      <p:sp>
        <p:nvSpPr>
          <p:cNvPr id="24" name="Text 23"/>
          <p:cNvSpPr txBox="1"/>
          <p:nvPr/>
        </p:nvSpPr>
        <p:spPr>
          <a:xfrm>
            <a:off x="4355863" y="3930027"/>
            <a:ext cx="1318260" cy="697627"/>
          </a:xfrm>
          <a:prstGeom prst="rect">
            <a:avLst/>
          </a:prstGeom>
          <a:noFill/>
          <a:scene3d>
            <a:camera prst="isometricOffAxis1Top"/>
            <a:lightRig rig="threePt" dir="t"/>
          </a:scene3d>
        </p:spPr>
        <p:txBody>
          <a:bodyPr wrap="square" rtlCol="0">
            <a:normAutofit/>
            <a:scene3d>
              <a:camera prst="isometricOffAxis1Top"/>
              <a:lightRig rig="threePt" dir="t"/>
            </a:scene3d>
          </a:bodyPr>
          <a:lstStyle/>
          <a:p>
            <a:pPr algn="ctr"/>
            <a:r>
              <a:rPr lang="en-US" sz="2800" dirty="0">
                <a:solidFill>
                  <a:prstClr val="black">
                    <a:lumMod val="65000"/>
                    <a:lumOff val="35000"/>
                  </a:prstClr>
                </a:solidFill>
              </a:rPr>
              <a:t>1977</a:t>
            </a:r>
          </a:p>
        </p:txBody>
      </p:sp>
      <p:sp>
        <p:nvSpPr>
          <p:cNvPr id="25" name="Text 24"/>
          <p:cNvSpPr txBox="1"/>
          <p:nvPr/>
        </p:nvSpPr>
        <p:spPr>
          <a:xfrm>
            <a:off x="4999753" y="3209617"/>
            <a:ext cx="1318260" cy="697627"/>
          </a:xfrm>
          <a:prstGeom prst="rect">
            <a:avLst/>
          </a:prstGeom>
          <a:noFill/>
          <a:scene3d>
            <a:camera prst="isometricOffAxis1Top"/>
            <a:lightRig rig="threePt" dir="t"/>
          </a:scene3d>
        </p:spPr>
        <p:txBody>
          <a:bodyPr wrap="square" rtlCol="0">
            <a:normAutofit/>
            <a:scene3d>
              <a:camera prst="isometricOffAxis1Top"/>
              <a:lightRig rig="threePt" dir="t"/>
            </a:scene3d>
          </a:bodyPr>
          <a:lstStyle/>
          <a:p>
            <a:pPr algn="ctr"/>
            <a:r>
              <a:rPr lang="en-US" sz="2800" dirty="0">
                <a:solidFill>
                  <a:prstClr val="black">
                    <a:lumMod val="65000"/>
                    <a:lumOff val="35000"/>
                  </a:prstClr>
                </a:solidFill>
              </a:rPr>
              <a:t>1996</a:t>
            </a:r>
          </a:p>
        </p:txBody>
      </p:sp>
      <p:sp>
        <p:nvSpPr>
          <p:cNvPr id="26" name="Text 25"/>
          <p:cNvSpPr txBox="1"/>
          <p:nvPr/>
        </p:nvSpPr>
        <p:spPr>
          <a:xfrm>
            <a:off x="6222763" y="2014151"/>
            <a:ext cx="1318260" cy="697627"/>
          </a:xfrm>
          <a:prstGeom prst="rect">
            <a:avLst/>
          </a:prstGeom>
          <a:noFill/>
          <a:scene3d>
            <a:camera prst="isometricOffAxis1Top"/>
            <a:lightRig rig="threePt" dir="t"/>
          </a:scene3d>
        </p:spPr>
        <p:txBody>
          <a:bodyPr wrap="square" rtlCol="0">
            <a:normAutofit/>
            <a:scene3d>
              <a:camera prst="isometricOffAxis1Top"/>
              <a:lightRig rig="threePt" dir="t"/>
            </a:scene3d>
          </a:bodyPr>
          <a:lstStyle/>
          <a:p>
            <a:pPr algn="ctr"/>
            <a:r>
              <a:rPr lang="en-US" sz="2800" dirty="0">
                <a:solidFill>
                  <a:prstClr val="black">
                    <a:lumMod val="65000"/>
                    <a:lumOff val="35000"/>
                  </a:prstClr>
                </a:solidFill>
              </a:rPr>
              <a:t>2002</a:t>
            </a:r>
          </a:p>
        </p:txBody>
      </p:sp>
      <p:sp>
        <p:nvSpPr>
          <p:cNvPr id="30" name="Text29"/>
          <p:cNvSpPr txBox="1"/>
          <p:nvPr/>
        </p:nvSpPr>
        <p:spPr>
          <a:xfrm>
            <a:off x="721126" y="3841947"/>
            <a:ext cx="1219200" cy="550092"/>
          </a:xfrm>
          <a:prstGeom prst="rect">
            <a:avLst/>
          </a:prstGeom>
          <a:noFill/>
        </p:spPr>
        <p:txBody>
          <a:bodyPr wrap="square" rtlCol="0">
            <a:noAutofit/>
          </a:bodyPr>
          <a:lstStyle/>
          <a:p>
            <a:r>
              <a:rPr lang="en-US" sz="1100" dirty="0">
                <a:solidFill>
                  <a:prstClr val="black">
                    <a:lumMod val="65000"/>
                    <a:lumOff val="35000"/>
                  </a:prstClr>
                </a:solidFill>
              </a:rPr>
              <a:t>Local Government Act </a:t>
            </a:r>
          </a:p>
        </p:txBody>
      </p:sp>
      <p:sp>
        <p:nvSpPr>
          <p:cNvPr id="31" name="Textt 30"/>
          <p:cNvSpPr txBox="1"/>
          <p:nvPr/>
        </p:nvSpPr>
        <p:spPr>
          <a:xfrm>
            <a:off x="771690" y="4393418"/>
            <a:ext cx="1118075" cy="1559401"/>
          </a:xfrm>
          <a:prstGeom prst="rect">
            <a:avLst/>
          </a:prstGeom>
          <a:noFill/>
        </p:spPr>
        <p:txBody>
          <a:bodyPr wrap="square" rtlCol="0">
            <a:normAutofit/>
          </a:bodyPr>
          <a:lstStyle/>
          <a:p>
            <a:r>
              <a:rPr lang="en-US" sz="1000" dirty="0">
                <a:solidFill>
                  <a:prstClr val="black">
                    <a:lumMod val="65000"/>
                    <a:lumOff val="35000"/>
                  </a:prstClr>
                </a:solidFill>
                <a:latin typeface="Calibri" panose="020F0502020204030204" pitchFamily="34" charset="0"/>
              </a:rPr>
              <a:t>Responsibility for providing help to the poor was transferred to the local council where it remains today </a:t>
            </a:r>
          </a:p>
        </p:txBody>
      </p:sp>
      <p:sp>
        <p:nvSpPr>
          <p:cNvPr id="35" name="Text 34"/>
          <p:cNvSpPr txBox="1"/>
          <p:nvPr/>
        </p:nvSpPr>
        <p:spPr>
          <a:xfrm>
            <a:off x="2237503" y="1395498"/>
            <a:ext cx="1219200" cy="967460"/>
          </a:xfrm>
          <a:prstGeom prst="rect">
            <a:avLst/>
          </a:prstGeom>
          <a:noFill/>
        </p:spPr>
        <p:txBody>
          <a:bodyPr wrap="square" rtlCol="0">
            <a:noAutofit/>
          </a:bodyPr>
          <a:lstStyle/>
          <a:p>
            <a:r>
              <a:rPr lang="en-US" sz="1100" dirty="0">
                <a:solidFill>
                  <a:prstClr val="black">
                    <a:lumMod val="65000"/>
                    <a:lumOff val="35000"/>
                  </a:prstClr>
                </a:solidFill>
              </a:rPr>
              <a:t>The National Assistance Act &amp; the Welfare State </a:t>
            </a:r>
          </a:p>
        </p:txBody>
      </p:sp>
      <p:sp>
        <p:nvSpPr>
          <p:cNvPr id="36" name="Text 35"/>
          <p:cNvSpPr txBox="1"/>
          <p:nvPr/>
        </p:nvSpPr>
        <p:spPr>
          <a:xfrm>
            <a:off x="2288072" y="2362963"/>
            <a:ext cx="1118075" cy="3234253"/>
          </a:xfrm>
          <a:prstGeom prst="rect">
            <a:avLst/>
          </a:prstGeom>
          <a:noFill/>
        </p:spPr>
        <p:txBody>
          <a:bodyPr wrap="square" rtlCol="0">
            <a:normAutofit/>
          </a:bodyPr>
          <a:lstStyle/>
          <a:p>
            <a:r>
              <a:rPr lang="en-US" sz="1000" dirty="0">
                <a:solidFill>
                  <a:prstClr val="black">
                    <a:lumMod val="65000"/>
                    <a:lumOff val="35000"/>
                  </a:prstClr>
                </a:solidFill>
                <a:latin typeface="Calibri" panose="020F0502020204030204" pitchFamily="34" charset="0"/>
              </a:rPr>
              <a:t>This Act stated that LA’s (at that time specifically Social Services) had to help people who had no settled residence, who were in need (age, illness or disability), who were in need of accommodation and who were ordinarily resident</a:t>
            </a:r>
            <a:endParaRPr lang="en-US" sz="1000" dirty="0">
              <a:solidFill>
                <a:srgbClr val="9C5252"/>
              </a:solidFill>
              <a:latin typeface="Arial"/>
            </a:endParaRPr>
          </a:p>
        </p:txBody>
      </p:sp>
      <p:sp>
        <p:nvSpPr>
          <p:cNvPr id="42" name="Text 41"/>
          <p:cNvSpPr txBox="1"/>
          <p:nvPr/>
        </p:nvSpPr>
        <p:spPr>
          <a:xfrm>
            <a:off x="5178824" y="4451067"/>
            <a:ext cx="1422165" cy="562115"/>
          </a:xfrm>
          <a:prstGeom prst="rect">
            <a:avLst/>
          </a:prstGeom>
          <a:noFill/>
        </p:spPr>
        <p:txBody>
          <a:bodyPr wrap="square" rtlCol="0">
            <a:noAutofit/>
          </a:bodyPr>
          <a:lstStyle/>
          <a:p>
            <a:pPr algn="ctr"/>
            <a:r>
              <a:rPr lang="en-US" sz="1100" dirty="0">
                <a:solidFill>
                  <a:srgbClr val="E68422"/>
                </a:solidFill>
              </a:rPr>
              <a:t>Housing (Homeless Persons) Act </a:t>
            </a:r>
          </a:p>
        </p:txBody>
      </p:sp>
      <p:sp>
        <p:nvSpPr>
          <p:cNvPr id="43" name="Text 42"/>
          <p:cNvSpPr txBox="1"/>
          <p:nvPr/>
        </p:nvSpPr>
        <p:spPr>
          <a:xfrm>
            <a:off x="4619785" y="5100762"/>
            <a:ext cx="2540238" cy="1559401"/>
          </a:xfrm>
          <a:prstGeom prst="rect">
            <a:avLst/>
          </a:prstGeom>
          <a:noFill/>
        </p:spPr>
        <p:txBody>
          <a:bodyPr wrap="square" rtlCol="0">
            <a:normAutofit/>
          </a:bodyPr>
          <a:lstStyle/>
          <a:p>
            <a:pPr algn="ctr"/>
            <a:r>
              <a:rPr lang="en-US" sz="1000" dirty="0">
                <a:solidFill>
                  <a:srgbClr val="E68422"/>
                </a:solidFill>
                <a:latin typeface="Calibri" panose="020F0502020204030204" pitchFamily="34" charset="0"/>
              </a:rPr>
              <a:t>First true piece of homelessness legislation in that it dealt with it specifically.  The act later incorporated into the Housing Act 1985 and gave legal definitions of homelessness &amp; priority need: essentially the same ones we have today.  In practice it excluded most people without children </a:t>
            </a:r>
          </a:p>
          <a:p>
            <a:pPr algn="ctr"/>
            <a:endParaRPr lang="en-US" sz="1000" dirty="0">
              <a:solidFill>
                <a:srgbClr val="E68422"/>
              </a:solidFill>
              <a:latin typeface="Arial"/>
            </a:endParaRPr>
          </a:p>
        </p:txBody>
      </p:sp>
      <p:sp>
        <p:nvSpPr>
          <p:cNvPr id="50" name="Text 49"/>
          <p:cNvSpPr txBox="1"/>
          <p:nvPr/>
        </p:nvSpPr>
        <p:spPr>
          <a:xfrm>
            <a:off x="4390153" y="1357255"/>
            <a:ext cx="1219200" cy="326908"/>
          </a:xfrm>
          <a:prstGeom prst="rect">
            <a:avLst/>
          </a:prstGeom>
          <a:noFill/>
        </p:spPr>
        <p:txBody>
          <a:bodyPr wrap="square" rtlCol="0">
            <a:normAutofit fontScale="85000" lnSpcReduction="10000"/>
          </a:bodyPr>
          <a:lstStyle/>
          <a:p>
            <a:pPr algn="ctr"/>
            <a:r>
              <a:rPr lang="en-US" dirty="0">
                <a:solidFill>
                  <a:srgbClr val="846648"/>
                </a:solidFill>
              </a:rPr>
              <a:t>Housing Act </a:t>
            </a:r>
          </a:p>
        </p:txBody>
      </p:sp>
      <p:sp>
        <p:nvSpPr>
          <p:cNvPr id="51" name="Text 50"/>
          <p:cNvSpPr txBox="1"/>
          <p:nvPr/>
        </p:nvSpPr>
        <p:spPr>
          <a:xfrm>
            <a:off x="4076344" y="1636672"/>
            <a:ext cx="1846818" cy="1921752"/>
          </a:xfrm>
          <a:prstGeom prst="rect">
            <a:avLst/>
          </a:prstGeom>
          <a:noFill/>
        </p:spPr>
        <p:txBody>
          <a:bodyPr wrap="square" rtlCol="0">
            <a:normAutofit/>
          </a:bodyPr>
          <a:lstStyle/>
          <a:p>
            <a:pPr algn="ctr"/>
            <a:r>
              <a:rPr lang="en-US" sz="1000" dirty="0">
                <a:solidFill>
                  <a:srgbClr val="846648"/>
                </a:solidFill>
                <a:latin typeface="Calibri" panose="020F0502020204030204" pitchFamily="34" charset="0"/>
              </a:rPr>
              <a:t>Becoming law in 1997, it introduced the two year limit on the rehousing duty and broke the link between being accepted and being made a priority offer from council waiting list </a:t>
            </a:r>
          </a:p>
          <a:p>
            <a:pPr algn="ctr"/>
            <a:endParaRPr lang="en-US" sz="1000" dirty="0">
              <a:solidFill>
                <a:srgbClr val="846648"/>
              </a:solidFill>
              <a:latin typeface="Arial"/>
            </a:endParaRPr>
          </a:p>
        </p:txBody>
      </p:sp>
      <p:sp>
        <p:nvSpPr>
          <p:cNvPr id="52" name="Text 51"/>
          <p:cNvSpPr txBox="1"/>
          <p:nvPr/>
        </p:nvSpPr>
        <p:spPr>
          <a:xfrm>
            <a:off x="6883598" y="3012270"/>
            <a:ext cx="1767408" cy="352859"/>
          </a:xfrm>
          <a:prstGeom prst="rect">
            <a:avLst/>
          </a:prstGeom>
          <a:noFill/>
        </p:spPr>
        <p:txBody>
          <a:bodyPr wrap="square" rtlCol="0">
            <a:noAutofit/>
          </a:bodyPr>
          <a:lstStyle/>
          <a:p>
            <a:pPr algn="ctr"/>
            <a:r>
              <a:rPr lang="en-US" sz="1100" dirty="0">
                <a:solidFill>
                  <a:srgbClr val="63891F"/>
                </a:solidFill>
              </a:rPr>
              <a:t>Homelessness Act </a:t>
            </a:r>
          </a:p>
        </p:txBody>
      </p:sp>
      <p:sp>
        <p:nvSpPr>
          <p:cNvPr id="53" name="Text 52"/>
          <p:cNvSpPr txBox="1"/>
          <p:nvPr/>
        </p:nvSpPr>
        <p:spPr>
          <a:xfrm>
            <a:off x="6600991" y="3375098"/>
            <a:ext cx="2162015" cy="1559401"/>
          </a:xfrm>
          <a:prstGeom prst="rect">
            <a:avLst/>
          </a:prstGeom>
          <a:noFill/>
        </p:spPr>
        <p:txBody>
          <a:bodyPr wrap="square" rtlCol="0">
            <a:normAutofit/>
          </a:bodyPr>
          <a:lstStyle/>
          <a:p>
            <a:pPr algn="ctr"/>
            <a:r>
              <a:rPr lang="en-US" sz="1000" dirty="0">
                <a:solidFill>
                  <a:srgbClr val="63891F"/>
                </a:solidFill>
                <a:latin typeface="Calibri" panose="020F0502020204030204" pitchFamily="34" charset="0"/>
              </a:rPr>
              <a:t>This removed the two year limit on the rehousing duty and re-established the link between being accepted as homeless and being given a priority on the waiting list.  More importantly it expanded the number of priority need categories and introduced homeless strategies.  </a:t>
            </a:r>
          </a:p>
          <a:p>
            <a:pPr algn="ctr"/>
            <a:endParaRPr lang="en-US" sz="1000" dirty="0">
              <a:solidFill>
                <a:srgbClr val="63891F"/>
              </a:solidFill>
              <a:latin typeface="Arial"/>
            </a:endParaRPr>
          </a:p>
        </p:txBody>
      </p:sp>
      <p:sp>
        <p:nvSpPr>
          <p:cNvPr id="54" name="Text 53"/>
          <p:cNvSpPr txBox="1"/>
          <p:nvPr/>
        </p:nvSpPr>
        <p:spPr>
          <a:xfrm>
            <a:off x="304800" y="171850"/>
            <a:ext cx="4419600" cy="615553"/>
          </a:xfrm>
          <a:prstGeom prst="rect">
            <a:avLst/>
          </a:prstGeom>
          <a:noFill/>
        </p:spPr>
        <p:txBody>
          <a:bodyPr wrap="square" rtlCol="0">
            <a:normAutofit/>
          </a:bodyPr>
          <a:lstStyle/>
          <a:p>
            <a:r>
              <a:rPr lang="en-US" sz="2400" dirty="0">
                <a:solidFill>
                  <a:prstClr val="black">
                    <a:lumMod val="65000"/>
                    <a:lumOff val="35000"/>
                  </a:prstClr>
                </a:solidFill>
              </a:rPr>
              <a:t>Homeless Legislation </a:t>
            </a:r>
          </a:p>
        </p:txBody>
      </p:sp>
      <p:sp>
        <p:nvSpPr>
          <p:cNvPr id="27" name="Rectangle 26"/>
          <p:cNvSpPr/>
          <p:nvPr/>
        </p:nvSpPr>
        <p:spPr>
          <a:xfrm>
            <a:off x="47785" y="1052124"/>
            <a:ext cx="9144000" cy="101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Text 53"/>
          <p:cNvSpPr txBox="1"/>
          <p:nvPr/>
        </p:nvSpPr>
        <p:spPr>
          <a:xfrm>
            <a:off x="457200" y="685808"/>
            <a:ext cx="4419600" cy="310753"/>
          </a:xfrm>
          <a:prstGeom prst="rect">
            <a:avLst/>
          </a:prstGeom>
          <a:noFill/>
        </p:spPr>
        <p:txBody>
          <a:bodyPr wrap="square" rtlCol="0">
            <a:normAutofit fontScale="92500" lnSpcReduction="10000"/>
          </a:bodyPr>
          <a:lstStyle/>
          <a:p>
            <a:r>
              <a:rPr lang="en-US" sz="1600" dirty="0">
                <a:solidFill>
                  <a:prstClr val="black">
                    <a:lumMod val="65000"/>
                    <a:lumOff val="35000"/>
                  </a:prstClr>
                </a:solidFill>
              </a:rPr>
              <a:t>A brief history </a:t>
            </a:r>
          </a:p>
        </p:txBody>
      </p:sp>
    </p:spTree>
    <p:extLst>
      <p:ext uri="{BB962C8B-B14F-4D97-AF65-F5344CB8AC3E}">
        <p14:creationId xmlns:p14="http://schemas.microsoft.com/office/powerpoint/2010/main" val="32233015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2000"/>
                                        <p:tgtEl>
                                          <p:spTgt spid="1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childTnLst>
                          </p:cTn>
                        </p:par>
                        <p:par>
                          <p:cTn id="35" fill="hold">
                            <p:stCondLst>
                              <p:cond delay="500"/>
                            </p:stCondLst>
                            <p:childTnLst>
                              <p:par>
                                <p:cTn id="36" presetID="47" presetClass="entr"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1000"/>
                                        <p:tgtEl>
                                          <p:spTgt spid="30"/>
                                        </p:tgtEl>
                                      </p:cBhvr>
                                    </p:animEffect>
                                    <p:anim calcmode="lin" valueType="num">
                                      <p:cBhvr>
                                        <p:cTn id="39" dur="1000" fill="hold"/>
                                        <p:tgtEl>
                                          <p:spTgt spid="30"/>
                                        </p:tgtEl>
                                        <p:attrNameLst>
                                          <p:attrName>ppt_x</p:attrName>
                                        </p:attrNameLst>
                                      </p:cBhvr>
                                      <p:tavLst>
                                        <p:tav tm="0">
                                          <p:val>
                                            <p:strVal val="#ppt_x"/>
                                          </p:val>
                                        </p:tav>
                                        <p:tav tm="100000">
                                          <p:val>
                                            <p:strVal val="#ppt_x"/>
                                          </p:val>
                                        </p:tav>
                                      </p:tavLst>
                                    </p:anim>
                                    <p:anim calcmode="lin" valueType="num">
                                      <p:cBhvr>
                                        <p:cTn id="40" dur="1000" fill="hold"/>
                                        <p:tgtEl>
                                          <p:spTgt spid="30"/>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1000"/>
                                        <p:tgtEl>
                                          <p:spTgt spid="31"/>
                                        </p:tgtEl>
                                      </p:cBhvr>
                                    </p:animEffect>
                                    <p:anim calcmode="lin" valueType="num">
                                      <p:cBhvr>
                                        <p:cTn id="44" dur="1000" fill="hold"/>
                                        <p:tgtEl>
                                          <p:spTgt spid="31"/>
                                        </p:tgtEl>
                                        <p:attrNameLst>
                                          <p:attrName>ppt_x</p:attrName>
                                        </p:attrNameLst>
                                      </p:cBhvr>
                                      <p:tavLst>
                                        <p:tav tm="0">
                                          <p:val>
                                            <p:strVal val="#ppt_x"/>
                                          </p:val>
                                        </p:tav>
                                        <p:tav tm="100000">
                                          <p:val>
                                            <p:strVal val="#ppt_x"/>
                                          </p:val>
                                        </p:tav>
                                      </p:tavLst>
                                    </p:anim>
                                    <p:anim calcmode="lin" valueType="num">
                                      <p:cBhvr>
                                        <p:cTn id="4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fltVal val="0"/>
                                          </p:val>
                                        </p:tav>
                                        <p:tav tm="100000">
                                          <p:val>
                                            <p:strVal val="#ppt_w"/>
                                          </p:val>
                                        </p:tav>
                                      </p:tavLst>
                                    </p:anim>
                                    <p:anim calcmode="lin" valueType="num">
                                      <p:cBhvr>
                                        <p:cTn id="51" dur="500" fill="hold"/>
                                        <p:tgtEl>
                                          <p:spTgt spid="17"/>
                                        </p:tgtEl>
                                        <p:attrNameLst>
                                          <p:attrName>ppt_h</p:attrName>
                                        </p:attrNameLst>
                                      </p:cBhvr>
                                      <p:tavLst>
                                        <p:tav tm="0">
                                          <p:val>
                                            <p:fltVal val="0"/>
                                          </p:val>
                                        </p:tav>
                                        <p:tav tm="100000">
                                          <p:val>
                                            <p:strVal val="#ppt_h"/>
                                          </p:val>
                                        </p:tav>
                                      </p:tavLst>
                                    </p:anim>
                                    <p:animEffect transition="in" filter="fade">
                                      <p:cBhvr>
                                        <p:cTn id="52" dur="500"/>
                                        <p:tgtEl>
                                          <p:spTgt spid="17"/>
                                        </p:tgtEl>
                                      </p:cBhvr>
                                    </p:animEffect>
                                  </p:childTnLst>
                                </p:cTn>
                              </p:par>
                            </p:childTnLst>
                          </p:cTn>
                        </p:par>
                        <p:par>
                          <p:cTn id="53" fill="hold">
                            <p:stCondLst>
                              <p:cond delay="500"/>
                            </p:stCondLst>
                            <p:childTnLst>
                              <p:par>
                                <p:cTn id="54" presetID="47" presetClass="entr" presetSubtype="0"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1000"/>
                                        <p:tgtEl>
                                          <p:spTgt spid="35"/>
                                        </p:tgtEl>
                                      </p:cBhvr>
                                    </p:animEffect>
                                    <p:anim calcmode="lin" valueType="num">
                                      <p:cBhvr>
                                        <p:cTn id="57" dur="1000" fill="hold"/>
                                        <p:tgtEl>
                                          <p:spTgt spid="35"/>
                                        </p:tgtEl>
                                        <p:attrNameLst>
                                          <p:attrName>ppt_x</p:attrName>
                                        </p:attrNameLst>
                                      </p:cBhvr>
                                      <p:tavLst>
                                        <p:tav tm="0">
                                          <p:val>
                                            <p:strVal val="#ppt_x"/>
                                          </p:val>
                                        </p:tav>
                                        <p:tav tm="100000">
                                          <p:val>
                                            <p:strVal val="#ppt_x"/>
                                          </p:val>
                                        </p:tav>
                                      </p:tavLst>
                                    </p:anim>
                                    <p:anim calcmode="lin" valueType="num">
                                      <p:cBhvr>
                                        <p:cTn id="58" dur="1000" fill="hold"/>
                                        <p:tgtEl>
                                          <p:spTgt spid="35"/>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Effect transition="in" filter="fade">
                                      <p:cBhvr>
                                        <p:cTn id="70" dur="500"/>
                                        <p:tgtEl>
                                          <p:spTgt spid="18"/>
                                        </p:tgtEl>
                                      </p:cBhvr>
                                    </p:animEffect>
                                  </p:childTnLst>
                                </p:cTn>
                              </p:par>
                            </p:childTnLst>
                          </p:cTn>
                        </p:par>
                        <p:par>
                          <p:cTn id="71" fill="hold">
                            <p:stCondLst>
                              <p:cond delay="500"/>
                            </p:stCondLst>
                            <p:childTnLst>
                              <p:par>
                                <p:cTn id="72" presetID="42"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ppt_w</p:attrName>
                                        </p:attrNameLst>
                                      </p:cBhvr>
                                      <p:tavLst>
                                        <p:tav tm="0">
                                          <p:val>
                                            <p:fltVal val="0"/>
                                          </p:val>
                                        </p:tav>
                                        <p:tav tm="100000">
                                          <p:val>
                                            <p:strVal val="#ppt_w"/>
                                          </p:val>
                                        </p:tav>
                                      </p:tavLst>
                                    </p:anim>
                                    <p:anim calcmode="lin" valueType="num">
                                      <p:cBhvr>
                                        <p:cTn id="87" dur="500" fill="hold"/>
                                        <p:tgtEl>
                                          <p:spTgt spid="19"/>
                                        </p:tgtEl>
                                        <p:attrNameLst>
                                          <p:attrName>ppt_h</p:attrName>
                                        </p:attrNameLst>
                                      </p:cBhvr>
                                      <p:tavLst>
                                        <p:tav tm="0">
                                          <p:val>
                                            <p:fltVal val="0"/>
                                          </p:val>
                                        </p:tav>
                                        <p:tav tm="100000">
                                          <p:val>
                                            <p:strVal val="#ppt_h"/>
                                          </p:val>
                                        </p:tav>
                                      </p:tavLst>
                                    </p:anim>
                                    <p:animEffect transition="in" filter="fade">
                                      <p:cBhvr>
                                        <p:cTn id="88" dur="500"/>
                                        <p:tgtEl>
                                          <p:spTgt spid="19"/>
                                        </p:tgtEl>
                                      </p:cBhvr>
                                    </p:animEffect>
                                  </p:childTnLst>
                                </p:cTn>
                              </p:par>
                            </p:childTnLst>
                          </p:cTn>
                        </p:par>
                        <p:par>
                          <p:cTn id="89" fill="hold">
                            <p:stCondLst>
                              <p:cond delay="500"/>
                            </p:stCondLst>
                            <p:childTnLst>
                              <p:par>
                                <p:cTn id="90" presetID="47" presetClass="entr" presetSubtype="0" fill="hold" grpId="0" nodeType="after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fade">
                                      <p:cBhvr>
                                        <p:cTn id="92" dur="1000"/>
                                        <p:tgtEl>
                                          <p:spTgt spid="50"/>
                                        </p:tgtEl>
                                      </p:cBhvr>
                                    </p:animEffect>
                                    <p:anim calcmode="lin" valueType="num">
                                      <p:cBhvr>
                                        <p:cTn id="93" dur="1000" fill="hold"/>
                                        <p:tgtEl>
                                          <p:spTgt spid="50"/>
                                        </p:tgtEl>
                                        <p:attrNameLst>
                                          <p:attrName>ppt_x</p:attrName>
                                        </p:attrNameLst>
                                      </p:cBhvr>
                                      <p:tavLst>
                                        <p:tav tm="0">
                                          <p:val>
                                            <p:strVal val="#ppt_x"/>
                                          </p:val>
                                        </p:tav>
                                        <p:tav tm="100000">
                                          <p:val>
                                            <p:strVal val="#ppt_x"/>
                                          </p:val>
                                        </p:tav>
                                      </p:tavLst>
                                    </p:anim>
                                    <p:anim calcmode="lin" valueType="num">
                                      <p:cBhvr>
                                        <p:cTn id="94" dur="1000" fill="hold"/>
                                        <p:tgtEl>
                                          <p:spTgt spid="50"/>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fade">
                                      <p:cBhvr>
                                        <p:cTn id="97" dur="1000"/>
                                        <p:tgtEl>
                                          <p:spTgt spid="51"/>
                                        </p:tgtEl>
                                      </p:cBhvr>
                                    </p:animEffect>
                                    <p:anim calcmode="lin" valueType="num">
                                      <p:cBhvr>
                                        <p:cTn id="98" dur="1000" fill="hold"/>
                                        <p:tgtEl>
                                          <p:spTgt spid="51"/>
                                        </p:tgtEl>
                                        <p:attrNameLst>
                                          <p:attrName>ppt_x</p:attrName>
                                        </p:attrNameLst>
                                      </p:cBhvr>
                                      <p:tavLst>
                                        <p:tav tm="0">
                                          <p:val>
                                            <p:strVal val="#ppt_x"/>
                                          </p:val>
                                        </p:tav>
                                        <p:tav tm="100000">
                                          <p:val>
                                            <p:strVal val="#ppt_x"/>
                                          </p:val>
                                        </p:tav>
                                      </p:tavLst>
                                    </p:anim>
                                    <p:anim calcmode="lin" valueType="num">
                                      <p:cBhvr>
                                        <p:cTn id="9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ppt_w</p:attrName>
                                        </p:attrNameLst>
                                      </p:cBhvr>
                                      <p:tavLst>
                                        <p:tav tm="0">
                                          <p:val>
                                            <p:fltVal val="0"/>
                                          </p:val>
                                        </p:tav>
                                        <p:tav tm="100000">
                                          <p:val>
                                            <p:strVal val="#ppt_w"/>
                                          </p:val>
                                        </p:tav>
                                      </p:tavLst>
                                    </p:anim>
                                    <p:anim calcmode="lin" valueType="num">
                                      <p:cBhvr>
                                        <p:cTn id="105" dur="500" fill="hold"/>
                                        <p:tgtEl>
                                          <p:spTgt spid="20"/>
                                        </p:tgtEl>
                                        <p:attrNameLst>
                                          <p:attrName>ppt_h</p:attrName>
                                        </p:attrNameLst>
                                      </p:cBhvr>
                                      <p:tavLst>
                                        <p:tav tm="0">
                                          <p:val>
                                            <p:fltVal val="0"/>
                                          </p:val>
                                        </p:tav>
                                        <p:tav tm="100000">
                                          <p:val>
                                            <p:strVal val="#ppt_h"/>
                                          </p:val>
                                        </p:tav>
                                      </p:tavLst>
                                    </p:anim>
                                    <p:animEffect transition="in" filter="fade">
                                      <p:cBhvr>
                                        <p:cTn id="106" dur="500"/>
                                        <p:tgtEl>
                                          <p:spTgt spid="20"/>
                                        </p:tgtEl>
                                      </p:cBhvr>
                                    </p:animEffect>
                                  </p:childTnLst>
                                </p:cTn>
                              </p:par>
                            </p:childTnLst>
                          </p:cTn>
                        </p:par>
                        <p:par>
                          <p:cTn id="107" fill="hold">
                            <p:stCondLst>
                              <p:cond delay="500"/>
                            </p:stCondLst>
                            <p:childTnLst>
                              <p:par>
                                <p:cTn id="108" presetID="42" presetClass="entr" presetSubtype="0" fill="hold" grpId="0" nodeType="after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fade">
                                      <p:cBhvr>
                                        <p:cTn id="110" dur="1000"/>
                                        <p:tgtEl>
                                          <p:spTgt spid="52"/>
                                        </p:tgtEl>
                                      </p:cBhvr>
                                    </p:animEffect>
                                    <p:anim calcmode="lin" valueType="num">
                                      <p:cBhvr>
                                        <p:cTn id="111" dur="1000" fill="hold"/>
                                        <p:tgtEl>
                                          <p:spTgt spid="52"/>
                                        </p:tgtEl>
                                        <p:attrNameLst>
                                          <p:attrName>ppt_x</p:attrName>
                                        </p:attrNameLst>
                                      </p:cBhvr>
                                      <p:tavLst>
                                        <p:tav tm="0">
                                          <p:val>
                                            <p:strVal val="#ppt_x"/>
                                          </p:val>
                                        </p:tav>
                                        <p:tav tm="100000">
                                          <p:val>
                                            <p:strVal val="#ppt_x"/>
                                          </p:val>
                                        </p:tav>
                                      </p:tavLst>
                                    </p:anim>
                                    <p:anim calcmode="lin" valueType="num">
                                      <p:cBhvr>
                                        <p:cTn id="112" dur="1000" fill="hold"/>
                                        <p:tgtEl>
                                          <p:spTgt spid="5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53"/>
                                        </p:tgtEl>
                                        <p:attrNameLst>
                                          <p:attrName>style.visibility</p:attrName>
                                        </p:attrNameLst>
                                      </p:cBhvr>
                                      <p:to>
                                        <p:strVal val="visible"/>
                                      </p:to>
                                    </p:set>
                                    <p:animEffect transition="in" filter="fade">
                                      <p:cBhvr>
                                        <p:cTn id="115" dur="1000"/>
                                        <p:tgtEl>
                                          <p:spTgt spid="53"/>
                                        </p:tgtEl>
                                      </p:cBhvr>
                                    </p:animEffect>
                                    <p:anim calcmode="lin" valueType="num">
                                      <p:cBhvr>
                                        <p:cTn id="116" dur="1000" fill="hold"/>
                                        <p:tgtEl>
                                          <p:spTgt spid="53"/>
                                        </p:tgtEl>
                                        <p:attrNameLst>
                                          <p:attrName>ppt_x</p:attrName>
                                        </p:attrNameLst>
                                      </p:cBhvr>
                                      <p:tavLst>
                                        <p:tav tm="0">
                                          <p:val>
                                            <p:strVal val="#ppt_x"/>
                                          </p:val>
                                        </p:tav>
                                        <p:tav tm="100000">
                                          <p:val>
                                            <p:strVal val="#ppt_x"/>
                                          </p:val>
                                        </p:tav>
                                      </p:tavLst>
                                    </p:anim>
                                    <p:anim calcmode="lin" valueType="num">
                                      <p:cBhvr>
                                        <p:cTn id="11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8" grpId="0" animBg="1"/>
      <p:bldP spid="19" grpId="0" animBg="1"/>
      <p:bldP spid="20" grpId="0" animBg="1"/>
      <p:bldP spid="21" grpId="0"/>
      <p:bldP spid="22" grpId="0"/>
      <p:bldP spid="24" grpId="0"/>
      <p:bldP spid="25" grpId="0"/>
      <p:bldP spid="26" grpId="0"/>
      <p:bldP spid="30" grpId="0"/>
      <p:bldP spid="31" grpId="0"/>
      <p:bldP spid="35" grpId="0"/>
      <p:bldP spid="36" grpId="0"/>
      <p:bldP spid="42" grpId="0"/>
      <p:bldP spid="43" grpId="0"/>
      <p:bldP spid="50" grpId="0"/>
      <p:bldP spid="51" grpId="0"/>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11560" y="116632"/>
            <a:ext cx="8229600" cy="1066800"/>
          </a:xfrm>
        </p:spPr>
        <p:txBody>
          <a:bodyPr/>
          <a:lstStyle/>
          <a:p>
            <a:r>
              <a:rPr lang="en-GB" altLang="en-US" dirty="0" smtClean="0">
                <a:latin typeface="Arial Rounded MT Bold" panose="020F0704030504030204" pitchFamily="34" charset="0"/>
              </a:rPr>
              <a:t>HRB Background </a:t>
            </a:r>
          </a:p>
        </p:txBody>
      </p:sp>
      <p:sp>
        <p:nvSpPr>
          <p:cNvPr id="51203" name="Content Placeholder 2"/>
          <p:cNvSpPr>
            <a:spLocks noGrp="1"/>
          </p:cNvSpPr>
          <p:nvPr>
            <p:ph idx="1"/>
          </p:nvPr>
        </p:nvSpPr>
        <p:spPr>
          <a:xfrm>
            <a:off x="827584" y="1484784"/>
            <a:ext cx="7869560" cy="4680520"/>
          </a:xfrm>
        </p:spPr>
        <p:txBody>
          <a:bodyPr>
            <a:normAutofit lnSpcReduction="10000"/>
          </a:bodyPr>
          <a:lstStyle/>
          <a:p>
            <a:pPr marL="285750" indent="-285750">
              <a:buFont typeface="Arial" panose="020B0604020202020204" pitchFamily="34" charset="0"/>
              <a:buChar char="•"/>
            </a:pPr>
            <a:r>
              <a:rPr lang="en-GB" altLang="en-US" sz="1800" dirty="0" smtClean="0"/>
              <a:t>In 2015, Wales implemented new homeless legislation which had a focus on prevention </a:t>
            </a:r>
          </a:p>
          <a:p>
            <a:pPr marL="285750" indent="-285750">
              <a:buFont typeface="Arial" panose="020B0604020202020204" pitchFamily="34" charset="0"/>
              <a:buChar char="•"/>
            </a:pPr>
            <a:r>
              <a:rPr lang="en-GB" altLang="en-US" sz="1800" dirty="0" smtClean="0"/>
              <a:t>Following this, the homeless charity Crisis carried out a mystery shopping exercise to understand rising homeless numbers in England, particularly rough sleepers</a:t>
            </a:r>
          </a:p>
          <a:p>
            <a:pPr marL="285750" indent="-285750">
              <a:buFont typeface="Arial" panose="020B0604020202020204" pitchFamily="34" charset="0"/>
              <a:buChar char="•"/>
            </a:pPr>
            <a:r>
              <a:rPr lang="en-GB" altLang="en-US" sz="1800" dirty="0" smtClean="0"/>
              <a:t>From the findings, 16 Local Authorities showed that the </a:t>
            </a:r>
            <a:r>
              <a:rPr lang="en-GB" sz="1800" dirty="0"/>
              <a:t>quality of housing advice available to homeless households was generally poor, and sometimes </a:t>
            </a:r>
            <a:r>
              <a:rPr lang="en-GB" sz="1800" dirty="0" smtClean="0"/>
              <a:t>unlawful</a:t>
            </a:r>
          </a:p>
          <a:p>
            <a:pPr marL="285750" indent="-285750">
              <a:buFont typeface="Arial" panose="020B0604020202020204" pitchFamily="34" charset="0"/>
              <a:buChar char="•"/>
            </a:pPr>
            <a:r>
              <a:rPr lang="en-GB" sz="1800" dirty="0"/>
              <a:t>Additionally, the mystery shoppers found the treatment of homeless people by councils to be </a:t>
            </a:r>
            <a:r>
              <a:rPr lang="en-GB" sz="1800" dirty="0" smtClean="0"/>
              <a:t>unacceptable</a:t>
            </a:r>
          </a:p>
          <a:p>
            <a:pPr marL="285750" lvl="0" indent="-285750">
              <a:buFont typeface="Arial" panose="020B0604020202020204" pitchFamily="34" charset="0"/>
              <a:buChar char="•"/>
            </a:pPr>
            <a:r>
              <a:rPr lang="en-GB" sz="1800" dirty="0"/>
              <a:t>The House of Commons Select Committee then undertook an inquiry, with the ﬁnal report containing far-reaching recommendations published July 2016.</a:t>
            </a:r>
          </a:p>
          <a:p>
            <a:pPr marL="285750" indent="-285750">
              <a:buFont typeface="Arial" panose="020B0604020202020204" pitchFamily="34" charset="0"/>
              <a:buChar char="•"/>
            </a:pPr>
            <a:r>
              <a:rPr lang="en-GB" sz="1800" dirty="0"/>
              <a:t>Alongside the </a:t>
            </a:r>
            <a:r>
              <a:rPr lang="en-GB" sz="1800" dirty="0" smtClean="0"/>
              <a:t>report a </a:t>
            </a:r>
            <a:r>
              <a:rPr lang="en-GB" sz="1800" dirty="0"/>
              <a:t>Homelessness Reduction Bill (HRB), which aimed to improve the support and advice offered to all homeless people, was produced. </a:t>
            </a:r>
            <a:endParaRPr lang="en-GB" sz="1800" dirty="0" smtClean="0"/>
          </a:p>
          <a:p>
            <a:endParaRPr lang="en-GB" altLang="en-US" sz="1800" dirty="0" smtClean="0"/>
          </a:p>
        </p:txBody>
      </p:sp>
    </p:spTree>
    <p:extLst>
      <p:ext uri="{BB962C8B-B14F-4D97-AF65-F5344CB8AC3E}">
        <p14:creationId xmlns:p14="http://schemas.microsoft.com/office/powerpoint/2010/main" val="37276659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10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12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120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 calcmode="lin" valueType="num">
                                      <p:cBhvr>
                                        <p:cTn id="15" dur="1000" fill="hold"/>
                                        <p:tgtEl>
                                          <p:spTgt spid="5120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120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120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120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1203">
                                            <p:txEl>
                                              <p:pRg st="2" end="2"/>
                                            </p:txEl>
                                          </p:spTgt>
                                        </p:tgtEl>
                                        <p:attrNameLst>
                                          <p:attrName>style.visibility</p:attrName>
                                        </p:attrNameLst>
                                      </p:cBhvr>
                                      <p:to>
                                        <p:strVal val="visible"/>
                                      </p:to>
                                    </p:set>
                                    <p:anim calcmode="lin" valueType="num">
                                      <p:cBhvr>
                                        <p:cTn id="23" dur="1000" fill="hold"/>
                                        <p:tgtEl>
                                          <p:spTgt spid="5120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120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120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120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1203">
                                            <p:txEl>
                                              <p:pRg st="3" end="3"/>
                                            </p:txEl>
                                          </p:spTgt>
                                        </p:tgtEl>
                                        <p:attrNameLst>
                                          <p:attrName>style.visibility</p:attrName>
                                        </p:attrNameLst>
                                      </p:cBhvr>
                                      <p:to>
                                        <p:strVal val="visible"/>
                                      </p:to>
                                    </p:set>
                                    <p:anim calcmode="lin" valueType="num">
                                      <p:cBhvr>
                                        <p:cTn id="31" dur="1000" fill="hold"/>
                                        <p:tgtEl>
                                          <p:spTgt spid="5120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120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120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120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1203">
                                            <p:txEl>
                                              <p:pRg st="4" end="4"/>
                                            </p:txEl>
                                          </p:spTgt>
                                        </p:tgtEl>
                                        <p:attrNameLst>
                                          <p:attrName>style.visibility</p:attrName>
                                        </p:attrNameLst>
                                      </p:cBhvr>
                                      <p:to>
                                        <p:strVal val="visible"/>
                                      </p:to>
                                    </p:set>
                                    <p:anim calcmode="lin" valueType="num">
                                      <p:cBhvr>
                                        <p:cTn id="39" dur="1000" fill="hold"/>
                                        <p:tgtEl>
                                          <p:spTgt spid="5120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120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120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120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51203">
                                            <p:txEl>
                                              <p:pRg st="5" end="5"/>
                                            </p:txEl>
                                          </p:spTgt>
                                        </p:tgtEl>
                                        <p:attrNameLst>
                                          <p:attrName>style.visibility</p:attrName>
                                        </p:attrNameLst>
                                      </p:cBhvr>
                                      <p:to>
                                        <p:strVal val="visible"/>
                                      </p:to>
                                    </p:set>
                                    <p:anim calcmode="lin" valueType="num">
                                      <p:cBhvr>
                                        <p:cTn id="47" dur="1000" fill="hold"/>
                                        <p:tgtEl>
                                          <p:spTgt spid="5120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5120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5120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The Bill </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GB" sz="1800" dirty="0"/>
              <a:t>Committee member Bob Blackman MP presented this as a Private Member's Bill to Parliament, with the support of the Committee, with its ﬁrst reading on 29 June 2016: there was no debate at that stage</a:t>
            </a:r>
            <a:r>
              <a:rPr lang="en-GB" sz="1800" dirty="0" smtClean="0"/>
              <a:t>.</a:t>
            </a:r>
          </a:p>
          <a:p>
            <a:pPr marL="285750" indent="-285750">
              <a:buFont typeface="Arial" panose="020B0604020202020204" pitchFamily="34" charset="0"/>
              <a:buChar char="•"/>
            </a:pPr>
            <a:r>
              <a:rPr lang="en-GB" sz="1800" dirty="0"/>
              <a:t>Some LA’s were invited to round table meetings to discuss the proposals, including Swale and Maidstone </a:t>
            </a:r>
          </a:p>
          <a:p>
            <a:pPr marL="285750" indent="-285750">
              <a:buFont typeface="Arial" panose="020B0604020202020204" pitchFamily="34" charset="0"/>
              <a:buChar char="•"/>
            </a:pPr>
            <a:r>
              <a:rPr lang="en-GB" sz="1800" dirty="0" smtClean="0"/>
              <a:t>The </a:t>
            </a:r>
            <a:r>
              <a:rPr lang="en-GB" sz="1800" dirty="0"/>
              <a:t>Bill received its second reading on 28 October 2016, when it was passed with overwhelming cross-party support and no objections.  The HRB will now proceed to the Committee stage</a:t>
            </a:r>
            <a:r>
              <a:rPr lang="en-GB" sz="1800" dirty="0" smtClean="0"/>
              <a:t>.</a:t>
            </a:r>
          </a:p>
          <a:p>
            <a:pPr marL="285750" indent="-285750">
              <a:buFont typeface="Arial" panose="020B0604020202020204" pitchFamily="34" charset="0"/>
              <a:buChar char="•"/>
            </a:pPr>
            <a:r>
              <a:rPr lang="en-GB" sz="1800" dirty="0"/>
              <a:t>The HRB sets out a framework for the biggest changes to homelessness legislation since the 1977 Act was </a:t>
            </a:r>
            <a:r>
              <a:rPr lang="en-GB" sz="1800" dirty="0" smtClean="0"/>
              <a:t>introduced</a:t>
            </a:r>
          </a:p>
          <a:p>
            <a:pPr marL="285750" lvl="0" indent="-285750">
              <a:buFont typeface="Arial" panose="020B0604020202020204" pitchFamily="34" charset="0"/>
              <a:buChar char="•"/>
            </a:pPr>
            <a:r>
              <a:rPr lang="en-GB" sz="1800" dirty="0" smtClean="0"/>
              <a:t>It proposes several </a:t>
            </a:r>
            <a:r>
              <a:rPr lang="en-GB" sz="1800" dirty="0"/>
              <a:t>new duties, many of which will require a change in working practices, and additional resources</a:t>
            </a:r>
            <a:r>
              <a:rPr lang="en-GB" sz="1800" dirty="0" smtClean="0"/>
              <a:t>.</a:t>
            </a:r>
          </a:p>
          <a:p>
            <a:pPr lvl="0"/>
            <a:endParaRPr lang="en-GB" sz="2000" dirty="0"/>
          </a:p>
          <a:p>
            <a:endParaRPr lang="en-GB" sz="2000" dirty="0"/>
          </a:p>
          <a:p>
            <a:pPr lvl="0"/>
            <a:endParaRPr lang="en-GB" sz="1800" dirty="0"/>
          </a:p>
        </p:txBody>
      </p:sp>
    </p:spTree>
    <p:extLst>
      <p:ext uri="{BB962C8B-B14F-4D97-AF65-F5344CB8AC3E}">
        <p14:creationId xmlns:p14="http://schemas.microsoft.com/office/powerpoint/2010/main" val="28446538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white rectangle"/>
          <p:cNvSpPr/>
          <p:nvPr/>
        </p:nvSpPr>
        <p:spPr>
          <a:xfrm>
            <a:off x="3726317" y="-3118"/>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white rectangle"/>
          <p:cNvSpPr/>
          <p:nvPr/>
        </p:nvSpPr>
        <p:spPr>
          <a:xfrm>
            <a:off x="1564228" y="-3118"/>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1" name="white rectangle"/>
          <p:cNvSpPr/>
          <p:nvPr/>
        </p:nvSpPr>
        <p:spPr>
          <a:xfrm>
            <a:off x="5888407" y="-3118"/>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6" name="rectangle"/>
          <p:cNvSpPr>
            <a:spLocks noChangeArrowheads="1"/>
          </p:cNvSpPr>
          <p:nvPr/>
        </p:nvSpPr>
        <p:spPr bwMode="auto">
          <a:xfrm>
            <a:off x="268060" y="665799"/>
            <a:ext cx="9144000" cy="188639"/>
          </a:xfrm>
          <a:prstGeom prst="rect">
            <a:avLst/>
          </a:prstGeom>
          <a:gradFill flip="none" rotWithShape="1">
            <a:gsLst>
              <a:gs pos="0">
                <a:schemeClr val="tx2">
                  <a:lumMod val="60000"/>
                  <a:lumOff val="40000"/>
                </a:schemeClr>
              </a:gs>
              <a:gs pos="83000">
                <a:schemeClr val="tx2">
                  <a:lumMod val="75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40" name="house"/>
          <p:cNvGrpSpPr/>
          <p:nvPr/>
        </p:nvGrpSpPr>
        <p:grpSpPr>
          <a:xfrm>
            <a:off x="3743362" y="330857"/>
            <a:ext cx="1604449" cy="2141349"/>
            <a:chOff x="6208304" y="3424777"/>
            <a:chExt cx="2139265" cy="2141349"/>
          </a:xfrm>
        </p:grpSpPr>
        <p:grpSp>
          <p:nvGrpSpPr>
            <p:cNvPr id="80" name="chimney"/>
            <p:cNvGrpSpPr/>
            <p:nvPr/>
          </p:nvGrpSpPr>
          <p:grpSpPr>
            <a:xfrm>
              <a:off x="7678407" y="3531256"/>
              <a:ext cx="355974" cy="658038"/>
              <a:chOff x="5267325" y="1936749"/>
              <a:chExt cx="660400" cy="1220788"/>
            </a:xfrm>
          </p:grpSpPr>
          <p:sp>
            <p:nvSpPr>
              <p:cNvPr id="111"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2"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2" name="house"/>
            <p:cNvSpPr>
              <a:spLocks/>
            </p:cNvSpPr>
            <p:nvPr/>
          </p:nvSpPr>
          <p:spPr bwMode="auto">
            <a:xfrm>
              <a:off x="6415385" y="3582598"/>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accent3"/>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3" name="door trim"/>
            <p:cNvSpPr>
              <a:spLocks noEditPoints="1"/>
            </p:cNvSpPr>
            <p:nvPr/>
          </p:nvSpPr>
          <p:spPr bwMode="auto">
            <a:xfrm>
              <a:off x="6637868" y="4570499"/>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84" name="door"/>
            <p:cNvGrpSpPr/>
            <p:nvPr/>
          </p:nvGrpSpPr>
          <p:grpSpPr>
            <a:xfrm>
              <a:off x="6668674" y="4601305"/>
              <a:ext cx="486041" cy="732484"/>
              <a:chOff x="3394075" y="3913187"/>
              <a:chExt cx="901700" cy="1358900"/>
            </a:xfrm>
          </p:grpSpPr>
          <p:sp>
            <p:nvSpPr>
              <p:cNvPr id="105" name="door piece"/>
              <p:cNvSpPr>
                <a:spLocks noChangeArrowheads="1"/>
              </p:cNvSpPr>
              <p:nvPr/>
            </p:nvSpPr>
            <p:spPr bwMode="auto">
              <a:xfrm>
                <a:off x="3394075" y="3913187"/>
                <a:ext cx="901700" cy="1358900"/>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6" name="door piece"/>
              <p:cNvSpPr>
                <a:spLocks noChangeArrowheads="1"/>
              </p:cNvSpPr>
              <p:nvPr/>
            </p:nvSpPr>
            <p:spPr bwMode="auto">
              <a:xfrm>
                <a:off x="3511550" y="4043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7" name="door piece"/>
              <p:cNvSpPr>
                <a:spLocks noChangeArrowheads="1"/>
              </p:cNvSpPr>
              <p:nvPr/>
            </p:nvSpPr>
            <p:spPr bwMode="auto">
              <a:xfrm>
                <a:off x="3905250" y="4043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8" name="door piece"/>
              <p:cNvSpPr>
                <a:spLocks noChangeArrowheads="1"/>
              </p:cNvSpPr>
              <p:nvPr/>
            </p:nvSpPr>
            <p:spPr bwMode="auto">
              <a:xfrm>
                <a:off x="3511550" y="4678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9" name="door piece"/>
              <p:cNvSpPr>
                <a:spLocks noChangeArrowheads="1"/>
              </p:cNvSpPr>
              <p:nvPr/>
            </p:nvSpPr>
            <p:spPr bwMode="auto">
              <a:xfrm>
                <a:off x="3905250" y="4678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0"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5" name="roof"/>
            <p:cNvSpPr>
              <a:spLocks/>
            </p:cNvSpPr>
            <p:nvPr/>
          </p:nvSpPr>
          <p:spPr bwMode="auto">
            <a:xfrm>
              <a:off x="6271626" y="3479914"/>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6" name="roof"/>
            <p:cNvSpPr>
              <a:spLocks/>
            </p:cNvSpPr>
            <p:nvPr/>
          </p:nvSpPr>
          <p:spPr bwMode="auto">
            <a:xfrm>
              <a:off x="6208304" y="3424777"/>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87" name="vent"/>
            <p:cNvGrpSpPr/>
            <p:nvPr/>
          </p:nvGrpSpPr>
          <p:grpSpPr>
            <a:xfrm>
              <a:off x="7077701" y="3966811"/>
              <a:ext cx="400470" cy="400470"/>
              <a:chOff x="4152900" y="2744787"/>
              <a:chExt cx="742950" cy="742950"/>
            </a:xfrm>
          </p:grpSpPr>
          <p:sp>
            <p:nvSpPr>
              <p:cNvPr id="97"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8"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9"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0"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1"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2"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3"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4"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88" name="window"/>
            <p:cNvGrpSpPr/>
            <p:nvPr/>
          </p:nvGrpSpPr>
          <p:grpSpPr>
            <a:xfrm>
              <a:off x="7423744" y="4565805"/>
              <a:ext cx="424430" cy="547652"/>
              <a:chOff x="4794876" y="3856037"/>
              <a:chExt cx="787400" cy="1016000"/>
            </a:xfrm>
          </p:grpSpPr>
          <p:sp>
            <p:nvSpPr>
              <p:cNvPr id="95"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6"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9" name="foundation"/>
            <p:cNvSpPr>
              <a:spLocks noChangeArrowheads="1"/>
            </p:cNvSpPr>
            <p:nvPr/>
          </p:nvSpPr>
          <p:spPr bwMode="auto">
            <a:xfrm>
              <a:off x="6353774" y="5318826"/>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0" name="step"/>
            <p:cNvSpPr>
              <a:spLocks noChangeArrowheads="1"/>
            </p:cNvSpPr>
            <p:nvPr/>
          </p:nvSpPr>
          <p:spPr bwMode="auto">
            <a:xfrm>
              <a:off x="6665251" y="5318826"/>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1" name="step"/>
            <p:cNvSpPr>
              <a:spLocks noChangeArrowheads="1"/>
            </p:cNvSpPr>
            <p:nvPr/>
          </p:nvSpPr>
          <p:spPr bwMode="auto">
            <a:xfrm>
              <a:off x="6665251" y="5442904"/>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39" name="house"/>
          <p:cNvGrpSpPr/>
          <p:nvPr/>
        </p:nvGrpSpPr>
        <p:grpSpPr>
          <a:xfrm>
            <a:off x="1607230" y="324621"/>
            <a:ext cx="1604449" cy="2141349"/>
            <a:chOff x="3145716" y="3422908"/>
            <a:chExt cx="2139265" cy="2141349"/>
          </a:xfrm>
        </p:grpSpPr>
        <p:grpSp>
          <p:nvGrpSpPr>
            <p:cNvPr id="46" name="chimney"/>
            <p:cNvGrpSpPr/>
            <p:nvPr/>
          </p:nvGrpSpPr>
          <p:grpSpPr>
            <a:xfrm>
              <a:off x="4615819" y="3529387"/>
              <a:ext cx="355974" cy="658038"/>
              <a:chOff x="5267325" y="1936749"/>
              <a:chExt cx="660400" cy="1220788"/>
            </a:xfrm>
          </p:grpSpPr>
          <p:sp>
            <p:nvSpPr>
              <p:cNvPr id="77"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8"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48" name="house"/>
            <p:cNvSpPr>
              <a:spLocks/>
            </p:cNvSpPr>
            <p:nvPr/>
          </p:nvSpPr>
          <p:spPr bwMode="auto">
            <a:xfrm>
              <a:off x="3352797" y="3580729"/>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9" name="door trim"/>
            <p:cNvSpPr>
              <a:spLocks noEditPoints="1"/>
            </p:cNvSpPr>
            <p:nvPr/>
          </p:nvSpPr>
          <p:spPr bwMode="auto">
            <a:xfrm>
              <a:off x="3575280" y="4568630"/>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50" name="door"/>
            <p:cNvGrpSpPr/>
            <p:nvPr/>
          </p:nvGrpSpPr>
          <p:grpSpPr>
            <a:xfrm>
              <a:off x="3606086" y="4599436"/>
              <a:ext cx="486041" cy="732484"/>
              <a:chOff x="3394075" y="3913187"/>
              <a:chExt cx="901700" cy="1358900"/>
            </a:xfrm>
          </p:grpSpPr>
          <p:sp>
            <p:nvSpPr>
              <p:cNvPr id="71" name="door piece"/>
              <p:cNvSpPr>
                <a:spLocks noChangeArrowheads="1"/>
              </p:cNvSpPr>
              <p:nvPr/>
            </p:nvSpPr>
            <p:spPr bwMode="auto">
              <a:xfrm>
                <a:off x="3394075" y="3913187"/>
                <a:ext cx="901700" cy="1358900"/>
              </a:xfrm>
              <a:prstGeom prst="rect">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2" name="door piece"/>
              <p:cNvSpPr>
                <a:spLocks noChangeArrowheads="1"/>
              </p:cNvSpPr>
              <p:nvPr/>
            </p:nvSpPr>
            <p:spPr bwMode="auto">
              <a:xfrm>
                <a:off x="3511550" y="4043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3" name="door piece"/>
              <p:cNvSpPr>
                <a:spLocks noChangeArrowheads="1"/>
              </p:cNvSpPr>
              <p:nvPr/>
            </p:nvSpPr>
            <p:spPr bwMode="auto">
              <a:xfrm>
                <a:off x="3905250" y="4043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4" name="door piece"/>
              <p:cNvSpPr>
                <a:spLocks noChangeArrowheads="1"/>
              </p:cNvSpPr>
              <p:nvPr/>
            </p:nvSpPr>
            <p:spPr bwMode="auto">
              <a:xfrm>
                <a:off x="3511550" y="4678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5" name="door piece"/>
              <p:cNvSpPr>
                <a:spLocks noChangeArrowheads="1"/>
              </p:cNvSpPr>
              <p:nvPr/>
            </p:nvSpPr>
            <p:spPr bwMode="auto">
              <a:xfrm>
                <a:off x="3905250" y="4678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6"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51" name="roof"/>
            <p:cNvSpPr>
              <a:spLocks/>
            </p:cNvSpPr>
            <p:nvPr/>
          </p:nvSpPr>
          <p:spPr bwMode="auto">
            <a:xfrm>
              <a:off x="3209038" y="3478045"/>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2" name="roof"/>
            <p:cNvSpPr>
              <a:spLocks/>
            </p:cNvSpPr>
            <p:nvPr/>
          </p:nvSpPr>
          <p:spPr bwMode="auto">
            <a:xfrm>
              <a:off x="3145716" y="3422908"/>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53" name="vent"/>
            <p:cNvGrpSpPr/>
            <p:nvPr/>
          </p:nvGrpSpPr>
          <p:grpSpPr>
            <a:xfrm>
              <a:off x="4015113" y="3964942"/>
              <a:ext cx="400470" cy="400470"/>
              <a:chOff x="4152900" y="2744787"/>
              <a:chExt cx="742950" cy="742950"/>
            </a:xfrm>
          </p:grpSpPr>
          <p:sp>
            <p:nvSpPr>
              <p:cNvPr id="63"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4"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5"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6"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7"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8"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9"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0"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54" name="window"/>
            <p:cNvGrpSpPr/>
            <p:nvPr/>
          </p:nvGrpSpPr>
          <p:grpSpPr>
            <a:xfrm>
              <a:off x="4361156" y="4563936"/>
              <a:ext cx="424430" cy="547652"/>
              <a:chOff x="4794876" y="3856037"/>
              <a:chExt cx="787400" cy="1016000"/>
            </a:xfrm>
          </p:grpSpPr>
          <p:sp>
            <p:nvSpPr>
              <p:cNvPr id="61"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2"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55" name="foundation"/>
            <p:cNvSpPr>
              <a:spLocks noChangeArrowheads="1"/>
            </p:cNvSpPr>
            <p:nvPr/>
          </p:nvSpPr>
          <p:spPr bwMode="auto">
            <a:xfrm>
              <a:off x="3291186" y="5316957"/>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6" name="step"/>
            <p:cNvSpPr>
              <a:spLocks noChangeArrowheads="1"/>
            </p:cNvSpPr>
            <p:nvPr/>
          </p:nvSpPr>
          <p:spPr bwMode="auto">
            <a:xfrm>
              <a:off x="3602663" y="5316957"/>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7" name="step"/>
            <p:cNvSpPr>
              <a:spLocks noChangeArrowheads="1"/>
            </p:cNvSpPr>
            <p:nvPr/>
          </p:nvSpPr>
          <p:spPr bwMode="auto">
            <a:xfrm>
              <a:off x="3602663" y="5441035"/>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38" name="house"/>
          <p:cNvGrpSpPr/>
          <p:nvPr/>
        </p:nvGrpSpPr>
        <p:grpSpPr>
          <a:xfrm>
            <a:off x="5931409" y="330857"/>
            <a:ext cx="1604449" cy="2141349"/>
            <a:chOff x="83128" y="3422908"/>
            <a:chExt cx="2139265" cy="2141349"/>
          </a:xfrm>
        </p:grpSpPr>
        <p:grpSp>
          <p:nvGrpSpPr>
            <p:cNvPr id="5" name="chimney"/>
            <p:cNvGrpSpPr/>
            <p:nvPr/>
          </p:nvGrpSpPr>
          <p:grpSpPr>
            <a:xfrm>
              <a:off x="1553231" y="3529387"/>
              <a:ext cx="355974" cy="658038"/>
              <a:chOff x="5267325" y="1936749"/>
              <a:chExt cx="660400" cy="1220788"/>
            </a:xfrm>
          </p:grpSpPr>
          <p:sp>
            <p:nvSpPr>
              <p:cNvPr id="6"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9" name="house"/>
            <p:cNvSpPr>
              <a:spLocks/>
            </p:cNvSpPr>
            <p:nvPr/>
          </p:nvSpPr>
          <p:spPr bwMode="auto">
            <a:xfrm>
              <a:off x="290209" y="3580729"/>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accent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door trim"/>
            <p:cNvSpPr>
              <a:spLocks noEditPoints="1"/>
            </p:cNvSpPr>
            <p:nvPr/>
          </p:nvSpPr>
          <p:spPr bwMode="auto">
            <a:xfrm>
              <a:off x="512692" y="4568630"/>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11" name="door"/>
            <p:cNvGrpSpPr/>
            <p:nvPr/>
          </p:nvGrpSpPr>
          <p:grpSpPr>
            <a:xfrm>
              <a:off x="543498" y="4599436"/>
              <a:ext cx="486041" cy="732484"/>
              <a:chOff x="3394075" y="3913187"/>
              <a:chExt cx="901700" cy="1358900"/>
            </a:xfrm>
          </p:grpSpPr>
          <p:sp>
            <p:nvSpPr>
              <p:cNvPr id="12" name="door piece"/>
              <p:cNvSpPr>
                <a:spLocks noChangeArrowheads="1"/>
              </p:cNvSpPr>
              <p:nvPr/>
            </p:nvSpPr>
            <p:spPr bwMode="auto">
              <a:xfrm>
                <a:off x="3394075" y="3913187"/>
                <a:ext cx="901700" cy="1358900"/>
              </a:xfrm>
              <a:prstGeom prst="rect">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door piece"/>
              <p:cNvSpPr>
                <a:spLocks noChangeArrowheads="1"/>
              </p:cNvSpPr>
              <p:nvPr/>
            </p:nvSpPr>
            <p:spPr bwMode="auto">
              <a:xfrm>
                <a:off x="3511550" y="4043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door piece"/>
              <p:cNvSpPr>
                <a:spLocks noChangeArrowheads="1"/>
              </p:cNvSpPr>
              <p:nvPr/>
            </p:nvSpPr>
            <p:spPr bwMode="auto">
              <a:xfrm>
                <a:off x="3905250" y="4043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5" name="door piece"/>
              <p:cNvSpPr>
                <a:spLocks noChangeArrowheads="1"/>
              </p:cNvSpPr>
              <p:nvPr/>
            </p:nvSpPr>
            <p:spPr bwMode="auto">
              <a:xfrm>
                <a:off x="3511550" y="4678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6" name="door piece"/>
              <p:cNvSpPr>
                <a:spLocks noChangeArrowheads="1"/>
              </p:cNvSpPr>
              <p:nvPr/>
            </p:nvSpPr>
            <p:spPr bwMode="auto">
              <a:xfrm>
                <a:off x="3905250" y="4678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18" name="roof"/>
            <p:cNvSpPr>
              <a:spLocks/>
            </p:cNvSpPr>
            <p:nvPr/>
          </p:nvSpPr>
          <p:spPr bwMode="auto">
            <a:xfrm>
              <a:off x="146450" y="3478045"/>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roof"/>
            <p:cNvSpPr>
              <a:spLocks/>
            </p:cNvSpPr>
            <p:nvPr/>
          </p:nvSpPr>
          <p:spPr bwMode="auto">
            <a:xfrm>
              <a:off x="83128" y="3422908"/>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20" name="vent"/>
            <p:cNvGrpSpPr/>
            <p:nvPr/>
          </p:nvGrpSpPr>
          <p:grpSpPr>
            <a:xfrm>
              <a:off x="952525" y="3964942"/>
              <a:ext cx="400470" cy="400470"/>
              <a:chOff x="4152900" y="2744787"/>
              <a:chExt cx="742950" cy="742950"/>
            </a:xfrm>
          </p:grpSpPr>
          <p:sp>
            <p:nvSpPr>
              <p:cNvPr id="21"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2"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3"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4"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5"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29" name="window"/>
            <p:cNvGrpSpPr/>
            <p:nvPr/>
          </p:nvGrpSpPr>
          <p:grpSpPr>
            <a:xfrm>
              <a:off x="1298568" y="4563936"/>
              <a:ext cx="424430" cy="547652"/>
              <a:chOff x="4794876" y="3856037"/>
              <a:chExt cx="787400" cy="1016000"/>
            </a:xfrm>
          </p:grpSpPr>
          <p:sp>
            <p:nvSpPr>
              <p:cNvPr id="30"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1"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32" name="foundation"/>
            <p:cNvSpPr>
              <a:spLocks noChangeArrowheads="1"/>
            </p:cNvSpPr>
            <p:nvPr/>
          </p:nvSpPr>
          <p:spPr bwMode="auto">
            <a:xfrm>
              <a:off x="228598" y="5316957"/>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3" name="step"/>
            <p:cNvSpPr>
              <a:spLocks noChangeArrowheads="1"/>
            </p:cNvSpPr>
            <p:nvPr/>
          </p:nvSpPr>
          <p:spPr bwMode="auto">
            <a:xfrm>
              <a:off x="540075" y="5316957"/>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4" name="step"/>
            <p:cNvSpPr>
              <a:spLocks noChangeArrowheads="1"/>
            </p:cNvSpPr>
            <p:nvPr/>
          </p:nvSpPr>
          <p:spPr bwMode="auto">
            <a:xfrm>
              <a:off x="540075" y="5441035"/>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122" name="home three"/>
          <p:cNvSpPr txBox="1"/>
          <p:nvPr/>
        </p:nvSpPr>
        <p:spPr>
          <a:xfrm>
            <a:off x="5948245" y="2730822"/>
            <a:ext cx="1599956" cy="40626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Homelessness prevention </a:t>
            </a:r>
            <a:r>
              <a:rPr lang="en-GB" sz="1200" b="1" dirty="0" smtClean="0">
                <a:solidFill>
                  <a:prstClr val="black"/>
                </a:solidFill>
              </a:rPr>
              <a:t>duties: </a:t>
            </a:r>
          </a:p>
          <a:p>
            <a:endParaRPr lang="en-GB" sz="1200" b="1" dirty="0">
              <a:solidFill>
                <a:srgbClr val="696464">
                  <a:lumMod val="50000"/>
                </a:srgbClr>
              </a:solidFill>
            </a:endParaRPr>
          </a:p>
          <a:p>
            <a:r>
              <a:rPr lang="en-GB" sz="1200" dirty="0">
                <a:solidFill>
                  <a:prstClr val="black"/>
                </a:solidFill>
              </a:rPr>
              <a:t>this clause includes new duties to those who are homeless or threatened with homelessness, to:</a:t>
            </a:r>
          </a:p>
          <a:p>
            <a:pPr marL="171450" indent="-171450">
              <a:buFont typeface="Arial" panose="020B0604020202020204" pitchFamily="34" charset="0"/>
              <a:buChar char="•"/>
            </a:pPr>
            <a:r>
              <a:rPr lang="en-GB" sz="1200" dirty="0">
                <a:solidFill>
                  <a:prstClr val="black"/>
                </a:solidFill>
              </a:rPr>
              <a:t>carry out an assessment;</a:t>
            </a:r>
          </a:p>
          <a:p>
            <a:pPr marL="171450" indent="-171450">
              <a:buFont typeface="Arial" panose="020B0604020202020204" pitchFamily="34" charset="0"/>
              <a:buChar char="•"/>
            </a:pPr>
            <a:r>
              <a:rPr lang="en-GB" sz="1200" dirty="0">
                <a:solidFill>
                  <a:prstClr val="black"/>
                </a:solidFill>
              </a:rPr>
              <a:t>agree a personal housing plan;</a:t>
            </a:r>
          </a:p>
          <a:p>
            <a:pPr marL="171450" indent="-171450">
              <a:buFont typeface="Arial" panose="020B0604020202020204" pitchFamily="34" charset="0"/>
              <a:buChar char="•"/>
            </a:pPr>
            <a:r>
              <a:rPr lang="en-GB" sz="1200" dirty="0">
                <a:solidFill>
                  <a:prstClr val="black"/>
                </a:solidFill>
              </a:rPr>
              <a:t>help prevent homelessness; and</a:t>
            </a:r>
          </a:p>
          <a:p>
            <a:pPr marL="171450" indent="-171450">
              <a:buFont typeface="Arial" panose="020B0604020202020204" pitchFamily="34" charset="0"/>
              <a:buChar char="•"/>
            </a:pPr>
            <a:r>
              <a:rPr lang="en-GB" sz="1200" dirty="0">
                <a:solidFill>
                  <a:prstClr val="black"/>
                </a:solidFill>
              </a:rPr>
              <a:t>help to secure accommodation for all eligible applicants, regardless of priority need.</a:t>
            </a:r>
          </a:p>
          <a:p>
            <a:endParaRPr lang="en-US" sz="1200" dirty="0" smtClean="0">
              <a:solidFill>
                <a:srgbClr val="696464">
                  <a:lumMod val="50000"/>
                </a:srgbClr>
              </a:solidFill>
            </a:endParaRPr>
          </a:p>
        </p:txBody>
      </p:sp>
      <p:sp>
        <p:nvSpPr>
          <p:cNvPr id="120" name="home two"/>
          <p:cNvSpPr txBox="1"/>
          <p:nvPr/>
        </p:nvSpPr>
        <p:spPr>
          <a:xfrm>
            <a:off x="3786154" y="2730817"/>
            <a:ext cx="1599956" cy="267765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Duty of Local Housing Authority to provide </a:t>
            </a:r>
            <a:r>
              <a:rPr lang="en-GB" sz="1200" b="1" dirty="0" smtClean="0">
                <a:solidFill>
                  <a:prstClr val="black"/>
                </a:solidFill>
              </a:rPr>
              <a:t>advice</a:t>
            </a:r>
          </a:p>
          <a:p>
            <a:endParaRPr lang="en-GB" sz="1200" dirty="0" smtClean="0">
              <a:solidFill>
                <a:prstClr val="black"/>
              </a:solidFill>
            </a:endParaRPr>
          </a:p>
          <a:p>
            <a:r>
              <a:rPr lang="en-GB" sz="1200" dirty="0">
                <a:solidFill>
                  <a:prstClr val="black"/>
                </a:solidFill>
              </a:rPr>
              <a:t>T</a:t>
            </a:r>
            <a:r>
              <a:rPr lang="en-GB" sz="1200" dirty="0" smtClean="0">
                <a:solidFill>
                  <a:prstClr val="black"/>
                </a:solidFill>
              </a:rPr>
              <a:t>his </a:t>
            </a:r>
            <a:r>
              <a:rPr lang="en-GB" sz="1200" dirty="0">
                <a:solidFill>
                  <a:prstClr val="black"/>
                </a:solidFill>
              </a:rPr>
              <a:t>clause strengthens and extends the general advice duty, requiring the LHA to design a service that meets the needs of certain groups at risk of homelessness.</a:t>
            </a:r>
          </a:p>
          <a:p>
            <a:endParaRPr lang="en-US" sz="1200" dirty="0" smtClean="0">
              <a:solidFill>
                <a:srgbClr val="696464">
                  <a:lumMod val="50000"/>
                </a:srgbClr>
              </a:solidFill>
            </a:endParaRPr>
          </a:p>
        </p:txBody>
      </p:sp>
      <p:sp>
        <p:nvSpPr>
          <p:cNvPr id="118" name="home one"/>
          <p:cNvSpPr txBox="1"/>
          <p:nvPr/>
        </p:nvSpPr>
        <p:spPr>
          <a:xfrm>
            <a:off x="1624066" y="2564904"/>
            <a:ext cx="1599956" cy="415498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Definition of homelessness and threatened with </a:t>
            </a:r>
            <a:r>
              <a:rPr lang="en-GB" sz="1200" b="1" dirty="0" smtClean="0">
                <a:solidFill>
                  <a:prstClr val="black"/>
                </a:solidFill>
              </a:rPr>
              <a:t>homelessness:</a:t>
            </a:r>
          </a:p>
          <a:p>
            <a:endParaRPr lang="en-GB" sz="1200" b="1" dirty="0" smtClean="0">
              <a:solidFill>
                <a:prstClr val="black"/>
              </a:solidFill>
            </a:endParaRPr>
          </a:p>
          <a:p>
            <a:r>
              <a:rPr lang="en-GB" sz="1200" dirty="0">
                <a:solidFill>
                  <a:prstClr val="black"/>
                </a:solidFill>
              </a:rPr>
              <a:t>T</a:t>
            </a:r>
            <a:r>
              <a:rPr lang="en-GB" sz="1200" dirty="0" smtClean="0">
                <a:solidFill>
                  <a:prstClr val="black"/>
                </a:solidFill>
              </a:rPr>
              <a:t>his </a:t>
            </a:r>
            <a:r>
              <a:rPr lang="en-GB" sz="1200" dirty="0">
                <a:solidFill>
                  <a:prstClr val="black"/>
                </a:solidFill>
              </a:rPr>
              <a:t>clause extends the period during which a local housing authority (LHA) should treat someone as threatened with homelessness from 28 to 56 days, and sets out the action LHAs should take when someone applies for housing assistance, having been served with a notice to end an assured shorthold tenancy.</a:t>
            </a:r>
          </a:p>
          <a:p>
            <a:endParaRPr lang="en-US" sz="1200" dirty="0">
              <a:solidFill>
                <a:srgbClr val="696464">
                  <a:lumMod val="50000"/>
                </a:srgbClr>
              </a:solidFill>
            </a:endParaRPr>
          </a:p>
        </p:txBody>
      </p:sp>
      <p:sp>
        <p:nvSpPr>
          <p:cNvPr id="151" name="three homes"/>
          <p:cNvSpPr txBox="1"/>
          <p:nvPr/>
        </p:nvSpPr>
        <p:spPr>
          <a:xfrm>
            <a:off x="876026" y="6008643"/>
            <a:ext cx="6594647" cy="861774"/>
          </a:xfrm>
          <a:prstGeom prst="rect">
            <a:avLst/>
          </a:prstGeom>
          <a:noFill/>
        </p:spPr>
        <p:txBody>
          <a:bodyPr wrap="square" rtlCol="0">
            <a:spAutoFit/>
          </a:bodyPr>
          <a:lstStyle/>
          <a:p>
            <a:r>
              <a:rPr lang="en-US" sz="3200" b="1" dirty="0">
                <a:solidFill>
                  <a:prstClr val="white"/>
                </a:solidFill>
              </a:rPr>
              <a:t/>
            </a:r>
            <a:br>
              <a:rPr lang="en-US" sz="3200" b="1" dirty="0">
                <a:solidFill>
                  <a:prstClr val="white"/>
                </a:solidFill>
              </a:rPr>
            </a:br>
            <a:endParaRPr lang="en-US" b="1" dirty="0">
              <a:solidFill>
                <a:prstClr val="white"/>
              </a:solidFill>
            </a:endParaRPr>
          </a:p>
        </p:txBody>
      </p:sp>
      <p:sp>
        <p:nvSpPr>
          <p:cNvPr id="113" name="animation details"/>
          <p:cNvSpPr txBox="1"/>
          <p:nvPr/>
        </p:nvSpPr>
        <p:spPr>
          <a:xfrm>
            <a:off x="41176" y="43743"/>
            <a:ext cx="1458158" cy="400110"/>
          </a:xfrm>
          <a:prstGeom prst="rect">
            <a:avLst/>
          </a:prstGeom>
          <a:noFill/>
        </p:spPr>
        <p:txBody>
          <a:bodyPr wrap="square" rtlCol="0">
            <a:spAutoFit/>
          </a:bodyPr>
          <a:lstStyle/>
          <a:p>
            <a:r>
              <a:rPr lang="en-US" sz="1000" dirty="0">
                <a:solidFill>
                  <a:prstClr val="white">
                    <a:lumMod val="75000"/>
                  </a:prstClr>
                </a:solidFill>
              </a:rPr>
              <a:t>The animation </a:t>
            </a:r>
          </a:p>
          <a:p>
            <a:r>
              <a:rPr lang="en-US" sz="1000" dirty="0">
                <a:solidFill>
                  <a:prstClr val="white">
                    <a:lumMod val="75000"/>
                  </a:prstClr>
                </a:solidFill>
              </a:rPr>
              <a:t>automatically begins.</a:t>
            </a:r>
          </a:p>
        </p:txBody>
      </p:sp>
    </p:spTree>
    <p:extLst>
      <p:ext uri="{BB962C8B-B14F-4D97-AF65-F5344CB8AC3E}">
        <p14:creationId xmlns:p14="http://schemas.microsoft.com/office/powerpoint/2010/main" val="32341457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1000"/>
                                        <p:tgtEl>
                                          <p:spTgt spid="41"/>
                                        </p:tgtEl>
                                      </p:cBhvr>
                                    </p:animEffect>
                                  </p:childTnLst>
                                </p:cTn>
                              </p:par>
                            </p:childTnLst>
                          </p:cTn>
                        </p:par>
                        <p:par>
                          <p:cTn id="8" fill="hold">
                            <p:stCondLst>
                              <p:cond delay="1500"/>
                            </p:stCondLst>
                            <p:childTnLst>
                              <p:par>
                                <p:cTn id="9" presetID="10" presetClass="entr" presetSubtype="0" fill="hold" nodeType="afterEffect">
                                  <p:stCondLst>
                                    <p:cond delay="25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118"/>
                                        </p:tgtEl>
                                        <p:attrNameLst>
                                          <p:attrName>style.visibility</p:attrName>
                                        </p:attrNameLst>
                                      </p:cBhvr>
                                      <p:to>
                                        <p:strVal val="visible"/>
                                      </p:to>
                                    </p:set>
                                    <p:animEffect transition="in" filter="fade">
                                      <p:cBhvr>
                                        <p:cTn id="14" dur="500"/>
                                        <p:tgtEl>
                                          <p:spTgt spid="1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9"/>
                                        </p:tgtEl>
                                        <p:attrNameLst>
                                          <p:attrName>style.visibility</p:attrName>
                                        </p:attrNameLst>
                                      </p:cBhvr>
                                      <p:to>
                                        <p:strVal val="visible"/>
                                      </p:to>
                                    </p:set>
                                    <p:animEffect transition="in" filter="wipe(up)">
                                      <p:cBhvr>
                                        <p:cTn id="19" dur="1000"/>
                                        <p:tgtEl>
                                          <p:spTgt spid="119"/>
                                        </p:tgtEl>
                                      </p:cBhvr>
                                    </p:animEffect>
                                  </p:childTnLst>
                                </p:cTn>
                              </p:par>
                              <p:par>
                                <p:cTn id="20" presetID="10" presetClass="entr" presetSubtype="0" fill="hold" nodeType="withEffect">
                                  <p:stCondLst>
                                    <p:cond delay="5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120"/>
                                        </p:tgtEl>
                                        <p:attrNameLst>
                                          <p:attrName>style.visibility</p:attrName>
                                        </p:attrNameLst>
                                      </p:cBhvr>
                                      <p:to>
                                        <p:strVal val="visible"/>
                                      </p:to>
                                    </p:set>
                                    <p:animEffect transition="in" filter="fade">
                                      <p:cBhvr>
                                        <p:cTn id="25" dur="500"/>
                                        <p:tgtEl>
                                          <p:spTgt spid="1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21"/>
                                        </p:tgtEl>
                                        <p:attrNameLst>
                                          <p:attrName>style.visibility</p:attrName>
                                        </p:attrNameLst>
                                      </p:cBhvr>
                                      <p:to>
                                        <p:strVal val="visible"/>
                                      </p:to>
                                    </p:set>
                                    <p:animEffect transition="in" filter="wipe(up)">
                                      <p:cBhvr>
                                        <p:cTn id="30" dur="1000"/>
                                        <p:tgtEl>
                                          <p:spTgt spid="121"/>
                                        </p:tgtEl>
                                      </p:cBhvr>
                                    </p:animEffect>
                                  </p:childTnLst>
                                </p:cTn>
                              </p:par>
                              <p:par>
                                <p:cTn id="31" presetID="10"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2"/>
                                        </p:tgtEl>
                                        <p:attrNameLst>
                                          <p:attrName>style.visibility</p:attrName>
                                        </p:attrNameLst>
                                      </p:cBhvr>
                                      <p:to>
                                        <p:strVal val="visible"/>
                                      </p:to>
                                    </p:set>
                                    <p:animEffect transition="in" filter="fade">
                                      <p:cBhvr>
                                        <p:cTn id="3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41" grpId="0" animBg="1"/>
      <p:bldP spid="121" grpId="0" animBg="1"/>
      <p:bldP spid="122" grpId="0"/>
      <p:bldP spid="120" grpId="0"/>
      <p:bldP spid="1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white rectangle"/>
          <p:cNvSpPr/>
          <p:nvPr/>
        </p:nvSpPr>
        <p:spPr>
          <a:xfrm>
            <a:off x="3726317" y="-3118"/>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white rectangle"/>
          <p:cNvSpPr/>
          <p:nvPr/>
        </p:nvSpPr>
        <p:spPr>
          <a:xfrm>
            <a:off x="1564228" y="-3118"/>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1" name="white rectangle"/>
          <p:cNvSpPr/>
          <p:nvPr/>
        </p:nvSpPr>
        <p:spPr>
          <a:xfrm>
            <a:off x="5888407" y="-3118"/>
            <a:ext cx="1690446" cy="68580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6" name="rectangle"/>
          <p:cNvSpPr>
            <a:spLocks noChangeArrowheads="1"/>
          </p:cNvSpPr>
          <p:nvPr/>
        </p:nvSpPr>
        <p:spPr bwMode="auto">
          <a:xfrm>
            <a:off x="268060" y="665799"/>
            <a:ext cx="9144000" cy="188639"/>
          </a:xfrm>
          <a:prstGeom prst="rect">
            <a:avLst/>
          </a:prstGeom>
          <a:gradFill flip="none" rotWithShape="1">
            <a:gsLst>
              <a:gs pos="0">
                <a:schemeClr val="tx2">
                  <a:lumMod val="60000"/>
                  <a:lumOff val="40000"/>
                </a:schemeClr>
              </a:gs>
              <a:gs pos="83000">
                <a:schemeClr val="tx2">
                  <a:lumMod val="75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40" name="house"/>
          <p:cNvGrpSpPr/>
          <p:nvPr/>
        </p:nvGrpSpPr>
        <p:grpSpPr>
          <a:xfrm>
            <a:off x="3743362" y="330857"/>
            <a:ext cx="1604449" cy="2141349"/>
            <a:chOff x="6208304" y="3424777"/>
            <a:chExt cx="2139265" cy="2141349"/>
          </a:xfrm>
        </p:grpSpPr>
        <p:grpSp>
          <p:nvGrpSpPr>
            <p:cNvPr id="80" name="chimney"/>
            <p:cNvGrpSpPr/>
            <p:nvPr/>
          </p:nvGrpSpPr>
          <p:grpSpPr>
            <a:xfrm>
              <a:off x="7678407" y="3531256"/>
              <a:ext cx="355974" cy="658038"/>
              <a:chOff x="5267325" y="1936749"/>
              <a:chExt cx="660400" cy="1220788"/>
            </a:xfrm>
          </p:grpSpPr>
          <p:sp>
            <p:nvSpPr>
              <p:cNvPr id="111"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2"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2" name="house"/>
            <p:cNvSpPr>
              <a:spLocks/>
            </p:cNvSpPr>
            <p:nvPr/>
          </p:nvSpPr>
          <p:spPr bwMode="auto">
            <a:xfrm>
              <a:off x="6415385" y="3582598"/>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accent3"/>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3" name="door trim"/>
            <p:cNvSpPr>
              <a:spLocks noEditPoints="1"/>
            </p:cNvSpPr>
            <p:nvPr/>
          </p:nvSpPr>
          <p:spPr bwMode="auto">
            <a:xfrm>
              <a:off x="6637868" y="4570499"/>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84" name="door"/>
            <p:cNvGrpSpPr/>
            <p:nvPr/>
          </p:nvGrpSpPr>
          <p:grpSpPr>
            <a:xfrm>
              <a:off x="6668674" y="4601305"/>
              <a:ext cx="486041" cy="732484"/>
              <a:chOff x="3394075" y="3913187"/>
              <a:chExt cx="901700" cy="1358900"/>
            </a:xfrm>
          </p:grpSpPr>
          <p:sp>
            <p:nvSpPr>
              <p:cNvPr id="105" name="door piece"/>
              <p:cNvSpPr>
                <a:spLocks noChangeArrowheads="1"/>
              </p:cNvSpPr>
              <p:nvPr/>
            </p:nvSpPr>
            <p:spPr bwMode="auto">
              <a:xfrm>
                <a:off x="3394075" y="3913187"/>
                <a:ext cx="901700" cy="1358900"/>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6" name="door piece"/>
              <p:cNvSpPr>
                <a:spLocks noChangeArrowheads="1"/>
              </p:cNvSpPr>
              <p:nvPr/>
            </p:nvSpPr>
            <p:spPr bwMode="auto">
              <a:xfrm>
                <a:off x="3511550" y="4043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7" name="door piece"/>
              <p:cNvSpPr>
                <a:spLocks noChangeArrowheads="1"/>
              </p:cNvSpPr>
              <p:nvPr/>
            </p:nvSpPr>
            <p:spPr bwMode="auto">
              <a:xfrm>
                <a:off x="3905250" y="4043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8" name="door piece"/>
              <p:cNvSpPr>
                <a:spLocks noChangeArrowheads="1"/>
              </p:cNvSpPr>
              <p:nvPr/>
            </p:nvSpPr>
            <p:spPr bwMode="auto">
              <a:xfrm>
                <a:off x="3511550" y="4678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9" name="door piece"/>
              <p:cNvSpPr>
                <a:spLocks noChangeArrowheads="1"/>
              </p:cNvSpPr>
              <p:nvPr/>
            </p:nvSpPr>
            <p:spPr bwMode="auto">
              <a:xfrm>
                <a:off x="3905250" y="4678362"/>
                <a:ext cx="273050" cy="457200"/>
              </a:xfrm>
              <a:prstGeom prst="rect">
                <a:avLst/>
              </a:prstGeom>
              <a:solidFill>
                <a:schemeClr val="accent6">
                  <a:lumMod val="75000"/>
                </a:schemeClr>
              </a:solidFill>
              <a:ln>
                <a:noFill/>
              </a:ln>
              <a:effectLst>
                <a:innerShdw blurRad="50800" dist="50800" dir="2700000">
                  <a:schemeClr val="accent6">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0"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5" name="roof"/>
            <p:cNvSpPr>
              <a:spLocks/>
            </p:cNvSpPr>
            <p:nvPr/>
          </p:nvSpPr>
          <p:spPr bwMode="auto">
            <a:xfrm>
              <a:off x="6271626" y="3479914"/>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6" name="roof"/>
            <p:cNvSpPr>
              <a:spLocks/>
            </p:cNvSpPr>
            <p:nvPr/>
          </p:nvSpPr>
          <p:spPr bwMode="auto">
            <a:xfrm>
              <a:off x="6208304" y="3424777"/>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87" name="vent"/>
            <p:cNvGrpSpPr/>
            <p:nvPr/>
          </p:nvGrpSpPr>
          <p:grpSpPr>
            <a:xfrm>
              <a:off x="7077701" y="3966811"/>
              <a:ext cx="400470" cy="400470"/>
              <a:chOff x="4152900" y="2744787"/>
              <a:chExt cx="742950" cy="742950"/>
            </a:xfrm>
          </p:grpSpPr>
          <p:sp>
            <p:nvSpPr>
              <p:cNvPr id="97"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8"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9"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0"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1"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2"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3"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4"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88" name="window"/>
            <p:cNvGrpSpPr/>
            <p:nvPr/>
          </p:nvGrpSpPr>
          <p:grpSpPr>
            <a:xfrm>
              <a:off x="7423744" y="4565805"/>
              <a:ext cx="424430" cy="547652"/>
              <a:chOff x="4794876" y="3856037"/>
              <a:chExt cx="787400" cy="1016000"/>
            </a:xfrm>
          </p:grpSpPr>
          <p:sp>
            <p:nvSpPr>
              <p:cNvPr id="95"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6"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89" name="foundation"/>
            <p:cNvSpPr>
              <a:spLocks noChangeArrowheads="1"/>
            </p:cNvSpPr>
            <p:nvPr/>
          </p:nvSpPr>
          <p:spPr bwMode="auto">
            <a:xfrm>
              <a:off x="6353774" y="5318826"/>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0" name="step"/>
            <p:cNvSpPr>
              <a:spLocks noChangeArrowheads="1"/>
            </p:cNvSpPr>
            <p:nvPr/>
          </p:nvSpPr>
          <p:spPr bwMode="auto">
            <a:xfrm>
              <a:off x="6665251" y="5318826"/>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1" name="step"/>
            <p:cNvSpPr>
              <a:spLocks noChangeArrowheads="1"/>
            </p:cNvSpPr>
            <p:nvPr/>
          </p:nvSpPr>
          <p:spPr bwMode="auto">
            <a:xfrm>
              <a:off x="6665251" y="5442904"/>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39" name="house"/>
          <p:cNvGrpSpPr/>
          <p:nvPr/>
        </p:nvGrpSpPr>
        <p:grpSpPr>
          <a:xfrm>
            <a:off x="1607230" y="324621"/>
            <a:ext cx="1604449" cy="2141349"/>
            <a:chOff x="3145716" y="3422908"/>
            <a:chExt cx="2139265" cy="2141349"/>
          </a:xfrm>
        </p:grpSpPr>
        <p:grpSp>
          <p:nvGrpSpPr>
            <p:cNvPr id="46" name="chimney"/>
            <p:cNvGrpSpPr/>
            <p:nvPr/>
          </p:nvGrpSpPr>
          <p:grpSpPr>
            <a:xfrm>
              <a:off x="4615819" y="3529387"/>
              <a:ext cx="355974" cy="658038"/>
              <a:chOff x="5267325" y="1936749"/>
              <a:chExt cx="660400" cy="1220788"/>
            </a:xfrm>
          </p:grpSpPr>
          <p:sp>
            <p:nvSpPr>
              <p:cNvPr id="77"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8"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48" name="house"/>
            <p:cNvSpPr>
              <a:spLocks/>
            </p:cNvSpPr>
            <p:nvPr/>
          </p:nvSpPr>
          <p:spPr bwMode="auto">
            <a:xfrm>
              <a:off x="3352797" y="3580729"/>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9" name="door trim"/>
            <p:cNvSpPr>
              <a:spLocks noEditPoints="1"/>
            </p:cNvSpPr>
            <p:nvPr/>
          </p:nvSpPr>
          <p:spPr bwMode="auto">
            <a:xfrm>
              <a:off x="3575280" y="4568630"/>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50" name="door"/>
            <p:cNvGrpSpPr/>
            <p:nvPr/>
          </p:nvGrpSpPr>
          <p:grpSpPr>
            <a:xfrm>
              <a:off x="3606086" y="4599436"/>
              <a:ext cx="486041" cy="732484"/>
              <a:chOff x="3394075" y="3913187"/>
              <a:chExt cx="901700" cy="1358900"/>
            </a:xfrm>
          </p:grpSpPr>
          <p:sp>
            <p:nvSpPr>
              <p:cNvPr id="71" name="door piece"/>
              <p:cNvSpPr>
                <a:spLocks noChangeArrowheads="1"/>
              </p:cNvSpPr>
              <p:nvPr/>
            </p:nvSpPr>
            <p:spPr bwMode="auto">
              <a:xfrm>
                <a:off x="3394075" y="3913187"/>
                <a:ext cx="901700" cy="1358900"/>
              </a:xfrm>
              <a:prstGeom prst="rect">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2" name="door piece"/>
              <p:cNvSpPr>
                <a:spLocks noChangeArrowheads="1"/>
              </p:cNvSpPr>
              <p:nvPr/>
            </p:nvSpPr>
            <p:spPr bwMode="auto">
              <a:xfrm>
                <a:off x="3511550" y="4043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3" name="door piece"/>
              <p:cNvSpPr>
                <a:spLocks noChangeArrowheads="1"/>
              </p:cNvSpPr>
              <p:nvPr/>
            </p:nvSpPr>
            <p:spPr bwMode="auto">
              <a:xfrm>
                <a:off x="3905250" y="4043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4" name="door piece"/>
              <p:cNvSpPr>
                <a:spLocks noChangeArrowheads="1"/>
              </p:cNvSpPr>
              <p:nvPr/>
            </p:nvSpPr>
            <p:spPr bwMode="auto">
              <a:xfrm>
                <a:off x="3511550" y="4678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5" name="door piece"/>
              <p:cNvSpPr>
                <a:spLocks noChangeArrowheads="1"/>
              </p:cNvSpPr>
              <p:nvPr/>
            </p:nvSpPr>
            <p:spPr bwMode="auto">
              <a:xfrm>
                <a:off x="3905250" y="4678362"/>
                <a:ext cx="273050" cy="457200"/>
              </a:xfrm>
              <a:prstGeom prst="rect">
                <a:avLst/>
              </a:prstGeom>
              <a:solidFill>
                <a:schemeClr val="accent1"/>
              </a:solidFill>
              <a:ln>
                <a:noFill/>
              </a:ln>
              <a:effectLst>
                <a:innerShdw blurRad="50800" dist="50800" dir="2700000">
                  <a:schemeClr val="accent1">
                    <a:lumMod val="60000"/>
                    <a:lumOff val="4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6"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51" name="roof"/>
            <p:cNvSpPr>
              <a:spLocks/>
            </p:cNvSpPr>
            <p:nvPr/>
          </p:nvSpPr>
          <p:spPr bwMode="auto">
            <a:xfrm>
              <a:off x="3209038" y="3478045"/>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2" name="roof"/>
            <p:cNvSpPr>
              <a:spLocks/>
            </p:cNvSpPr>
            <p:nvPr/>
          </p:nvSpPr>
          <p:spPr bwMode="auto">
            <a:xfrm>
              <a:off x="3145716" y="3422908"/>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53" name="vent"/>
            <p:cNvGrpSpPr/>
            <p:nvPr/>
          </p:nvGrpSpPr>
          <p:grpSpPr>
            <a:xfrm>
              <a:off x="4015113" y="3964942"/>
              <a:ext cx="400470" cy="400470"/>
              <a:chOff x="4152900" y="2744787"/>
              <a:chExt cx="742950" cy="742950"/>
            </a:xfrm>
          </p:grpSpPr>
          <p:sp>
            <p:nvSpPr>
              <p:cNvPr id="63"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4"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5"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6"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7"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8"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9"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0"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54" name="window"/>
            <p:cNvGrpSpPr/>
            <p:nvPr/>
          </p:nvGrpSpPr>
          <p:grpSpPr>
            <a:xfrm>
              <a:off x="4361156" y="4563936"/>
              <a:ext cx="424430" cy="547652"/>
              <a:chOff x="4794876" y="3856037"/>
              <a:chExt cx="787400" cy="1016000"/>
            </a:xfrm>
          </p:grpSpPr>
          <p:sp>
            <p:nvSpPr>
              <p:cNvPr id="61"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62"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55" name="foundation"/>
            <p:cNvSpPr>
              <a:spLocks noChangeArrowheads="1"/>
            </p:cNvSpPr>
            <p:nvPr/>
          </p:nvSpPr>
          <p:spPr bwMode="auto">
            <a:xfrm>
              <a:off x="3291186" y="5316957"/>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6" name="step"/>
            <p:cNvSpPr>
              <a:spLocks noChangeArrowheads="1"/>
            </p:cNvSpPr>
            <p:nvPr/>
          </p:nvSpPr>
          <p:spPr bwMode="auto">
            <a:xfrm>
              <a:off x="3602663" y="5316957"/>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7" name="step"/>
            <p:cNvSpPr>
              <a:spLocks noChangeArrowheads="1"/>
            </p:cNvSpPr>
            <p:nvPr/>
          </p:nvSpPr>
          <p:spPr bwMode="auto">
            <a:xfrm>
              <a:off x="3602663" y="5441035"/>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38" name="house"/>
          <p:cNvGrpSpPr/>
          <p:nvPr/>
        </p:nvGrpSpPr>
        <p:grpSpPr>
          <a:xfrm>
            <a:off x="5931409" y="330857"/>
            <a:ext cx="1604449" cy="2141349"/>
            <a:chOff x="83128" y="3422908"/>
            <a:chExt cx="2139265" cy="2141349"/>
          </a:xfrm>
        </p:grpSpPr>
        <p:grpSp>
          <p:nvGrpSpPr>
            <p:cNvPr id="5" name="chimney"/>
            <p:cNvGrpSpPr/>
            <p:nvPr/>
          </p:nvGrpSpPr>
          <p:grpSpPr>
            <a:xfrm>
              <a:off x="1553231" y="3529387"/>
              <a:ext cx="355974" cy="658038"/>
              <a:chOff x="5267325" y="1936749"/>
              <a:chExt cx="660400" cy="1220788"/>
            </a:xfrm>
          </p:grpSpPr>
          <p:sp>
            <p:nvSpPr>
              <p:cNvPr id="6" name="chimney piece"/>
              <p:cNvSpPr>
                <a:spLocks noChangeArrowheads="1"/>
              </p:cNvSpPr>
              <p:nvPr/>
            </p:nvSpPr>
            <p:spPr bwMode="auto">
              <a:xfrm>
                <a:off x="5346700" y="1936749"/>
                <a:ext cx="501650" cy="1220788"/>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7" name="chimney piece"/>
              <p:cNvSpPr>
                <a:spLocks noChangeArrowheads="1"/>
              </p:cNvSpPr>
              <p:nvPr/>
            </p:nvSpPr>
            <p:spPr bwMode="auto">
              <a:xfrm>
                <a:off x="5267325" y="1936749"/>
                <a:ext cx="660400" cy="171450"/>
              </a:xfrm>
              <a:prstGeom prst="rect">
                <a:avLst/>
              </a:prstGeom>
              <a:solidFill>
                <a:schemeClr val="tx2"/>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9" name="house"/>
            <p:cNvSpPr>
              <a:spLocks/>
            </p:cNvSpPr>
            <p:nvPr/>
          </p:nvSpPr>
          <p:spPr bwMode="auto">
            <a:xfrm>
              <a:off x="290209" y="3580729"/>
              <a:ext cx="1725103" cy="1736228"/>
            </a:xfrm>
            <a:custGeom>
              <a:avLst/>
              <a:gdLst>
                <a:gd name="T0" fmla="*/ 1008 w 2016"/>
                <a:gd name="T1" fmla="*/ 0 h 2029"/>
                <a:gd name="T2" fmla="*/ 0 w 2016"/>
                <a:gd name="T3" fmla="*/ 969 h 2029"/>
                <a:gd name="T4" fmla="*/ 0 w 2016"/>
                <a:gd name="T5" fmla="*/ 2029 h 2029"/>
                <a:gd name="T6" fmla="*/ 2016 w 2016"/>
                <a:gd name="T7" fmla="*/ 2029 h 2029"/>
                <a:gd name="T8" fmla="*/ 2016 w 2016"/>
                <a:gd name="T9" fmla="*/ 969 h 2029"/>
                <a:gd name="T10" fmla="*/ 1008 w 2016"/>
                <a:gd name="T11" fmla="*/ 0 h 2029"/>
              </a:gdLst>
              <a:ahLst/>
              <a:cxnLst>
                <a:cxn ang="0">
                  <a:pos x="T0" y="T1"/>
                </a:cxn>
                <a:cxn ang="0">
                  <a:pos x="T2" y="T3"/>
                </a:cxn>
                <a:cxn ang="0">
                  <a:pos x="T4" y="T5"/>
                </a:cxn>
                <a:cxn ang="0">
                  <a:pos x="T6" y="T7"/>
                </a:cxn>
                <a:cxn ang="0">
                  <a:pos x="T8" y="T9"/>
                </a:cxn>
                <a:cxn ang="0">
                  <a:pos x="T10" y="T11"/>
                </a:cxn>
              </a:cxnLst>
              <a:rect l="0" t="0" r="r" b="b"/>
              <a:pathLst>
                <a:path w="2016" h="2029">
                  <a:moveTo>
                    <a:pt x="1008" y="0"/>
                  </a:moveTo>
                  <a:lnTo>
                    <a:pt x="0" y="969"/>
                  </a:lnTo>
                  <a:lnTo>
                    <a:pt x="0" y="2029"/>
                  </a:lnTo>
                  <a:lnTo>
                    <a:pt x="2016" y="2029"/>
                  </a:lnTo>
                  <a:lnTo>
                    <a:pt x="2016" y="969"/>
                  </a:lnTo>
                  <a:lnTo>
                    <a:pt x="1008" y="0"/>
                  </a:lnTo>
                  <a:close/>
                </a:path>
              </a:pathLst>
            </a:custGeom>
            <a:solidFill>
              <a:schemeClr val="accent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door trim"/>
            <p:cNvSpPr>
              <a:spLocks noEditPoints="1"/>
            </p:cNvSpPr>
            <p:nvPr/>
          </p:nvSpPr>
          <p:spPr bwMode="auto">
            <a:xfrm>
              <a:off x="512692" y="4568630"/>
              <a:ext cx="547652" cy="794095"/>
            </a:xfrm>
            <a:custGeom>
              <a:avLst/>
              <a:gdLst>
                <a:gd name="T0" fmla="*/ 608 w 640"/>
                <a:gd name="T1" fmla="*/ 32 h 928"/>
                <a:gd name="T2" fmla="*/ 608 w 640"/>
                <a:gd name="T3" fmla="*/ 896 h 928"/>
                <a:gd name="T4" fmla="*/ 32 w 640"/>
                <a:gd name="T5" fmla="*/ 896 h 928"/>
                <a:gd name="T6" fmla="*/ 32 w 640"/>
                <a:gd name="T7" fmla="*/ 32 h 928"/>
                <a:gd name="T8" fmla="*/ 608 w 640"/>
                <a:gd name="T9" fmla="*/ 32 h 928"/>
                <a:gd name="T10" fmla="*/ 640 w 640"/>
                <a:gd name="T11" fmla="*/ 0 h 928"/>
                <a:gd name="T12" fmla="*/ 608 w 640"/>
                <a:gd name="T13" fmla="*/ 0 h 928"/>
                <a:gd name="T14" fmla="*/ 32 w 640"/>
                <a:gd name="T15" fmla="*/ 0 h 928"/>
                <a:gd name="T16" fmla="*/ 0 w 640"/>
                <a:gd name="T17" fmla="*/ 0 h 928"/>
                <a:gd name="T18" fmla="*/ 0 w 640"/>
                <a:gd name="T19" fmla="*/ 32 h 928"/>
                <a:gd name="T20" fmla="*/ 0 w 640"/>
                <a:gd name="T21" fmla="*/ 896 h 928"/>
                <a:gd name="T22" fmla="*/ 0 w 640"/>
                <a:gd name="T23" fmla="*/ 928 h 928"/>
                <a:gd name="T24" fmla="*/ 32 w 640"/>
                <a:gd name="T25" fmla="*/ 928 h 928"/>
                <a:gd name="T26" fmla="*/ 608 w 640"/>
                <a:gd name="T27" fmla="*/ 928 h 928"/>
                <a:gd name="T28" fmla="*/ 640 w 640"/>
                <a:gd name="T29" fmla="*/ 928 h 928"/>
                <a:gd name="T30" fmla="*/ 640 w 640"/>
                <a:gd name="T31" fmla="*/ 896 h 928"/>
                <a:gd name="T32" fmla="*/ 640 w 640"/>
                <a:gd name="T33" fmla="*/ 32 h 928"/>
                <a:gd name="T34" fmla="*/ 640 w 640"/>
                <a:gd name="T35" fmla="*/ 0 h 928"/>
                <a:gd name="T36" fmla="*/ 640 w 640"/>
                <a:gd name="T3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0" h="928">
                  <a:moveTo>
                    <a:pt x="608" y="32"/>
                  </a:moveTo>
                  <a:lnTo>
                    <a:pt x="608" y="896"/>
                  </a:lnTo>
                  <a:lnTo>
                    <a:pt x="32" y="896"/>
                  </a:lnTo>
                  <a:lnTo>
                    <a:pt x="32" y="32"/>
                  </a:lnTo>
                  <a:lnTo>
                    <a:pt x="608" y="32"/>
                  </a:lnTo>
                  <a:close/>
                  <a:moveTo>
                    <a:pt x="640" y="0"/>
                  </a:moveTo>
                  <a:lnTo>
                    <a:pt x="608" y="0"/>
                  </a:lnTo>
                  <a:lnTo>
                    <a:pt x="32" y="0"/>
                  </a:lnTo>
                  <a:lnTo>
                    <a:pt x="0" y="0"/>
                  </a:lnTo>
                  <a:lnTo>
                    <a:pt x="0" y="32"/>
                  </a:lnTo>
                  <a:lnTo>
                    <a:pt x="0" y="896"/>
                  </a:lnTo>
                  <a:lnTo>
                    <a:pt x="0" y="928"/>
                  </a:lnTo>
                  <a:lnTo>
                    <a:pt x="32" y="928"/>
                  </a:lnTo>
                  <a:lnTo>
                    <a:pt x="608" y="928"/>
                  </a:lnTo>
                  <a:lnTo>
                    <a:pt x="640" y="928"/>
                  </a:lnTo>
                  <a:lnTo>
                    <a:pt x="640" y="896"/>
                  </a:lnTo>
                  <a:lnTo>
                    <a:pt x="640" y="32"/>
                  </a:lnTo>
                  <a:lnTo>
                    <a:pt x="640" y="0"/>
                  </a:lnTo>
                  <a:lnTo>
                    <a:pt x="640" y="0"/>
                  </a:lnTo>
                  <a:close/>
                </a:path>
              </a:pathLst>
            </a:custGeom>
            <a:solidFill>
              <a:schemeClr val="bg1"/>
            </a:solidFill>
            <a:ln w="15875">
              <a:solidFill>
                <a:schemeClr val="bg1"/>
              </a:solid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11" name="door"/>
            <p:cNvGrpSpPr/>
            <p:nvPr/>
          </p:nvGrpSpPr>
          <p:grpSpPr>
            <a:xfrm>
              <a:off x="543498" y="4599436"/>
              <a:ext cx="486041" cy="732484"/>
              <a:chOff x="3394075" y="3913187"/>
              <a:chExt cx="901700" cy="1358900"/>
            </a:xfrm>
          </p:grpSpPr>
          <p:sp>
            <p:nvSpPr>
              <p:cNvPr id="12" name="door piece"/>
              <p:cNvSpPr>
                <a:spLocks noChangeArrowheads="1"/>
              </p:cNvSpPr>
              <p:nvPr/>
            </p:nvSpPr>
            <p:spPr bwMode="auto">
              <a:xfrm>
                <a:off x="3394075" y="3913187"/>
                <a:ext cx="901700" cy="1358900"/>
              </a:xfrm>
              <a:prstGeom prst="rect">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door piece"/>
              <p:cNvSpPr>
                <a:spLocks noChangeArrowheads="1"/>
              </p:cNvSpPr>
              <p:nvPr/>
            </p:nvSpPr>
            <p:spPr bwMode="auto">
              <a:xfrm>
                <a:off x="3511550" y="4043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door piece"/>
              <p:cNvSpPr>
                <a:spLocks noChangeArrowheads="1"/>
              </p:cNvSpPr>
              <p:nvPr/>
            </p:nvSpPr>
            <p:spPr bwMode="auto">
              <a:xfrm>
                <a:off x="3905250" y="4043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5" name="door piece"/>
              <p:cNvSpPr>
                <a:spLocks noChangeArrowheads="1"/>
              </p:cNvSpPr>
              <p:nvPr/>
            </p:nvSpPr>
            <p:spPr bwMode="auto">
              <a:xfrm>
                <a:off x="3511550" y="4678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6" name="door piece"/>
              <p:cNvSpPr>
                <a:spLocks noChangeArrowheads="1"/>
              </p:cNvSpPr>
              <p:nvPr/>
            </p:nvSpPr>
            <p:spPr bwMode="auto">
              <a:xfrm>
                <a:off x="3905250" y="4678362"/>
                <a:ext cx="273050" cy="457200"/>
              </a:xfrm>
              <a:prstGeom prst="rect">
                <a:avLst/>
              </a:prstGeom>
              <a:solidFill>
                <a:schemeClr val="accent5"/>
              </a:solidFill>
              <a:ln>
                <a:noFill/>
              </a:ln>
              <a:effectLst>
                <a:innerShdw blurRad="50800" dist="50800" dir="2700000">
                  <a:schemeClr val="accent5">
                    <a:lumMod val="50000"/>
                    <a:alpha val="50000"/>
                  </a:scheme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door knob"/>
              <p:cNvSpPr>
                <a:spLocks noChangeArrowheads="1"/>
              </p:cNvSpPr>
              <p:nvPr/>
            </p:nvSpPr>
            <p:spPr bwMode="auto">
              <a:xfrm>
                <a:off x="4175125" y="4548187"/>
                <a:ext cx="92075" cy="952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18" name="roof"/>
            <p:cNvSpPr>
              <a:spLocks/>
            </p:cNvSpPr>
            <p:nvPr/>
          </p:nvSpPr>
          <p:spPr bwMode="auto">
            <a:xfrm>
              <a:off x="146450" y="3478045"/>
              <a:ext cx="2012620" cy="1049952"/>
            </a:xfrm>
            <a:custGeom>
              <a:avLst/>
              <a:gdLst>
                <a:gd name="T0" fmla="*/ 2258 w 2352"/>
                <a:gd name="T1" fmla="*/ 1227 h 1227"/>
                <a:gd name="T2" fmla="*/ 1176 w 2352"/>
                <a:gd name="T3" fmla="*/ 188 h 1227"/>
                <a:gd name="T4" fmla="*/ 94 w 2352"/>
                <a:gd name="T5" fmla="*/ 1227 h 1227"/>
                <a:gd name="T6" fmla="*/ 0 w 2352"/>
                <a:gd name="T7" fmla="*/ 1131 h 1227"/>
                <a:gd name="T8" fmla="*/ 1176 w 2352"/>
                <a:gd name="T9" fmla="*/ 0 h 1227"/>
                <a:gd name="T10" fmla="*/ 2352 w 2352"/>
                <a:gd name="T11" fmla="*/ 1131 h 1227"/>
                <a:gd name="T12" fmla="*/ 2258 w 2352"/>
                <a:gd name="T13" fmla="*/ 1227 h 1227"/>
              </a:gdLst>
              <a:ahLst/>
              <a:cxnLst>
                <a:cxn ang="0">
                  <a:pos x="T0" y="T1"/>
                </a:cxn>
                <a:cxn ang="0">
                  <a:pos x="T2" y="T3"/>
                </a:cxn>
                <a:cxn ang="0">
                  <a:pos x="T4" y="T5"/>
                </a:cxn>
                <a:cxn ang="0">
                  <a:pos x="T6" y="T7"/>
                </a:cxn>
                <a:cxn ang="0">
                  <a:pos x="T8" y="T9"/>
                </a:cxn>
                <a:cxn ang="0">
                  <a:pos x="T10" y="T11"/>
                </a:cxn>
                <a:cxn ang="0">
                  <a:pos x="T12" y="T13"/>
                </a:cxn>
              </a:cxnLst>
              <a:rect l="0" t="0" r="r" b="b"/>
              <a:pathLst>
                <a:path w="2352" h="1227">
                  <a:moveTo>
                    <a:pt x="2258" y="1227"/>
                  </a:moveTo>
                  <a:lnTo>
                    <a:pt x="1176" y="188"/>
                  </a:lnTo>
                  <a:lnTo>
                    <a:pt x="94" y="1227"/>
                  </a:lnTo>
                  <a:lnTo>
                    <a:pt x="0" y="1131"/>
                  </a:lnTo>
                  <a:lnTo>
                    <a:pt x="1176" y="0"/>
                  </a:lnTo>
                  <a:lnTo>
                    <a:pt x="2352" y="1131"/>
                  </a:lnTo>
                  <a:lnTo>
                    <a:pt x="2258" y="1227"/>
                  </a:lnTo>
                  <a:close/>
                </a:path>
              </a:pathLst>
            </a:custGeom>
            <a:gradFill flip="none" rotWithShape="1">
              <a:gsLst>
                <a:gs pos="0">
                  <a:schemeClr val="tx2">
                    <a:lumMod val="20000"/>
                    <a:lumOff val="80000"/>
                  </a:schemeClr>
                </a:gs>
                <a:gs pos="100000">
                  <a:schemeClr val="tx2">
                    <a:lumMod val="60000"/>
                    <a:lumOff val="40000"/>
                  </a:schemeClr>
                </a:gs>
              </a:gsLst>
              <a:lin ang="16200000" scaled="1"/>
              <a:tileRect/>
            </a:gra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roof"/>
            <p:cNvSpPr>
              <a:spLocks/>
            </p:cNvSpPr>
            <p:nvPr/>
          </p:nvSpPr>
          <p:spPr bwMode="auto">
            <a:xfrm>
              <a:off x="83128" y="3422908"/>
              <a:ext cx="2139265" cy="1061932"/>
            </a:xfrm>
            <a:custGeom>
              <a:avLst/>
              <a:gdLst>
                <a:gd name="T0" fmla="*/ 2464 w 2500"/>
                <a:gd name="T1" fmla="*/ 1241 h 1241"/>
                <a:gd name="T2" fmla="*/ 1250 w 2500"/>
                <a:gd name="T3" fmla="*/ 74 h 1241"/>
                <a:gd name="T4" fmla="*/ 36 w 2500"/>
                <a:gd name="T5" fmla="*/ 1241 h 1241"/>
                <a:gd name="T6" fmla="*/ 0 w 2500"/>
                <a:gd name="T7" fmla="*/ 1203 h 1241"/>
                <a:gd name="T8" fmla="*/ 1250 w 2500"/>
                <a:gd name="T9" fmla="*/ 0 h 1241"/>
                <a:gd name="T10" fmla="*/ 2500 w 2500"/>
                <a:gd name="T11" fmla="*/ 1203 h 1241"/>
                <a:gd name="T12" fmla="*/ 2464 w 2500"/>
                <a:gd name="T13" fmla="*/ 1241 h 1241"/>
              </a:gdLst>
              <a:ahLst/>
              <a:cxnLst>
                <a:cxn ang="0">
                  <a:pos x="T0" y="T1"/>
                </a:cxn>
                <a:cxn ang="0">
                  <a:pos x="T2" y="T3"/>
                </a:cxn>
                <a:cxn ang="0">
                  <a:pos x="T4" y="T5"/>
                </a:cxn>
                <a:cxn ang="0">
                  <a:pos x="T6" y="T7"/>
                </a:cxn>
                <a:cxn ang="0">
                  <a:pos x="T8" y="T9"/>
                </a:cxn>
                <a:cxn ang="0">
                  <a:pos x="T10" y="T11"/>
                </a:cxn>
                <a:cxn ang="0">
                  <a:pos x="T12" y="T13"/>
                </a:cxn>
              </a:cxnLst>
              <a:rect l="0" t="0" r="r" b="b"/>
              <a:pathLst>
                <a:path w="2500" h="1241">
                  <a:moveTo>
                    <a:pt x="2464" y="1241"/>
                  </a:moveTo>
                  <a:lnTo>
                    <a:pt x="1250" y="74"/>
                  </a:lnTo>
                  <a:lnTo>
                    <a:pt x="36" y="1241"/>
                  </a:lnTo>
                  <a:lnTo>
                    <a:pt x="0" y="1203"/>
                  </a:lnTo>
                  <a:lnTo>
                    <a:pt x="1250" y="0"/>
                  </a:lnTo>
                  <a:lnTo>
                    <a:pt x="2500" y="1203"/>
                  </a:lnTo>
                  <a:lnTo>
                    <a:pt x="2464" y="1241"/>
                  </a:lnTo>
                  <a:close/>
                </a:path>
              </a:pathLst>
            </a:custGeom>
            <a:solidFill>
              <a:schemeClr val="tx2">
                <a:lumMod val="60000"/>
                <a:lumOff val="40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nvGrpSpPr>
            <p:cNvPr id="20" name="vent"/>
            <p:cNvGrpSpPr/>
            <p:nvPr/>
          </p:nvGrpSpPr>
          <p:grpSpPr>
            <a:xfrm>
              <a:off x="952525" y="3964942"/>
              <a:ext cx="400470" cy="400470"/>
              <a:chOff x="4152900" y="2744787"/>
              <a:chExt cx="742950" cy="742950"/>
            </a:xfrm>
          </p:grpSpPr>
          <p:sp>
            <p:nvSpPr>
              <p:cNvPr id="21" name="vent piece"/>
              <p:cNvSpPr>
                <a:spLocks noChangeArrowheads="1"/>
              </p:cNvSpPr>
              <p:nvPr/>
            </p:nvSpPr>
            <p:spPr bwMode="auto">
              <a:xfrm>
                <a:off x="4178300" y="2770187"/>
                <a:ext cx="692150" cy="692150"/>
              </a:xfrm>
              <a:prstGeom prst="ellipse">
                <a:avLst/>
              </a:prstGeom>
              <a:gradFill flip="none" rotWithShape="1">
                <a:gsLst>
                  <a:gs pos="0">
                    <a:schemeClr val="tx2">
                      <a:lumMod val="40000"/>
                      <a:lumOff val="60000"/>
                    </a:schemeClr>
                  </a:gs>
                  <a:gs pos="100000">
                    <a:schemeClr val="tx2"/>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2" name="vent piece"/>
              <p:cNvSpPr>
                <a:spLocks noEditPoints="1"/>
              </p:cNvSpPr>
              <p:nvPr/>
            </p:nvSpPr>
            <p:spPr bwMode="auto">
              <a:xfrm>
                <a:off x="4152900" y="2744787"/>
                <a:ext cx="742950" cy="742950"/>
              </a:xfrm>
              <a:custGeom>
                <a:avLst/>
                <a:gdLst>
                  <a:gd name="T0" fmla="*/ 117 w 234"/>
                  <a:gd name="T1" fmla="*/ 234 h 234"/>
                  <a:gd name="T2" fmla="*/ 0 w 234"/>
                  <a:gd name="T3" fmla="*/ 117 h 234"/>
                  <a:gd name="T4" fmla="*/ 117 w 234"/>
                  <a:gd name="T5" fmla="*/ 0 h 234"/>
                  <a:gd name="T6" fmla="*/ 234 w 234"/>
                  <a:gd name="T7" fmla="*/ 117 h 234"/>
                  <a:gd name="T8" fmla="*/ 117 w 234"/>
                  <a:gd name="T9" fmla="*/ 234 h 234"/>
                  <a:gd name="T10" fmla="*/ 117 w 234"/>
                  <a:gd name="T11" fmla="*/ 16 h 234"/>
                  <a:gd name="T12" fmla="*/ 16 w 234"/>
                  <a:gd name="T13" fmla="*/ 117 h 234"/>
                  <a:gd name="T14" fmla="*/ 117 w 234"/>
                  <a:gd name="T15" fmla="*/ 218 h 234"/>
                  <a:gd name="T16" fmla="*/ 218 w 234"/>
                  <a:gd name="T17" fmla="*/ 117 h 234"/>
                  <a:gd name="T18" fmla="*/ 117 w 234"/>
                  <a:gd name="T19" fmla="*/ 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234">
                    <a:moveTo>
                      <a:pt x="117" y="234"/>
                    </a:moveTo>
                    <a:cubicBezTo>
                      <a:pt x="53" y="234"/>
                      <a:pt x="0" y="181"/>
                      <a:pt x="0" y="117"/>
                    </a:cubicBezTo>
                    <a:cubicBezTo>
                      <a:pt x="0" y="52"/>
                      <a:pt x="53" y="0"/>
                      <a:pt x="117" y="0"/>
                    </a:cubicBezTo>
                    <a:cubicBezTo>
                      <a:pt x="181" y="0"/>
                      <a:pt x="234" y="52"/>
                      <a:pt x="234" y="117"/>
                    </a:cubicBezTo>
                    <a:cubicBezTo>
                      <a:pt x="234" y="181"/>
                      <a:pt x="181" y="234"/>
                      <a:pt x="117" y="234"/>
                    </a:cubicBezTo>
                    <a:close/>
                    <a:moveTo>
                      <a:pt x="117" y="16"/>
                    </a:moveTo>
                    <a:cubicBezTo>
                      <a:pt x="61" y="16"/>
                      <a:pt x="16" y="61"/>
                      <a:pt x="16" y="117"/>
                    </a:cubicBezTo>
                    <a:cubicBezTo>
                      <a:pt x="16" y="172"/>
                      <a:pt x="61" y="218"/>
                      <a:pt x="117" y="218"/>
                    </a:cubicBezTo>
                    <a:cubicBezTo>
                      <a:pt x="173" y="218"/>
                      <a:pt x="218" y="172"/>
                      <a:pt x="218" y="117"/>
                    </a:cubicBezTo>
                    <a:cubicBezTo>
                      <a:pt x="218" y="61"/>
                      <a:pt x="173" y="16"/>
                      <a:pt x="117" y="16"/>
                    </a:cubicBezTo>
                    <a:close/>
                  </a:path>
                </a:pathLst>
              </a:custGeom>
              <a:solidFill>
                <a:srgbClr val="FFFFFF"/>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3" name="vent piece"/>
              <p:cNvSpPr>
                <a:spLocks/>
              </p:cNvSpPr>
              <p:nvPr/>
            </p:nvSpPr>
            <p:spPr bwMode="auto">
              <a:xfrm>
                <a:off x="4327525" y="2976562"/>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6"/>
                      <a:pt x="0" y="4"/>
                    </a:cubicBezTo>
                    <a:cubicBezTo>
                      <a:pt x="0" y="2"/>
                      <a:pt x="2" y="0"/>
                      <a:pt x="4" y="0"/>
                    </a:cubicBezTo>
                    <a:cubicBezTo>
                      <a:pt x="120" y="0"/>
                      <a:pt x="120" y="0"/>
                      <a:pt x="120" y="0"/>
                    </a:cubicBezTo>
                    <a:cubicBezTo>
                      <a:pt x="122" y="0"/>
                      <a:pt x="124" y="2"/>
                      <a:pt x="124" y="4"/>
                    </a:cubicBezTo>
                    <a:cubicBezTo>
                      <a:pt x="124" y="6"/>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4" name="vent piece"/>
              <p:cNvSpPr>
                <a:spLocks/>
              </p:cNvSpPr>
              <p:nvPr/>
            </p:nvSpPr>
            <p:spPr bwMode="auto">
              <a:xfrm>
                <a:off x="4419600" y="28940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2"/>
                      <a:pt x="2" y="0"/>
                      <a:pt x="4" y="0"/>
                    </a:cubicBezTo>
                    <a:cubicBezTo>
                      <a:pt x="62" y="0"/>
                      <a:pt x="62" y="0"/>
                      <a:pt x="62" y="0"/>
                    </a:cubicBezTo>
                    <a:cubicBezTo>
                      <a:pt x="64" y="0"/>
                      <a:pt x="66" y="2"/>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5" name="vent piece"/>
              <p:cNvSpPr>
                <a:spLocks/>
              </p:cNvSpPr>
              <p:nvPr/>
            </p:nvSpPr>
            <p:spPr bwMode="auto">
              <a:xfrm>
                <a:off x="4283075" y="306228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1"/>
                      <a:pt x="2" y="0"/>
                      <a:pt x="4" y="0"/>
                    </a:cubicBezTo>
                    <a:cubicBezTo>
                      <a:pt x="148" y="0"/>
                      <a:pt x="148" y="0"/>
                      <a:pt x="148" y="0"/>
                    </a:cubicBezTo>
                    <a:cubicBezTo>
                      <a:pt x="150" y="0"/>
                      <a:pt x="152" y="1"/>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vent piece"/>
              <p:cNvSpPr>
                <a:spLocks/>
              </p:cNvSpPr>
              <p:nvPr/>
            </p:nvSpPr>
            <p:spPr bwMode="auto">
              <a:xfrm>
                <a:off x="4283075" y="3144837"/>
                <a:ext cx="482600" cy="25400"/>
              </a:xfrm>
              <a:custGeom>
                <a:avLst/>
                <a:gdLst>
                  <a:gd name="T0" fmla="*/ 148 w 152"/>
                  <a:gd name="T1" fmla="*/ 8 h 8"/>
                  <a:gd name="T2" fmla="*/ 4 w 152"/>
                  <a:gd name="T3" fmla="*/ 8 h 8"/>
                  <a:gd name="T4" fmla="*/ 0 w 152"/>
                  <a:gd name="T5" fmla="*/ 4 h 8"/>
                  <a:gd name="T6" fmla="*/ 4 w 152"/>
                  <a:gd name="T7" fmla="*/ 0 h 8"/>
                  <a:gd name="T8" fmla="*/ 148 w 152"/>
                  <a:gd name="T9" fmla="*/ 0 h 8"/>
                  <a:gd name="T10" fmla="*/ 152 w 152"/>
                  <a:gd name="T11" fmla="*/ 4 h 8"/>
                  <a:gd name="T12" fmla="*/ 148 w 15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148" y="8"/>
                    </a:moveTo>
                    <a:cubicBezTo>
                      <a:pt x="4" y="8"/>
                      <a:pt x="4" y="8"/>
                      <a:pt x="4" y="8"/>
                    </a:cubicBezTo>
                    <a:cubicBezTo>
                      <a:pt x="2" y="8"/>
                      <a:pt x="0" y="6"/>
                      <a:pt x="0" y="4"/>
                    </a:cubicBezTo>
                    <a:cubicBezTo>
                      <a:pt x="0" y="2"/>
                      <a:pt x="2" y="0"/>
                      <a:pt x="4" y="0"/>
                    </a:cubicBezTo>
                    <a:cubicBezTo>
                      <a:pt x="148" y="0"/>
                      <a:pt x="148" y="0"/>
                      <a:pt x="148" y="0"/>
                    </a:cubicBezTo>
                    <a:cubicBezTo>
                      <a:pt x="150" y="0"/>
                      <a:pt x="152" y="2"/>
                      <a:pt x="152" y="4"/>
                    </a:cubicBezTo>
                    <a:cubicBezTo>
                      <a:pt x="152" y="6"/>
                      <a:pt x="150" y="8"/>
                      <a:pt x="14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vent piece"/>
              <p:cNvSpPr>
                <a:spLocks/>
              </p:cNvSpPr>
              <p:nvPr/>
            </p:nvSpPr>
            <p:spPr bwMode="auto">
              <a:xfrm>
                <a:off x="4327525" y="3227387"/>
                <a:ext cx="393700" cy="25400"/>
              </a:xfrm>
              <a:custGeom>
                <a:avLst/>
                <a:gdLst>
                  <a:gd name="T0" fmla="*/ 120 w 124"/>
                  <a:gd name="T1" fmla="*/ 8 h 8"/>
                  <a:gd name="T2" fmla="*/ 4 w 124"/>
                  <a:gd name="T3" fmla="*/ 8 h 8"/>
                  <a:gd name="T4" fmla="*/ 0 w 124"/>
                  <a:gd name="T5" fmla="*/ 4 h 8"/>
                  <a:gd name="T6" fmla="*/ 4 w 124"/>
                  <a:gd name="T7" fmla="*/ 0 h 8"/>
                  <a:gd name="T8" fmla="*/ 120 w 124"/>
                  <a:gd name="T9" fmla="*/ 0 h 8"/>
                  <a:gd name="T10" fmla="*/ 124 w 124"/>
                  <a:gd name="T11" fmla="*/ 4 h 8"/>
                  <a:gd name="T12" fmla="*/ 120 w 12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24" h="8">
                    <a:moveTo>
                      <a:pt x="120" y="8"/>
                    </a:moveTo>
                    <a:cubicBezTo>
                      <a:pt x="4" y="8"/>
                      <a:pt x="4" y="8"/>
                      <a:pt x="4" y="8"/>
                    </a:cubicBezTo>
                    <a:cubicBezTo>
                      <a:pt x="2" y="8"/>
                      <a:pt x="0" y="7"/>
                      <a:pt x="0" y="4"/>
                    </a:cubicBezTo>
                    <a:cubicBezTo>
                      <a:pt x="0" y="2"/>
                      <a:pt x="2" y="0"/>
                      <a:pt x="4" y="0"/>
                    </a:cubicBezTo>
                    <a:cubicBezTo>
                      <a:pt x="120" y="0"/>
                      <a:pt x="120" y="0"/>
                      <a:pt x="120" y="0"/>
                    </a:cubicBezTo>
                    <a:cubicBezTo>
                      <a:pt x="122" y="0"/>
                      <a:pt x="124" y="2"/>
                      <a:pt x="124" y="4"/>
                    </a:cubicBezTo>
                    <a:cubicBezTo>
                      <a:pt x="124" y="7"/>
                      <a:pt x="122" y="8"/>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vent piece"/>
              <p:cNvSpPr>
                <a:spLocks/>
              </p:cNvSpPr>
              <p:nvPr/>
            </p:nvSpPr>
            <p:spPr bwMode="auto">
              <a:xfrm>
                <a:off x="4419600" y="3313112"/>
                <a:ext cx="209550" cy="25400"/>
              </a:xfrm>
              <a:custGeom>
                <a:avLst/>
                <a:gdLst>
                  <a:gd name="T0" fmla="*/ 62 w 66"/>
                  <a:gd name="T1" fmla="*/ 8 h 8"/>
                  <a:gd name="T2" fmla="*/ 4 w 66"/>
                  <a:gd name="T3" fmla="*/ 8 h 8"/>
                  <a:gd name="T4" fmla="*/ 0 w 66"/>
                  <a:gd name="T5" fmla="*/ 4 h 8"/>
                  <a:gd name="T6" fmla="*/ 4 w 66"/>
                  <a:gd name="T7" fmla="*/ 0 h 8"/>
                  <a:gd name="T8" fmla="*/ 62 w 66"/>
                  <a:gd name="T9" fmla="*/ 0 h 8"/>
                  <a:gd name="T10" fmla="*/ 66 w 66"/>
                  <a:gd name="T11" fmla="*/ 4 h 8"/>
                  <a:gd name="T12" fmla="*/ 62 w 66"/>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6" h="8">
                    <a:moveTo>
                      <a:pt x="62" y="8"/>
                    </a:moveTo>
                    <a:cubicBezTo>
                      <a:pt x="4" y="8"/>
                      <a:pt x="4" y="8"/>
                      <a:pt x="4" y="8"/>
                    </a:cubicBezTo>
                    <a:cubicBezTo>
                      <a:pt x="2" y="8"/>
                      <a:pt x="0" y="6"/>
                      <a:pt x="0" y="4"/>
                    </a:cubicBezTo>
                    <a:cubicBezTo>
                      <a:pt x="0" y="1"/>
                      <a:pt x="2" y="0"/>
                      <a:pt x="4" y="0"/>
                    </a:cubicBezTo>
                    <a:cubicBezTo>
                      <a:pt x="62" y="0"/>
                      <a:pt x="62" y="0"/>
                      <a:pt x="62" y="0"/>
                    </a:cubicBezTo>
                    <a:cubicBezTo>
                      <a:pt x="64" y="0"/>
                      <a:pt x="66" y="1"/>
                      <a:pt x="66" y="4"/>
                    </a:cubicBezTo>
                    <a:cubicBezTo>
                      <a:pt x="66" y="6"/>
                      <a:pt x="64" y="8"/>
                      <a:pt x="6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nvGrpSpPr>
            <p:cNvPr id="29" name="window"/>
            <p:cNvGrpSpPr/>
            <p:nvPr/>
          </p:nvGrpSpPr>
          <p:grpSpPr>
            <a:xfrm>
              <a:off x="1298568" y="4563936"/>
              <a:ext cx="424430" cy="547652"/>
              <a:chOff x="4794876" y="3856037"/>
              <a:chExt cx="787400" cy="1016000"/>
            </a:xfrm>
          </p:grpSpPr>
          <p:sp>
            <p:nvSpPr>
              <p:cNvPr id="30" name="window piece"/>
              <p:cNvSpPr>
                <a:spLocks noChangeArrowheads="1"/>
              </p:cNvSpPr>
              <p:nvPr/>
            </p:nvSpPr>
            <p:spPr bwMode="auto">
              <a:xfrm>
                <a:off x="4820276" y="3881437"/>
                <a:ext cx="736600" cy="965200"/>
              </a:xfrm>
              <a:prstGeom prst="rect">
                <a:avLst/>
              </a:prstGeom>
              <a:gradFill flip="none" rotWithShape="1">
                <a:gsLst>
                  <a:gs pos="0">
                    <a:schemeClr val="accent5">
                      <a:lumMod val="60000"/>
                      <a:lumOff val="40000"/>
                    </a:schemeClr>
                  </a:gs>
                  <a:gs pos="100000">
                    <a:schemeClr val="accent5">
                      <a:lumMod val="75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1" name="window piece"/>
              <p:cNvSpPr>
                <a:spLocks noEditPoints="1"/>
              </p:cNvSpPr>
              <p:nvPr/>
            </p:nvSpPr>
            <p:spPr bwMode="auto">
              <a:xfrm>
                <a:off x="4794876" y="3856037"/>
                <a:ext cx="787400" cy="1016000"/>
              </a:xfrm>
              <a:custGeom>
                <a:avLst/>
                <a:gdLst>
                  <a:gd name="T0" fmla="*/ 464 w 496"/>
                  <a:gd name="T1" fmla="*/ 0 h 640"/>
                  <a:gd name="T2" fmla="*/ 32 w 496"/>
                  <a:gd name="T3" fmla="*/ 0 h 640"/>
                  <a:gd name="T4" fmla="*/ 0 w 496"/>
                  <a:gd name="T5" fmla="*/ 0 h 640"/>
                  <a:gd name="T6" fmla="*/ 0 w 496"/>
                  <a:gd name="T7" fmla="*/ 32 h 640"/>
                  <a:gd name="T8" fmla="*/ 0 w 496"/>
                  <a:gd name="T9" fmla="*/ 608 h 640"/>
                  <a:gd name="T10" fmla="*/ 0 w 496"/>
                  <a:gd name="T11" fmla="*/ 640 h 640"/>
                  <a:gd name="T12" fmla="*/ 32 w 496"/>
                  <a:gd name="T13" fmla="*/ 640 h 640"/>
                  <a:gd name="T14" fmla="*/ 464 w 496"/>
                  <a:gd name="T15" fmla="*/ 640 h 640"/>
                  <a:gd name="T16" fmla="*/ 496 w 496"/>
                  <a:gd name="T17" fmla="*/ 640 h 640"/>
                  <a:gd name="T18" fmla="*/ 496 w 496"/>
                  <a:gd name="T19" fmla="*/ 608 h 640"/>
                  <a:gd name="T20" fmla="*/ 496 w 496"/>
                  <a:gd name="T21" fmla="*/ 32 h 640"/>
                  <a:gd name="T22" fmla="*/ 496 w 496"/>
                  <a:gd name="T23" fmla="*/ 0 h 640"/>
                  <a:gd name="T24" fmla="*/ 464 w 496"/>
                  <a:gd name="T25" fmla="*/ 0 h 640"/>
                  <a:gd name="T26" fmla="*/ 464 w 496"/>
                  <a:gd name="T27" fmla="*/ 608 h 640"/>
                  <a:gd name="T28" fmla="*/ 32 w 496"/>
                  <a:gd name="T29" fmla="*/ 608 h 640"/>
                  <a:gd name="T30" fmla="*/ 32 w 496"/>
                  <a:gd name="T31" fmla="*/ 32 h 640"/>
                  <a:gd name="T32" fmla="*/ 232 w 496"/>
                  <a:gd name="T33" fmla="*/ 32 h 640"/>
                  <a:gd name="T34" fmla="*/ 232 w 496"/>
                  <a:gd name="T35" fmla="*/ 304 h 640"/>
                  <a:gd name="T36" fmla="*/ 32 w 496"/>
                  <a:gd name="T37" fmla="*/ 304 h 640"/>
                  <a:gd name="T38" fmla="*/ 32 w 496"/>
                  <a:gd name="T39" fmla="*/ 336 h 640"/>
                  <a:gd name="T40" fmla="*/ 232 w 496"/>
                  <a:gd name="T41" fmla="*/ 336 h 640"/>
                  <a:gd name="T42" fmla="*/ 232 w 496"/>
                  <a:gd name="T43" fmla="*/ 608 h 640"/>
                  <a:gd name="T44" fmla="*/ 264 w 496"/>
                  <a:gd name="T45" fmla="*/ 608 h 640"/>
                  <a:gd name="T46" fmla="*/ 264 w 496"/>
                  <a:gd name="T47" fmla="*/ 336 h 640"/>
                  <a:gd name="T48" fmla="*/ 464 w 496"/>
                  <a:gd name="T49" fmla="*/ 336 h 640"/>
                  <a:gd name="T50" fmla="*/ 464 w 496"/>
                  <a:gd name="T51" fmla="*/ 608 h 640"/>
                  <a:gd name="T52" fmla="*/ 464 w 496"/>
                  <a:gd name="T53" fmla="*/ 304 h 640"/>
                  <a:gd name="T54" fmla="*/ 264 w 496"/>
                  <a:gd name="T55" fmla="*/ 304 h 640"/>
                  <a:gd name="T56" fmla="*/ 264 w 496"/>
                  <a:gd name="T57" fmla="*/ 32 h 640"/>
                  <a:gd name="T58" fmla="*/ 464 w 496"/>
                  <a:gd name="T59" fmla="*/ 32 h 640"/>
                  <a:gd name="T60" fmla="*/ 464 w 496"/>
                  <a:gd name="T61" fmla="*/ 30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6" h="640">
                    <a:moveTo>
                      <a:pt x="464" y="0"/>
                    </a:moveTo>
                    <a:lnTo>
                      <a:pt x="32" y="0"/>
                    </a:lnTo>
                    <a:lnTo>
                      <a:pt x="0" y="0"/>
                    </a:lnTo>
                    <a:lnTo>
                      <a:pt x="0" y="32"/>
                    </a:lnTo>
                    <a:lnTo>
                      <a:pt x="0" y="608"/>
                    </a:lnTo>
                    <a:lnTo>
                      <a:pt x="0" y="640"/>
                    </a:lnTo>
                    <a:lnTo>
                      <a:pt x="32" y="640"/>
                    </a:lnTo>
                    <a:lnTo>
                      <a:pt x="464" y="640"/>
                    </a:lnTo>
                    <a:lnTo>
                      <a:pt x="496" y="640"/>
                    </a:lnTo>
                    <a:lnTo>
                      <a:pt x="496" y="608"/>
                    </a:lnTo>
                    <a:lnTo>
                      <a:pt x="496" y="32"/>
                    </a:lnTo>
                    <a:lnTo>
                      <a:pt x="496" y="0"/>
                    </a:lnTo>
                    <a:lnTo>
                      <a:pt x="464" y="0"/>
                    </a:lnTo>
                    <a:close/>
                    <a:moveTo>
                      <a:pt x="464" y="608"/>
                    </a:moveTo>
                    <a:lnTo>
                      <a:pt x="32" y="608"/>
                    </a:lnTo>
                    <a:lnTo>
                      <a:pt x="32" y="32"/>
                    </a:lnTo>
                    <a:lnTo>
                      <a:pt x="232" y="32"/>
                    </a:lnTo>
                    <a:lnTo>
                      <a:pt x="232" y="304"/>
                    </a:lnTo>
                    <a:lnTo>
                      <a:pt x="32" y="304"/>
                    </a:lnTo>
                    <a:lnTo>
                      <a:pt x="32" y="336"/>
                    </a:lnTo>
                    <a:lnTo>
                      <a:pt x="232" y="336"/>
                    </a:lnTo>
                    <a:lnTo>
                      <a:pt x="232" y="608"/>
                    </a:lnTo>
                    <a:lnTo>
                      <a:pt x="264" y="608"/>
                    </a:lnTo>
                    <a:lnTo>
                      <a:pt x="264" y="336"/>
                    </a:lnTo>
                    <a:lnTo>
                      <a:pt x="464" y="336"/>
                    </a:lnTo>
                    <a:lnTo>
                      <a:pt x="464" y="608"/>
                    </a:lnTo>
                    <a:close/>
                    <a:moveTo>
                      <a:pt x="464" y="304"/>
                    </a:moveTo>
                    <a:lnTo>
                      <a:pt x="264" y="304"/>
                    </a:lnTo>
                    <a:lnTo>
                      <a:pt x="264" y="32"/>
                    </a:lnTo>
                    <a:lnTo>
                      <a:pt x="464" y="32"/>
                    </a:lnTo>
                    <a:lnTo>
                      <a:pt x="464" y="304"/>
                    </a:lnTo>
                    <a:close/>
                  </a:path>
                </a:pathLst>
              </a:custGeom>
              <a:solidFill>
                <a:schemeClr val="bg1"/>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32" name="foundation"/>
            <p:cNvSpPr>
              <a:spLocks noChangeArrowheads="1"/>
            </p:cNvSpPr>
            <p:nvPr/>
          </p:nvSpPr>
          <p:spPr bwMode="auto">
            <a:xfrm>
              <a:off x="228598" y="5316957"/>
              <a:ext cx="1848325" cy="247299"/>
            </a:xfrm>
            <a:prstGeom prst="rect">
              <a:avLst/>
            </a:prstGeom>
            <a:solidFill>
              <a:schemeClr val="tx2">
                <a:lumMod val="75000"/>
              </a:schemeClr>
            </a:solidFill>
            <a:ln>
              <a:noFill/>
            </a:ln>
            <a:effectLst>
              <a:outerShdw blurRad="1016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3" name="step"/>
            <p:cNvSpPr>
              <a:spLocks noChangeArrowheads="1"/>
            </p:cNvSpPr>
            <p:nvPr/>
          </p:nvSpPr>
          <p:spPr bwMode="auto">
            <a:xfrm>
              <a:off x="540075" y="5316957"/>
              <a:ext cx="492887" cy="247299"/>
            </a:xfrm>
            <a:prstGeom prst="rect">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4" name="step"/>
            <p:cNvSpPr>
              <a:spLocks noChangeArrowheads="1"/>
            </p:cNvSpPr>
            <p:nvPr/>
          </p:nvSpPr>
          <p:spPr bwMode="auto">
            <a:xfrm>
              <a:off x="540075" y="5441035"/>
              <a:ext cx="492887" cy="12322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122" name="home three"/>
          <p:cNvSpPr txBox="1"/>
          <p:nvPr/>
        </p:nvSpPr>
        <p:spPr>
          <a:xfrm>
            <a:off x="5960490" y="2736171"/>
            <a:ext cx="1599956" cy="23083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Local connection of a care </a:t>
            </a:r>
            <a:r>
              <a:rPr lang="en-GB" sz="1200" b="1" dirty="0" smtClean="0">
                <a:solidFill>
                  <a:prstClr val="black"/>
                </a:solidFill>
              </a:rPr>
              <a:t>leaver: </a:t>
            </a:r>
          </a:p>
          <a:p>
            <a:endParaRPr lang="en-GB" sz="1200" b="1" dirty="0">
              <a:solidFill>
                <a:srgbClr val="696464">
                  <a:lumMod val="50000"/>
                </a:srgbClr>
              </a:solidFill>
            </a:endParaRPr>
          </a:p>
          <a:p>
            <a:r>
              <a:rPr lang="en-GB" sz="1200" dirty="0">
                <a:solidFill>
                  <a:prstClr val="black"/>
                </a:solidFill>
              </a:rPr>
              <a:t>T</a:t>
            </a:r>
            <a:r>
              <a:rPr lang="en-GB" sz="1200" dirty="0" smtClean="0">
                <a:solidFill>
                  <a:prstClr val="black"/>
                </a:solidFill>
              </a:rPr>
              <a:t>his </a:t>
            </a:r>
            <a:r>
              <a:rPr lang="en-GB" sz="1200" dirty="0">
                <a:solidFill>
                  <a:prstClr val="black"/>
                </a:solidFill>
              </a:rPr>
              <a:t>clause amends the 1996 act to clarify the circumstances under which care leavers should be treated as having a local connection with the LHA.</a:t>
            </a:r>
          </a:p>
          <a:p>
            <a:endParaRPr lang="en-US" sz="1200" dirty="0" smtClean="0">
              <a:solidFill>
                <a:srgbClr val="696464">
                  <a:lumMod val="50000"/>
                </a:srgbClr>
              </a:solidFill>
            </a:endParaRPr>
          </a:p>
        </p:txBody>
      </p:sp>
      <p:sp>
        <p:nvSpPr>
          <p:cNvPr id="120" name="home two"/>
          <p:cNvSpPr txBox="1"/>
          <p:nvPr/>
        </p:nvSpPr>
        <p:spPr>
          <a:xfrm>
            <a:off x="3786154" y="2730817"/>
            <a:ext cx="1599956" cy="3416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Deliberate and unreasonable refusal to </a:t>
            </a:r>
            <a:r>
              <a:rPr lang="en-GB" sz="1200" b="1" dirty="0" smtClean="0">
                <a:solidFill>
                  <a:prstClr val="black"/>
                </a:solidFill>
              </a:rPr>
              <a:t>cooperate:</a:t>
            </a:r>
          </a:p>
          <a:p>
            <a:endParaRPr lang="en-US" sz="1200" dirty="0" smtClean="0">
              <a:solidFill>
                <a:srgbClr val="696464">
                  <a:lumMod val="50000"/>
                </a:srgbClr>
              </a:solidFill>
            </a:endParaRPr>
          </a:p>
          <a:p>
            <a:r>
              <a:rPr lang="en-GB" sz="1200" dirty="0">
                <a:solidFill>
                  <a:prstClr val="black"/>
                </a:solidFill>
              </a:rPr>
              <a:t>T</a:t>
            </a:r>
            <a:r>
              <a:rPr lang="en-GB" sz="1200" dirty="0" smtClean="0">
                <a:solidFill>
                  <a:prstClr val="black"/>
                </a:solidFill>
              </a:rPr>
              <a:t>his </a:t>
            </a:r>
            <a:r>
              <a:rPr lang="en-GB" sz="1200" dirty="0">
                <a:solidFill>
                  <a:prstClr val="black"/>
                </a:solidFill>
              </a:rPr>
              <a:t>clause also amends the 1996 Act to introduce the provision for the LHA to serve a notice on the applicant where it is considered they have deliberately and unreasonably refused to cooperate with the authority to help prevent their homelessness.</a:t>
            </a:r>
          </a:p>
          <a:p>
            <a:endParaRPr lang="en-US" sz="1200" dirty="0" smtClean="0">
              <a:solidFill>
                <a:srgbClr val="696464">
                  <a:lumMod val="50000"/>
                </a:srgbClr>
              </a:solidFill>
            </a:endParaRPr>
          </a:p>
        </p:txBody>
      </p:sp>
      <p:sp>
        <p:nvSpPr>
          <p:cNvPr id="118" name="home one"/>
          <p:cNvSpPr txBox="1"/>
          <p:nvPr/>
        </p:nvSpPr>
        <p:spPr>
          <a:xfrm>
            <a:off x="1624066" y="2730817"/>
            <a:ext cx="1599956" cy="24929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rPr>
              <a:t>Duty owed to those who are </a:t>
            </a:r>
            <a:r>
              <a:rPr lang="en-GB" sz="1200" b="1" dirty="0" smtClean="0">
                <a:solidFill>
                  <a:prstClr val="black"/>
                </a:solidFill>
              </a:rPr>
              <a:t>homeless: </a:t>
            </a:r>
          </a:p>
          <a:p>
            <a:endParaRPr lang="en-GB" sz="1200" b="1" dirty="0" smtClean="0">
              <a:solidFill>
                <a:prstClr val="black"/>
              </a:solidFill>
            </a:endParaRPr>
          </a:p>
          <a:p>
            <a:r>
              <a:rPr lang="en-GB" sz="1200" dirty="0" smtClean="0">
                <a:solidFill>
                  <a:prstClr val="black"/>
                </a:solidFill>
              </a:rPr>
              <a:t>This </a:t>
            </a:r>
            <a:r>
              <a:rPr lang="en-GB" sz="1200" dirty="0">
                <a:solidFill>
                  <a:prstClr val="black"/>
                </a:solidFill>
              </a:rPr>
              <a:t>clause further amends the 1996 Act, placing a duty on LHAs to relieve homeless for 56 days by helping applicants to secure accommodation regardless of priority need.</a:t>
            </a:r>
          </a:p>
          <a:p>
            <a:endParaRPr lang="en-US" sz="1200" dirty="0">
              <a:solidFill>
                <a:srgbClr val="696464">
                  <a:lumMod val="50000"/>
                </a:srgbClr>
              </a:solidFill>
            </a:endParaRPr>
          </a:p>
        </p:txBody>
      </p:sp>
      <p:sp>
        <p:nvSpPr>
          <p:cNvPr id="151" name="three homes"/>
          <p:cNvSpPr txBox="1"/>
          <p:nvPr/>
        </p:nvSpPr>
        <p:spPr>
          <a:xfrm>
            <a:off x="876026" y="6008643"/>
            <a:ext cx="6594647" cy="861774"/>
          </a:xfrm>
          <a:prstGeom prst="rect">
            <a:avLst/>
          </a:prstGeom>
          <a:noFill/>
        </p:spPr>
        <p:txBody>
          <a:bodyPr wrap="square" rtlCol="0">
            <a:spAutoFit/>
          </a:bodyPr>
          <a:lstStyle/>
          <a:p>
            <a:r>
              <a:rPr lang="en-US" sz="3200" b="1" dirty="0">
                <a:solidFill>
                  <a:prstClr val="white"/>
                </a:solidFill>
              </a:rPr>
              <a:t/>
            </a:r>
            <a:br>
              <a:rPr lang="en-US" sz="3200" b="1" dirty="0">
                <a:solidFill>
                  <a:prstClr val="white"/>
                </a:solidFill>
              </a:rPr>
            </a:br>
            <a:endParaRPr lang="en-US" b="1" dirty="0">
              <a:solidFill>
                <a:prstClr val="white"/>
              </a:solidFill>
            </a:endParaRPr>
          </a:p>
        </p:txBody>
      </p:sp>
      <p:sp>
        <p:nvSpPr>
          <p:cNvPr id="113" name="animation details"/>
          <p:cNvSpPr txBox="1"/>
          <p:nvPr/>
        </p:nvSpPr>
        <p:spPr>
          <a:xfrm>
            <a:off x="41176" y="43743"/>
            <a:ext cx="1458158" cy="400110"/>
          </a:xfrm>
          <a:prstGeom prst="rect">
            <a:avLst/>
          </a:prstGeom>
          <a:noFill/>
        </p:spPr>
        <p:txBody>
          <a:bodyPr wrap="square" rtlCol="0">
            <a:spAutoFit/>
          </a:bodyPr>
          <a:lstStyle/>
          <a:p>
            <a:r>
              <a:rPr lang="en-US" sz="1000" dirty="0">
                <a:solidFill>
                  <a:prstClr val="white">
                    <a:lumMod val="75000"/>
                  </a:prstClr>
                </a:solidFill>
              </a:rPr>
              <a:t>The animation </a:t>
            </a:r>
          </a:p>
          <a:p>
            <a:r>
              <a:rPr lang="en-US" sz="1000" dirty="0">
                <a:solidFill>
                  <a:prstClr val="white">
                    <a:lumMod val="75000"/>
                  </a:prstClr>
                </a:solidFill>
              </a:rPr>
              <a:t>automatically begins.</a:t>
            </a:r>
          </a:p>
        </p:txBody>
      </p:sp>
    </p:spTree>
    <p:extLst>
      <p:ext uri="{BB962C8B-B14F-4D97-AF65-F5344CB8AC3E}">
        <p14:creationId xmlns:p14="http://schemas.microsoft.com/office/powerpoint/2010/main" val="20527582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1000"/>
                                        <p:tgtEl>
                                          <p:spTgt spid="41"/>
                                        </p:tgtEl>
                                      </p:cBhvr>
                                    </p:animEffect>
                                  </p:childTnLst>
                                </p:cTn>
                              </p:par>
                            </p:childTnLst>
                          </p:cTn>
                        </p:par>
                        <p:par>
                          <p:cTn id="8" fill="hold">
                            <p:stCondLst>
                              <p:cond delay="1500"/>
                            </p:stCondLst>
                            <p:childTnLst>
                              <p:par>
                                <p:cTn id="9" presetID="10" presetClass="entr" presetSubtype="0" fill="hold" nodeType="afterEffect">
                                  <p:stCondLst>
                                    <p:cond delay="25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118"/>
                                        </p:tgtEl>
                                        <p:attrNameLst>
                                          <p:attrName>style.visibility</p:attrName>
                                        </p:attrNameLst>
                                      </p:cBhvr>
                                      <p:to>
                                        <p:strVal val="visible"/>
                                      </p:to>
                                    </p:set>
                                    <p:animEffect transition="in" filter="fade">
                                      <p:cBhvr>
                                        <p:cTn id="14" dur="500"/>
                                        <p:tgtEl>
                                          <p:spTgt spid="1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9"/>
                                        </p:tgtEl>
                                        <p:attrNameLst>
                                          <p:attrName>style.visibility</p:attrName>
                                        </p:attrNameLst>
                                      </p:cBhvr>
                                      <p:to>
                                        <p:strVal val="visible"/>
                                      </p:to>
                                    </p:set>
                                    <p:animEffect transition="in" filter="wipe(up)">
                                      <p:cBhvr>
                                        <p:cTn id="19" dur="1000"/>
                                        <p:tgtEl>
                                          <p:spTgt spid="119"/>
                                        </p:tgtEl>
                                      </p:cBhvr>
                                    </p:animEffect>
                                  </p:childTnLst>
                                </p:cTn>
                              </p:par>
                              <p:par>
                                <p:cTn id="20" presetID="10" presetClass="entr" presetSubtype="0" fill="hold" nodeType="withEffect">
                                  <p:stCondLst>
                                    <p:cond delay="5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120"/>
                                        </p:tgtEl>
                                        <p:attrNameLst>
                                          <p:attrName>style.visibility</p:attrName>
                                        </p:attrNameLst>
                                      </p:cBhvr>
                                      <p:to>
                                        <p:strVal val="visible"/>
                                      </p:to>
                                    </p:set>
                                    <p:animEffect transition="in" filter="fade">
                                      <p:cBhvr>
                                        <p:cTn id="25" dur="500"/>
                                        <p:tgtEl>
                                          <p:spTgt spid="1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21"/>
                                        </p:tgtEl>
                                        <p:attrNameLst>
                                          <p:attrName>style.visibility</p:attrName>
                                        </p:attrNameLst>
                                      </p:cBhvr>
                                      <p:to>
                                        <p:strVal val="visible"/>
                                      </p:to>
                                    </p:set>
                                    <p:animEffect transition="in" filter="wipe(up)">
                                      <p:cBhvr>
                                        <p:cTn id="30" dur="1000"/>
                                        <p:tgtEl>
                                          <p:spTgt spid="121"/>
                                        </p:tgtEl>
                                      </p:cBhvr>
                                    </p:animEffect>
                                  </p:childTnLst>
                                </p:cTn>
                              </p:par>
                              <p:par>
                                <p:cTn id="31" presetID="10"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2"/>
                                        </p:tgtEl>
                                        <p:attrNameLst>
                                          <p:attrName>style.visibility</p:attrName>
                                        </p:attrNameLst>
                                      </p:cBhvr>
                                      <p:to>
                                        <p:strVal val="visible"/>
                                      </p:to>
                                    </p:set>
                                    <p:animEffect transition="in" filter="fade">
                                      <p:cBhvr>
                                        <p:cTn id="3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41" grpId="0" animBg="1"/>
      <p:bldP spid="121" grpId="0" animBg="1"/>
      <p:bldP spid="122" grpId="0"/>
      <p:bldP spid="120" grpId="0"/>
      <p:bldP spid="1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1210</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Homeless Reduction Act</vt:lpstr>
      <vt:lpstr>Background – the national picture </vt:lpstr>
      <vt:lpstr>Background – the national picture </vt:lpstr>
      <vt:lpstr>Background – the national picture </vt:lpstr>
      <vt:lpstr>PowerPoint Presentation</vt:lpstr>
      <vt:lpstr>HRB Background </vt:lpstr>
      <vt:lpstr>The Bill </vt:lpstr>
      <vt:lpstr>PowerPoint Presentation</vt:lpstr>
      <vt:lpstr>PowerPoint Presentation</vt:lpstr>
      <vt:lpstr>PowerPoint Presentation</vt:lpstr>
      <vt:lpstr>Progress &amp; Delivery of the Bill </vt:lpstr>
      <vt:lpstr>Next Steps </vt:lpstr>
      <vt:lpstr>Learning from Wales </vt:lpstr>
      <vt:lpstr>Learning from Wales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Homeless Reduction Act</dc:title>
  <dc:creator>Marie Gerald</dc:creator>
  <cp:lastModifiedBy>Lesley Clay</cp:lastModifiedBy>
  <cp:revision>9</cp:revision>
  <dcterms:created xsi:type="dcterms:W3CDTF">2017-04-04T14:58:02Z</dcterms:created>
  <dcterms:modified xsi:type="dcterms:W3CDTF">2017-04-07T18:50:33Z</dcterms:modified>
</cp:coreProperties>
</file>